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8" r:id="rId7"/>
    <p:sldMasterId id="2147484150" r:id="rId8"/>
  </p:sldMasterIdLst>
  <p:sldIdLst>
    <p:sldId id="256" r:id="rId9"/>
    <p:sldId id="258" r:id="rId10"/>
    <p:sldId id="1047" r:id="rId11"/>
    <p:sldId id="260" r:id="rId12"/>
    <p:sldId id="268" r:id="rId13"/>
    <p:sldId id="1046" r:id="rId14"/>
    <p:sldId id="271" r:id="rId15"/>
    <p:sldId id="27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ada Badawi" initials="MB" lastIdx="4" clrIdx="0">
    <p:extLst>
      <p:ext uri="{19B8F6BF-5375-455C-9EA6-DF929625EA0E}">
        <p15:presenceInfo xmlns:p15="http://schemas.microsoft.com/office/powerpoint/2012/main" userId="S::mbadawi@unicef.org::7098b8cc-5cad-481e-bb89-dcffb6d636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94C83C"/>
    <a:srgbClr val="808080"/>
    <a:srgbClr val="455F51"/>
    <a:srgbClr val="9CCB38"/>
    <a:srgbClr val="94A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7F401-E320-8106-3D42-2C40176CAB62}" v="2" dt="2024-02-21T22:21:39.767"/>
    <p1510:client id="{E6DF86E1-8378-355E-01F2-E7B60A55008E}" v="7" dt="2024-02-22T00:17:27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774E108-2F95-4C69-8ECC-F28BC73D55E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506" y="6356349"/>
            <a:ext cx="8951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8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797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400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65DB132-42FE-4865-929D-86B31A2DD8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4648438"/>
            <a:ext cx="12192000" cy="926181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D6E1D5BE-8C2B-4BEF-8F1B-D7594950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25DB1619-726E-4DE0-96BB-C7621012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8563D6-72E7-4941-9ACC-A227535E4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337" y="4648200"/>
            <a:ext cx="7766936" cy="1070868"/>
          </a:xfrm>
        </p:spPr>
        <p:txBody>
          <a:bodyPr anchor="ctr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[meeting date]</a:t>
            </a:r>
          </a:p>
        </p:txBody>
      </p:sp>
    </p:spTree>
    <p:extLst>
      <p:ext uri="{BB962C8B-B14F-4D97-AF65-F5344CB8AC3E}">
        <p14:creationId xmlns:p14="http://schemas.microsoft.com/office/powerpoint/2010/main" val="369544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rgbClr val="808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4718" y="2228653"/>
            <a:ext cx="7850222" cy="181896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800" baseline="0">
                <a:solidFill>
                  <a:srgbClr val="FFFFFF"/>
                </a:solidFill>
              </a:defRPr>
            </a:lvl1pPr>
            <a:lvl2pPr marL="609493" indent="0">
              <a:buNone/>
              <a:defRPr/>
            </a:lvl2pPr>
            <a:lvl3pPr marL="1218987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Presentation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34175" y="4059641"/>
            <a:ext cx="4086498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34175" y="4275499"/>
            <a:ext cx="4086498" cy="1065213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/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Place </a:t>
            </a:r>
          </a:p>
          <a:p>
            <a:pPr lvl="0"/>
            <a:r>
              <a:rPr lang="fr-FR"/>
              <a:t>and/or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artners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42084" y="2228652"/>
            <a:ext cx="10954611" cy="1007805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609493" indent="0">
              <a:buNone/>
              <a:defRPr/>
            </a:lvl2pPr>
            <a:lvl3pPr marL="1218987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Presentation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1541" y="3354995"/>
            <a:ext cx="3750482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91541" y="3570853"/>
            <a:ext cx="3750482" cy="8618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/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Place </a:t>
            </a:r>
          </a:p>
          <a:p>
            <a:pPr lvl="0"/>
            <a:r>
              <a:rPr lang="fr-FR"/>
              <a:t>and/or Date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3176" y="5194300"/>
            <a:ext cx="12195176" cy="166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13705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logos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2091" y="1049338"/>
            <a:ext cx="5891159" cy="414496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609494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2pPr>
            <a:lvl3pPr marL="1218986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3pPr>
            <a:lvl4pPr marL="1828480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4pPr>
            <a:lvl5pPr marL="2437973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5pPr>
          </a:lstStyle>
          <a:p>
            <a:pPr lvl="0"/>
            <a:r>
              <a:rPr lang="fr-FR" err="1"/>
              <a:t>Willkommen</a:t>
            </a:r>
            <a:endParaRPr lang="fr-FR"/>
          </a:p>
          <a:p>
            <a:pPr lvl="0"/>
            <a:r>
              <a:rPr lang="fr-FR"/>
              <a:t>Bienvenue</a:t>
            </a:r>
          </a:p>
          <a:p>
            <a:pPr lvl="0"/>
            <a:r>
              <a:rPr lang="fr-FR" err="1"/>
              <a:t>Bienvenido</a:t>
            </a:r>
            <a:endParaRPr lang="fr-FR"/>
          </a:p>
          <a:p>
            <a:pPr lvl="0"/>
            <a:r>
              <a:rPr lang="fr-FR" err="1"/>
              <a:t>Ahlan</a:t>
            </a:r>
            <a:r>
              <a:rPr lang="fr-FR"/>
              <a:t> </a:t>
            </a:r>
            <a:r>
              <a:rPr lang="fr-FR" err="1"/>
              <a:t>wa</a:t>
            </a:r>
            <a:r>
              <a:rPr lang="fr-FR"/>
              <a:t> </a:t>
            </a:r>
            <a:r>
              <a:rPr lang="fr-FR" err="1"/>
              <a:t>sahlan</a:t>
            </a:r>
            <a:endParaRPr lang="fr-FR"/>
          </a:p>
          <a:p>
            <a:pPr lvl="0"/>
            <a:r>
              <a:rPr lang="fr-FR" err="1"/>
              <a:t>Welcome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-3176" y="5194300"/>
            <a:ext cx="12195176" cy="166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0668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89340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648238" y="3150243"/>
            <a:ext cx="5276636" cy="754113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  <a:p>
            <a:pPr lvl="0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648237" y="2408935"/>
            <a:ext cx="6543764" cy="754113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5000" b="1" baseline="0">
                <a:solidFill>
                  <a:schemeClr val="accent1"/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Global Nutrition Cluster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2671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5715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18238" y="3020037"/>
            <a:ext cx="8155524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4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297279" cy="68580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93940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51943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90652" y="2699543"/>
            <a:ext cx="8155524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9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99754"/>
            <a:ext cx="4793672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THANK YOU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B7C62D-129C-49BC-BF22-52627F246B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9427" y="575136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19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559FA-7300-4FB1-B565-3B3755E001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F763-CD84-4C4D-BD4D-1B965BA81E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A67E6-E7D4-4A9E-9290-C57F6F1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0838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A559FA-7300-4FB1-B565-3B3755E001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F763-CD84-4C4D-BD4D-1B965BA81E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A67E6-E7D4-4A9E-9290-C57F6F1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175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77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F3BEDA-FA7D-4B55-86EB-C1B1FEE87E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2166"/>
            <a:ext cx="12192000" cy="641467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47D75D-1B19-4DFB-B1FA-C94653A5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99027"/>
            <a:ext cx="11410485" cy="64832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542D50A-E0E7-4390-9343-4D8FF65AC2D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7" y="6363114"/>
            <a:ext cx="65809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46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28249"/>
            <a:ext cx="3932237" cy="15648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58474"/>
            <a:ext cx="6172200" cy="47660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8449"/>
            <a:ext cx="3932237" cy="37274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3C942A-68EC-4FDA-A616-CBC924D51FD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B0979-7CFB-42AB-8E52-BBA222530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44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D5BB03-C378-43A3-A13C-B6F344A17DE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2110C-2B2B-44DA-86E8-380056BFF1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C1A977-6079-495F-8089-92C1B3A2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1678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285787-E804-46E5-A50D-39CB87CCB2A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46158-6709-47DA-9B62-0E6B346E57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E12C1-B8E3-4975-A2E6-CA262AD0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50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741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101E6-5E8A-4678-A8F6-5909939C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7A7D5-4ECA-4308-8CA9-100718DF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39DB7-4E4A-4D92-AF1E-12032277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51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7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13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April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IYCF-E TRAINING: IYCF-E INTERVENTIONS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7049" y="705601"/>
            <a:ext cx="11042868" cy="363537"/>
          </a:xfrm>
        </p:spPr>
        <p:txBody>
          <a:bodyPr>
            <a:no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5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09048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4140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3538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077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690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5395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F370-6826-C441-B559-1161CEA25DFF}" type="datetimeFigureOut">
              <a:rPr lang="en-NL" smtClean="0"/>
              <a:t>02/23/2024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17CB-30CB-394D-9401-B1CFEFC52B2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624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7555-07CF-4CC1-9AD4-26EB01ADEF7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8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  <p:sldLayoutId id="214748417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holding a baby&#10;&#10;Description automatically generated">
            <a:extLst>
              <a:ext uri="{FF2B5EF4-FFF2-40B4-BE49-F238E27FC236}">
                <a16:creationId xmlns:a16="http://schemas.microsoft.com/office/drawing/2014/main" id="{3190ECA4-A9AB-E8EB-290F-9B33E420F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7" r="2977"/>
          <a:stretch/>
        </p:blipFill>
        <p:spPr>
          <a:xfrm>
            <a:off x="3533489" y="10"/>
            <a:ext cx="9669642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035812-8DC7-1031-3857-74C9A98B2BD7}"/>
              </a:ext>
            </a:extLst>
          </p:cNvPr>
          <p:cNvSpPr txBox="1"/>
          <p:nvPr/>
        </p:nvSpPr>
        <p:spPr>
          <a:xfrm>
            <a:off x="-1" y="1562100"/>
            <a:ext cx="3533489" cy="26126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rgbClr val="808080"/>
                </a:solidFill>
                <a:latin typeface="Univers Condensed Light" panose="020B0306020202040204" pitchFamily="34" charset="0"/>
                <a:ea typeface="+mj-ea"/>
                <a:cs typeface="Calibri"/>
              </a:rPr>
              <a:t>Nutrition Sector Update on Nutrition Situation and Response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>
              <a:solidFill>
                <a:srgbClr val="808080"/>
              </a:solidFill>
              <a:latin typeface="Univers Condensed Light" panose="020B0306020202040204" pitchFamily="34" charset="0"/>
              <a:ea typeface="+mj-ea"/>
              <a:cs typeface="+mj-cs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>
                <a:solidFill>
                  <a:srgbClr val="808080"/>
                </a:solidFill>
                <a:latin typeface="Univers Condensed Light" panose="020B0306020202040204" pitchFamily="34" charset="0"/>
                <a:ea typeface="+mj-ea"/>
                <a:cs typeface="+mj-cs"/>
              </a:rPr>
              <a:t>22nd  February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20D40-25FC-45C1-AA1C-6AC03D7FBBBD}"/>
              </a:ext>
            </a:extLst>
          </p:cNvPr>
          <p:cNvSpPr txBox="1"/>
          <p:nvPr/>
        </p:nvSpPr>
        <p:spPr>
          <a:xfrm>
            <a:off x="285119" y="4784199"/>
            <a:ext cx="30867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b="1">
                <a:latin typeface="Univers Condensed Light" panose="020B0306020202040204" pitchFamily="34" charset="0"/>
              </a:rPr>
              <a:t>AGENDA</a:t>
            </a:r>
          </a:p>
          <a:p>
            <a:endParaRPr lang="en-NL" sz="1400">
              <a:latin typeface="Univers Condensed Light" panose="020B0306020202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NL" sz="1400">
                <a:latin typeface="Univers Condensed Light" panose="020B0306020202040204" pitchFamily="34" charset="0"/>
              </a:rPr>
              <a:t>CURRENT SITUATION + FORECAST</a:t>
            </a:r>
          </a:p>
          <a:p>
            <a:pPr marL="342900" indent="-342900">
              <a:buFont typeface="+mj-lt"/>
              <a:buAutoNum type="arabicPeriod"/>
            </a:pPr>
            <a:r>
              <a:rPr lang="en-NL" sz="1400">
                <a:latin typeface="Univers Condensed Light" panose="020B0306020202040204" pitchFamily="34" charset="0"/>
              </a:rPr>
              <a:t>STRATEGIC PRIORITIES</a:t>
            </a:r>
          </a:p>
          <a:p>
            <a:pPr marL="342900" indent="-342900">
              <a:buFont typeface="+mj-lt"/>
              <a:buAutoNum type="arabicPeriod"/>
            </a:pPr>
            <a:r>
              <a:rPr lang="en-NL" sz="1400">
                <a:latin typeface="Univers Condensed Light" panose="020B0306020202040204" pitchFamily="34" charset="0"/>
              </a:rPr>
              <a:t>THE RESPONSE</a:t>
            </a:r>
          </a:p>
          <a:p>
            <a:pPr marL="342900" indent="-342900">
              <a:buFont typeface="+mj-lt"/>
              <a:buAutoNum type="arabicPeriod"/>
            </a:pPr>
            <a:r>
              <a:rPr lang="en-NL" sz="1400">
                <a:latin typeface="Univers Condensed Light" panose="020B0306020202040204" pitchFamily="34" charset="0"/>
              </a:rPr>
              <a:t>GAPS + CHALLENGES</a:t>
            </a:r>
          </a:p>
          <a:p>
            <a:pPr marL="342900" indent="-342900">
              <a:buFont typeface="+mj-lt"/>
              <a:buAutoNum type="arabicPeriod"/>
            </a:pPr>
            <a:r>
              <a:rPr lang="en-NL" sz="1400">
                <a:latin typeface="Univers Condensed Light" panose="020B0306020202040204" pitchFamily="34" charset="0"/>
              </a:rPr>
              <a:t>KEY ASKS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BDAAA0F-3A4F-419A-B55F-0444B81C44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2" y="473363"/>
            <a:ext cx="1751722" cy="7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6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B14695-050D-0DD3-61A8-E71916BA84BD}"/>
              </a:ext>
            </a:extLst>
          </p:cNvPr>
          <p:cNvSpPr/>
          <p:nvPr/>
        </p:nvSpPr>
        <p:spPr>
          <a:xfrm>
            <a:off x="1" y="0"/>
            <a:ext cx="2866982" cy="6858000"/>
          </a:xfrm>
          <a:prstGeom prst="rect">
            <a:avLst/>
          </a:prstGeom>
          <a:solidFill>
            <a:srgbClr val="94A17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8A55E-BF38-99B5-8D15-E6F30CBFF1CB}"/>
              </a:ext>
            </a:extLst>
          </p:cNvPr>
          <p:cNvSpPr txBox="1"/>
          <p:nvPr/>
        </p:nvSpPr>
        <p:spPr>
          <a:xfrm>
            <a:off x="282222" y="1536174"/>
            <a:ext cx="3341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>
                <a:solidFill>
                  <a:schemeClr val="bg1"/>
                </a:solidFill>
              </a:rPr>
              <a:t>AGENDA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rgbClr val="455F51"/>
                </a:solidFill>
              </a:rPr>
              <a:t>CURRENT SITUATION + FORECAST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STRATEGIC PRIORITIES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THE RESPONSE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GAPS + CHALLENGES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KEY ASKS</a:t>
            </a:r>
            <a:endParaRPr lang="en-NL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7053C2-BB77-484F-8D88-F3539BB1B342}"/>
              </a:ext>
            </a:extLst>
          </p:cNvPr>
          <p:cNvSpPr txBox="1"/>
          <p:nvPr/>
        </p:nvSpPr>
        <p:spPr>
          <a:xfrm>
            <a:off x="3048423" y="3956649"/>
            <a:ext cx="9058585" cy="2369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nivers Condensed Light" panose="020B0306020202040204" pitchFamily="34" charset="0"/>
              </a:rPr>
              <a:t>Conflict spreading with ov</a:t>
            </a:r>
            <a:r>
              <a:rPr lang="en-US" sz="2000">
                <a:latin typeface="Univers Condensed Light" panose="020B0306020202040204" pitchFamily="34" charset="0"/>
              </a:rPr>
              <a:t>er  </a:t>
            </a:r>
            <a:r>
              <a:rPr lang="en-US" sz="1600">
                <a:latin typeface="Univers Condensed Light" panose="020B0306020202040204" pitchFamily="34" charset="0"/>
              </a:rPr>
              <a:t>6M (12.2%) of the Pop are IDPs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Univers Condensed Light" panose="020B0306020202040204" pitchFamily="34" charset="0"/>
              </a:rPr>
              <a:t>Limited access: Over 71% (135) of 189 localities are hard to 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Univers Condensed Light" panose="020B0306020202040204" pitchFamily="34" charset="0"/>
              </a:rPr>
              <a:t>Deteriorating humanitarian situation: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Univers Condensed Light" panose="020B0306020202040204" pitchFamily="34" charset="0"/>
              </a:rPr>
              <a:t>Deterioration of food insecurity (Food insecurity: 17.7M (37% )of the pop in IPC 3+, low food production)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Univers Condensed Light" panose="020B0306020202040204" pitchFamily="34" charset="0"/>
              </a:rPr>
              <a:t>Limited coverage of WASH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Univers Condensed Light" panose="020B0306020202040204" pitchFamily="34" charset="0"/>
              </a:rPr>
              <a:t>70% of the health facilities not operational in hotspot areas and 1 in 11 at national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latin typeface="Univers Condensed Light" panose="020B0306020202040204" pitchFamily="34" charset="0"/>
              </a:rPr>
              <a:t>Deterioration of nutrition situation:  3 out of 4 SMART surveys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latin typeface="Univers Condensed Light" panose="020B0306020202040204" pitchFamily="34" charset="0"/>
              </a:rPr>
              <a:t>MSF rapid assessment and from other partner's in Darfur- high Malnutrition and emergency death levels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latin typeface="Univers Condensed Light" panose="020B0306020202040204" pitchFamily="34" charset="0"/>
              </a:rPr>
              <a:t>Delayed clearance of goods at the port</a:t>
            </a:r>
            <a:r>
              <a:rPr lang="en-US" sz="1400">
                <a:latin typeface="Univers Condensed Light" panose="020B0306020202040204" pitchFamily="34" charset="0"/>
              </a:rPr>
              <a:t>.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8302D55-CF60-8B70-84E0-BD4B4046F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840112"/>
              </p:ext>
            </p:extLst>
          </p:nvPr>
        </p:nvGraphicFramePr>
        <p:xfrm>
          <a:off x="3048423" y="112086"/>
          <a:ext cx="9121457" cy="3749802"/>
        </p:xfrm>
        <a:graphic>
          <a:graphicData uri="http://schemas.openxmlformats.org/drawingml/2006/table">
            <a:tbl>
              <a:tblPr firstRow="1" bandRow="1"/>
              <a:tblGrid>
                <a:gridCol w="1816974">
                  <a:extLst>
                    <a:ext uri="{9D8B030D-6E8A-4147-A177-3AD203B41FA5}">
                      <a16:colId xmlns:a16="http://schemas.microsoft.com/office/drawing/2014/main" val="1706959646"/>
                    </a:ext>
                  </a:extLst>
                </a:gridCol>
                <a:gridCol w="955639">
                  <a:extLst>
                    <a:ext uri="{9D8B030D-6E8A-4147-A177-3AD203B41FA5}">
                      <a16:colId xmlns:a16="http://schemas.microsoft.com/office/drawing/2014/main" val="2846068290"/>
                    </a:ext>
                  </a:extLst>
                </a:gridCol>
                <a:gridCol w="870482">
                  <a:extLst>
                    <a:ext uri="{9D8B030D-6E8A-4147-A177-3AD203B41FA5}">
                      <a16:colId xmlns:a16="http://schemas.microsoft.com/office/drawing/2014/main" val="3827396095"/>
                    </a:ext>
                  </a:extLst>
                </a:gridCol>
                <a:gridCol w="879943">
                  <a:extLst>
                    <a:ext uri="{9D8B030D-6E8A-4147-A177-3AD203B41FA5}">
                      <a16:colId xmlns:a16="http://schemas.microsoft.com/office/drawing/2014/main" val="1514411067"/>
                    </a:ext>
                  </a:extLst>
                </a:gridCol>
                <a:gridCol w="974562">
                  <a:extLst>
                    <a:ext uri="{9D8B030D-6E8A-4147-A177-3AD203B41FA5}">
                      <a16:colId xmlns:a16="http://schemas.microsoft.com/office/drawing/2014/main" val="1689380519"/>
                    </a:ext>
                  </a:extLst>
                </a:gridCol>
                <a:gridCol w="1031333">
                  <a:extLst>
                    <a:ext uri="{9D8B030D-6E8A-4147-A177-3AD203B41FA5}">
                      <a16:colId xmlns:a16="http://schemas.microsoft.com/office/drawing/2014/main" val="3482904808"/>
                    </a:ext>
                  </a:extLst>
                </a:gridCol>
                <a:gridCol w="1248953">
                  <a:extLst>
                    <a:ext uri="{9D8B030D-6E8A-4147-A177-3AD203B41FA5}">
                      <a16:colId xmlns:a16="http://schemas.microsoft.com/office/drawing/2014/main" val="4016063835"/>
                    </a:ext>
                  </a:extLst>
                </a:gridCol>
                <a:gridCol w="1343571">
                  <a:extLst>
                    <a:ext uri="{9D8B030D-6E8A-4147-A177-3AD203B41FA5}">
                      <a16:colId xmlns:a16="http://schemas.microsoft.com/office/drawing/2014/main" val="19991874"/>
                    </a:ext>
                  </a:extLst>
                </a:gridCol>
              </a:tblGrid>
              <a:tr h="65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Univers Condensed Light" panose="020B0306020202040204" pitchFamily="34" charset="0"/>
                        </a:rPr>
                        <a:t>Indicator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C3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Univers Condensed Light" panose="020B0306020202040204" pitchFamily="34" charset="0"/>
                        </a:rPr>
                        <a:t>PIN 2021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C3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Univers Condensed Light" panose="020B0306020202040204" pitchFamily="34" charset="0"/>
                        </a:rPr>
                        <a:t>PIN 2022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C3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Univers Condensed Light" panose="020B0306020202040204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C3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Univers Condensed Light" panose="020B0306020202040204" pitchFamily="34" charset="0"/>
                        </a:rPr>
                        <a:t>Rev-May 2023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C3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Univers Condensed Light" panose="020B0306020202040204" pitchFamily="34" charset="0"/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C3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Univers Condensed Light" panose="020B0306020202040204" pitchFamily="34" charset="0"/>
                        </a:rPr>
                        <a:t>Revised interim 2024 PIN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%Increase compared to 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Jan-2023 PIN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407433"/>
                  </a:ext>
                </a:extLst>
              </a:tr>
              <a:tr h="584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Severe Acute Malnutrition (0-59m)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570,871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618,950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611,556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690,677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710,162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729,756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83839"/>
                  </a:ext>
                </a:extLst>
              </a:tr>
              <a:tr h="657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Severe Acute Malnutrition with Complication (0-59m)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85,631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92,843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91,730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103,598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106,524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109,463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7023"/>
                  </a:ext>
                </a:extLst>
              </a:tr>
              <a:tr h="65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Moderate Acute Malnutrition (U5) (0-59mo)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2,387,068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2,451,406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2,448,348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2,776,080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2,841,794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2,942,947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952601"/>
                  </a:ext>
                </a:extLst>
              </a:tr>
              <a:tr h="46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Moderate Acute Malnutrition (PLW)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647,623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 905,004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  936,409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1,051,606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1,150,024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1,194,279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40298"/>
                  </a:ext>
                </a:extLst>
              </a:tr>
              <a:tr h="452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Total PIN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2,957,939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3,975,360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Univers Condensed Light" panose="020B0306020202040204" pitchFamily="34" charset="0"/>
                        </a:rPr>
                        <a:t>3,996,396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4,518,363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4,701,980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4,866,981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Univers Condensed Light" panose="020B030602020204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36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B14695-050D-0DD3-61A8-E71916BA84BD}"/>
              </a:ext>
            </a:extLst>
          </p:cNvPr>
          <p:cNvSpPr/>
          <p:nvPr/>
        </p:nvSpPr>
        <p:spPr>
          <a:xfrm>
            <a:off x="1" y="0"/>
            <a:ext cx="2602522" cy="6858000"/>
          </a:xfrm>
          <a:prstGeom prst="rect">
            <a:avLst/>
          </a:prstGeom>
          <a:solidFill>
            <a:srgbClr val="94A17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8A55E-BF38-99B5-8D15-E6F30CBFF1CB}"/>
              </a:ext>
            </a:extLst>
          </p:cNvPr>
          <p:cNvSpPr txBox="1"/>
          <p:nvPr/>
        </p:nvSpPr>
        <p:spPr>
          <a:xfrm>
            <a:off x="80433" y="1536173"/>
            <a:ext cx="2522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SITUATION + FORECAST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PRIORITIES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RESPONSE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GAPS + CHALLENGES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ASKS</a:t>
            </a: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3478A-136C-4F92-AF99-405E3D8504E4}"/>
              </a:ext>
            </a:extLst>
          </p:cNvPr>
          <p:cNvSpPr txBox="1"/>
          <p:nvPr/>
        </p:nvSpPr>
        <p:spPr>
          <a:xfrm>
            <a:off x="2875085" y="428586"/>
            <a:ext cx="9236482" cy="55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855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</a:rPr>
              <a:t>1:Advocating for response need-driven access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</a:endParaRPr>
          </a:p>
          <a:p>
            <a:pPr marL="109855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</a:rPr>
              <a:t>2: Prioritization of responses (high-level acute malnutrition  areas  and IDPs sites) 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</a:endParaRPr>
          </a:p>
          <a:p>
            <a:pPr marL="109855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</a:rPr>
              <a:t>3: Resuming and scaling up minimum preventive and curative life-saving responses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</a:endParaRPr>
          </a:p>
          <a:p>
            <a:pPr marL="109855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</a:rPr>
              <a:t>4: Timely delivery and replenishment of life-saving supplies (the pipeline of nutrition preventive supplies 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solidFill>
                  <a:srgbClr val="0000FF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 Kits 701 </a:t>
            </a: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secured until March 2024     </a:t>
            </a:r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 </a:t>
            </a:r>
            <a:r>
              <a:rPr lang="en-US" sz="2000">
                <a:solidFill>
                  <a:srgbClr val="0000FF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Therapeutic milk 6814  </a:t>
            </a:r>
            <a:r>
              <a:rPr lang="en-US" sz="2000" err="1">
                <a:solidFill>
                  <a:srgbClr val="0000FF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en-US" sz="2000">
                <a:solidFill>
                  <a:srgbClr val="0000FF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secured until June     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>
                <a:solidFill>
                  <a:srgbClr val="0000FF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RUTF  402,375 </a:t>
            </a:r>
            <a:r>
              <a:rPr lang="en-US" sz="2000" err="1">
                <a:solidFill>
                  <a:srgbClr val="0000FF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en-US" sz="2000">
                <a:solidFill>
                  <a:srgbClr val="0000FF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secured until July          </a:t>
            </a:r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 </a:t>
            </a:r>
            <a:r>
              <a:rPr lang="en-US" sz="2000">
                <a:solidFill>
                  <a:srgbClr val="0000FF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RUSF 1791 MT  </a:t>
            </a: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secured until June +360 in Chad 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>
                <a:solidFill>
                  <a:srgbClr val="0000FF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MQ/SQ LNS  1377 MT </a:t>
            </a: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secured till Mid Jul + </a:t>
            </a:r>
            <a:r>
              <a:rPr lang="en-US" sz="2000">
                <a:solidFill>
                  <a:srgbClr val="0000FF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424 MT in Chad </a:t>
            </a:r>
            <a:endParaRPr lang="en-US" sz="2000">
              <a:solidFill>
                <a:srgbClr val="0000FF"/>
              </a:solidFill>
              <a:effectLst/>
              <a:latin typeface="Univers Condensed Light" panose="020B0306020202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855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</a:rPr>
              <a:t>5: Resource/funding mobilizing and advocacy at national and global levels    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</a:endParaRPr>
          </a:p>
          <a:p>
            <a:pPr marL="109855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</a:rPr>
              <a:t>6: Evidence generation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 surveys and MUAC screening in the accessible areas 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Strengthening nutrition information analysis and communication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of nutrition response and supplies at facility level 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855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</a:rPr>
              <a:t>7: Strengthening sub-national cluster and stakeholders' coordination and collaboration 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</a:endParaRPr>
          </a:p>
          <a:p>
            <a:pPr marL="109855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</a:rPr>
              <a:t>8: Supporting frontline nutrition workers with incentives depending on resource availability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</a:endParaRPr>
          </a:p>
          <a:p>
            <a:pPr marL="109855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</a:rPr>
              <a:t>9: Supporting rehabilitating  nutrition  facilities and replenishment of partners (looted assets)</a:t>
            </a:r>
            <a:endParaRPr lang="en-US" sz="2000">
              <a:effectLst/>
              <a:latin typeface="Univers Condensed Light" panose="020B0306020202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0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B14695-050D-0DD3-61A8-E71916BA84BD}"/>
              </a:ext>
            </a:extLst>
          </p:cNvPr>
          <p:cNvSpPr/>
          <p:nvPr/>
        </p:nvSpPr>
        <p:spPr>
          <a:xfrm>
            <a:off x="0" y="0"/>
            <a:ext cx="3341511" cy="6858000"/>
          </a:xfrm>
          <a:prstGeom prst="rect">
            <a:avLst/>
          </a:prstGeom>
          <a:solidFill>
            <a:srgbClr val="94A17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8A55E-BF38-99B5-8D15-E6F30CBFF1CB}"/>
              </a:ext>
            </a:extLst>
          </p:cNvPr>
          <p:cNvSpPr txBox="1"/>
          <p:nvPr/>
        </p:nvSpPr>
        <p:spPr>
          <a:xfrm>
            <a:off x="282223" y="1536174"/>
            <a:ext cx="3059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>
                <a:solidFill>
                  <a:schemeClr val="bg1"/>
                </a:solidFill>
              </a:rPr>
              <a:t>AGENDA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CURRENT SITUATION + FORECAST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STRATEGIC PRIORITIES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rgbClr val="455F51"/>
                </a:solidFill>
              </a:rPr>
              <a:t>THE RESPONSE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GAPS + CHALLENGES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KEY ASKS</a:t>
            </a:r>
            <a:endParaRPr lang="en-NL" sz="200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77442256-6D95-4489-B61F-74BCD2D6F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94017"/>
              </p:ext>
            </p:extLst>
          </p:nvPr>
        </p:nvGraphicFramePr>
        <p:xfrm>
          <a:off x="3429000" y="875114"/>
          <a:ext cx="8551245" cy="2651760"/>
        </p:xfrm>
        <a:graphic>
          <a:graphicData uri="http://schemas.openxmlformats.org/drawingml/2006/table">
            <a:tbl>
              <a:tblPr firstRow="1" bandRow="1"/>
              <a:tblGrid>
                <a:gridCol w="1980213">
                  <a:extLst>
                    <a:ext uri="{9D8B030D-6E8A-4147-A177-3AD203B41FA5}">
                      <a16:colId xmlns:a16="http://schemas.microsoft.com/office/drawing/2014/main" val="1082700229"/>
                    </a:ext>
                  </a:extLst>
                </a:gridCol>
                <a:gridCol w="1440285">
                  <a:extLst>
                    <a:ext uri="{9D8B030D-6E8A-4147-A177-3AD203B41FA5}">
                      <a16:colId xmlns:a16="http://schemas.microsoft.com/office/drawing/2014/main" val="1243957339"/>
                    </a:ext>
                  </a:extLst>
                </a:gridCol>
                <a:gridCol w="1710249">
                  <a:extLst>
                    <a:ext uri="{9D8B030D-6E8A-4147-A177-3AD203B41FA5}">
                      <a16:colId xmlns:a16="http://schemas.microsoft.com/office/drawing/2014/main" val="2260553525"/>
                    </a:ext>
                  </a:extLst>
                </a:gridCol>
                <a:gridCol w="1710249">
                  <a:extLst>
                    <a:ext uri="{9D8B030D-6E8A-4147-A177-3AD203B41FA5}">
                      <a16:colId xmlns:a16="http://schemas.microsoft.com/office/drawing/2014/main" val="1810774494"/>
                    </a:ext>
                  </a:extLst>
                </a:gridCol>
                <a:gridCol w="1710249">
                  <a:extLst>
                    <a:ext uri="{9D8B030D-6E8A-4147-A177-3AD203B41FA5}">
                      <a16:colId xmlns:a16="http://schemas.microsoft.com/office/drawing/2014/main" val="2330368916"/>
                    </a:ext>
                  </a:extLst>
                </a:gridCol>
              </a:tblGrid>
              <a:tr h="35821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Programme Type</a:t>
                      </a:r>
                    </a:p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UN agencies update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/>
                        <a:t> NGOs update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/>
                        <a:t> Functionality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77182"/>
                  </a:ext>
                </a:extLst>
              </a:tr>
              <a:tr h="618294">
                <a:tc vMerge="1">
                  <a:txBody>
                    <a:bodyPr/>
                    <a:lstStyle/>
                    <a:p>
                      <a:r>
                        <a:rPr lang="en-US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  Total nutrition sites </a:t>
                      </a:r>
                    </a:p>
                  </a:txBody>
                  <a:tcPr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Functional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Partially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Closed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21332"/>
                  </a:ext>
                </a:extLst>
              </a:tr>
              <a:tr h="6182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SAM (with med comp)-SC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160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104 (65%)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29 (18%)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27 (17%)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43885"/>
                  </a:ext>
                </a:extLst>
              </a:tr>
              <a:tr h="6182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Univers Condensed Light" panose="020B0306020202040204" pitchFamily="34" charset="0"/>
                        </a:rPr>
                        <a:t>OTP without med comp)-OTP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1885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1486 (79%)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103 (5%)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296 (16%)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55415"/>
                  </a:ext>
                </a:extLst>
              </a:tr>
              <a:tr h="358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Univers Condensed Light" panose="020B0306020202040204" pitchFamily="34" charset="0"/>
                        </a:rPr>
                        <a:t>MAM- TSFP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1482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559 (38%)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923 (62%)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96333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D68FAF4-CA32-4D60-90EF-62B605B01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20391"/>
              </p:ext>
            </p:extLst>
          </p:nvPr>
        </p:nvGraphicFramePr>
        <p:xfrm>
          <a:off x="3457575" y="3670236"/>
          <a:ext cx="8551245" cy="2560320"/>
        </p:xfrm>
        <a:graphic>
          <a:graphicData uri="http://schemas.openxmlformats.org/drawingml/2006/table">
            <a:tbl>
              <a:tblPr firstRow="1" bandRow="1"/>
              <a:tblGrid>
                <a:gridCol w="1988137">
                  <a:extLst>
                    <a:ext uri="{9D8B030D-6E8A-4147-A177-3AD203B41FA5}">
                      <a16:colId xmlns:a16="http://schemas.microsoft.com/office/drawing/2014/main" val="4033811643"/>
                    </a:ext>
                  </a:extLst>
                </a:gridCol>
                <a:gridCol w="1432361">
                  <a:extLst>
                    <a:ext uri="{9D8B030D-6E8A-4147-A177-3AD203B41FA5}">
                      <a16:colId xmlns:a16="http://schemas.microsoft.com/office/drawing/2014/main" val="3600058331"/>
                    </a:ext>
                  </a:extLst>
                </a:gridCol>
                <a:gridCol w="1710249">
                  <a:extLst>
                    <a:ext uri="{9D8B030D-6E8A-4147-A177-3AD203B41FA5}">
                      <a16:colId xmlns:a16="http://schemas.microsoft.com/office/drawing/2014/main" val="1635118091"/>
                    </a:ext>
                  </a:extLst>
                </a:gridCol>
                <a:gridCol w="1710249">
                  <a:extLst>
                    <a:ext uri="{9D8B030D-6E8A-4147-A177-3AD203B41FA5}">
                      <a16:colId xmlns:a16="http://schemas.microsoft.com/office/drawing/2014/main" val="1467597814"/>
                    </a:ext>
                  </a:extLst>
                </a:gridCol>
                <a:gridCol w="1710249">
                  <a:extLst>
                    <a:ext uri="{9D8B030D-6E8A-4147-A177-3AD203B41FA5}">
                      <a16:colId xmlns:a16="http://schemas.microsoft.com/office/drawing/2014/main" val="14096602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err="1">
                          <a:latin typeface="Univers Condensed Light" panose="020B0306020202040204" pitchFamily="34" charset="0"/>
                        </a:rPr>
                        <a:t>Programme</a:t>
                      </a:r>
                      <a:r>
                        <a:rPr lang="en-US">
                          <a:latin typeface="Univers Condensed Light" panose="020B0306020202040204" pitchFamily="34" charset="0"/>
                        </a:rPr>
                        <a:t> NGOs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 NGOs partners updates in their operational areas depending on those reported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/>
                        <a:t> NGOs update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/>
                        <a:t> Functionality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4346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SAM (with med comp)-SC  (8 NGOs)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35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31 (88.6%)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2(5.7%)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2 (5.7%)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5717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Univers Condensed Light" panose="020B0306020202040204" pitchFamily="34" charset="0"/>
                        </a:rPr>
                        <a:t>OTP without med comp)-OTP (20 NGOs)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593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475 (80.1%)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57 (9.6%)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61 (10.3%)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819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Univers Condensed Light" panose="020B0306020202040204" pitchFamily="34" charset="0"/>
                        </a:rPr>
                        <a:t>MAM- TSFP (12 NGOs)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260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188 (72.3%)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4 (1.5%)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Univers Condensed Light" panose="020B0306020202040204" pitchFamily="34" charset="0"/>
                        </a:rPr>
                        <a:t>68 (26.2%)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64509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AE42B775-E091-4383-8102-78DFE3E4FE1D}"/>
              </a:ext>
            </a:extLst>
          </p:cNvPr>
          <p:cNvSpPr txBox="1">
            <a:spLocks/>
          </p:cNvSpPr>
          <p:nvPr/>
        </p:nvSpPr>
        <p:spPr>
          <a:xfrm>
            <a:off x="3457574" y="0"/>
            <a:ext cx="8667017" cy="648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>
                <a:latin typeface="Univers Condensed Light" panose="020B0306020202040204" pitchFamily="34" charset="0"/>
              </a:rPr>
              <a:t>Functionality of Curative  Nutrition Services and Gaps as </a:t>
            </a:r>
            <a:r>
              <a:rPr lang="en-US" sz="2400">
                <a:solidFill>
                  <a:srgbClr val="0000FF"/>
                </a:solidFill>
                <a:latin typeface="Univers Condensed Light" panose="020B0306020202040204" pitchFamily="34" charset="0"/>
              </a:rPr>
              <a:t>of Jan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10BFF-40B1-B76F-F33A-6BAF64061737}"/>
              </a:ext>
            </a:extLst>
          </p:cNvPr>
          <p:cNvSpPr txBox="1"/>
          <p:nvPr/>
        </p:nvSpPr>
        <p:spPr>
          <a:xfrm>
            <a:off x="3543300" y="6347541"/>
            <a:ext cx="65151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/>
              <a:t>NGOs support about 32% of the functional OTP; 47% of TSFP </a:t>
            </a:r>
          </a:p>
        </p:txBody>
      </p:sp>
    </p:spTree>
    <p:extLst>
      <p:ext uri="{BB962C8B-B14F-4D97-AF65-F5344CB8AC3E}">
        <p14:creationId xmlns:p14="http://schemas.microsoft.com/office/powerpoint/2010/main" val="36617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B14695-050D-0DD3-61A8-E71916BA84BD}"/>
              </a:ext>
            </a:extLst>
          </p:cNvPr>
          <p:cNvSpPr/>
          <p:nvPr/>
        </p:nvSpPr>
        <p:spPr>
          <a:xfrm>
            <a:off x="0" y="0"/>
            <a:ext cx="3341511" cy="6858000"/>
          </a:xfrm>
          <a:prstGeom prst="rect">
            <a:avLst/>
          </a:prstGeom>
          <a:solidFill>
            <a:srgbClr val="94A17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8A55E-BF38-99B5-8D15-E6F30CBFF1CB}"/>
              </a:ext>
            </a:extLst>
          </p:cNvPr>
          <p:cNvSpPr txBox="1"/>
          <p:nvPr/>
        </p:nvSpPr>
        <p:spPr>
          <a:xfrm>
            <a:off x="282222" y="1536174"/>
            <a:ext cx="3341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>
                <a:solidFill>
                  <a:schemeClr val="bg1"/>
                </a:solidFill>
              </a:rPr>
              <a:t>AGENDA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CURRENT SITUATION + FORECAST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STRATEGIC PRIORITIES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rgbClr val="455F51"/>
                </a:solidFill>
              </a:rPr>
              <a:t>THE RESPONSE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GAPS + CHALLENGES</a:t>
            </a:r>
          </a:p>
          <a:p>
            <a:endParaRPr lang="en-NL" sz="2000">
              <a:solidFill>
                <a:schemeClr val="bg1"/>
              </a:solidFill>
            </a:endParaRPr>
          </a:p>
          <a:p>
            <a:r>
              <a:rPr lang="en-NL" sz="2000">
                <a:solidFill>
                  <a:schemeClr val="bg1"/>
                </a:solidFill>
              </a:rPr>
              <a:t>KEY ASKS</a:t>
            </a:r>
            <a:endParaRPr lang="en-NL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FDCE9-2B3E-477F-B2F4-021D07F00847}"/>
              </a:ext>
            </a:extLst>
          </p:cNvPr>
          <p:cNvSpPr txBox="1"/>
          <p:nvPr/>
        </p:nvSpPr>
        <p:spPr>
          <a:xfrm>
            <a:off x="3557056" y="5579665"/>
            <a:ext cx="6856699" cy="1169551"/>
          </a:xfrm>
          <a:prstGeom prst="rect">
            <a:avLst/>
          </a:prstGeom>
          <a:solidFill>
            <a:srgbClr val="95C93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</a:rPr>
              <a:t>Partners that expressed interest in scaling up or reopening of the sites are: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</a:rPr>
              <a:t> Darfur States ( Alight, WR, ALIMA, CARE, CWW, HDPO, IMC, NPO, PIS, RI, SCI, GOAL and SAHARI, IOM, CRS, SRCS)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</a:rPr>
              <a:t>Kordofan States (GOAL, ACF, IMC, CWW, SCI, SMOH and IRW)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</a:rPr>
              <a:t>Khartoum State (ALIMA, IRC, NPO, MEDAIR, NIDO and IMC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</a:rPr>
              <a:t>)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46807A9-C849-4351-9295-918E2542E394}"/>
              </a:ext>
            </a:extLst>
          </p:cNvPr>
          <p:cNvSpPr txBox="1">
            <a:spLocks/>
          </p:cNvSpPr>
          <p:nvPr/>
        </p:nvSpPr>
        <p:spPr>
          <a:xfrm>
            <a:off x="3557057" y="222795"/>
            <a:ext cx="8634943" cy="648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latin typeface="Univers Condensed Light" panose="020B0306020202040204" pitchFamily="34" charset="0"/>
              </a:rPr>
              <a:t>Nutrition Response Scale Up Plan: Partners commitments Feb 2024)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473329E-5557-3416-F111-266E75C41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95015"/>
              </p:ext>
            </p:extLst>
          </p:nvPr>
        </p:nvGraphicFramePr>
        <p:xfrm>
          <a:off x="3557056" y="870221"/>
          <a:ext cx="8497198" cy="4255691"/>
        </p:xfrm>
        <a:graphic>
          <a:graphicData uri="http://schemas.openxmlformats.org/drawingml/2006/table">
            <a:tbl>
              <a:tblPr firstRow="1" bandRow="1"/>
              <a:tblGrid>
                <a:gridCol w="2479373">
                  <a:extLst>
                    <a:ext uri="{9D8B030D-6E8A-4147-A177-3AD203B41FA5}">
                      <a16:colId xmlns:a16="http://schemas.microsoft.com/office/drawing/2014/main" val="1973384722"/>
                    </a:ext>
                  </a:extLst>
                </a:gridCol>
                <a:gridCol w="1692750">
                  <a:extLst>
                    <a:ext uri="{9D8B030D-6E8A-4147-A177-3AD203B41FA5}">
                      <a16:colId xmlns:a16="http://schemas.microsoft.com/office/drawing/2014/main" val="873355051"/>
                    </a:ext>
                  </a:extLst>
                </a:gridCol>
                <a:gridCol w="1654041">
                  <a:extLst>
                    <a:ext uri="{9D8B030D-6E8A-4147-A177-3AD203B41FA5}">
                      <a16:colId xmlns:a16="http://schemas.microsoft.com/office/drawing/2014/main" val="1576260894"/>
                    </a:ext>
                  </a:extLst>
                </a:gridCol>
                <a:gridCol w="1345542">
                  <a:extLst>
                    <a:ext uri="{9D8B030D-6E8A-4147-A177-3AD203B41FA5}">
                      <a16:colId xmlns:a16="http://schemas.microsoft.com/office/drawing/2014/main" val="2991215493"/>
                    </a:ext>
                  </a:extLst>
                </a:gridCol>
                <a:gridCol w="1325492">
                  <a:extLst>
                    <a:ext uri="{9D8B030D-6E8A-4147-A177-3AD203B41FA5}">
                      <a16:colId xmlns:a16="http://schemas.microsoft.com/office/drawing/2014/main" val="3267406714"/>
                    </a:ext>
                  </a:extLst>
                </a:gridCol>
              </a:tblGrid>
              <a:tr h="1187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>
                          <a:latin typeface="Univers Condensed Light" panose="020B0306020202040204" pitchFamily="34" charset="0"/>
                        </a:rPr>
                        <a:t>Programme  by Partners</a:t>
                      </a:r>
                    </a:p>
                    <a:p>
                      <a:endParaRPr lang="en-US" sz="1600">
                        <a:latin typeface="Univers Condensed Light" panose="020B0306020202040204" pitchFamily="34" charset="0"/>
                      </a:endParaRPr>
                    </a:p>
                    <a:p>
                      <a:r>
                        <a:rPr lang="en-US" sz="1600">
                          <a:latin typeface="Univers Condensed Light" panose="020B0306020202040204" pitchFamily="34" charset="0"/>
                        </a:rPr>
                        <a:t>(21)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>
                          <a:latin typeface="Univers Condensed Light" panose="020B0306020202040204" pitchFamily="34" charset="0"/>
                        </a:rPr>
                        <a:t># of sites to be reopened or scale up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>
                          <a:latin typeface="Univers Condensed Light" panose="020B0306020202040204" pitchFamily="34" charset="0"/>
                        </a:rPr>
                        <a:t># of sites to be scaled up or reopened in Darfur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>
                          <a:latin typeface="Univers Condensed Light" panose="020B0306020202040204" pitchFamily="34" charset="0"/>
                        </a:rPr>
                        <a:t># of sites to be scaled up or reopened in Kordofan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>
                          <a:latin typeface="Univers Condensed Light" panose="020B0306020202040204" pitchFamily="34" charset="0"/>
                        </a:rPr>
                        <a:t># of sites to be scaled up or reopened in Khartoum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50549"/>
                  </a:ext>
                </a:extLst>
              </a:tr>
              <a:tr h="339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SAM (with med comp)-SC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74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933212"/>
                  </a:ext>
                </a:extLst>
              </a:tr>
              <a:tr h="339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Univers Condensed Light" panose="020B0306020202040204" pitchFamily="34" charset="0"/>
                        </a:rPr>
                        <a:t>OTP without med comp)-OTP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465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273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160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32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585628"/>
                  </a:ext>
                </a:extLst>
              </a:tr>
              <a:tr h="339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Univers Condensed Light" panose="020B0306020202040204" pitchFamily="34" charset="0"/>
                        </a:rPr>
                        <a:t>MAM- TSFP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365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208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118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39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84011"/>
                  </a:ext>
                </a:extLst>
              </a:tr>
              <a:tr h="339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Univers Condensed Light" panose="020B0306020202040204" pitchFamily="34" charset="0"/>
                        </a:rPr>
                        <a:t>BSFP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35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24107"/>
                  </a:ext>
                </a:extLst>
              </a:tr>
              <a:tr h="339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Univers Condensed Light" panose="020B0306020202040204" pitchFamily="34" charset="0"/>
                        </a:rPr>
                        <a:t>MIYC-IYCF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450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290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62231"/>
                  </a:ext>
                </a:extLst>
              </a:tr>
              <a:tr h="343046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Univers Condensed Light" panose="020B0306020202040204" pitchFamily="34" charset="0"/>
                        </a:rPr>
                        <a:t>UN Agencies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83C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455715"/>
                  </a:ext>
                </a:extLst>
              </a:tr>
              <a:tr h="343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Univers Condensed Light" panose="020B0306020202040204" pitchFamily="34" charset="0"/>
                        </a:rPr>
                        <a:t>UNICEF- OTP  (HRP)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49050"/>
                  </a:ext>
                </a:extLst>
              </a:tr>
              <a:tr h="343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Univers Condensed Light" panose="020B0306020202040204" pitchFamily="34" charset="0"/>
                        </a:rPr>
                        <a:t>WFP-TSFP 300 (HRP)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850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Univers Condensed Light" panose="020B0306020202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435362"/>
                  </a:ext>
                </a:extLst>
              </a:tr>
              <a:tr h="343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Univers Condensed Light" panose="020B0306020202040204" pitchFamily="34" charset="0"/>
                        </a:rPr>
                        <a:t>WHO- SC   (HRP)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latin typeface="Univers Condensed Light" panose="020B030602020204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93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1275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098869-60D6-CFEF-DE69-9F3A8A695F69}"/>
              </a:ext>
            </a:extLst>
          </p:cNvPr>
          <p:cNvSpPr txBox="1"/>
          <p:nvPr/>
        </p:nvSpPr>
        <p:spPr>
          <a:xfrm>
            <a:off x="3715766" y="5168122"/>
            <a:ext cx="83175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/>
              <a:t>BSFP Priority:  Active conflict areas, IDPs, refugees and new IDPs in non conflict areas </a:t>
            </a:r>
          </a:p>
        </p:txBody>
      </p:sp>
    </p:spTree>
    <p:extLst>
      <p:ext uri="{BB962C8B-B14F-4D97-AF65-F5344CB8AC3E}">
        <p14:creationId xmlns:p14="http://schemas.microsoft.com/office/powerpoint/2010/main" val="71686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B14695-050D-0DD3-61A8-E71916BA84BD}"/>
              </a:ext>
            </a:extLst>
          </p:cNvPr>
          <p:cNvSpPr/>
          <p:nvPr/>
        </p:nvSpPr>
        <p:spPr>
          <a:xfrm>
            <a:off x="0" y="0"/>
            <a:ext cx="3341511" cy="6858000"/>
          </a:xfrm>
          <a:prstGeom prst="rect">
            <a:avLst/>
          </a:prstGeom>
          <a:solidFill>
            <a:srgbClr val="94A17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8A55E-BF38-99B5-8D15-E6F30CBFF1CB}"/>
              </a:ext>
            </a:extLst>
          </p:cNvPr>
          <p:cNvSpPr txBox="1"/>
          <p:nvPr/>
        </p:nvSpPr>
        <p:spPr>
          <a:xfrm>
            <a:off x="282222" y="1536174"/>
            <a:ext cx="3341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SITUATION + FORECAST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PRIORITIES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RESPONSE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GAPS + CHALLENGES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ASKS</a:t>
            </a: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FBC8BC6-9B1B-4193-A6F7-81F13BF3C146}"/>
              </a:ext>
            </a:extLst>
          </p:cNvPr>
          <p:cNvSpPr txBox="1">
            <a:spLocks/>
          </p:cNvSpPr>
          <p:nvPr/>
        </p:nvSpPr>
        <p:spPr>
          <a:xfrm>
            <a:off x="3508130" y="281524"/>
            <a:ext cx="8616461" cy="650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Main Gaps: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Low treatment coverage in host community and IDPs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B0306020202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B0306020202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B030602020204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C9A73-630E-238C-DB45-046EE930A08D}"/>
              </a:ext>
            </a:extLst>
          </p:cNvPr>
          <p:cNvSpPr txBox="1"/>
          <p:nvPr/>
        </p:nvSpPr>
        <p:spPr>
          <a:xfrm>
            <a:off x="3593121" y="3720081"/>
            <a:ext cx="8425964" cy="239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Low (36% of 5228)  geographical coverage of nutrition services in Sudan.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Inadequate staffing in the nutrition sites- due to displacements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Low nutrition  services coverage in the IDPs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Low targets annual target (2024) for some of the HRP strategic programmes e.g. BSFP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Lack of recent nutrition situation data </a:t>
            </a:r>
            <a:r>
              <a:rPr lang="en-US" sz="2000">
                <a:solidFill>
                  <a:prstClr val="black"/>
                </a:solidFill>
                <a:latin typeface="Univers Condensed Light" panose="020B0306020202040204" pitchFamily="34" charset="0"/>
              </a:rPr>
              <a:t>at locality and national levels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B0306020202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Dysfunctional nutrition information system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A0E68B-AB1B-189C-C595-AF3A63F44DDF}"/>
              </a:ext>
            </a:extLst>
          </p:cNvPr>
          <p:cNvGraphicFramePr>
            <a:graphicFrameLocks noGrp="1"/>
          </p:cNvGraphicFramePr>
          <p:nvPr/>
        </p:nvGraphicFramePr>
        <p:xfrm>
          <a:off x="3487614" y="976881"/>
          <a:ext cx="8531471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154">
                  <a:extLst>
                    <a:ext uri="{9D8B030D-6E8A-4147-A177-3AD203B41FA5}">
                      <a16:colId xmlns:a16="http://schemas.microsoft.com/office/drawing/2014/main" val="3960499409"/>
                    </a:ext>
                  </a:extLst>
                </a:gridCol>
                <a:gridCol w="1876669">
                  <a:extLst>
                    <a:ext uri="{9D8B030D-6E8A-4147-A177-3AD203B41FA5}">
                      <a16:colId xmlns:a16="http://schemas.microsoft.com/office/drawing/2014/main" val="3382381268"/>
                    </a:ext>
                  </a:extLst>
                </a:gridCol>
                <a:gridCol w="1421912">
                  <a:extLst>
                    <a:ext uri="{9D8B030D-6E8A-4147-A177-3AD203B41FA5}">
                      <a16:colId xmlns:a16="http://schemas.microsoft.com/office/drawing/2014/main" val="3183495557"/>
                    </a:ext>
                  </a:extLst>
                </a:gridCol>
                <a:gridCol w="1421912">
                  <a:extLst>
                    <a:ext uri="{9D8B030D-6E8A-4147-A177-3AD203B41FA5}">
                      <a16:colId xmlns:a16="http://schemas.microsoft.com/office/drawing/2014/main" val="4294171536"/>
                    </a:ext>
                  </a:extLst>
                </a:gridCol>
                <a:gridCol w="1421912">
                  <a:extLst>
                    <a:ext uri="{9D8B030D-6E8A-4147-A177-3AD203B41FA5}">
                      <a16:colId xmlns:a16="http://schemas.microsoft.com/office/drawing/2014/main" val="1208183653"/>
                    </a:ext>
                  </a:extLst>
                </a:gridCol>
                <a:gridCol w="1421912">
                  <a:extLst>
                    <a:ext uri="{9D8B030D-6E8A-4147-A177-3AD203B41FA5}">
                      <a16:colId xmlns:a16="http://schemas.microsoft.com/office/drawing/2014/main" val="25468276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Program 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Program PIN 2023 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2023 target 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PIN Coverage (%)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Target Coverage (%)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952413"/>
                  </a:ext>
                </a:extLst>
              </a:tr>
              <a:tr h="308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SC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 97,690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72,518 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Univers Condensed Light" panose="020B0306020202040204" pitchFamily="34" charset="0"/>
                        </a:rPr>
                        <a:t>28,206 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37%%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59655"/>
                  </a:ext>
                </a:extLst>
              </a:tr>
              <a:tr h="445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OTP 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 586,159 </a:t>
                      </a:r>
                    </a:p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559,446 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293,239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461648"/>
                  </a:ext>
                </a:extLst>
              </a:tr>
              <a:tr h="445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TSFP 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 2,334,809 </a:t>
                      </a:r>
                    </a:p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1,374,160</a:t>
                      </a:r>
                      <a:r>
                        <a:rPr lang="en-US" sz="160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401,949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07738"/>
                  </a:ext>
                </a:extLst>
              </a:tr>
              <a:tr h="445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PLW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 1,007,752 </a:t>
                      </a:r>
                    </a:p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Univers Condensed Light" panose="020B0306020202040204" pitchFamily="34" charset="0"/>
                        </a:rPr>
                        <a:t>578,383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105,049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8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35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B14695-050D-0DD3-61A8-E71916BA84BD}"/>
              </a:ext>
            </a:extLst>
          </p:cNvPr>
          <p:cNvSpPr/>
          <p:nvPr/>
        </p:nvSpPr>
        <p:spPr>
          <a:xfrm>
            <a:off x="0" y="0"/>
            <a:ext cx="3341511" cy="6858000"/>
          </a:xfrm>
          <a:prstGeom prst="rect">
            <a:avLst/>
          </a:prstGeom>
          <a:solidFill>
            <a:srgbClr val="94A17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8A55E-BF38-99B5-8D15-E6F30CBFF1CB}"/>
              </a:ext>
            </a:extLst>
          </p:cNvPr>
          <p:cNvSpPr txBox="1"/>
          <p:nvPr/>
        </p:nvSpPr>
        <p:spPr>
          <a:xfrm>
            <a:off x="282222" y="1536174"/>
            <a:ext cx="3341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SITUATION + FORECAST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PRIORITIES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RESPONSE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GAPS + CHALLENGES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ASKS</a:t>
            </a: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B5C85AD-AA1A-461F-8D03-38B0A2B969C9}"/>
              </a:ext>
            </a:extLst>
          </p:cNvPr>
          <p:cNvSpPr txBox="1">
            <a:spLocks/>
          </p:cNvSpPr>
          <p:nvPr/>
        </p:nvSpPr>
        <p:spPr>
          <a:xfrm>
            <a:off x="3522668" y="455778"/>
            <a:ext cx="8538362" cy="5946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Access constraints: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Over 71% (135) of 189 localities are hard to reach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Only 42% (114,930) of SAM annual target in Darfur, Kordofan and Khartoum states  reached in 2023.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Only 4% (26,574) of MAM cases annual target in Darfur, Kordofan and Khartoum are reached in 2023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Delayed resumption of life-saving nutrition services due to access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Bureaucratic implements (up to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six approvals before responding in some areas)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Low funding status: 23% of the 2023 HRP -US$ 350M received  (OCHA- FTS)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e.g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Delayed disbursement of funding for some of the programmes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Low reporting rate  below 70% for OTP and late sharing of information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Lack of incentives for frontline nutrition workers (not paid for the last 10 month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Limited Supervision and monitoring limited of nutrition  services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Limited communication and connectivity across the country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Condensed Light" panose="020B0306020202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0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B14695-050D-0DD3-61A8-E71916BA84BD}"/>
              </a:ext>
            </a:extLst>
          </p:cNvPr>
          <p:cNvSpPr/>
          <p:nvPr/>
        </p:nvSpPr>
        <p:spPr>
          <a:xfrm>
            <a:off x="0" y="0"/>
            <a:ext cx="3341511" cy="6858000"/>
          </a:xfrm>
          <a:prstGeom prst="rect">
            <a:avLst/>
          </a:prstGeom>
          <a:solidFill>
            <a:srgbClr val="94A17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8A55E-BF38-99B5-8D15-E6F30CBFF1CB}"/>
              </a:ext>
            </a:extLst>
          </p:cNvPr>
          <p:cNvSpPr txBox="1"/>
          <p:nvPr/>
        </p:nvSpPr>
        <p:spPr>
          <a:xfrm>
            <a:off x="282222" y="1536174"/>
            <a:ext cx="3341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SITUATION + FORECAST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PRIORITIES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RESPONSE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GAPS + CHALLENGES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ASKS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6ED1C0A-B082-40C4-9789-867A17BC7ABD}"/>
              </a:ext>
            </a:extLst>
          </p:cNvPr>
          <p:cNvSpPr txBox="1">
            <a:spLocks/>
          </p:cNvSpPr>
          <p:nvPr/>
        </p:nvSpPr>
        <p:spPr>
          <a:xfrm>
            <a:off x="3531765" y="331199"/>
            <a:ext cx="8531604" cy="6195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Continued advocacy for unhindered access </a:t>
            </a:r>
            <a:r>
              <a:rPr lang="en-US">
                <a:solidFill>
                  <a:prstClr val="black"/>
                </a:solidFill>
                <a:latin typeface="Univers Condensed Light" panose="020B0306020202040204" pitchFamily="34" charset="0"/>
              </a:rPr>
              <a:t>&amp;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 removing administrative impediments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 Technical support on information analysis and communication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Adequate funding for nutrition and other sectors: Health, WASH and FSL: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Nutrition cluster funding has   30% from US$ 350m to US$ 454.1M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Treatment of acute malnutrition US$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290.8M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Live saving preventive US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$ 163.3M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UNICEF current funding gap: 120 M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WFP current funding gap: 52.1M 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nivers Condensed Light"/>
              </a:rPr>
              <a:t>WHO – running out of funds for SAM kits</a:t>
            </a:r>
            <a:r>
              <a:rPr lang="en-US" b="1">
                <a:solidFill>
                  <a:srgbClr val="0000FF"/>
                </a:solidFill>
                <a:latin typeface="Univers Condensed Light"/>
              </a:rPr>
              <a:t> </a:t>
            </a:r>
            <a:r>
              <a:rPr lang="en-US" sz="2400" b="1">
                <a:solidFill>
                  <a:srgbClr val="FF0000"/>
                </a:solidFill>
                <a:latin typeface="Univers Condensed Light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Univers Condensed Light"/>
              </a:rPr>
              <a:t>gap supplies only US $ 5M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nivers Condensed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NGOs with HQs outside Sudan to Support their Country offices to accelerate the resumption of services where access allows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</a:rPr>
              <a:t>Continue to strengthen capacity (training and funding) for national NGOs/CBOs on nutrition in emergencies e.g. the GNC support to Sudan</a:t>
            </a:r>
            <a:r>
              <a:rPr lang="en-US">
                <a:solidFill>
                  <a:prstClr val="black"/>
                </a:solidFill>
                <a:latin typeface="Univers Condensed Light"/>
              </a:rPr>
              <a:t> 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B030602020204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B030602020204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B030602020204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B030602020204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B0306020202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 panose="020B0306020202040204" pitchFamily="34" charset="0"/>
              <a:ea typeface="+mn-ea"/>
              <a:cs typeface="+mn-cs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71F8D746-3DCA-779C-C8C0-2669D755C116}"/>
              </a:ext>
            </a:extLst>
          </p:cNvPr>
          <p:cNvSpPr/>
          <p:nvPr/>
        </p:nvSpPr>
        <p:spPr>
          <a:xfrm>
            <a:off x="7122247" y="2167483"/>
            <a:ext cx="182864" cy="4626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aby&#10;&#10;Description automatically generated">
            <a:extLst>
              <a:ext uri="{FF2B5EF4-FFF2-40B4-BE49-F238E27FC236}">
                <a16:creationId xmlns:a16="http://schemas.microsoft.com/office/drawing/2014/main" id="{C3478ABD-5995-D9D6-14AF-4D504B737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34" b="78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149E34-D47F-BBBC-7841-A9D71DB2303D}"/>
              </a:ext>
            </a:extLst>
          </p:cNvPr>
          <p:cNvSpPr txBox="1"/>
          <p:nvPr/>
        </p:nvSpPr>
        <p:spPr>
          <a:xfrm>
            <a:off x="2189559" y="4606852"/>
            <a:ext cx="7812882" cy="103412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455F5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2BD624A-AE23-45B3-946B-49247D870F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56" y="6248400"/>
            <a:ext cx="1206537" cy="4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Custom 5">
      <a:dk1>
        <a:sysClr val="windowText" lastClr="000000"/>
      </a:dk1>
      <a:lt1>
        <a:sysClr val="window" lastClr="FFFFFF"/>
      </a:lt1>
      <a:dk2>
        <a:srgbClr val="808285"/>
      </a:dk2>
      <a:lt2>
        <a:srgbClr val="E2DFCC"/>
      </a:lt2>
      <a:accent1>
        <a:srgbClr val="95C93D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maphoreItemMetadata xmlns="5858627f-d058-4b92-9b52-677b5fd7d454" xsi:nil="true"/>
    <TaxCatchAll xmlns="ca283e0b-db31-4043-a2ef-b80661bf084a">
      <Value>3</Value>
    </TaxCatchAll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k8c968e8c72a4eda96b7e8fdbe192be2 xmlns="ca283e0b-db31-4043-a2ef-b80661bf084a">
      <Terms xmlns="http://schemas.microsoft.com/office/infopath/2007/PartnerControls"/>
    </k8c968e8c72a4eda96b7e8fdbe192be2>
    <j169e817e0ee4eb8974e6fc4a2762909 xmlns="ca283e0b-db31-4043-a2ef-b80661bf084a">
      <Terms xmlns="http://schemas.microsoft.com/office/infopath/2007/PartnerControls"/>
    </j169e817e0ee4eb8974e6fc4a2762909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j048a4f9aaad4a8990a1d5e5f53cb451 xmlns="ca283e0b-db31-4043-a2ef-b80661bf084a">
      <Terms xmlns="http://schemas.microsoft.com/office/infopath/2007/PartnerControls"/>
    </j048a4f9aaad4a8990a1d5e5f53cb451>
    <h6a71f3e574e4344bc34f3fc9dd20054 xmlns="ca283e0b-db31-4043-a2ef-b80661bf084a">
      <Terms xmlns="http://schemas.microsoft.com/office/infopath/2007/PartnerControls"/>
    </h6a71f3e574e4344bc34f3fc9dd20054>
    <Status xmlns="a438dd15-07ca-4cdc-82a3-f2206b92025e" xsi:nil="true"/>
    <FocalPoint xmlns="a438dd15-07ca-4cdc-82a3-f2206b92025e">
      <UserInfo>
        <DisplayName/>
        <AccountId xsi:nil="true"/>
        <AccountType/>
      </UserInfo>
    </FocalPoint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lcf76f155ced4ddcb4097134ff3c332f xmlns="a438dd15-07ca-4cdc-82a3-f2206b92025e">
      <Terms xmlns="http://schemas.microsoft.com/office/infopath/2007/PartnerControls"/>
    </lcf76f155ced4ddcb4097134ff3c332f>
    <WrittenBy xmlns="ca283e0b-db31-4043-a2ef-b80661bf084a">
      <UserInfo>
        <DisplayName/>
        <AccountId xsi:nil="true"/>
        <AccountType/>
      </UserInfo>
    </WrittenBy>
    <_dlc_DocId xmlns="5858627f-d058-4b92-9b52-677b5fd7d454">EMOPSGCCU-1435067120-60548</_dlc_DocId>
    <_dlc_DocIdUrl xmlns="5858627f-d058-4b92-9b52-677b5fd7d454">
      <Url>https://unicef.sharepoint.com/teams/EMOPS-GCCU/_layouts/15/DocIdRedir.aspx?ID=EMOPSGCCU-1435067120-60548</Url>
      <Description>EMOPSGCCU-1435067120-60548</Description>
    </_dlc_DocIdUrl>
    <SharedWithUsers xmlns="5858627f-d058-4b92-9b52-677b5fd7d454">
      <UserInfo>
        <DisplayName>Diane Holland</DisplayName>
        <AccountId>6474</AccountId>
        <AccountType/>
      </UserInfo>
    </SharedWithUsers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282" ma:contentTypeDescription="" ma:contentTypeScope="" ma:versionID="6c3d448edc1dbbfc8da377c15b53d8a3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5858627f-d058-4b92-9b52-677b5fd7d454" xmlns:ns5="a438dd15-07ca-4cdc-82a3-f2206b92025e" xmlns:ns6="http://schemas.microsoft.com/sharepoint/v4" targetNamespace="http://schemas.microsoft.com/office/2006/metadata/properties" ma:root="true" ma:fieldsID="31b0dd133639f26f20ac89ef9ddc1c00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5858627f-d058-4b92-9b52-677b5fd7d454"/>
    <xsd:import namespace="a438dd15-07ca-4cdc-82a3-f2206b92025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4:SharedWithUsers" minOccurs="0"/>
                <xsd:element ref="ns4:SharedWithDetails" minOccurs="0"/>
                <xsd:element ref="ns5:MediaServiceLocation" minOccurs="0"/>
                <xsd:element ref="ns5:MediaServiceAutoKeyPoints" minOccurs="0"/>
                <xsd:element ref="ns5:MediaServiceKeyPoints" minOccurs="0"/>
                <xsd:element ref="ns6:IconOverlay" minOccurs="0"/>
                <xsd:element ref="ns1:_vti_ItemDeclaredRecord" minOccurs="0"/>
                <xsd:element ref="ns1:_vti_ItemHoldRecordStatus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4:SemaphoreItemMetadata" minOccurs="0"/>
                <xsd:element ref="ns5:MediaLengthInSeconds" minOccurs="0"/>
                <xsd:element ref="ns5:lcf76f155ced4ddcb4097134ff3c332f" minOccurs="0"/>
                <xsd:element ref="ns5:FocalPoint" minOccurs="0"/>
                <xsd:element ref="ns5:Status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43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4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45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4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maphoreItemMetadata" ma:index="49" nillable="true" ma:displayName="Semaphore Status" ma:hidden="true" ma:internalName="SemaphoreItemMeta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ocalPoint" ma:index="53" nillable="true" ma:displayName="Focal Point" ma:format="Dropdown" ma:list="UserInfo" ma:SharePointGroup="0" ma:internalName="FocalPoin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54" nillable="true" ma:displayName="Status" ma:format="Dropdown" ma:internalName="Status">
      <xsd:simpleType>
        <xsd:restriction base="dms:Choice">
          <xsd:enumeration value="Final"/>
          <xsd:enumeration value="Draft"/>
        </xsd:restriction>
      </xsd:simpleType>
    </xsd:element>
    <xsd:element name="MediaServiceObjectDetectorVersions" ma:index="5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6044B4D-AB73-4D22-BF75-3A873E88C62B}">
  <ds:schemaRefs>
    <ds:schemaRef ds:uri="5858627f-d058-4b92-9b52-677b5fd7d454"/>
    <ds:schemaRef ds:uri="a438dd15-07ca-4cdc-82a3-f2206b92025e"/>
    <ds:schemaRef ds:uri="ca283e0b-db31-4043-a2ef-b80661bf084a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319FCCDD-7AF8-409F-96C6-6E09988CA00E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1DB5567A-2D64-4B9F-A2FA-FC7971DE11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BDC3C8-2F0C-4EB4-8475-A68EE64B6B09}">
  <ds:schemaRefs>
    <ds:schemaRef ds:uri="5858627f-d058-4b92-9b52-677b5fd7d454"/>
    <ds:schemaRef ds:uri="a438dd15-07ca-4cdc-82a3-f2206b92025e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C822E3C7-A61F-4700-9FDF-247CD4FD4E16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91888C4F-46F8-4159-82D2-EDAAF6BAA52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Cusick</dc:creator>
  <cp:revision>11</cp:revision>
  <dcterms:created xsi:type="dcterms:W3CDTF">2023-11-10T12:34:08Z</dcterms:created>
  <dcterms:modified xsi:type="dcterms:W3CDTF">2024-02-23T16:46:56Z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_dlc_DocIdItemGuid">
    <vt:lpwstr>11744870-3f97-4e7f-8864-26842f076ffb</vt:lpwstr>
  </property>
  <property fmtid="{D5CDD505-2E9C-101B-9397-08002B2CF9AE}" pid="5" name="SystemDTAC">
    <vt:lpwstr/>
  </property>
  <property fmtid="{D5CDD505-2E9C-101B-9397-08002B2CF9AE}" pid="6" name="TaxKeyword">
    <vt:lpwstr/>
  </property>
  <property fmtid="{D5CDD505-2E9C-101B-9397-08002B2CF9AE}" pid="7" name="Topic">
    <vt:lpwstr/>
  </property>
  <property fmtid="{D5CDD505-2E9C-101B-9397-08002B2CF9AE}" pid="8" name="CriticalForLongTermRetention">
    <vt:lpwstr/>
  </property>
  <property fmtid="{D5CDD505-2E9C-101B-9397-08002B2CF9AE}" pid="9" name="DocumentType">
    <vt:lpwstr/>
  </property>
  <property fmtid="{D5CDD505-2E9C-101B-9397-08002B2CF9AE}" pid="10" name="GeographicScope">
    <vt:lpwstr/>
  </property>
  <property fmtid="{D5CDD505-2E9C-101B-9397-08002B2CF9AE}" pid="11" name="MediaServiceImageTags">
    <vt:lpwstr/>
  </property>
</Properties>
</file>