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D4_C5ADAEC9.xml" ContentType="application/vnd.ms-powerpoint.comments+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Lst>
  <p:notesMasterIdLst>
    <p:notesMasterId r:id="rId160"/>
  </p:notesMasterIdLst>
  <p:sldIdLst>
    <p:sldId id="256" r:id="rId8"/>
    <p:sldId id="262" r:id="rId9"/>
    <p:sldId id="2147473701" r:id="rId10"/>
    <p:sldId id="2147473700" r:id="rId11"/>
    <p:sldId id="2147473699" r:id="rId12"/>
    <p:sldId id="2147473698" r:id="rId13"/>
    <p:sldId id="2147473697" r:id="rId14"/>
    <p:sldId id="2147473696" r:id="rId15"/>
    <p:sldId id="2147473695" r:id="rId16"/>
    <p:sldId id="2147473692" r:id="rId17"/>
    <p:sldId id="2147473694" r:id="rId18"/>
    <p:sldId id="2147473693" r:id="rId19"/>
    <p:sldId id="2147473724" r:id="rId20"/>
    <p:sldId id="2147473723" r:id="rId21"/>
    <p:sldId id="2147473722" r:id="rId22"/>
    <p:sldId id="2147473721" r:id="rId23"/>
    <p:sldId id="2147473720" r:id="rId24"/>
    <p:sldId id="2147473719" r:id="rId25"/>
    <p:sldId id="2147473718" r:id="rId26"/>
    <p:sldId id="2147473717" r:id="rId27"/>
    <p:sldId id="2147473716" r:id="rId28"/>
    <p:sldId id="2147473715" r:id="rId29"/>
    <p:sldId id="2147473714" r:id="rId30"/>
    <p:sldId id="2147473713" r:id="rId31"/>
    <p:sldId id="2147473712" r:id="rId32"/>
    <p:sldId id="2147473711" r:id="rId33"/>
    <p:sldId id="2147473710" r:id="rId34"/>
    <p:sldId id="2147473709" r:id="rId35"/>
    <p:sldId id="2147473708" r:id="rId36"/>
    <p:sldId id="2147473707" r:id="rId37"/>
    <p:sldId id="2147473706" r:id="rId38"/>
    <p:sldId id="2147473705" r:id="rId39"/>
    <p:sldId id="2147473704" r:id="rId40"/>
    <p:sldId id="2147473703" r:id="rId41"/>
    <p:sldId id="293" r:id="rId42"/>
    <p:sldId id="268" r:id="rId43"/>
    <p:sldId id="292" r:id="rId44"/>
    <p:sldId id="291" r:id="rId45"/>
    <p:sldId id="290" r:id="rId46"/>
    <p:sldId id="289" r:id="rId47"/>
    <p:sldId id="288" r:id="rId48"/>
    <p:sldId id="287" r:id="rId49"/>
    <p:sldId id="286" r:id="rId50"/>
    <p:sldId id="285" r:id="rId51"/>
    <p:sldId id="284" r:id="rId52"/>
    <p:sldId id="283" r:id="rId53"/>
    <p:sldId id="282" r:id="rId54"/>
    <p:sldId id="281" r:id="rId55"/>
    <p:sldId id="2147473691" r:id="rId56"/>
    <p:sldId id="2147473668" r:id="rId57"/>
    <p:sldId id="2147473669" r:id="rId58"/>
    <p:sldId id="2147473670" r:id="rId59"/>
    <p:sldId id="2147473671" r:id="rId60"/>
    <p:sldId id="2147473672" r:id="rId61"/>
    <p:sldId id="2147473673" r:id="rId62"/>
    <p:sldId id="2147473674" r:id="rId63"/>
    <p:sldId id="2147473676" r:id="rId64"/>
    <p:sldId id="2147473677" r:id="rId65"/>
    <p:sldId id="2147473678" r:id="rId66"/>
    <p:sldId id="2147473666" r:id="rId67"/>
    <p:sldId id="458" r:id="rId68"/>
    <p:sldId id="445" r:id="rId69"/>
    <p:sldId id="457" r:id="rId70"/>
    <p:sldId id="482" r:id="rId71"/>
    <p:sldId id="456" r:id="rId72"/>
    <p:sldId id="462" r:id="rId73"/>
    <p:sldId id="463" r:id="rId74"/>
    <p:sldId id="2147473690" r:id="rId75"/>
    <p:sldId id="459" r:id="rId76"/>
    <p:sldId id="464" r:id="rId77"/>
    <p:sldId id="460" r:id="rId78"/>
    <p:sldId id="473" r:id="rId79"/>
    <p:sldId id="2147473689" r:id="rId80"/>
    <p:sldId id="2147473684" r:id="rId81"/>
    <p:sldId id="468" r:id="rId82"/>
    <p:sldId id="426" r:id="rId83"/>
    <p:sldId id="388" r:id="rId84"/>
    <p:sldId id="2147473688" r:id="rId85"/>
    <p:sldId id="2147473687" r:id="rId86"/>
    <p:sldId id="2147473686" r:id="rId87"/>
    <p:sldId id="2147473685" r:id="rId88"/>
    <p:sldId id="559" r:id="rId89"/>
    <p:sldId id="472" r:id="rId90"/>
    <p:sldId id="369" r:id="rId91"/>
    <p:sldId id="294" r:id="rId92"/>
    <p:sldId id="349" r:id="rId93"/>
    <p:sldId id="348" r:id="rId94"/>
    <p:sldId id="347" r:id="rId95"/>
    <p:sldId id="346" r:id="rId96"/>
    <p:sldId id="345" r:id="rId97"/>
    <p:sldId id="344" r:id="rId98"/>
    <p:sldId id="343" r:id="rId99"/>
    <p:sldId id="342" r:id="rId100"/>
    <p:sldId id="341" r:id="rId101"/>
    <p:sldId id="340" r:id="rId102"/>
    <p:sldId id="339" r:id="rId103"/>
    <p:sldId id="338" r:id="rId104"/>
    <p:sldId id="337" r:id="rId105"/>
    <p:sldId id="336" r:id="rId106"/>
    <p:sldId id="335" r:id="rId107"/>
    <p:sldId id="2147473746" r:id="rId108"/>
    <p:sldId id="2147473745" r:id="rId109"/>
    <p:sldId id="2147473744" r:id="rId110"/>
    <p:sldId id="2147473743" r:id="rId111"/>
    <p:sldId id="2147473742" r:id="rId112"/>
    <p:sldId id="2147473741" r:id="rId113"/>
    <p:sldId id="2147473740" r:id="rId114"/>
    <p:sldId id="2147473739" r:id="rId115"/>
    <p:sldId id="2147473738" r:id="rId116"/>
    <p:sldId id="2147473737" r:id="rId117"/>
    <p:sldId id="2147473736" r:id="rId118"/>
    <p:sldId id="2147473735" r:id="rId119"/>
    <p:sldId id="2147473734" r:id="rId120"/>
    <p:sldId id="2147473733" r:id="rId121"/>
    <p:sldId id="2147473732" r:id="rId122"/>
    <p:sldId id="2147473731" r:id="rId123"/>
    <p:sldId id="2147473730" r:id="rId124"/>
    <p:sldId id="2147473729" r:id="rId125"/>
    <p:sldId id="2147473728" r:id="rId126"/>
    <p:sldId id="2147473727" r:id="rId127"/>
    <p:sldId id="2147473726" r:id="rId128"/>
    <p:sldId id="2147473725" r:id="rId129"/>
    <p:sldId id="350" r:id="rId130"/>
    <p:sldId id="318" r:id="rId131"/>
    <p:sldId id="317" r:id="rId132"/>
    <p:sldId id="316" r:id="rId133"/>
    <p:sldId id="315" r:id="rId134"/>
    <p:sldId id="314" r:id="rId135"/>
    <p:sldId id="313" r:id="rId136"/>
    <p:sldId id="312" r:id="rId137"/>
    <p:sldId id="311" r:id="rId138"/>
    <p:sldId id="310" r:id="rId139"/>
    <p:sldId id="309" r:id="rId140"/>
    <p:sldId id="308" r:id="rId141"/>
    <p:sldId id="307" r:id="rId142"/>
    <p:sldId id="306" r:id="rId143"/>
    <p:sldId id="305" r:id="rId144"/>
    <p:sldId id="304" r:id="rId145"/>
    <p:sldId id="303" r:id="rId146"/>
    <p:sldId id="302" r:id="rId147"/>
    <p:sldId id="301" r:id="rId148"/>
    <p:sldId id="300" r:id="rId149"/>
    <p:sldId id="319" r:id="rId150"/>
    <p:sldId id="295" r:id="rId151"/>
    <p:sldId id="296" r:id="rId152"/>
    <p:sldId id="2147473702" r:id="rId153"/>
    <p:sldId id="299" r:id="rId154"/>
    <p:sldId id="298" r:id="rId155"/>
    <p:sldId id="297" r:id="rId156"/>
    <p:sldId id="2147473748" r:id="rId157"/>
    <p:sldId id="2147473747" r:id="rId158"/>
    <p:sldId id="261" r:id="rId159"/>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FC93BD-1D3D-D8AE-C3D9-E0E741724DF8}" name="Stefano Fedele" initials="SF" userId="S::sfedele@unicef.org::8d64d6ad-0960-4a4a-bf67-2d3a1299e76a" providerId="AD"/>
  <p188:author id="{0029E0E3-ED5B-FA73-311B-1D8A4E4B3880}" name="Marie Cusick" initials="MC" userId="S::mcusick@unicef.org::67fe9aeb-52eb-4a00-b161-960e56e3611d" providerId="AD"/>
  <p188:author id="{0049E3F0-CC51-B580-7996-26FC401BAF21}" name="Perrine Loock" initials="PL" userId="S::ploock@unicef.org::ed6f686b-2644-4607-943d-02289edebf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808080"/>
    <a:srgbClr val="9CCB38"/>
    <a:srgbClr val="A4D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41D96-DE54-0C85-7C4E-A8987E8374AF}" v="39" dt="2024-02-06T09:13:09.05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customXml" Target="../customXml/item5.xml"/><Relationship Id="rId95" Type="http://schemas.openxmlformats.org/officeDocument/2006/relationships/slide" Target="slides/slide88.xml"/><Relationship Id="rId160" Type="http://schemas.openxmlformats.org/officeDocument/2006/relationships/notesMaster" Target="notesMasters/notesMaster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presProps" Target="presProps.xml"/><Relationship Id="rId166"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microsoft.com/office/2015/10/relationships/revisionInfo" Target="revisionInfo.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icef-my.sharepoint.com/personal/jmacharia_unicef_org/Documents/1.%20UNICEF%20Docs/Admission%20Trends/SAM%20Admision%20Trends%202019%20to%202023%20Sept%2021%202023%20DO%20NOT%20USE%20-%20NO%20LONGER%20VALID%20-%20all%20COPIED%20TO%20NUTRITION%20DATA%25"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icef-my.sharepoint.com/personal/amichalska_unicef_org/Documents/NISe%20Alina%20Adamu%20Shared/2023%20Nutrition%20Updates/SAM%20Admision%20Trends%202019%20to%202023%20Sept%2021%202023%20DO%20NOT%20USE%20-%20NO%20LONGER%20VALID%20-%20all%20COPIED%20TO%20NUTRITION%20DATA%20MAST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817363510378687"/>
          <c:y val="7.9905789281868839E-2"/>
          <c:w val="0.54452256308228375"/>
          <c:h val="0.87490759456897726"/>
        </c:manualLayout>
      </c:layout>
      <c:barChart>
        <c:barDir val="bar"/>
        <c:grouping val="clustered"/>
        <c:varyColors val="0"/>
        <c:ser>
          <c:idx val="0"/>
          <c:order val="0"/>
          <c:tx>
            <c:strRef>
              <c:f>Sheet1!$D$1</c:f>
              <c:strCache>
                <c:ptCount val="1"/>
                <c:pt idx="0">
                  <c:v>SAM Burden 2024</c:v>
                </c:pt>
              </c:strCache>
            </c:strRef>
          </c:tx>
          <c:spPr>
            <a:solidFill>
              <a:srgbClr val="C00000"/>
            </a:solidFill>
            <a:ln>
              <a:solidFill>
                <a:srgbClr val="C00000"/>
              </a:solidFill>
            </a:ln>
            <a:effectLst/>
          </c:spPr>
          <c:invertIfNegative val="0"/>
          <c:dLbls>
            <c:dLbl>
              <c:idx val="13"/>
              <c:tx>
                <c:rich>
                  <a:bodyPr/>
                  <a:lstStyle/>
                  <a:p>
                    <a:fld id="{FECAD730-9333-4BE3-BCFD-09F9E369C774}"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A3E-4BC8-BEBB-41763E33952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Eswatini*</c:v>
                </c:pt>
                <c:pt idx="1">
                  <c:v>Namibia*</c:v>
                </c:pt>
                <c:pt idx="2">
                  <c:v>Lesotho*</c:v>
                </c:pt>
                <c:pt idx="3">
                  <c:v>Rwanda*</c:v>
                </c:pt>
                <c:pt idx="4">
                  <c:v>Zimbabwe</c:v>
                </c:pt>
                <c:pt idx="5">
                  <c:v>Comoros*</c:v>
                </c:pt>
                <c:pt idx="6">
                  <c:v>Botswana</c:v>
                </c:pt>
                <c:pt idx="7">
                  <c:v>Eritrea</c:v>
                </c:pt>
                <c:pt idx="8">
                  <c:v>Malawi</c:v>
                </c:pt>
                <c:pt idx="9">
                  <c:v>Burundi</c:v>
                </c:pt>
                <c:pt idx="10">
                  <c:v>Mozambique</c:v>
                </c:pt>
                <c:pt idx="11">
                  <c:v>Madagascar</c:v>
                </c:pt>
                <c:pt idx="12">
                  <c:v>Uganda*</c:v>
                </c:pt>
                <c:pt idx="13">
                  <c:v>Zambia*</c:v>
                </c:pt>
                <c:pt idx="14">
                  <c:v>United Republic of Tanzania*</c:v>
                </c:pt>
                <c:pt idx="15">
                  <c:v>Kenya</c:v>
                </c:pt>
                <c:pt idx="16">
                  <c:v>Angola</c:v>
                </c:pt>
                <c:pt idx="17">
                  <c:v>South Africa</c:v>
                </c:pt>
                <c:pt idx="18">
                  <c:v>Somalia</c:v>
                </c:pt>
                <c:pt idx="19">
                  <c:v>South Sudan</c:v>
                </c:pt>
                <c:pt idx="20">
                  <c:v>Ethiopia</c:v>
                </c:pt>
              </c:strCache>
            </c:strRef>
          </c:cat>
          <c:val>
            <c:numRef>
              <c:f>Sheet1!$D$2:$D$22</c:f>
              <c:numCache>
                <c:formatCode>#,##0_ ;\-#,##0\ </c:formatCode>
                <c:ptCount val="21"/>
                <c:pt idx="0">
                  <c:v>1442</c:v>
                </c:pt>
                <c:pt idx="1">
                  <c:v>4809</c:v>
                </c:pt>
                <c:pt idx="2">
                  <c:v>5714</c:v>
                </c:pt>
                <c:pt idx="3">
                  <c:v>10057</c:v>
                </c:pt>
                <c:pt idx="4">
                  <c:v>10057</c:v>
                </c:pt>
                <c:pt idx="5">
                  <c:v>14890</c:v>
                </c:pt>
                <c:pt idx="6">
                  <c:v>19775</c:v>
                </c:pt>
                <c:pt idx="7">
                  <c:v>39600</c:v>
                </c:pt>
                <c:pt idx="8">
                  <c:v>62067</c:v>
                </c:pt>
                <c:pt idx="9">
                  <c:v>84000</c:v>
                </c:pt>
                <c:pt idx="10">
                  <c:v>96705</c:v>
                </c:pt>
                <c:pt idx="11">
                  <c:v>97149</c:v>
                </c:pt>
                <c:pt idx="12">
                  <c:v>129100</c:v>
                </c:pt>
                <c:pt idx="13">
                  <c:v>140515</c:v>
                </c:pt>
                <c:pt idx="14">
                  <c:v>221930</c:v>
                </c:pt>
                <c:pt idx="15">
                  <c:v>236141</c:v>
                </c:pt>
                <c:pt idx="16" formatCode="_-* #,##0_-;\-* #,##0_-;_-* &quot;-&quot;??_-;_-@_-">
                  <c:v>243504</c:v>
                </c:pt>
                <c:pt idx="17">
                  <c:v>287443</c:v>
                </c:pt>
                <c:pt idx="18">
                  <c:v>353606</c:v>
                </c:pt>
                <c:pt idx="19">
                  <c:v>366039</c:v>
                </c:pt>
                <c:pt idx="20">
                  <c:v>961898</c:v>
                </c:pt>
              </c:numCache>
            </c:numRef>
          </c:val>
          <c:extLst>
            <c:ext xmlns:c16="http://schemas.microsoft.com/office/drawing/2014/chart" uri="{C3380CC4-5D6E-409C-BE32-E72D297353CC}">
              <c16:uniqueId val="{00000000-1A3E-4BC8-BEBB-41763E33952A}"/>
            </c:ext>
          </c:extLst>
        </c:ser>
        <c:dLbls>
          <c:showLegendKey val="0"/>
          <c:showVal val="0"/>
          <c:showCatName val="0"/>
          <c:showSerName val="0"/>
          <c:showPercent val="0"/>
          <c:showBubbleSize val="0"/>
        </c:dLbls>
        <c:gapWidth val="84"/>
        <c:axId val="1397990079"/>
        <c:axId val="1441657039"/>
      </c:barChart>
      <c:catAx>
        <c:axId val="13979900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1657039"/>
        <c:crossesAt val="0"/>
        <c:auto val="1"/>
        <c:lblAlgn val="ctr"/>
        <c:lblOffset val="100"/>
        <c:noMultiLvlLbl val="0"/>
      </c:catAx>
      <c:valAx>
        <c:axId val="1441657039"/>
        <c:scaling>
          <c:orientation val="minMax"/>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7990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a:t>SAM Burden Vs Admission- 2017-2022</a:t>
            </a:r>
            <a:endParaRPr lang="en-US" sz="1000" i="1"/>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672547674279305"/>
          <c:y val="0.18169274679875172"/>
          <c:w val="0.67569728057851686"/>
          <c:h val="0.54731761491731723"/>
        </c:manualLayout>
      </c:layout>
      <c:barChart>
        <c:barDir val="col"/>
        <c:grouping val="clustered"/>
        <c:varyColors val="0"/>
        <c:ser>
          <c:idx val="0"/>
          <c:order val="0"/>
          <c:tx>
            <c:strRef>
              <c:f>'[SAM Admision Trends 2019 to 2023 Sept 21 2023 DO NOT USE - NO LONGER VALID - all COPIED TO NUTRITION DATA MASTER.xlsx]BHA Admission Analysis'!$F$16</c:f>
              <c:strCache>
                <c:ptCount val="1"/>
                <c:pt idx="0">
                  <c:v>SAM Burden</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'[SAM Admision Trends 2019 to 2023 Sept 21 2023 DO NOT USE - NO LONGER VALID - all COPIED TO NUTRITION DATA MASTER.xlsx]BHA Admission Analysis'!$E$17:$E$22</c:f>
              <c:numCache>
                <c:formatCode>General</c:formatCode>
                <c:ptCount val="6"/>
                <c:pt idx="0">
                  <c:v>2017</c:v>
                </c:pt>
                <c:pt idx="1">
                  <c:v>2018</c:v>
                </c:pt>
                <c:pt idx="2">
                  <c:v>2019</c:v>
                </c:pt>
                <c:pt idx="3">
                  <c:v>2020</c:v>
                </c:pt>
                <c:pt idx="4">
                  <c:v>2021</c:v>
                </c:pt>
                <c:pt idx="5">
                  <c:v>2022</c:v>
                </c:pt>
              </c:numCache>
            </c:numRef>
          </c:cat>
          <c:val>
            <c:numRef>
              <c:f>'[SAM Admision Trends 2019 to 2023 Sept 21 2023 DO NOT USE - NO LONGER VALID - all COPIED TO NUTRITION DATA MASTER.xlsx]BHA Admission Analysis'!$F$17:$F$22</c:f>
              <c:numCache>
                <c:formatCode>#,##0</c:formatCode>
                <c:ptCount val="6"/>
                <c:pt idx="0">
                  <c:v>2086815</c:v>
                </c:pt>
                <c:pt idx="1">
                  <c:v>2038134</c:v>
                </c:pt>
                <c:pt idx="2">
                  <c:v>2280324</c:v>
                </c:pt>
                <c:pt idx="3">
                  <c:v>2506073</c:v>
                </c:pt>
                <c:pt idx="4">
                  <c:v>3691963</c:v>
                </c:pt>
                <c:pt idx="5">
                  <c:v>3859384</c:v>
                </c:pt>
              </c:numCache>
            </c:numRef>
          </c:val>
          <c:extLst>
            <c:ext xmlns:c16="http://schemas.microsoft.com/office/drawing/2014/chart" uri="{C3380CC4-5D6E-409C-BE32-E72D297353CC}">
              <c16:uniqueId val="{00000001-C6D4-4A29-A7B1-04FA22E1DA1A}"/>
            </c:ext>
          </c:extLst>
        </c:ser>
        <c:ser>
          <c:idx val="1"/>
          <c:order val="1"/>
          <c:tx>
            <c:strRef>
              <c:f>'[SAM Admision Trends 2019 to 2023 Sept 21 2023 DO NOT USE - NO LONGER VALID - all COPIED TO NUTRITION DATA MASTER.xlsx]BHA Admission Analysis'!$G$16</c:f>
              <c:strCache>
                <c:ptCount val="1"/>
                <c:pt idx="0">
                  <c:v>SAM Admission</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'[SAM Admision Trends 2019 to 2023 Sept 21 2023 DO NOT USE - NO LONGER VALID - all COPIED TO NUTRITION DATA MASTER.xlsx]BHA Admission Analysis'!$E$17:$E$22</c:f>
              <c:numCache>
                <c:formatCode>General</c:formatCode>
                <c:ptCount val="6"/>
                <c:pt idx="0">
                  <c:v>2017</c:v>
                </c:pt>
                <c:pt idx="1">
                  <c:v>2018</c:v>
                </c:pt>
                <c:pt idx="2">
                  <c:v>2019</c:v>
                </c:pt>
                <c:pt idx="3">
                  <c:v>2020</c:v>
                </c:pt>
                <c:pt idx="4">
                  <c:v>2021</c:v>
                </c:pt>
                <c:pt idx="5">
                  <c:v>2022</c:v>
                </c:pt>
              </c:numCache>
            </c:numRef>
          </c:cat>
          <c:val>
            <c:numRef>
              <c:f>'[SAM Admision Trends 2019 to 2023 Sept 21 2023 DO NOT USE - NO LONGER VALID - all COPIED TO NUTRITION DATA MASTER.xlsx]BHA Admission Analysis'!$G$17:$G$22</c:f>
              <c:numCache>
                <c:formatCode>#,##0</c:formatCode>
                <c:ptCount val="6"/>
                <c:pt idx="0">
                  <c:v>1215251</c:v>
                </c:pt>
                <c:pt idx="1">
                  <c:v>1234202</c:v>
                </c:pt>
                <c:pt idx="2">
                  <c:v>1332172</c:v>
                </c:pt>
                <c:pt idx="3">
                  <c:v>1281543</c:v>
                </c:pt>
                <c:pt idx="4">
                  <c:v>1514638</c:v>
                </c:pt>
                <c:pt idx="5">
                  <c:v>2108253</c:v>
                </c:pt>
              </c:numCache>
            </c:numRef>
          </c:val>
          <c:extLst>
            <c:ext xmlns:c16="http://schemas.microsoft.com/office/drawing/2014/chart" uri="{C3380CC4-5D6E-409C-BE32-E72D297353CC}">
              <c16:uniqueId val="{00000002-C6D4-4A29-A7B1-04FA22E1DA1A}"/>
            </c:ext>
          </c:extLst>
        </c:ser>
        <c:dLbls>
          <c:showLegendKey val="0"/>
          <c:showVal val="0"/>
          <c:showCatName val="0"/>
          <c:showSerName val="0"/>
          <c:showPercent val="0"/>
          <c:showBubbleSize val="0"/>
        </c:dLbls>
        <c:gapWidth val="219"/>
        <c:axId val="1650974719"/>
        <c:axId val="1650972639"/>
      </c:barChart>
      <c:lineChart>
        <c:grouping val="standard"/>
        <c:varyColors val="0"/>
        <c:ser>
          <c:idx val="2"/>
          <c:order val="2"/>
          <c:tx>
            <c:strRef>
              <c:f>'[SAM Admision Trends 2019 to 2023 Sept 21 2023 DO NOT USE - NO LONGER VALID - all COPIED TO NUTRITION DATA MASTER.xlsx]BHA Admission Analysis'!$H$16</c:f>
              <c:strCache>
                <c:ptCount val="1"/>
                <c:pt idx="0">
                  <c:v>Achievement (%)</c:v>
                </c:pt>
              </c:strCache>
            </c:strRef>
          </c:tx>
          <c:spPr>
            <a:ln w="28575" cap="rnd">
              <a:noFill/>
              <a:round/>
            </a:ln>
            <a:effectLst/>
          </c:spPr>
          <c:marker>
            <c:symbol val="diamond"/>
            <c:size val="5"/>
            <c:spPr>
              <a:solidFill>
                <a:srgbClr val="FFFF00"/>
              </a:solidFill>
              <a:ln w="9525">
                <a:solidFill>
                  <a:srgbClr val="00B050"/>
                </a:solidFill>
              </a:ln>
              <a:effectLst/>
            </c:spPr>
          </c:marker>
          <c:dLbls>
            <c:dLbl>
              <c:idx val="0"/>
              <c:layout>
                <c:manualLayout>
                  <c:x val="-4.337577451947329E-2"/>
                  <c:y val="0.2352583233998244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D4-4A29-A7B1-04FA22E1DA1A}"/>
                </c:ext>
              </c:extLst>
            </c:dLbl>
            <c:dLbl>
              <c:idx val="1"/>
              <c:layout>
                <c:manualLayout>
                  <c:x val="-4.337577451947331E-2"/>
                  <c:y val="0.2461993021321124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D4-4A29-A7B1-04FA22E1DA1A}"/>
                </c:ext>
              </c:extLst>
            </c:dLbl>
            <c:dLbl>
              <c:idx val="2"/>
              <c:layout>
                <c:manualLayout>
                  <c:x val="-4.8619930227953537E-2"/>
                  <c:y val="0.2352583233998244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D4-4A29-A7B1-04FA22E1DA1A}"/>
                </c:ext>
              </c:extLst>
            </c:dLbl>
            <c:dLbl>
              <c:idx val="3"/>
              <c:layout>
                <c:manualLayout>
                  <c:x val="-4.5997852373713496E-2"/>
                  <c:y val="0.195141401381434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D4-4A29-A7B1-04FA22E1DA1A}"/>
                </c:ext>
              </c:extLst>
            </c:dLbl>
            <c:dLbl>
              <c:idx val="4"/>
              <c:layout>
                <c:manualLayout>
                  <c:x val="-4.5997852373713399E-2"/>
                  <c:y val="0.1404365077199946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D4-4A29-A7B1-04FA22E1DA1A}"/>
                </c:ext>
              </c:extLst>
            </c:dLbl>
            <c:dLbl>
              <c:idx val="5"/>
              <c:layout>
                <c:manualLayout>
                  <c:x val="-4.0753696665233125E-2"/>
                  <c:y val="0.2133763659352483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6D4-4A29-A7B1-04FA22E1DA1A}"/>
                </c:ext>
              </c:extLst>
            </c:dLbl>
            <c:spPr>
              <a:noFill/>
              <a:ln>
                <a:noFill/>
              </a:ln>
              <a:effectLst/>
            </c:spPr>
            <c:txPr>
              <a:bodyPr rot="0" spcFirstLastPara="1" vertOverflow="ellipsis" vert="horz" wrap="square" lIns="38100" tIns="19050" rIns="38100" bIns="19050" anchor="b" anchorCtr="0">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'[SAM Admision Trends 2019 to 2023 Sept 21 2023 DO NOT USE - NO LONGER VALID - all COPIED TO NUTRITION DATA MASTER.xlsx]BHA Admission Analysis'!$E$17:$E$22</c:f>
              <c:numCache>
                <c:formatCode>General</c:formatCode>
                <c:ptCount val="6"/>
                <c:pt idx="0">
                  <c:v>2017</c:v>
                </c:pt>
                <c:pt idx="1">
                  <c:v>2018</c:v>
                </c:pt>
                <c:pt idx="2">
                  <c:v>2019</c:v>
                </c:pt>
                <c:pt idx="3">
                  <c:v>2020</c:v>
                </c:pt>
                <c:pt idx="4">
                  <c:v>2021</c:v>
                </c:pt>
                <c:pt idx="5">
                  <c:v>2022</c:v>
                </c:pt>
              </c:numCache>
            </c:numRef>
          </c:cat>
          <c:val>
            <c:numRef>
              <c:f>'[SAM Admision Trends 2019 to 2023 Sept 21 2023 DO NOT USE - NO LONGER VALID - all COPIED TO NUTRITION DATA MASTER.xlsx]BHA Admission Analysis'!$H$17:$H$22</c:f>
              <c:numCache>
                <c:formatCode>0.0</c:formatCode>
                <c:ptCount val="6"/>
                <c:pt idx="0">
                  <c:v>58.234726125698735</c:v>
                </c:pt>
                <c:pt idx="1">
                  <c:v>60.555488500756084</c:v>
                </c:pt>
                <c:pt idx="2">
                  <c:v>58.420294659881669</c:v>
                </c:pt>
                <c:pt idx="3">
                  <c:v>51.137496792790948</c:v>
                </c:pt>
                <c:pt idx="4">
                  <c:v>41.025275713759861</c:v>
                </c:pt>
                <c:pt idx="5">
                  <c:v>54.626670992054692</c:v>
                </c:pt>
              </c:numCache>
            </c:numRef>
          </c:val>
          <c:smooth val="0"/>
          <c:extLst>
            <c:ext xmlns:c16="http://schemas.microsoft.com/office/drawing/2014/chart" uri="{C3380CC4-5D6E-409C-BE32-E72D297353CC}">
              <c16:uniqueId val="{00000003-C6D4-4A29-A7B1-04FA22E1DA1A}"/>
            </c:ext>
          </c:extLst>
        </c:ser>
        <c:dLbls>
          <c:showLegendKey val="0"/>
          <c:showVal val="0"/>
          <c:showCatName val="0"/>
          <c:showSerName val="0"/>
          <c:showPercent val="0"/>
          <c:showBubbleSize val="0"/>
        </c:dLbls>
        <c:marker val="1"/>
        <c:smooth val="0"/>
        <c:axId val="208872991"/>
        <c:axId val="632235760"/>
      </c:lineChart>
      <c:catAx>
        <c:axId val="165097471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50972639"/>
        <c:crosses val="autoZero"/>
        <c:auto val="1"/>
        <c:lblAlgn val="ctr"/>
        <c:lblOffset val="100"/>
        <c:noMultiLvlLbl val="0"/>
      </c:catAx>
      <c:valAx>
        <c:axId val="1650972639"/>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solidFill>
                      <a:sysClr val="windowText" lastClr="000000"/>
                    </a:solidFill>
                  </a:rPr>
                  <a:t>Number of Children 6-59 months</a:t>
                </a:r>
              </a:p>
            </c:rich>
          </c:tx>
          <c:layout>
            <c:manualLayout>
              <c:xMode val="edge"/>
              <c:yMode val="edge"/>
              <c:x val="3.3085204647284858E-2"/>
              <c:y val="0.1341994058130596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50974719"/>
        <c:crosses val="autoZero"/>
        <c:crossBetween val="between"/>
      </c:valAx>
      <c:valAx>
        <c:axId val="632235760"/>
        <c:scaling>
          <c:orientation val="minMax"/>
          <c:max val="100"/>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solidFill>
                      <a:sysClr val="windowText" lastClr="000000"/>
                    </a:solidFill>
                  </a:rPr>
                  <a:t>Achievement against Burden (%)</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872991"/>
        <c:crosses val="max"/>
        <c:crossBetween val="between"/>
      </c:valAx>
      <c:catAx>
        <c:axId val="208872991"/>
        <c:scaling>
          <c:orientation val="minMax"/>
        </c:scaling>
        <c:delete val="1"/>
        <c:axPos val="b"/>
        <c:numFmt formatCode="General" sourceLinked="1"/>
        <c:majorTickMark val="out"/>
        <c:minorTickMark val="none"/>
        <c:tickLblPos val="nextTo"/>
        <c:crossAx val="632235760"/>
        <c:crosses val="autoZero"/>
        <c:auto val="1"/>
        <c:lblAlgn val="ctr"/>
        <c:lblOffset val="100"/>
        <c:noMultiLvlLbl val="0"/>
      </c:catAx>
      <c:spPr>
        <a:noFill/>
        <a:ln>
          <a:noFill/>
        </a:ln>
        <a:effectLst/>
      </c:spPr>
    </c:plotArea>
    <c:legend>
      <c:legendPos val="b"/>
      <c:layout>
        <c:manualLayout>
          <c:xMode val="edge"/>
          <c:yMode val="edge"/>
          <c:x val="0.17136552425838672"/>
          <c:y val="0.84256123657366033"/>
          <c:w val="0.64095352329744648"/>
          <c:h val="0.125776494297051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66806266703"/>
          <c:y val="8.5547445255474475E-2"/>
          <c:w val="0.73877429255769256"/>
          <c:h val="0.69655789848302863"/>
        </c:manualLayout>
      </c:layout>
      <c:barChart>
        <c:barDir val="col"/>
        <c:grouping val="clustered"/>
        <c:varyColors val="0"/>
        <c:ser>
          <c:idx val="0"/>
          <c:order val="0"/>
          <c:tx>
            <c:strRef>
              <c:f>'[SAM Admision Trends 2019 to 2023 Sept 21 2023 DO NOT USE - NO LONGER VALID - all COPIED TO NUTRITION DATA MASTER.xlsx]Target vs Burden'!$B$1</c:f>
              <c:strCache>
                <c:ptCount val="1"/>
                <c:pt idx="0">
                  <c:v>SAM Burden</c:v>
                </c:pt>
              </c:strCache>
            </c:strRef>
          </c:tx>
          <c:spPr>
            <a:solidFill>
              <a:schemeClr val="accent5"/>
            </a:solidFill>
            <a:ln>
              <a:solidFill>
                <a:srgbClr val="C00000"/>
              </a:solidFill>
            </a:ln>
            <a:effectLst/>
          </c:spPr>
          <c:invertIfNegative val="0"/>
          <c:dLbls>
            <c:dLbl>
              <c:idx val="0"/>
              <c:tx>
                <c:rich>
                  <a:bodyPr/>
                  <a:lstStyle/>
                  <a:p>
                    <a:fld id="{4A254403-E105-49DF-BE4E-BCEF6CA0111C}"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1AB-4EFD-A195-0AA49D331522}"/>
                </c:ext>
              </c:extLst>
            </c:dLbl>
            <c:dLbl>
              <c:idx val="1"/>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B-BE44-42DF-877A-B756F0137F5B}"/>
                </c:ext>
              </c:extLst>
            </c:dLbl>
            <c:dLbl>
              <c:idx val="2"/>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C-BE44-42DF-877A-B756F0137F5B}"/>
                </c:ext>
              </c:extLst>
            </c:dLbl>
            <c:dLbl>
              <c:idx val="3"/>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D-BE44-42DF-877A-B756F0137F5B}"/>
                </c:ext>
              </c:extLst>
            </c:dLbl>
            <c:dLbl>
              <c:idx val="4"/>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F-BE44-42DF-877A-B756F0137F5B}"/>
                </c:ext>
              </c:extLst>
            </c:dLbl>
            <c:dLbl>
              <c:idx val="5"/>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0-BE44-42DF-877A-B756F0137F5B}"/>
                </c:ext>
              </c:extLst>
            </c:dLbl>
            <c:dLbl>
              <c:idx val="6"/>
              <c:tx>
                <c:rich>
                  <a:bodyPr/>
                  <a:lstStyle/>
                  <a:p>
                    <a:fld id="{074798D6-D83E-4958-8F0B-1D6E41602322}"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1AB-4EFD-A195-0AA49D331522}"/>
                </c:ext>
              </c:extLst>
            </c:dLbl>
            <c:dLbl>
              <c:idx val="7"/>
              <c:tx>
                <c:rich>
                  <a:bodyPr/>
                  <a:lstStyle/>
                  <a:p>
                    <a:fld id="{6AB33171-9A81-4CC9-93D0-F5F38EB32947}"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1AB-4EFD-A195-0AA49D331522}"/>
                </c:ext>
              </c:extLst>
            </c:dLbl>
            <c:dLbl>
              <c:idx val="8"/>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1-BE44-42DF-877A-B756F0137F5B}"/>
                </c:ext>
              </c:extLst>
            </c:dLbl>
            <c:dLbl>
              <c:idx val="9"/>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3-BE44-42DF-877A-B756F0137F5B}"/>
                </c:ext>
              </c:extLst>
            </c:dLbl>
            <c:dLbl>
              <c:idx val="10"/>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4-BE44-42DF-877A-B756F0137F5B}"/>
                </c:ext>
              </c:extLst>
            </c:dLbl>
            <c:dLbl>
              <c:idx val="11"/>
              <c:tx>
                <c:rich>
                  <a:bodyPr/>
                  <a:lstStyle/>
                  <a:p>
                    <a:fld id="{A6320BDD-AB60-49A5-ADB3-D6E2CD653F65}"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1AB-4EFD-A195-0AA49D331522}"/>
                </c:ext>
              </c:extLst>
            </c:dLbl>
            <c:dLbl>
              <c:idx val="12"/>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5-BE44-42DF-877A-B756F0137F5B}"/>
                </c:ext>
              </c:extLst>
            </c:dLbl>
            <c:dLbl>
              <c:idx val="13"/>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9-BE44-42DF-877A-B756F0137F5B}"/>
                </c:ext>
              </c:extLst>
            </c:dLbl>
            <c:dLbl>
              <c:idx val="14"/>
              <c:tx>
                <c:rich>
                  <a:bodyPr/>
                  <a:lstStyle/>
                  <a:p>
                    <a:fld id="{A60B8B0E-C24C-4C73-AFBE-4380CF2D6C31}"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1AB-4EFD-A195-0AA49D331522}"/>
                </c:ext>
              </c:extLst>
            </c:dLbl>
            <c:dLbl>
              <c:idx val="15"/>
              <c:tx>
                <c:rich>
                  <a:bodyPr/>
                  <a:lstStyle/>
                  <a:p>
                    <a:fld id="{DEA465B1-A0CE-4B0E-BB8F-6AB7B5ECF54F}"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1AB-4EFD-A195-0AA49D331522}"/>
                </c:ext>
              </c:extLst>
            </c:dLbl>
            <c:dLbl>
              <c:idx val="16"/>
              <c:tx>
                <c:rich>
                  <a:bodyPr/>
                  <a:lstStyle/>
                  <a:p>
                    <a:fld id="{9D86B476-FC7F-4FD4-903D-E5F133D079C9}"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1AB-4EFD-A195-0AA49D331522}"/>
                </c:ext>
              </c:extLst>
            </c:dLbl>
            <c:dLbl>
              <c:idx val="17"/>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8-BE44-42DF-877A-B756F0137F5B}"/>
                </c:ext>
              </c:extLst>
            </c:dLbl>
            <c:dLbl>
              <c:idx val="18"/>
              <c:tx>
                <c:rich>
                  <a:bodyPr/>
                  <a:lstStyle/>
                  <a:p>
                    <a:fld id="{D75D596C-C7F6-4934-B449-6464C27644C2}" type="VALUE">
                      <a:rPr lang="en-US">
                        <a:solidFill>
                          <a:schemeClr val="tx1"/>
                        </a:solidFill>
                      </a:rPr>
                      <a:pPr/>
                      <a:t>[VALUE]</a:t>
                    </a:fld>
                    <a:endParaRPr lang="en-US"/>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1AB-4EFD-A195-0AA49D331522}"/>
                </c:ext>
              </c:extLst>
            </c:dLbl>
            <c:dLbl>
              <c:idx val="19"/>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7-BE44-42DF-877A-B756F0137F5B}"/>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 Admision Trends 2019 to 2023 Sept 21 2023 DO NOT USE - NO LONGER VALID - all COPIED TO NUTRITION DATA MASTER.xlsx]Target vs Burden'!$A$2:$A$24</c:f>
              <c:strCache>
                <c:ptCount val="21"/>
                <c:pt idx="0">
                  <c:v>Angola</c:v>
                </c:pt>
                <c:pt idx="1">
                  <c:v>Botswana</c:v>
                </c:pt>
                <c:pt idx="2">
                  <c:v>Burundi</c:v>
                </c:pt>
                <c:pt idx="3">
                  <c:v>Comoros</c:v>
                </c:pt>
                <c:pt idx="4">
                  <c:v>Eritrea</c:v>
                </c:pt>
                <c:pt idx="5">
                  <c:v>eSwatini</c:v>
                </c:pt>
                <c:pt idx="6">
                  <c:v>Ethiopia</c:v>
                </c:pt>
                <c:pt idx="7">
                  <c:v>Kenya</c:v>
                </c:pt>
                <c:pt idx="8">
                  <c:v>Lesotho</c:v>
                </c:pt>
                <c:pt idx="9">
                  <c:v>Madagascar</c:v>
                </c:pt>
                <c:pt idx="10">
                  <c:v>Malawi</c:v>
                </c:pt>
                <c:pt idx="11">
                  <c:v>Mozambique</c:v>
                </c:pt>
                <c:pt idx="12">
                  <c:v>Namibia</c:v>
                </c:pt>
                <c:pt idx="13">
                  <c:v>Rwanda</c:v>
                </c:pt>
                <c:pt idx="14">
                  <c:v>Somalia</c:v>
                </c:pt>
                <c:pt idx="15">
                  <c:v>South Africa</c:v>
                </c:pt>
                <c:pt idx="16">
                  <c:v>South Sudan</c:v>
                </c:pt>
                <c:pt idx="17">
                  <c:v>Uganda</c:v>
                </c:pt>
                <c:pt idx="18">
                  <c:v>Tanzania</c:v>
                </c:pt>
                <c:pt idx="19">
                  <c:v>Zambia</c:v>
                </c:pt>
                <c:pt idx="20">
                  <c:v>Zimbabwe</c:v>
                </c:pt>
              </c:strCache>
              <c:extLst/>
            </c:strRef>
          </c:cat>
          <c:val>
            <c:numRef>
              <c:f>'[SAM Admision Trends 2019 to 2023 Sept 21 2023 DO NOT USE - NO LONGER VALID - all COPIED TO NUTRITION DATA MASTER.xlsx]Target vs Burden'!$B$2:$B$24</c:f>
              <c:numCache>
                <c:formatCode>#,##0</c:formatCode>
                <c:ptCount val="21"/>
                <c:pt idx="0">
                  <c:v>335473</c:v>
                </c:pt>
                <c:pt idx="1">
                  <c:v>23093</c:v>
                </c:pt>
                <c:pt idx="2">
                  <c:v>59000</c:v>
                </c:pt>
                <c:pt idx="3">
                  <c:v>14890</c:v>
                </c:pt>
                <c:pt idx="4">
                  <c:v>49000</c:v>
                </c:pt>
                <c:pt idx="5">
                  <c:v>1442</c:v>
                </c:pt>
                <c:pt idx="6">
                  <c:v>1238021</c:v>
                </c:pt>
                <c:pt idx="7">
                  <c:v>242567</c:v>
                </c:pt>
                <c:pt idx="8">
                  <c:v>5714</c:v>
                </c:pt>
                <c:pt idx="9">
                  <c:v>97149</c:v>
                </c:pt>
                <c:pt idx="10">
                  <c:v>62067</c:v>
                </c:pt>
                <c:pt idx="11">
                  <c:v>256480</c:v>
                </c:pt>
                <c:pt idx="12">
                  <c:v>4809</c:v>
                </c:pt>
                <c:pt idx="13">
                  <c:v>10057</c:v>
                </c:pt>
                <c:pt idx="14">
                  <c:v>478000</c:v>
                </c:pt>
                <c:pt idx="15">
                  <c:v>287443</c:v>
                </c:pt>
                <c:pt idx="16">
                  <c:v>353606</c:v>
                </c:pt>
                <c:pt idx="17">
                  <c:v>129100</c:v>
                </c:pt>
                <c:pt idx="18">
                  <c:v>221930</c:v>
                </c:pt>
                <c:pt idx="19">
                  <c:v>140515</c:v>
                </c:pt>
                <c:pt idx="20">
                  <c:v>19775</c:v>
                </c:pt>
              </c:numCache>
              <c:extLst/>
            </c:numRef>
          </c:val>
          <c:extLst>
            <c:ext xmlns:c16="http://schemas.microsoft.com/office/drawing/2014/chart" uri="{C3380CC4-5D6E-409C-BE32-E72D297353CC}">
              <c16:uniqueId val="{00000000-BE44-42DF-877A-B756F0137F5B}"/>
            </c:ext>
          </c:extLst>
        </c:ser>
        <c:ser>
          <c:idx val="2"/>
          <c:order val="2"/>
          <c:tx>
            <c:strRef>
              <c:f>'[SAM Admision Trends 2019 to 2023 Sept 21 2023 DO NOT USE - NO LONGER VALID - all COPIED TO NUTRITION DATA MASTER.xlsx]Target vs Burden'!$D$1</c:f>
              <c:strCache>
                <c:ptCount val="1"/>
                <c:pt idx="0">
                  <c:v>Number reached </c:v>
                </c:pt>
              </c:strCache>
            </c:strRef>
          </c:tx>
          <c:spPr>
            <a:solidFill>
              <a:schemeClr val="accent1">
                <a:lumMod val="40000"/>
                <a:lumOff val="60000"/>
              </a:schemeClr>
            </a:solidFill>
            <a:ln>
              <a:solidFill>
                <a:srgbClr val="00B050"/>
              </a:solidFill>
            </a:ln>
            <a:effectLst/>
          </c:spPr>
          <c:invertIfNegative val="0"/>
          <c:dLbls>
            <c:dLbl>
              <c:idx val="3"/>
              <c:layout>
                <c:manualLayout>
                  <c:x val="7.3852623890684164E-3"/>
                  <c:y val="9.13002577402237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44-42DF-877A-B756F0137F5B}"/>
                </c:ext>
              </c:extLst>
            </c:dLbl>
            <c:dLbl>
              <c:idx val="6"/>
              <c:tx>
                <c:rich>
                  <a:bodyPr rot="-540000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fld id="{34DCB1B7-AE92-4A41-8418-7744A9E455B5}" type="VALUE">
                      <a:rPr lang="en-US">
                        <a:solidFill>
                          <a:schemeClr val="tx1"/>
                        </a:solidFill>
                      </a:rPr>
                      <a:pPr>
                        <a:defRPr b="1">
                          <a:solidFill>
                            <a:schemeClr val="bg1"/>
                          </a:solidFill>
                        </a:defRPr>
                      </a:pPr>
                      <a:t>[VALUE]</a:t>
                    </a:fld>
                    <a:endParaRPr lang="en-US"/>
                  </a:p>
                </c:rich>
              </c:tx>
              <c:spPr>
                <a:noFill/>
                <a:ln>
                  <a:noFill/>
                </a:ln>
                <a:effectLst/>
              </c:spPr>
              <c:txPr>
                <a:bodyPr rot="-540000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8-BE44-42DF-877A-B756F0137F5B}"/>
                </c:ext>
              </c:extLst>
            </c:dLbl>
            <c:dLbl>
              <c:idx val="14"/>
              <c:tx>
                <c:rich>
                  <a:bodyPr rot="-540000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fld id="{09E8FE37-84F3-4883-A2C9-69B5C71F4BA5}" type="VALUE">
                      <a:rPr lang="en-US" dirty="0">
                        <a:solidFill>
                          <a:schemeClr val="tx1"/>
                        </a:solidFill>
                      </a:rPr>
                      <a:pPr>
                        <a:defRPr b="1">
                          <a:solidFill>
                            <a:schemeClr val="bg1"/>
                          </a:solidFill>
                        </a:defRPr>
                      </a:pPr>
                      <a:t>[VALUE]</a:t>
                    </a:fld>
                    <a:endParaRPr lang="en-US"/>
                  </a:p>
                </c:rich>
              </c:tx>
              <c:spPr>
                <a:noFill/>
                <a:ln>
                  <a:noFill/>
                </a:ln>
                <a:effectLst/>
              </c:spPr>
              <c:txPr>
                <a:bodyPr rot="-540000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9-BE44-42DF-877A-B756F0137F5B}"/>
                </c:ext>
              </c:extLst>
            </c:dLbl>
            <c:dLbl>
              <c:idx val="16"/>
              <c:tx>
                <c:rich>
                  <a:bodyPr rot="-540000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fld id="{A7DF5840-CAF0-4A73-999D-F402982E9F92}" type="VALUE">
                      <a:rPr lang="en-US">
                        <a:solidFill>
                          <a:schemeClr val="tx1"/>
                        </a:solidFill>
                      </a:rPr>
                      <a:pPr>
                        <a:defRPr b="1">
                          <a:solidFill>
                            <a:schemeClr val="bg1"/>
                          </a:solidFill>
                        </a:defRPr>
                      </a:pPr>
                      <a:t>[VALUE]</a:t>
                    </a:fld>
                    <a:endParaRPr lang="en-US"/>
                  </a:p>
                </c:rich>
              </c:tx>
              <c:spPr>
                <a:noFill/>
                <a:ln>
                  <a:noFill/>
                </a:ln>
                <a:effectLst/>
              </c:spPr>
              <c:txPr>
                <a:bodyPr rot="-5400000" spcFirstLastPara="1" vertOverflow="clip" horzOverflow="clip" vert="horz" wrap="square" lIns="36576" tIns="18288" rIns="36576" bIns="18288"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A-BE44-42DF-877A-B756F0137F5B}"/>
                </c:ext>
              </c:extLst>
            </c:dLbl>
            <c:spPr>
              <a:noFill/>
              <a:ln>
                <a:noFill/>
              </a:ln>
              <a:effectLst/>
            </c:spPr>
            <c:txPr>
              <a:bodyPr rot="-5400000" spcFirstLastPara="1" vertOverflow="clip" horzOverflow="clip" vert="horz" wrap="square" lIns="36576" tIns="18288" rIns="36576" bIns="18288"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'[SAM Admision Trends 2019 to 2023 Sept 21 2023 DO NOT USE - NO LONGER VALID - all COPIED TO NUTRITION DATA MASTER.xlsx]Target vs Burden'!$A$2:$A$24</c:f>
              <c:strCache>
                <c:ptCount val="21"/>
                <c:pt idx="0">
                  <c:v>Angola</c:v>
                </c:pt>
                <c:pt idx="1">
                  <c:v>Botswana</c:v>
                </c:pt>
                <c:pt idx="2">
                  <c:v>Burundi</c:v>
                </c:pt>
                <c:pt idx="3">
                  <c:v>Comoros</c:v>
                </c:pt>
                <c:pt idx="4">
                  <c:v>Eritrea</c:v>
                </c:pt>
                <c:pt idx="5">
                  <c:v>eSwatini</c:v>
                </c:pt>
                <c:pt idx="6">
                  <c:v>Ethiopia</c:v>
                </c:pt>
                <c:pt idx="7">
                  <c:v>Kenya</c:v>
                </c:pt>
                <c:pt idx="8">
                  <c:v>Lesotho</c:v>
                </c:pt>
                <c:pt idx="9">
                  <c:v>Madagascar</c:v>
                </c:pt>
                <c:pt idx="10">
                  <c:v>Malawi</c:v>
                </c:pt>
                <c:pt idx="11">
                  <c:v>Mozambique</c:v>
                </c:pt>
                <c:pt idx="12">
                  <c:v>Namibia</c:v>
                </c:pt>
                <c:pt idx="13">
                  <c:v>Rwanda</c:v>
                </c:pt>
                <c:pt idx="14">
                  <c:v>Somalia</c:v>
                </c:pt>
                <c:pt idx="15">
                  <c:v>South Africa</c:v>
                </c:pt>
                <c:pt idx="16">
                  <c:v>South Sudan</c:v>
                </c:pt>
                <c:pt idx="17">
                  <c:v>Uganda</c:v>
                </c:pt>
                <c:pt idx="18">
                  <c:v>Tanzania</c:v>
                </c:pt>
                <c:pt idx="19">
                  <c:v>Zambia</c:v>
                </c:pt>
                <c:pt idx="20">
                  <c:v>Zimbabwe</c:v>
                </c:pt>
              </c:strCache>
              <c:extLst/>
            </c:strRef>
          </c:cat>
          <c:val>
            <c:numRef>
              <c:f>'[SAM Admision Trends 2019 to 2023 Sept 21 2023 DO NOT USE - NO LONGER VALID - all COPIED TO NUTRITION DATA MASTER.xlsx]Target vs Burden'!$D$2:$D$24</c:f>
              <c:numCache>
                <c:formatCode>#,##0</c:formatCode>
                <c:ptCount val="21"/>
                <c:pt idx="0">
                  <c:v>89539</c:v>
                </c:pt>
                <c:pt idx="1">
                  <c:v>0</c:v>
                </c:pt>
                <c:pt idx="2">
                  <c:v>43702</c:v>
                </c:pt>
                <c:pt idx="3">
                  <c:v>652</c:v>
                </c:pt>
                <c:pt idx="4">
                  <c:v>18558</c:v>
                </c:pt>
                <c:pt idx="5">
                  <c:v>0</c:v>
                </c:pt>
                <c:pt idx="6">
                  <c:v>619356</c:v>
                </c:pt>
                <c:pt idx="7">
                  <c:v>103858</c:v>
                </c:pt>
                <c:pt idx="8">
                  <c:v>0</c:v>
                </c:pt>
                <c:pt idx="9">
                  <c:v>77946</c:v>
                </c:pt>
                <c:pt idx="10">
                  <c:v>32070</c:v>
                </c:pt>
                <c:pt idx="11">
                  <c:v>30386</c:v>
                </c:pt>
                <c:pt idx="12">
                  <c:v>3634</c:v>
                </c:pt>
                <c:pt idx="13">
                  <c:v>17235</c:v>
                </c:pt>
                <c:pt idx="14">
                  <c:v>619288</c:v>
                </c:pt>
                <c:pt idx="15">
                  <c:v>0</c:v>
                </c:pt>
                <c:pt idx="16">
                  <c:v>231806</c:v>
                </c:pt>
                <c:pt idx="17">
                  <c:v>22484</c:v>
                </c:pt>
                <c:pt idx="18">
                  <c:v>58664</c:v>
                </c:pt>
                <c:pt idx="19">
                  <c:v>13840</c:v>
                </c:pt>
                <c:pt idx="20">
                  <c:v>6674</c:v>
                </c:pt>
              </c:numCache>
              <c:extLst/>
            </c:numRef>
          </c:val>
          <c:extLst>
            <c:ext xmlns:c16="http://schemas.microsoft.com/office/drawing/2014/chart" uri="{C3380CC4-5D6E-409C-BE32-E72D297353CC}">
              <c16:uniqueId val="{00000002-BE44-42DF-877A-B756F0137F5B}"/>
            </c:ext>
          </c:extLst>
        </c:ser>
        <c:dLbls>
          <c:showLegendKey val="0"/>
          <c:showVal val="0"/>
          <c:showCatName val="0"/>
          <c:showSerName val="0"/>
          <c:showPercent val="0"/>
          <c:showBubbleSize val="0"/>
        </c:dLbls>
        <c:gapWidth val="73"/>
        <c:axId val="1335881135"/>
        <c:axId val="1335879215"/>
        <c:extLst>
          <c:ext xmlns:c15="http://schemas.microsoft.com/office/drawing/2012/chart" uri="{02D57815-91ED-43cb-92C2-25804820EDAC}">
            <c15:filteredBarSeries>
              <c15:ser>
                <c:idx val="1"/>
                <c:order val="1"/>
                <c:tx>
                  <c:strRef>
                    <c:extLst>
                      <c:ext uri="{02D57815-91ED-43cb-92C2-25804820EDAC}">
                        <c15:formulaRef>
                          <c15:sqref>'[SAM Admision Trends 2019 to 2023 Sept 21 2023 DO NOT USE - NO LONGER VALID - all COPIED TO NUTRITION DATA MASTER.xlsx]Target vs Burden'!$C$1</c15:sqref>
                        </c15:formulaRef>
                      </c:ext>
                    </c:extLst>
                    <c:strCache>
                      <c:ptCount val="1"/>
                      <c:pt idx="0">
                        <c:v>SAM Target</c:v>
                      </c:pt>
                    </c:strCache>
                  </c:strRef>
                </c:tx>
                <c:spPr>
                  <a:solidFill>
                    <a:schemeClr val="accent1"/>
                  </a:solidFill>
                  <a:ln>
                    <a:solidFill>
                      <a:schemeClr val="accent1"/>
                    </a:solidFill>
                  </a:ln>
                  <a:effectLst/>
                </c:spPr>
                <c:invertIfNegative val="0"/>
                <c:cat>
                  <c:strRef>
                    <c:extLst>
                      <c:ext uri="{02D57815-91ED-43cb-92C2-25804820EDAC}">
                        <c15:formulaRef>
                          <c15:sqref>'[SAM Admision Trends 2019 to 2023 Sept 21 2023 DO NOT USE - NO LONGER VALID - all COPIED TO NUTRITION DATA MASTER.xlsx]Target vs Burden'!$A$2:$A$24</c15:sqref>
                        </c15:formulaRef>
                      </c:ext>
                    </c:extLst>
                    <c:strCache>
                      <c:ptCount val="21"/>
                      <c:pt idx="0">
                        <c:v>Angola</c:v>
                      </c:pt>
                      <c:pt idx="1">
                        <c:v>Botswana</c:v>
                      </c:pt>
                      <c:pt idx="2">
                        <c:v>Burundi</c:v>
                      </c:pt>
                      <c:pt idx="3">
                        <c:v>Comoros</c:v>
                      </c:pt>
                      <c:pt idx="4">
                        <c:v>Eritrea</c:v>
                      </c:pt>
                      <c:pt idx="5">
                        <c:v>eSwatini</c:v>
                      </c:pt>
                      <c:pt idx="6">
                        <c:v>Ethiopia</c:v>
                      </c:pt>
                      <c:pt idx="7">
                        <c:v>Kenya</c:v>
                      </c:pt>
                      <c:pt idx="8">
                        <c:v>Lesotho</c:v>
                      </c:pt>
                      <c:pt idx="9">
                        <c:v>Madagascar</c:v>
                      </c:pt>
                      <c:pt idx="10">
                        <c:v>Malawi</c:v>
                      </c:pt>
                      <c:pt idx="11">
                        <c:v>Mozambique</c:v>
                      </c:pt>
                      <c:pt idx="12">
                        <c:v>Namibia</c:v>
                      </c:pt>
                      <c:pt idx="13">
                        <c:v>Rwanda</c:v>
                      </c:pt>
                      <c:pt idx="14">
                        <c:v>Somalia</c:v>
                      </c:pt>
                      <c:pt idx="15">
                        <c:v>South Africa</c:v>
                      </c:pt>
                      <c:pt idx="16">
                        <c:v>South Sudan</c:v>
                      </c:pt>
                      <c:pt idx="17">
                        <c:v>Uganda</c:v>
                      </c:pt>
                      <c:pt idx="18">
                        <c:v>Tanzania</c:v>
                      </c:pt>
                      <c:pt idx="19">
                        <c:v>Zambia</c:v>
                      </c:pt>
                      <c:pt idx="20">
                        <c:v>Zimbabwe</c:v>
                      </c:pt>
                    </c:strCache>
                  </c:strRef>
                </c:cat>
                <c:val>
                  <c:numRef>
                    <c:extLst>
                      <c:ext uri="{02D57815-91ED-43cb-92C2-25804820EDAC}">
                        <c15:formulaRef>
                          <c15:sqref>'[SAM Admision Trends 2019 to 2023 Sept 21 2023 DO NOT USE - NO LONGER VALID - all COPIED TO NUTRITION DATA MASTER.xlsx]Target vs Burden'!$C$2:$C$24</c15:sqref>
                        </c15:formulaRef>
                      </c:ext>
                    </c:extLst>
                    <c:numCache>
                      <c:formatCode>#,##0</c:formatCode>
                      <c:ptCount val="21"/>
                      <c:pt idx="0">
                        <c:v>70000</c:v>
                      </c:pt>
                      <c:pt idx="1">
                        <c:v>0</c:v>
                      </c:pt>
                      <c:pt idx="2">
                        <c:v>0</c:v>
                      </c:pt>
                      <c:pt idx="3">
                        <c:v>14890</c:v>
                      </c:pt>
                      <c:pt idx="4">
                        <c:v>40000</c:v>
                      </c:pt>
                      <c:pt idx="5">
                        <c:v>0</c:v>
                      </c:pt>
                      <c:pt idx="6">
                        <c:v>1213870</c:v>
                      </c:pt>
                      <c:pt idx="7">
                        <c:v>242000</c:v>
                      </c:pt>
                      <c:pt idx="8">
                        <c:v>0</c:v>
                      </c:pt>
                      <c:pt idx="9">
                        <c:v>92000</c:v>
                      </c:pt>
                      <c:pt idx="10">
                        <c:v>46500</c:v>
                      </c:pt>
                      <c:pt idx="11">
                        <c:v>49545</c:v>
                      </c:pt>
                      <c:pt idx="12">
                        <c:v>0</c:v>
                      </c:pt>
                      <c:pt idx="13">
                        <c:v>0</c:v>
                      </c:pt>
                      <c:pt idx="14">
                        <c:v>464124</c:v>
                      </c:pt>
                      <c:pt idx="15">
                        <c:v>0</c:v>
                      </c:pt>
                      <c:pt idx="16">
                        <c:v>290000</c:v>
                      </c:pt>
                      <c:pt idx="17">
                        <c:v>67440</c:v>
                      </c:pt>
                      <c:pt idx="19">
                        <c:v>0</c:v>
                      </c:pt>
                      <c:pt idx="20">
                        <c:v>12700</c:v>
                      </c:pt>
                    </c:numCache>
                  </c:numRef>
                </c:val>
                <c:extLst>
                  <c:ext xmlns:c16="http://schemas.microsoft.com/office/drawing/2014/chart" uri="{C3380CC4-5D6E-409C-BE32-E72D297353CC}">
                    <c16:uniqueId val="{00000004-BE44-42DF-877A-B756F0137F5B}"/>
                  </c:ext>
                </c:extLst>
              </c15:ser>
            </c15:filteredBarSeries>
          </c:ext>
        </c:extLst>
      </c:barChart>
      <c:lineChart>
        <c:grouping val="standard"/>
        <c:varyColors val="0"/>
        <c:ser>
          <c:idx val="3"/>
          <c:order val="3"/>
          <c:tx>
            <c:strRef>
              <c:f>'[SAM Admision Trends 2019 to 2023 Sept 21 2023 DO NOT USE - NO LONGER VALID - all COPIED TO NUTRITION DATA MASTER.xlsx]Target vs Burden'!$E$1</c:f>
              <c:strCache>
                <c:ptCount val="1"/>
                <c:pt idx="0">
                  <c:v>Achievement_Burden (%)</c:v>
                </c:pt>
              </c:strCache>
            </c:strRef>
          </c:tx>
          <c:spPr>
            <a:ln w="25400" cap="rnd">
              <a:noFill/>
              <a:round/>
            </a:ln>
            <a:effectLst/>
          </c:spPr>
          <c:marker>
            <c:symbol val="diamond"/>
            <c:size val="7"/>
            <c:spPr>
              <a:solidFill>
                <a:srgbClr val="FFC000"/>
              </a:solidFill>
              <a:ln w="9525">
                <a:solidFill>
                  <a:schemeClr val="tx1"/>
                </a:solidFill>
              </a:ln>
              <a:effectLst/>
            </c:spPr>
          </c:marker>
          <c:dLbls>
            <c:dLbl>
              <c:idx val="1"/>
              <c:layout>
                <c:manualLayout>
                  <c:x val="-1.1454600117117467E-2"/>
                  <c:y val="6.2244896721036121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44-42DF-877A-B756F0137F5B}"/>
                </c:ext>
              </c:extLst>
            </c:dLbl>
            <c:dLbl>
              <c:idx val="3"/>
              <c:layout>
                <c:manualLayout>
                  <c:x val="-1.2931652594931151E-2"/>
                  <c:y val="-2.8998331942852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E44-42DF-877A-B756F0137F5B}"/>
                </c:ext>
              </c:extLst>
            </c:dLbl>
            <c:dLbl>
              <c:idx val="5"/>
              <c:layout>
                <c:manualLayout>
                  <c:x val="-1.2931652594931205E-2"/>
                  <c:y val="8.42591602303819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44-42DF-877A-B756F0137F5B}"/>
                </c:ext>
              </c:extLst>
            </c:dLbl>
            <c:dLbl>
              <c:idx val="8"/>
              <c:layout>
                <c:manualLayout>
                  <c:x val="-1.5885757550558519E-2"/>
                  <c:y val="8.42591602303819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E44-42DF-877A-B756F0137F5B}"/>
                </c:ext>
              </c:extLst>
            </c:dLbl>
            <c:dLbl>
              <c:idx val="19"/>
              <c:layout>
                <c:manualLayout>
                  <c:x val="3.618197053918892E-4"/>
                  <c:y val="-3.5602610995656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E44-42DF-877A-B756F0137F5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 Admision Trends 2019 to 2023 Sept 21 2023 DO NOT USE - NO LONGER VALID - all COPIED TO NUTRITION DATA MASTER.xlsx]Target vs Burden'!$A$2:$A$24</c:f>
              <c:strCache>
                <c:ptCount val="21"/>
                <c:pt idx="0">
                  <c:v>Angola</c:v>
                </c:pt>
                <c:pt idx="1">
                  <c:v>Botswana</c:v>
                </c:pt>
                <c:pt idx="2">
                  <c:v>Burundi</c:v>
                </c:pt>
                <c:pt idx="3">
                  <c:v>Comoros</c:v>
                </c:pt>
                <c:pt idx="4">
                  <c:v>Eritrea</c:v>
                </c:pt>
                <c:pt idx="5">
                  <c:v>eSwatini</c:v>
                </c:pt>
                <c:pt idx="6">
                  <c:v>Ethiopia</c:v>
                </c:pt>
                <c:pt idx="7">
                  <c:v>Kenya</c:v>
                </c:pt>
                <c:pt idx="8">
                  <c:v>Lesotho</c:v>
                </c:pt>
                <c:pt idx="9">
                  <c:v>Madagascar</c:v>
                </c:pt>
                <c:pt idx="10">
                  <c:v>Malawi</c:v>
                </c:pt>
                <c:pt idx="11">
                  <c:v>Mozambique</c:v>
                </c:pt>
                <c:pt idx="12">
                  <c:v>Namibia</c:v>
                </c:pt>
                <c:pt idx="13">
                  <c:v>Rwanda</c:v>
                </c:pt>
                <c:pt idx="14">
                  <c:v>Somalia</c:v>
                </c:pt>
                <c:pt idx="15">
                  <c:v>South Africa</c:v>
                </c:pt>
                <c:pt idx="16">
                  <c:v>South Sudan</c:v>
                </c:pt>
                <c:pt idx="17">
                  <c:v>Uganda</c:v>
                </c:pt>
                <c:pt idx="18">
                  <c:v>Tanzania</c:v>
                </c:pt>
                <c:pt idx="19">
                  <c:v>Zambia</c:v>
                </c:pt>
                <c:pt idx="20">
                  <c:v>Zimbabwe</c:v>
                </c:pt>
              </c:strCache>
              <c:extLst/>
            </c:strRef>
          </c:cat>
          <c:val>
            <c:numRef>
              <c:f>'[SAM Admision Trends 2019 to 2023 Sept 21 2023 DO NOT USE - NO LONGER VALID - all COPIED TO NUTRITION DATA MASTER.xlsx]Target vs Burden'!$E$2:$E$24</c:f>
              <c:numCache>
                <c:formatCode>#,##0.0</c:formatCode>
                <c:ptCount val="21"/>
                <c:pt idx="0">
                  <c:v>26.690374486173251</c:v>
                </c:pt>
                <c:pt idx="1">
                  <c:v>0</c:v>
                </c:pt>
                <c:pt idx="2">
                  <c:v>74.071186440677963</c:v>
                </c:pt>
                <c:pt idx="3">
                  <c:v>4.378777703156481</c:v>
                </c:pt>
                <c:pt idx="4">
                  <c:v>37.873469387755101</c:v>
                </c:pt>
                <c:pt idx="5">
                  <c:v>0</c:v>
                </c:pt>
                <c:pt idx="6">
                  <c:v>50.027907442603961</c:v>
                </c:pt>
                <c:pt idx="7">
                  <c:v>42.816211603392048</c:v>
                </c:pt>
                <c:pt idx="8">
                  <c:v>0</c:v>
                </c:pt>
                <c:pt idx="9">
                  <c:v>80.233455825587498</c:v>
                </c:pt>
                <c:pt idx="10">
                  <c:v>51.66996954903572</c:v>
                </c:pt>
                <c:pt idx="11">
                  <c:v>11.84731752963194</c:v>
                </c:pt>
                <c:pt idx="12">
                  <c:v>75.566645872322724</c:v>
                </c:pt>
                <c:pt idx="13">
                  <c:v>171.37317291438799</c:v>
                </c:pt>
                <c:pt idx="14">
                  <c:v>129.55815899581592</c:v>
                </c:pt>
                <c:pt idx="15">
                  <c:v>0</c:v>
                </c:pt>
                <c:pt idx="16">
                  <c:v>65.55488311849912</c:v>
                </c:pt>
                <c:pt idx="17">
                  <c:v>17.415956622773045</c:v>
                </c:pt>
                <c:pt idx="18">
                  <c:v>26.433560131573021</c:v>
                </c:pt>
                <c:pt idx="19">
                  <c:v>9.8494822616802473</c:v>
                </c:pt>
                <c:pt idx="20">
                  <c:v>33.749683944374212</c:v>
                </c:pt>
              </c:numCache>
              <c:extLst/>
            </c:numRef>
          </c:val>
          <c:smooth val="0"/>
          <c:extLst>
            <c:ext xmlns:c16="http://schemas.microsoft.com/office/drawing/2014/chart" uri="{C3380CC4-5D6E-409C-BE32-E72D297353CC}">
              <c16:uniqueId val="{00000003-BE44-42DF-877A-B756F0137F5B}"/>
            </c:ext>
          </c:extLst>
        </c:ser>
        <c:dLbls>
          <c:showLegendKey val="0"/>
          <c:showVal val="0"/>
          <c:showCatName val="0"/>
          <c:showSerName val="0"/>
          <c:showPercent val="0"/>
          <c:showBubbleSize val="0"/>
        </c:dLbls>
        <c:marker val="1"/>
        <c:smooth val="0"/>
        <c:axId val="1288392575"/>
        <c:axId val="1288392095"/>
      </c:lineChart>
      <c:catAx>
        <c:axId val="133588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335879215"/>
        <c:crossesAt val="0"/>
        <c:auto val="1"/>
        <c:lblAlgn val="ctr"/>
        <c:lblOffset val="0"/>
        <c:noMultiLvlLbl val="0"/>
      </c:catAx>
      <c:valAx>
        <c:axId val="1335879215"/>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Number of Children 6-59 months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335881135"/>
        <c:crosses val="autoZero"/>
        <c:crossBetween val="between"/>
      </c:valAx>
      <c:valAx>
        <c:axId val="1288392095"/>
        <c:scaling>
          <c:orientation val="minMax"/>
          <c:max val="130"/>
          <c:min val="0"/>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Achievement against Burden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88392575"/>
        <c:crosses val="max"/>
        <c:crossBetween val="between"/>
        <c:majorUnit val="20"/>
        <c:minorUnit val="2"/>
      </c:valAx>
      <c:catAx>
        <c:axId val="1288392575"/>
        <c:scaling>
          <c:orientation val="minMax"/>
        </c:scaling>
        <c:delete val="1"/>
        <c:axPos val="b"/>
        <c:numFmt formatCode="General" sourceLinked="1"/>
        <c:majorTickMark val="out"/>
        <c:minorTickMark val="none"/>
        <c:tickLblPos val="nextTo"/>
        <c:crossAx val="1288392095"/>
        <c:crosses val="autoZero"/>
        <c:auto val="1"/>
        <c:lblAlgn val="ctr"/>
        <c:lblOffset val="100"/>
        <c:noMultiLvlLbl val="0"/>
      </c:catAx>
      <c:spPr>
        <a:noFill/>
        <a:ln>
          <a:noFill/>
        </a:ln>
        <a:effectLst/>
      </c:spPr>
    </c:plotArea>
    <c:legend>
      <c:legendPos val="b"/>
      <c:layout>
        <c:manualLayout>
          <c:xMode val="edge"/>
          <c:yMode val="edge"/>
          <c:x val="0.13952277823195597"/>
          <c:y val="0.91843943235909076"/>
          <c:w val="0.71123985175164262"/>
          <c:h val="5.617674849467346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Sheet2!$C$1</c:f>
              <c:strCache>
                <c:ptCount val="1"/>
                <c:pt idx="0">
                  <c:v>SAM Admissions</c:v>
                </c:pt>
              </c:strCache>
            </c:strRef>
          </c:tx>
          <c:spPr>
            <a:ln w="28575" cap="rnd">
              <a:solidFill>
                <a:srgbClr val="0070C0"/>
              </a:solidFill>
              <a:round/>
            </a:ln>
            <a:effectLst/>
          </c:spPr>
          <c:marker>
            <c:symbol val="none"/>
          </c:marker>
          <c:cat>
            <c:multiLvlStrRef>
              <c:f>Sheet2!$A$2:$B$79</c:f>
              <c:multiLvlStrCache>
                <c:ptCount val="78"/>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pt idx="17">
                    <c:v>June</c:v>
                  </c:pt>
                  <c:pt idx="18">
                    <c:v>July</c:v>
                  </c:pt>
                  <c:pt idx="19">
                    <c:v>August</c:v>
                  </c:pt>
                  <c:pt idx="20">
                    <c:v>September</c:v>
                  </c:pt>
                  <c:pt idx="21">
                    <c:v>October</c:v>
                  </c:pt>
                  <c:pt idx="22">
                    <c:v>November</c:v>
                  </c:pt>
                  <c:pt idx="23">
                    <c:v>December</c:v>
                  </c:pt>
                  <c:pt idx="24">
                    <c:v>January</c:v>
                  </c:pt>
                  <c:pt idx="25">
                    <c:v>February</c:v>
                  </c:pt>
                  <c:pt idx="26">
                    <c:v>March</c:v>
                  </c:pt>
                  <c:pt idx="27">
                    <c:v>April</c:v>
                  </c:pt>
                  <c:pt idx="28">
                    <c:v>May</c:v>
                  </c:pt>
                  <c:pt idx="29">
                    <c:v>June</c:v>
                  </c:pt>
                  <c:pt idx="30">
                    <c:v>July</c:v>
                  </c:pt>
                  <c:pt idx="31">
                    <c:v>August</c:v>
                  </c:pt>
                  <c:pt idx="32">
                    <c:v>September</c:v>
                  </c:pt>
                  <c:pt idx="33">
                    <c:v>October</c:v>
                  </c:pt>
                  <c:pt idx="34">
                    <c:v>November</c:v>
                  </c:pt>
                  <c:pt idx="35">
                    <c:v>December</c:v>
                  </c:pt>
                  <c:pt idx="36">
                    <c:v>January</c:v>
                  </c:pt>
                  <c:pt idx="37">
                    <c:v>February</c:v>
                  </c:pt>
                  <c:pt idx="38">
                    <c:v>March</c:v>
                  </c:pt>
                  <c:pt idx="39">
                    <c:v>April</c:v>
                  </c:pt>
                  <c:pt idx="40">
                    <c:v>May</c:v>
                  </c:pt>
                  <c:pt idx="41">
                    <c:v>June</c:v>
                  </c:pt>
                  <c:pt idx="42">
                    <c:v>July</c:v>
                  </c:pt>
                  <c:pt idx="43">
                    <c:v>August</c:v>
                  </c:pt>
                  <c:pt idx="44">
                    <c:v>September</c:v>
                  </c:pt>
                  <c:pt idx="45">
                    <c:v>October</c:v>
                  </c:pt>
                  <c:pt idx="46">
                    <c:v>November</c:v>
                  </c:pt>
                  <c:pt idx="47">
                    <c:v>December</c:v>
                  </c:pt>
                  <c:pt idx="48">
                    <c:v>January</c:v>
                  </c:pt>
                  <c:pt idx="49">
                    <c:v>February</c:v>
                  </c:pt>
                  <c:pt idx="50">
                    <c:v>March</c:v>
                  </c:pt>
                  <c:pt idx="51">
                    <c:v>April</c:v>
                  </c:pt>
                  <c:pt idx="52">
                    <c:v>May</c:v>
                  </c:pt>
                  <c:pt idx="53">
                    <c:v>June</c:v>
                  </c:pt>
                  <c:pt idx="54">
                    <c:v>July</c:v>
                  </c:pt>
                  <c:pt idx="55">
                    <c:v>August</c:v>
                  </c:pt>
                  <c:pt idx="56">
                    <c:v>September</c:v>
                  </c:pt>
                  <c:pt idx="57">
                    <c:v>October</c:v>
                  </c:pt>
                  <c:pt idx="58">
                    <c:v>November</c:v>
                  </c:pt>
                  <c:pt idx="59">
                    <c:v>December</c:v>
                  </c:pt>
                  <c:pt idx="60">
                    <c:v>January</c:v>
                  </c:pt>
                  <c:pt idx="61">
                    <c:v>February</c:v>
                  </c:pt>
                  <c:pt idx="62">
                    <c:v>March</c:v>
                  </c:pt>
                  <c:pt idx="63">
                    <c:v>April</c:v>
                  </c:pt>
                  <c:pt idx="64">
                    <c:v>May</c:v>
                  </c:pt>
                  <c:pt idx="65">
                    <c:v>June</c:v>
                  </c:pt>
                  <c:pt idx="66">
                    <c:v>July</c:v>
                  </c:pt>
                  <c:pt idx="67">
                    <c:v>August</c:v>
                  </c:pt>
                  <c:pt idx="68">
                    <c:v>September</c:v>
                  </c:pt>
                  <c:pt idx="69">
                    <c:v>October</c:v>
                  </c:pt>
                  <c:pt idx="70">
                    <c:v>November</c:v>
                  </c:pt>
                  <c:pt idx="71">
                    <c:v>December</c:v>
                  </c:pt>
                  <c:pt idx="72">
                    <c:v>January</c:v>
                  </c:pt>
                  <c:pt idx="73">
                    <c:v>February</c:v>
                  </c:pt>
                  <c:pt idx="74">
                    <c:v>March</c:v>
                  </c:pt>
                  <c:pt idx="75">
                    <c:v>April</c:v>
                  </c:pt>
                  <c:pt idx="76">
                    <c:v>May</c:v>
                  </c:pt>
                  <c:pt idx="77">
                    <c:v>June</c:v>
                  </c:pt>
                </c:lvl>
                <c:lvl>
                  <c:pt idx="0">
                    <c:v>2017</c:v>
                  </c:pt>
                  <c:pt idx="12">
                    <c:v>2018</c:v>
                  </c:pt>
                  <c:pt idx="24">
                    <c:v>2019</c:v>
                  </c:pt>
                  <c:pt idx="36">
                    <c:v>2020</c:v>
                  </c:pt>
                  <c:pt idx="48">
                    <c:v>2021</c:v>
                  </c:pt>
                  <c:pt idx="60">
                    <c:v>2022</c:v>
                  </c:pt>
                  <c:pt idx="72">
                    <c:v>2023</c:v>
                  </c:pt>
                </c:lvl>
              </c:multiLvlStrCache>
              <c:extLst/>
            </c:multiLvlStrRef>
          </c:cat>
          <c:val>
            <c:numRef>
              <c:f>Sheet2!$C$2:$C$79</c:f>
              <c:numCache>
                <c:formatCode>_-* #,##0_-;\-* #,##0_-;_-* "-"??_-;_-@_-</c:formatCode>
                <c:ptCount val="78"/>
                <c:pt idx="0">
                  <c:v>81909.916666666657</c:v>
                </c:pt>
                <c:pt idx="1">
                  <c:v>95517.916666666657</c:v>
                </c:pt>
                <c:pt idx="2">
                  <c:v>116839.91666666666</c:v>
                </c:pt>
                <c:pt idx="3">
                  <c:v>106434.91666666666</c:v>
                </c:pt>
                <c:pt idx="4">
                  <c:v>103421.91666666666</c:v>
                </c:pt>
                <c:pt idx="5">
                  <c:v>110607.91666666666</c:v>
                </c:pt>
                <c:pt idx="6">
                  <c:v>100264.91666666666</c:v>
                </c:pt>
                <c:pt idx="7">
                  <c:v>98200.916666666657</c:v>
                </c:pt>
                <c:pt idx="8">
                  <c:v>99794.916666666657</c:v>
                </c:pt>
                <c:pt idx="9">
                  <c:v>94171.916666666657</c:v>
                </c:pt>
                <c:pt idx="10">
                  <c:v>97283.916666666657</c:v>
                </c:pt>
                <c:pt idx="11">
                  <c:v>136720.91666666669</c:v>
                </c:pt>
                <c:pt idx="12">
                  <c:v>100561</c:v>
                </c:pt>
                <c:pt idx="13">
                  <c:v>102610</c:v>
                </c:pt>
                <c:pt idx="14">
                  <c:v>110972</c:v>
                </c:pt>
                <c:pt idx="15">
                  <c:v>109371</c:v>
                </c:pt>
                <c:pt idx="16">
                  <c:v>107987</c:v>
                </c:pt>
                <c:pt idx="17">
                  <c:v>97937</c:v>
                </c:pt>
                <c:pt idx="18">
                  <c:v>94158</c:v>
                </c:pt>
                <c:pt idx="19">
                  <c:v>89235</c:v>
                </c:pt>
                <c:pt idx="20">
                  <c:v>89028</c:v>
                </c:pt>
                <c:pt idx="21">
                  <c:v>85935</c:v>
                </c:pt>
                <c:pt idx="22">
                  <c:v>88578</c:v>
                </c:pt>
                <c:pt idx="23">
                  <c:v>152933</c:v>
                </c:pt>
                <c:pt idx="24">
                  <c:v>105600</c:v>
                </c:pt>
                <c:pt idx="25">
                  <c:v>100719</c:v>
                </c:pt>
                <c:pt idx="26">
                  <c:v>109998</c:v>
                </c:pt>
                <c:pt idx="27">
                  <c:v>118861</c:v>
                </c:pt>
                <c:pt idx="28">
                  <c:v>119107</c:v>
                </c:pt>
                <c:pt idx="29">
                  <c:v>112999</c:v>
                </c:pt>
                <c:pt idx="30">
                  <c:v>113652</c:v>
                </c:pt>
                <c:pt idx="31">
                  <c:v>108992</c:v>
                </c:pt>
                <c:pt idx="32">
                  <c:v>111428</c:v>
                </c:pt>
                <c:pt idx="33">
                  <c:v>122605</c:v>
                </c:pt>
                <c:pt idx="34">
                  <c:v>107405</c:v>
                </c:pt>
                <c:pt idx="35">
                  <c:v>101145</c:v>
                </c:pt>
                <c:pt idx="36">
                  <c:v>105807</c:v>
                </c:pt>
                <c:pt idx="37">
                  <c:v>103450</c:v>
                </c:pt>
                <c:pt idx="38">
                  <c:v>106484</c:v>
                </c:pt>
                <c:pt idx="39">
                  <c:v>104907</c:v>
                </c:pt>
                <c:pt idx="40">
                  <c:v>108229</c:v>
                </c:pt>
                <c:pt idx="41">
                  <c:v>109369</c:v>
                </c:pt>
                <c:pt idx="42">
                  <c:v>105154</c:v>
                </c:pt>
                <c:pt idx="43">
                  <c:v>99121</c:v>
                </c:pt>
                <c:pt idx="44">
                  <c:v>108193</c:v>
                </c:pt>
                <c:pt idx="45">
                  <c:v>112255</c:v>
                </c:pt>
                <c:pt idx="46">
                  <c:v>113855</c:v>
                </c:pt>
                <c:pt idx="47">
                  <c:v>104389</c:v>
                </c:pt>
                <c:pt idx="48">
                  <c:v>120869</c:v>
                </c:pt>
                <c:pt idx="49">
                  <c:v>132681</c:v>
                </c:pt>
                <c:pt idx="50">
                  <c:v>146450</c:v>
                </c:pt>
                <c:pt idx="51">
                  <c:v>142912</c:v>
                </c:pt>
                <c:pt idx="52">
                  <c:v>132789</c:v>
                </c:pt>
                <c:pt idx="53">
                  <c:v>144089</c:v>
                </c:pt>
                <c:pt idx="54">
                  <c:v>136069</c:v>
                </c:pt>
                <c:pt idx="55">
                  <c:v>134562</c:v>
                </c:pt>
                <c:pt idx="56">
                  <c:v>133797</c:v>
                </c:pt>
                <c:pt idx="57">
                  <c:v>133549</c:v>
                </c:pt>
                <c:pt idx="58">
                  <c:v>138955</c:v>
                </c:pt>
                <c:pt idx="59">
                  <c:v>138326</c:v>
                </c:pt>
                <c:pt idx="60">
                  <c:v>148701</c:v>
                </c:pt>
                <c:pt idx="61">
                  <c:v>155575</c:v>
                </c:pt>
                <c:pt idx="62">
                  <c:v>166544</c:v>
                </c:pt>
                <c:pt idx="63">
                  <c:v>163208</c:v>
                </c:pt>
                <c:pt idx="64">
                  <c:v>176155</c:v>
                </c:pt>
                <c:pt idx="65">
                  <c:v>190726</c:v>
                </c:pt>
                <c:pt idx="66">
                  <c:v>173416</c:v>
                </c:pt>
                <c:pt idx="67">
                  <c:v>175494</c:v>
                </c:pt>
                <c:pt idx="68">
                  <c:v>181192</c:v>
                </c:pt>
                <c:pt idx="69">
                  <c:v>179472</c:v>
                </c:pt>
                <c:pt idx="70">
                  <c:v>185924</c:v>
                </c:pt>
                <c:pt idx="71">
                  <c:v>194965</c:v>
                </c:pt>
                <c:pt idx="72">
                  <c:v>195670</c:v>
                </c:pt>
                <c:pt idx="73">
                  <c:v>199837</c:v>
                </c:pt>
                <c:pt idx="74">
                  <c:v>204709</c:v>
                </c:pt>
                <c:pt idx="75">
                  <c:v>200172</c:v>
                </c:pt>
                <c:pt idx="76">
                  <c:v>216184</c:v>
                </c:pt>
                <c:pt idx="77">
                  <c:v>195706</c:v>
                </c:pt>
              </c:numCache>
              <c:extLst/>
            </c:numRef>
          </c:val>
          <c:smooth val="0"/>
          <c:extLst>
            <c:ext xmlns:c16="http://schemas.microsoft.com/office/drawing/2014/chart" uri="{C3380CC4-5D6E-409C-BE32-E72D297353CC}">
              <c16:uniqueId val="{00000000-F2FB-4050-8A3A-5961C964E3CB}"/>
            </c:ext>
          </c:extLst>
        </c:ser>
        <c:dLbls>
          <c:showLegendKey val="0"/>
          <c:showVal val="0"/>
          <c:showCatName val="0"/>
          <c:showSerName val="0"/>
          <c:showPercent val="0"/>
          <c:showBubbleSize val="0"/>
        </c:dLbls>
        <c:smooth val="0"/>
        <c:axId val="1846074320"/>
        <c:axId val="1082252031"/>
      </c:lineChart>
      <c:catAx>
        <c:axId val="184607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2252031"/>
        <c:crossesAt val="0"/>
        <c:auto val="1"/>
        <c:lblAlgn val="ctr"/>
        <c:lblOffset val="100"/>
        <c:tickLblSkip val="1"/>
        <c:noMultiLvlLbl val="0"/>
      </c:catAx>
      <c:valAx>
        <c:axId val="1082252031"/>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4607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D4_C5ADAEC9.xml><?xml version="1.0" encoding="utf-8"?>
<p188:cmLst xmlns:a="http://schemas.openxmlformats.org/drawingml/2006/main" xmlns:r="http://schemas.openxmlformats.org/officeDocument/2006/relationships" xmlns:p188="http://schemas.microsoft.com/office/powerpoint/2018/8/main">
  <p188:cm id="{1278C9EE-A9FC-4030-934C-8CF3FE7A78E2}" authorId="{0049E3F0-CC51-B580-7996-26FC401BAF21}" created="2023-10-26T06:19:11.920">
    <pc:sldMkLst xmlns:pc="http://schemas.microsoft.com/office/powerpoint/2013/main/command">
      <pc:docMk/>
      <pc:sldMk cId="3316494025" sldId="468"/>
    </pc:sldMkLst>
    <p188:txBody>
      <a:bodyPr/>
      <a:lstStyle/>
      <a:p>
        <a:r>
          <a:rPr lang="fr-FR"/>
          <a:t>Add: 
Why we are interested in the NuVAC</a:t>
        </a:r>
      </a:p>
    </p188:txBody>
  </p188:cm>
</p188:cmLst>
</file>

<file path=ppt/diagrams/_rels/data6.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E7DAE-6DE7-44B4-BDBC-18EE6E3C3B11}"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F8F2FD3A-3BF8-4CF9-AB64-E0C487DB8080}">
      <dgm:prSet phldrT="[Text]"/>
      <dgm:spPr/>
      <dgm:t>
        <a:bodyPr/>
        <a:lstStyle/>
        <a:p>
          <a:r>
            <a:rPr lang="en-US"/>
            <a:t>Food insecurity and Climate risk (drought, Floods) </a:t>
          </a:r>
        </a:p>
      </dgm:t>
    </dgm:pt>
    <dgm:pt modelId="{506BF720-082F-498F-891E-B501780571EE}" type="parTrans" cxnId="{31AEA4A5-F2FB-418B-BF34-3D794010CF61}">
      <dgm:prSet/>
      <dgm:spPr/>
      <dgm:t>
        <a:bodyPr/>
        <a:lstStyle/>
        <a:p>
          <a:endParaRPr lang="en-US"/>
        </a:p>
      </dgm:t>
    </dgm:pt>
    <dgm:pt modelId="{DBECD073-4F53-464E-97AE-328F16E5F0E8}" type="sibTrans" cxnId="{31AEA4A5-F2FB-418B-BF34-3D794010CF61}">
      <dgm:prSet/>
      <dgm:spPr/>
      <dgm:t>
        <a:bodyPr/>
        <a:lstStyle/>
        <a:p>
          <a:endParaRPr lang="en-US"/>
        </a:p>
      </dgm:t>
    </dgm:pt>
    <dgm:pt modelId="{A0F32B5E-FFA9-4631-BBB3-A89C2408E63D}">
      <dgm:prSet phldrT="[Text]"/>
      <dgm:spPr/>
      <dgm:t>
        <a:bodyPr/>
        <a:lstStyle/>
        <a:p>
          <a:r>
            <a:rPr lang="en-US"/>
            <a:t>Conflict and displacement  </a:t>
          </a:r>
        </a:p>
      </dgm:t>
    </dgm:pt>
    <dgm:pt modelId="{0782BD64-C53E-40F2-AEA2-812FADF3DB0F}" type="parTrans" cxnId="{F5A52643-1CF9-441D-B0D2-3ABCC5A92EB8}">
      <dgm:prSet/>
      <dgm:spPr/>
      <dgm:t>
        <a:bodyPr/>
        <a:lstStyle/>
        <a:p>
          <a:endParaRPr lang="en-US"/>
        </a:p>
      </dgm:t>
    </dgm:pt>
    <dgm:pt modelId="{59383141-C6D6-4957-B15D-CE859572D731}" type="sibTrans" cxnId="{F5A52643-1CF9-441D-B0D2-3ABCC5A92EB8}">
      <dgm:prSet/>
      <dgm:spPr/>
      <dgm:t>
        <a:bodyPr/>
        <a:lstStyle/>
        <a:p>
          <a:endParaRPr lang="en-US"/>
        </a:p>
      </dgm:t>
    </dgm:pt>
    <dgm:pt modelId="{BF55BF02-0863-4F52-ABE5-F143D820E481}">
      <dgm:prSet phldrT="[Text]"/>
      <dgm:spPr/>
      <dgm:t>
        <a:bodyPr/>
        <a:lstStyle/>
        <a:p>
          <a:r>
            <a:rPr lang="en-US"/>
            <a:t>Northern Ethiopia, Mozambique, parts of South Sudan, and Somalia </a:t>
          </a:r>
        </a:p>
      </dgm:t>
    </dgm:pt>
    <dgm:pt modelId="{49CFEDAD-FF29-42F3-A8A6-145506D09787}" type="parTrans" cxnId="{C82AE0D3-CCA2-4DFD-BFD1-6304CCB8F93C}">
      <dgm:prSet/>
      <dgm:spPr/>
      <dgm:t>
        <a:bodyPr/>
        <a:lstStyle/>
        <a:p>
          <a:endParaRPr lang="en-US"/>
        </a:p>
      </dgm:t>
    </dgm:pt>
    <dgm:pt modelId="{CA360196-BDEE-4D6D-863A-173600692E59}" type="sibTrans" cxnId="{C82AE0D3-CCA2-4DFD-BFD1-6304CCB8F93C}">
      <dgm:prSet/>
      <dgm:spPr/>
      <dgm:t>
        <a:bodyPr/>
        <a:lstStyle/>
        <a:p>
          <a:endParaRPr lang="en-US"/>
        </a:p>
      </dgm:t>
    </dgm:pt>
    <dgm:pt modelId="{0D190578-2EE5-4491-BEC8-2C55F69541E5}">
      <dgm:prSet phldrT="[Text]"/>
      <dgm:spPr/>
      <dgm:t>
        <a:bodyPr/>
        <a:lstStyle/>
        <a:p>
          <a:r>
            <a:rPr lang="en-US"/>
            <a:t>Diseases</a:t>
          </a:r>
        </a:p>
      </dgm:t>
    </dgm:pt>
    <dgm:pt modelId="{F46A3049-650F-4FCD-90FA-73ADEB8E6DBC}" type="parTrans" cxnId="{6CBD0047-213C-4545-81F8-A6C114321194}">
      <dgm:prSet/>
      <dgm:spPr/>
      <dgm:t>
        <a:bodyPr/>
        <a:lstStyle/>
        <a:p>
          <a:endParaRPr lang="en-US"/>
        </a:p>
      </dgm:t>
    </dgm:pt>
    <dgm:pt modelId="{9014D964-3276-4DD2-B1D4-ACEB97F041F1}" type="sibTrans" cxnId="{6CBD0047-213C-4545-81F8-A6C114321194}">
      <dgm:prSet/>
      <dgm:spPr/>
      <dgm:t>
        <a:bodyPr/>
        <a:lstStyle/>
        <a:p>
          <a:endParaRPr lang="en-US"/>
        </a:p>
      </dgm:t>
    </dgm:pt>
    <dgm:pt modelId="{F6D404F9-4E77-4305-9A64-3BE03BC48A38}">
      <dgm:prSet phldrT="[Text]"/>
      <dgm:spPr/>
      <dgm:t>
        <a:bodyPr/>
        <a:lstStyle/>
        <a:p>
          <a:r>
            <a:rPr lang="en-US">
              <a:effectLst/>
              <a:ea typeface="PMingLiU" panose="02020500000000000000" pitchFamily="18" charset="-120"/>
            </a:rPr>
            <a:t>AWD, Cholera</a:t>
          </a:r>
          <a:endParaRPr lang="en-US"/>
        </a:p>
      </dgm:t>
    </dgm:pt>
    <dgm:pt modelId="{8ECD9D24-DB69-49BF-9C8D-D48CA6E57254}" type="parTrans" cxnId="{F3C55CDA-3DB3-4CF1-A382-E7765EF1BA22}">
      <dgm:prSet/>
      <dgm:spPr/>
      <dgm:t>
        <a:bodyPr/>
        <a:lstStyle/>
        <a:p>
          <a:endParaRPr lang="en-US"/>
        </a:p>
      </dgm:t>
    </dgm:pt>
    <dgm:pt modelId="{72FAA4D7-7D8B-4D77-BAC2-02CD5D8B61E8}" type="sibTrans" cxnId="{F3C55CDA-3DB3-4CF1-A382-E7765EF1BA22}">
      <dgm:prSet/>
      <dgm:spPr/>
      <dgm:t>
        <a:bodyPr/>
        <a:lstStyle/>
        <a:p>
          <a:endParaRPr lang="en-US"/>
        </a:p>
      </dgm:t>
    </dgm:pt>
    <dgm:pt modelId="{5E0281D7-B0C5-40F0-A26B-368B2CC06A62}">
      <dgm:prSet phldrT="[Text]"/>
      <dgm:spPr/>
      <dgm:t>
        <a:bodyPr/>
        <a:lstStyle/>
        <a:p>
          <a:r>
            <a:rPr lang="en-US" b="0" i="0" u="none" strike="noStrike">
              <a:effectLst/>
            </a:rPr>
            <a:t>Microeconomic conditions leading to Low food stocks/crop failure</a:t>
          </a:r>
          <a:endParaRPr lang="en-US"/>
        </a:p>
      </dgm:t>
    </dgm:pt>
    <dgm:pt modelId="{A774BB24-D9F8-4CFF-AD2C-2D648720B064}" type="parTrans" cxnId="{9D07FD14-B602-4468-9DA0-2D15BE2FCC9C}">
      <dgm:prSet/>
      <dgm:spPr/>
      <dgm:t>
        <a:bodyPr/>
        <a:lstStyle/>
        <a:p>
          <a:endParaRPr lang="en-US"/>
        </a:p>
      </dgm:t>
    </dgm:pt>
    <dgm:pt modelId="{45E2EF21-327D-4570-A7E3-01AB200A5046}" type="sibTrans" cxnId="{9D07FD14-B602-4468-9DA0-2D15BE2FCC9C}">
      <dgm:prSet/>
      <dgm:spPr/>
      <dgm:t>
        <a:bodyPr/>
        <a:lstStyle/>
        <a:p>
          <a:endParaRPr lang="en-US"/>
        </a:p>
      </dgm:t>
    </dgm:pt>
    <dgm:pt modelId="{865DD6FA-DF33-4846-AC42-DB7587928356}">
      <dgm:prSet phldrT="[Text]"/>
      <dgm:spPr/>
      <dgm:t>
        <a:bodyPr/>
        <a:lstStyle/>
        <a:p>
          <a:r>
            <a:rPr lang="en-US" b="0" i="0" u="none" strike="noStrike">
              <a:effectLst/>
            </a:rPr>
            <a:t>unfavorable terms of trade</a:t>
          </a:r>
          <a:endParaRPr lang="en-US"/>
        </a:p>
      </dgm:t>
    </dgm:pt>
    <dgm:pt modelId="{8AE73A13-DD65-4105-8B23-6EC6AE7A062F}" type="parTrans" cxnId="{F4C5F7FC-9219-4F1F-868D-7C155D44450A}">
      <dgm:prSet/>
      <dgm:spPr/>
      <dgm:t>
        <a:bodyPr/>
        <a:lstStyle/>
        <a:p>
          <a:endParaRPr lang="en-US"/>
        </a:p>
      </dgm:t>
    </dgm:pt>
    <dgm:pt modelId="{762B88A6-3787-4603-AE26-CEE9BA9F23E2}" type="sibTrans" cxnId="{F4C5F7FC-9219-4F1F-868D-7C155D44450A}">
      <dgm:prSet/>
      <dgm:spPr/>
      <dgm:t>
        <a:bodyPr/>
        <a:lstStyle/>
        <a:p>
          <a:endParaRPr lang="en-US"/>
        </a:p>
      </dgm:t>
    </dgm:pt>
    <dgm:pt modelId="{4B1593AC-0137-4DAF-812E-E312CD9067C0}">
      <dgm:prSet phldrT="[Text]"/>
      <dgm:spPr/>
      <dgm:t>
        <a:bodyPr/>
        <a:lstStyle/>
        <a:p>
          <a:endParaRPr lang="en-US"/>
        </a:p>
      </dgm:t>
    </dgm:pt>
    <dgm:pt modelId="{E8BF022F-B676-4CD2-BCC7-1825CB32AA36}" type="parTrans" cxnId="{0CF4FFCB-FF86-452E-AC4B-9496E1C01CBC}">
      <dgm:prSet/>
      <dgm:spPr/>
      <dgm:t>
        <a:bodyPr/>
        <a:lstStyle/>
        <a:p>
          <a:endParaRPr lang="en-US"/>
        </a:p>
      </dgm:t>
    </dgm:pt>
    <dgm:pt modelId="{982D6D65-6AA8-4806-ACAD-0D0314EA5B43}" type="sibTrans" cxnId="{0CF4FFCB-FF86-452E-AC4B-9496E1C01CBC}">
      <dgm:prSet/>
      <dgm:spPr/>
      <dgm:t>
        <a:bodyPr/>
        <a:lstStyle/>
        <a:p>
          <a:endParaRPr lang="en-US"/>
        </a:p>
      </dgm:t>
    </dgm:pt>
    <dgm:pt modelId="{AB10413D-CC49-4E37-A5CD-3CF823593E05}">
      <dgm:prSet phldrT="[Text]"/>
      <dgm:spPr/>
      <dgm:t>
        <a:bodyPr/>
        <a:lstStyle/>
        <a:p>
          <a:r>
            <a:rPr lang="en-US"/>
            <a:t>Livestock diseases</a:t>
          </a:r>
        </a:p>
      </dgm:t>
    </dgm:pt>
    <dgm:pt modelId="{5D110E54-1A19-4D4B-A73A-20BCAE4AB362}" type="parTrans" cxnId="{FA6B3591-B912-4B71-9B67-5BC62EA61828}">
      <dgm:prSet/>
      <dgm:spPr/>
      <dgm:t>
        <a:bodyPr/>
        <a:lstStyle/>
        <a:p>
          <a:endParaRPr lang="en-US"/>
        </a:p>
      </dgm:t>
    </dgm:pt>
    <dgm:pt modelId="{5DF44E24-F3EA-4D71-AF8C-1C6A8C9BDC7F}" type="sibTrans" cxnId="{FA6B3591-B912-4B71-9B67-5BC62EA61828}">
      <dgm:prSet/>
      <dgm:spPr/>
      <dgm:t>
        <a:bodyPr/>
        <a:lstStyle/>
        <a:p>
          <a:endParaRPr lang="en-US"/>
        </a:p>
      </dgm:t>
    </dgm:pt>
    <dgm:pt modelId="{468A4B07-3D17-4006-BFA0-EFDC35C86069}">
      <dgm:prSet phldrT="[Text]"/>
      <dgm:spPr/>
      <dgm:t>
        <a:bodyPr/>
        <a:lstStyle/>
        <a:p>
          <a:r>
            <a:rPr lang="en-US"/>
            <a:t>Increasing IDPs influx</a:t>
          </a:r>
        </a:p>
      </dgm:t>
    </dgm:pt>
    <dgm:pt modelId="{E67687C5-6D10-4AB6-97F4-AA02CCCE4542}" type="parTrans" cxnId="{08C10902-3311-4DCB-BFF5-98F0AB01C051}">
      <dgm:prSet/>
      <dgm:spPr/>
      <dgm:t>
        <a:bodyPr/>
        <a:lstStyle/>
        <a:p>
          <a:endParaRPr lang="en-US"/>
        </a:p>
      </dgm:t>
    </dgm:pt>
    <dgm:pt modelId="{351BF083-0513-4B99-B2B9-7376CA0C1D55}" type="sibTrans" cxnId="{08C10902-3311-4DCB-BFF5-98F0AB01C051}">
      <dgm:prSet/>
      <dgm:spPr/>
      <dgm:t>
        <a:bodyPr/>
        <a:lstStyle/>
        <a:p>
          <a:endParaRPr lang="en-US"/>
        </a:p>
      </dgm:t>
    </dgm:pt>
    <dgm:pt modelId="{D51F4804-4535-4DDB-9A03-C5E82D97BC7E}">
      <dgm:prSet phldrT="[Text]"/>
      <dgm:spPr/>
      <dgm:t>
        <a:bodyPr/>
        <a:lstStyle/>
        <a:p>
          <a:r>
            <a:rPr lang="en-US" b="0" i="0" u="none" strike="noStrike">
              <a:effectLst/>
            </a:rPr>
            <a:t>Food insecurity Increasing food prices</a:t>
          </a:r>
          <a:endParaRPr lang="en-US"/>
        </a:p>
      </dgm:t>
    </dgm:pt>
    <dgm:pt modelId="{EA643F9C-F4B9-44AE-83AE-C395246A7D70}" type="parTrans" cxnId="{499BA264-90E4-4219-932D-33957AFD2F75}">
      <dgm:prSet/>
      <dgm:spPr/>
      <dgm:t>
        <a:bodyPr/>
        <a:lstStyle/>
        <a:p>
          <a:endParaRPr lang="en-US"/>
        </a:p>
      </dgm:t>
    </dgm:pt>
    <dgm:pt modelId="{7A45E404-2F9A-41D0-9DC2-A26691177762}" type="sibTrans" cxnId="{499BA264-90E4-4219-932D-33957AFD2F75}">
      <dgm:prSet/>
      <dgm:spPr/>
      <dgm:t>
        <a:bodyPr/>
        <a:lstStyle/>
        <a:p>
          <a:endParaRPr lang="en-US"/>
        </a:p>
      </dgm:t>
    </dgm:pt>
    <dgm:pt modelId="{AF0FACF2-BAE6-4104-89C4-57ACABA660BC}">
      <dgm:prSet phldrT="[Text]"/>
      <dgm:spPr/>
      <dgm:t>
        <a:bodyPr/>
        <a:lstStyle/>
        <a:p>
          <a:r>
            <a:rPr lang="en-US">
              <a:effectLst/>
              <a:ea typeface="PMingLiU" panose="02020500000000000000" pitchFamily="18" charset="-120"/>
            </a:rPr>
            <a:t>Malaria/</a:t>
          </a:r>
          <a:r>
            <a:rPr lang="en-US"/>
            <a:t>Measles</a:t>
          </a:r>
        </a:p>
      </dgm:t>
    </dgm:pt>
    <dgm:pt modelId="{BF2C1D0C-84FC-43A7-9C04-B6E4C7FCB193}" type="parTrans" cxnId="{109F7AC9-10ED-4393-82EF-80941AFABC57}">
      <dgm:prSet/>
      <dgm:spPr/>
      <dgm:t>
        <a:bodyPr/>
        <a:lstStyle/>
        <a:p>
          <a:endParaRPr lang="en-US"/>
        </a:p>
      </dgm:t>
    </dgm:pt>
    <dgm:pt modelId="{C0C33032-3EEF-4212-8C1F-132E37797BA2}" type="sibTrans" cxnId="{109F7AC9-10ED-4393-82EF-80941AFABC57}">
      <dgm:prSet/>
      <dgm:spPr/>
      <dgm:t>
        <a:bodyPr/>
        <a:lstStyle/>
        <a:p>
          <a:endParaRPr lang="en-US"/>
        </a:p>
      </dgm:t>
    </dgm:pt>
    <dgm:pt modelId="{4238789F-05FB-45F2-8A62-07E834850DEA}" type="pres">
      <dgm:prSet presAssocID="{84FE7DAE-6DE7-44B4-BDBC-18EE6E3C3B11}" presName="composite" presStyleCnt="0">
        <dgm:presLayoutVars>
          <dgm:chMax val="3"/>
          <dgm:animLvl val="lvl"/>
          <dgm:resizeHandles val="exact"/>
        </dgm:presLayoutVars>
      </dgm:prSet>
      <dgm:spPr/>
    </dgm:pt>
    <dgm:pt modelId="{24FAF8D7-A1E6-41B6-9FBF-F7C2D2DCAC50}" type="pres">
      <dgm:prSet presAssocID="{F8F2FD3A-3BF8-4CF9-AB64-E0C487DB8080}" presName="gear1" presStyleLbl="node1" presStyleIdx="0" presStyleCnt="3">
        <dgm:presLayoutVars>
          <dgm:chMax val="1"/>
          <dgm:bulletEnabled val="1"/>
        </dgm:presLayoutVars>
      </dgm:prSet>
      <dgm:spPr/>
    </dgm:pt>
    <dgm:pt modelId="{B5FD7D32-C07E-4062-97FB-071894C6EB28}" type="pres">
      <dgm:prSet presAssocID="{F8F2FD3A-3BF8-4CF9-AB64-E0C487DB8080}" presName="gear1srcNode" presStyleLbl="node1" presStyleIdx="0" presStyleCnt="3"/>
      <dgm:spPr/>
    </dgm:pt>
    <dgm:pt modelId="{196EFFEC-F28D-4A23-AA5D-583E16260E36}" type="pres">
      <dgm:prSet presAssocID="{F8F2FD3A-3BF8-4CF9-AB64-E0C487DB8080}" presName="gear1dstNode" presStyleLbl="node1" presStyleIdx="0" presStyleCnt="3"/>
      <dgm:spPr/>
    </dgm:pt>
    <dgm:pt modelId="{11268135-9928-4447-B51C-747B9099C41A}" type="pres">
      <dgm:prSet presAssocID="{F8F2FD3A-3BF8-4CF9-AB64-E0C487DB8080}" presName="gear1ch" presStyleLbl="fgAcc1" presStyleIdx="0" presStyleCnt="3">
        <dgm:presLayoutVars>
          <dgm:chMax val="0"/>
          <dgm:bulletEnabled val="1"/>
        </dgm:presLayoutVars>
      </dgm:prSet>
      <dgm:spPr/>
    </dgm:pt>
    <dgm:pt modelId="{DF9146A7-4AC0-4287-85E7-BA32152E17CA}" type="pres">
      <dgm:prSet presAssocID="{A0F32B5E-FFA9-4631-BBB3-A89C2408E63D}" presName="gear2" presStyleLbl="node1" presStyleIdx="1" presStyleCnt="3">
        <dgm:presLayoutVars>
          <dgm:chMax val="1"/>
          <dgm:bulletEnabled val="1"/>
        </dgm:presLayoutVars>
      </dgm:prSet>
      <dgm:spPr/>
    </dgm:pt>
    <dgm:pt modelId="{633F5091-7DF8-4DCE-AD5B-E234C26597EA}" type="pres">
      <dgm:prSet presAssocID="{A0F32B5E-FFA9-4631-BBB3-A89C2408E63D}" presName="gear2srcNode" presStyleLbl="node1" presStyleIdx="1" presStyleCnt="3"/>
      <dgm:spPr/>
    </dgm:pt>
    <dgm:pt modelId="{E983F057-B667-4D83-B30E-9117163A6A82}" type="pres">
      <dgm:prSet presAssocID="{A0F32B5E-FFA9-4631-BBB3-A89C2408E63D}" presName="gear2dstNode" presStyleLbl="node1" presStyleIdx="1" presStyleCnt="3"/>
      <dgm:spPr/>
    </dgm:pt>
    <dgm:pt modelId="{790E2370-0E4E-45F1-AA13-330906B8D6E3}" type="pres">
      <dgm:prSet presAssocID="{A0F32B5E-FFA9-4631-BBB3-A89C2408E63D}" presName="gear2ch" presStyleLbl="fgAcc1" presStyleIdx="1" presStyleCnt="3">
        <dgm:presLayoutVars>
          <dgm:chMax val="0"/>
          <dgm:bulletEnabled val="1"/>
        </dgm:presLayoutVars>
      </dgm:prSet>
      <dgm:spPr/>
    </dgm:pt>
    <dgm:pt modelId="{2FD8B7DC-3C1E-467C-92B5-1E041B1F14A1}" type="pres">
      <dgm:prSet presAssocID="{0D190578-2EE5-4491-BEC8-2C55F69541E5}" presName="gear3" presStyleLbl="node1" presStyleIdx="2" presStyleCnt="3"/>
      <dgm:spPr/>
    </dgm:pt>
    <dgm:pt modelId="{CECD7605-F2E7-4FF2-9E04-4F3A782D954B}" type="pres">
      <dgm:prSet presAssocID="{0D190578-2EE5-4491-BEC8-2C55F69541E5}" presName="gear3tx" presStyleLbl="node1" presStyleIdx="2" presStyleCnt="3">
        <dgm:presLayoutVars>
          <dgm:chMax val="1"/>
          <dgm:bulletEnabled val="1"/>
        </dgm:presLayoutVars>
      </dgm:prSet>
      <dgm:spPr/>
    </dgm:pt>
    <dgm:pt modelId="{AD7F58AB-60BA-405D-8162-1E619A7F4EF8}" type="pres">
      <dgm:prSet presAssocID="{0D190578-2EE5-4491-BEC8-2C55F69541E5}" presName="gear3srcNode" presStyleLbl="node1" presStyleIdx="2" presStyleCnt="3"/>
      <dgm:spPr/>
    </dgm:pt>
    <dgm:pt modelId="{1413045A-954B-4107-91C5-E84742BDB3E6}" type="pres">
      <dgm:prSet presAssocID="{0D190578-2EE5-4491-BEC8-2C55F69541E5}" presName="gear3dstNode" presStyleLbl="node1" presStyleIdx="2" presStyleCnt="3"/>
      <dgm:spPr/>
    </dgm:pt>
    <dgm:pt modelId="{9657A675-EFB7-4C28-8C8E-56AF4E1B537B}" type="pres">
      <dgm:prSet presAssocID="{0D190578-2EE5-4491-BEC8-2C55F69541E5}" presName="gear3ch" presStyleLbl="fgAcc1" presStyleIdx="2" presStyleCnt="3">
        <dgm:presLayoutVars>
          <dgm:chMax val="0"/>
          <dgm:bulletEnabled val="1"/>
        </dgm:presLayoutVars>
      </dgm:prSet>
      <dgm:spPr/>
    </dgm:pt>
    <dgm:pt modelId="{BF124048-E894-4BB1-BF62-14D770E36B64}" type="pres">
      <dgm:prSet presAssocID="{DBECD073-4F53-464E-97AE-328F16E5F0E8}" presName="connector1" presStyleLbl="sibTrans2D1" presStyleIdx="0" presStyleCnt="3" custLinFactNeighborX="-1986" custLinFactNeighborY="-794"/>
      <dgm:spPr/>
    </dgm:pt>
    <dgm:pt modelId="{9B3B7594-E3EC-413D-B0EC-C43F15C9360C}" type="pres">
      <dgm:prSet presAssocID="{59383141-C6D6-4957-B15D-CE859572D731}" presName="connector2" presStyleLbl="sibTrans2D1" presStyleIdx="1" presStyleCnt="3"/>
      <dgm:spPr/>
    </dgm:pt>
    <dgm:pt modelId="{3ED18D3F-4BC5-4264-8A3A-49A3CBA1305F}" type="pres">
      <dgm:prSet presAssocID="{9014D964-3276-4DD2-B1D4-ACEB97F041F1}" presName="connector3" presStyleLbl="sibTrans2D1" presStyleIdx="2" presStyleCnt="3"/>
      <dgm:spPr/>
    </dgm:pt>
  </dgm:ptLst>
  <dgm:cxnLst>
    <dgm:cxn modelId="{08C10902-3311-4DCB-BFF5-98F0AB01C051}" srcId="{A0F32B5E-FFA9-4631-BBB3-A89C2408E63D}" destId="{468A4B07-3D17-4006-BFA0-EFDC35C86069}" srcOrd="1" destOrd="0" parTransId="{E67687C5-6D10-4AB6-97F4-AA02CCCE4542}" sibTransId="{351BF083-0513-4B99-B2B9-7376CA0C1D55}"/>
    <dgm:cxn modelId="{1A12FF08-D0D5-4CAB-9C22-750C899F6C14}" type="presOf" srcId="{468A4B07-3D17-4006-BFA0-EFDC35C86069}" destId="{790E2370-0E4E-45F1-AA13-330906B8D6E3}" srcOrd="0" destOrd="1" presId="urn:microsoft.com/office/officeart/2005/8/layout/gear1"/>
    <dgm:cxn modelId="{10D8400D-752A-49C3-8DEF-05939FEC17B4}" type="presOf" srcId="{0D190578-2EE5-4491-BEC8-2C55F69541E5}" destId="{1413045A-954B-4107-91C5-E84742BDB3E6}" srcOrd="3" destOrd="0" presId="urn:microsoft.com/office/officeart/2005/8/layout/gear1"/>
    <dgm:cxn modelId="{B5E59E13-BABE-4E63-B746-54F94678961A}" type="presOf" srcId="{5E0281D7-B0C5-40F0-A26B-368B2CC06A62}" destId="{11268135-9928-4447-B51C-747B9099C41A}" srcOrd="0" destOrd="1" presId="urn:microsoft.com/office/officeart/2005/8/layout/gear1"/>
    <dgm:cxn modelId="{9D07FD14-B602-4468-9DA0-2D15BE2FCC9C}" srcId="{F8F2FD3A-3BF8-4CF9-AB64-E0C487DB8080}" destId="{5E0281D7-B0C5-40F0-A26B-368B2CC06A62}" srcOrd="1" destOrd="0" parTransId="{A774BB24-D9F8-4CFF-AD2C-2D648720B064}" sibTransId="{45E2EF21-327D-4570-A7E3-01AB200A5046}"/>
    <dgm:cxn modelId="{B072141D-8F92-4049-BC38-0C5979887096}" type="presOf" srcId="{0D190578-2EE5-4491-BEC8-2C55F69541E5}" destId="{AD7F58AB-60BA-405D-8162-1E619A7F4EF8}" srcOrd="2" destOrd="0" presId="urn:microsoft.com/office/officeart/2005/8/layout/gear1"/>
    <dgm:cxn modelId="{06F89C1F-52CF-4D8A-A6B7-06AE17A361A3}" type="presOf" srcId="{F8F2FD3A-3BF8-4CF9-AB64-E0C487DB8080}" destId="{24FAF8D7-A1E6-41B6-9FBF-F7C2D2DCAC50}" srcOrd="0" destOrd="0" presId="urn:microsoft.com/office/officeart/2005/8/layout/gear1"/>
    <dgm:cxn modelId="{F785A021-9A6B-4A3A-9152-5A7C92AAE42A}" type="presOf" srcId="{F8F2FD3A-3BF8-4CF9-AB64-E0C487DB8080}" destId="{196EFFEC-F28D-4A23-AA5D-583E16260E36}" srcOrd="2" destOrd="0" presId="urn:microsoft.com/office/officeart/2005/8/layout/gear1"/>
    <dgm:cxn modelId="{3641AE22-6153-4912-B67B-0F10E73E2655}" type="presOf" srcId="{9014D964-3276-4DD2-B1D4-ACEB97F041F1}" destId="{3ED18D3F-4BC5-4264-8A3A-49A3CBA1305F}" srcOrd="0" destOrd="0" presId="urn:microsoft.com/office/officeart/2005/8/layout/gear1"/>
    <dgm:cxn modelId="{127CC626-7622-48E1-8261-EFBBCC3DE0BD}" type="presOf" srcId="{84FE7DAE-6DE7-44B4-BDBC-18EE6E3C3B11}" destId="{4238789F-05FB-45F2-8A62-07E834850DEA}" srcOrd="0" destOrd="0" presId="urn:microsoft.com/office/officeart/2005/8/layout/gear1"/>
    <dgm:cxn modelId="{FE8C7E42-58CF-4B8A-A1A3-7339938E0FEA}" type="presOf" srcId="{0D190578-2EE5-4491-BEC8-2C55F69541E5}" destId="{CECD7605-F2E7-4FF2-9E04-4F3A782D954B}" srcOrd="1" destOrd="0" presId="urn:microsoft.com/office/officeart/2005/8/layout/gear1"/>
    <dgm:cxn modelId="{F5A52643-1CF9-441D-B0D2-3ABCC5A92EB8}" srcId="{84FE7DAE-6DE7-44B4-BDBC-18EE6E3C3B11}" destId="{A0F32B5E-FFA9-4631-BBB3-A89C2408E63D}" srcOrd="1" destOrd="0" parTransId="{0782BD64-C53E-40F2-AEA2-812FADF3DB0F}" sibTransId="{59383141-C6D6-4957-B15D-CE859572D731}"/>
    <dgm:cxn modelId="{499BA264-90E4-4219-932D-33957AFD2F75}" srcId="{F8F2FD3A-3BF8-4CF9-AB64-E0C487DB8080}" destId="{D51F4804-4535-4DDB-9A03-C5E82D97BC7E}" srcOrd="0" destOrd="0" parTransId="{EA643F9C-F4B9-44AE-83AE-C395246A7D70}" sibTransId="{7A45E404-2F9A-41D0-9DC2-A26691177762}"/>
    <dgm:cxn modelId="{6CBD0047-213C-4545-81F8-A6C114321194}" srcId="{84FE7DAE-6DE7-44B4-BDBC-18EE6E3C3B11}" destId="{0D190578-2EE5-4491-BEC8-2C55F69541E5}" srcOrd="2" destOrd="0" parTransId="{F46A3049-650F-4FCD-90FA-73ADEB8E6DBC}" sibTransId="{9014D964-3276-4DD2-B1D4-ACEB97F041F1}"/>
    <dgm:cxn modelId="{A84B176F-C7CF-4AA5-830D-DD57D5E2EFAD}" type="presOf" srcId="{AF0FACF2-BAE6-4104-89C4-57ACABA660BC}" destId="{9657A675-EFB7-4C28-8C8E-56AF4E1B537B}" srcOrd="0" destOrd="1" presId="urn:microsoft.com/office/officeart/2005/8/layout/gear1"/>
    <dgm:cxn modelId="{C1CFFC75-805E-456A-AB65-26B398B1EA18}" type="presOf" srcId="{AB10413D-CC49-4E37-A5CD-3CF823593E05}" destId="{9657A675-EFB7-4C28-8C8E-56AF4E1B537B}" srcOrd="0" destOrd="2" presId="urn:microsoft.com/office/officeart/2005/8/layout/gear1"/>
    <dgm:cxn modelId="{895BB058-D42A-4017-ABEA-F556B2DEF00E}" type="presOf" srcId="{A0F32B5E-FFA9-4631-BBB3-A89C2408E63D}" destId="{633F5091-7DF8-4DCE-AD5B-E234C26597EA}" srcOrd="1" destOrd="0" presId="urn:microsoft.com/office/officeart/2005/8/layout/gear1"/>
    <dgm:cxn modelId="{7BE7C579-7819-40F7-869C-4B2E4BBC4343}" type="presOf" srcId="{F8F2FD3A-3BF8-4CF9-AB64-E0C487DB8080}" destId="{B5FD7D32-C07E-4062-97FB-071894C6EB28}" srcOrd="1" destOrd="0" presId="urn:microsoft.com/office/officeart/2005/8/layout/gear1"/>
    <dgm:cxn modelId="{1C51638F-36E0-42F5-8583-F502456F92D3}" type="presOf" srcId="{A0F32B5E-FFA9-4631-BBB3-A89C2408E63D}" destId="{DF9146A7-4AC0-4287-85E7-BA32152E17CA}" srcOrd="0" destOrd="0" presId="urn:microsoft.com/office/officeart/2005/8/layout/gear1"/>
    <dgm:cxn modelId="{FA6B3591-B912-4B71-9B67-5BC62EA61828}" srcId="{0D190578-2EE5-4491-BEC8-2C55F69541E5}" destId="{AB10413D-CC49-4E37-A5CD-3CF823593E05}" srcOrd="2" destOrd="0" parTransId="{5D110E54-1A19-4D4B-A73A-20BCAE4AB362}" sibTransId="{5DF44E24-F3EA-4D71-AF8C-1C6A8C9BDC7F}"/>
    <dgm:cxn modelId="{E5C5D097-672F-40BF-8EC7-E1159EA63204}" type="presOf" srcId="{A0F32B5E-FFA9-4631-BBB3-A89C2408E63D}" destId="{E983F057-B667-4D83-B30E-9117163A6A82}" srcOrd="2" destOrd="0" presId="urn:microsoft.com/office/officeart/2005/8/layout/gear1"/>
    <dgm:cxn modelId="{96ABE79C-5E25-405E-96F0-937569504186}" type="presOf" srcId="{4B1593AC-0137-4DAF-812E-E312CD9067C0}" destId="{9657A675-EFB7-4C28-8C8E-56AF4E1B537B}" srcOrd="0" destOrd="3" presId="urn:microsoft.com/office/officeart/2005/8/layout/gear1"/>
    <dgm:cxn modelId="{31AEA4A5-F2FB-418B-BF34-3D794010CF61}" srcId="{84FE7DAE-6DE7-44B4-BDBC-18EE6E3C3B11}" destId="{F8F2FD3A-3BF8-4CF9-AB64-E0C487DB8080}" srcOrd="0" destOrd="0" parTransId="{506BF720-082F-498F-891E-B501780571EE}" sibTransId="{DBECD073-4F53-464E-97AE-328F16E5F0E8}"/>
    <dgm:cxn modelId="{CCC808B4-81F0-4D9A-9EDD-B458E973C402}" type="presOf" srcId="{59383141-C6D6-4957-B15D-CE859572D731}" destId="{9B3B7594-E3EC-413D-B0EC-C43F15C9360C}" srcOrd="0" destOrd="0" presId="urn:microsoft.com/office/officeart/2005/8/layout/gear1"/>
    <dgm:cxn modelId="{169FDBB6-20BD-427F-9F64-B8BE814F9106}" type="presOf" srcId="{D51F4804-4535-4DDB-9A03-C5E82D97BC7E}" destId="{11268135-9928-4447-B51C-747B9099C41A}" srcOrd="0" destOrd="0" presId="urn:microsoft.com/office/officeart/2005/8/layout/gear1"/>
    <dgm:cxn modelId="{249EA1C0-6B9D-49D3-85C1-F8D657CFAE96}" type="presOf" srcId="{F6D404F9-4E77-4305-9A64-3BE03BC48A38}" destId="{9657A675-EFB7-4C28-8C8E-56AF4E1B537B}" srcOrd="0" destOrd="0" presId="urn:microsoft.com/office/officeart/2005/8/layout/gear1"/>
    <dgm:cxn modelId="{109F7AC9-10ED-4393-82EF-80941AFABC57}" srcId="{0D190578-2EE5-4491-BEC8-2C55F69541E5}" destId="{AF0FACF2-BAE6-4104-89C4-57ACABA660BC}" srcOrd="1" destOrd="0" parTransId="{BF2C1D0C-84FC-43A7-9C04-B6E4C7FCB193}" sibTransId="{C0C33032-3EEF-4212-8C1F-132E37797BA2}"/>
    <dgm:cxn modelId="{0CF4FFCB-FF86-452E-AC4B-9496E1C01CBC}" srcId="{0D190578-2EE5-4491-BEC8-2C55F69541E5}" destId="{4B1593AC-0137-4DAF-812E-E312CD9067C0}" srcOrd="3" destOrd="0" parTransId="{E8BF022F-B676-4CD2-BCC7-1825CB32AA36}" sibTransId="{982D6D65-6AA8-4806-ACAD-0D0314EA5B43}"/>
    <dgm:cxn modelId="{792B56CC-5B5C-47C5-8401-114ADEB17902}" type="presOf" srcId="{DBECD073-4F53-464E-97AE-328F16E5F0E8}" destId="{BF124048-E894-4BB1-BF62-14D770E36B64}" srcOrd="0" destOrd="0" presId="urn:microsoft.com/office/officeart/2005/8/layout/gear1"/>
    <dgm:cxn modelId="{C82AE0D3-CCA2-4DFD-BFD1-6304CCB8F93C}" srcId="{A0F32B5E-FFA9-4631-BBB3-A89C2408E63D}" destId="{BF55BF02-0863-4F52-ABE5-F143D820E481}" srcOrd="0" destOrd="0" parTransId="{49CFEDAD-FF29-42F3-A8A6-145506D09787}" sibTransId="{CA360196-BDEE-4D6D-863A-173600692E59}"/>
    <dgm:cxn modelId="{F3C55CDA-3DB3-4CF1-A382-E7765EF1BA22}" srcId="{0D190578-2EE5-4491-BEC8-2C55F69541E5}" destId="{F6D404F9-4E77-4305-9A64-3BE03BC48A38}" srcOrd="0" destOrd="0" parTransId="{8ECD9D24-DB69-49BF-9C8D-D48CA6E57254}" sibTransId="{72FAA4D7-7D8B-4D77-BAC2-02CD5D8B61E8}"/>
    <dgm:cxn modelId="{137B43F0-A27F-40EC-BD95-4F04F480CABA}" type="presOf" srcId="{865DD6FA-DF33-4846-AC42-DB7587928356}" destId="{11268135-9928-4447-B51C-747B9099C41A}" srcOrd="0" destOrd="2" presId="urn:microsoft.com/office/officeart/2005/8/layout/gear1"/>
    <dgm:cxn modelId="{CCBF1DFC-AC61-4F82-9E4B-846C7D32934F}" type="presOf" srcId="{0D190578-2EE5-4491-BEC8-2C55F69541E5}" destId="{2FD8B7DC-3C1E-467C-92B5-1E041B1F14A1}" srcOrd="0" destOrd="0" presId="urn:microsoft.com/office/officeart/2005/8/layout/gear1"/>
    <dgm:cxn modelId="{51987EFC-9BC8-4BB7-854C-584F492A5DEA}" type="presOf" srcId="{BF55BF02-0863-4F52-ABE5-F143D820E481}" destId="{790E2370-0E4E-45F1-AA13-330906B8D6E3}" srcOrd="0" destOrd="0" presId="urn:microsoft.com/office/officeart/2005/8/layout/gear1"/>
    <dgm:cxn modelId="{F4C5F7FC-9219-4F1F-868D-7C155D44450A}" srcId="{F8F2FD3A-3BF8-4CF9-AB64-E0C487DB8080}" destId="{865DD6FA-DF33-4846-AC42-DB7587928356}" srcOrd="2" destOrd="0" parTransId="{8AE73A13-DD65-4105-8B23-6EC6AE7A062F}" sibTransId="{762B88A6-3787-4603-AE26-CEE9BA9F23E2}"/>
    <dgm:cxn modelId="{F5642A04-05C5-4F62-B4E4-3EA95C637A3E}" type="presParOf" srcId="{4238789F-05FB-45F2-8A62-07E834850DEA}" destId="{24FAF8D7-A1E6-41B6-9FBF-F7C2D2DCAC50}" srcOrd="0" destOrd="0" presId="urn:microsoft.com/office/officeart/2005/8/layout/gear1"/>
    <dgm:cxn modelId="{0FDB048B-6F67-4BFD-A43D-F4EBCA3F3331}" type="presParOf" srcId="{4238789F-05FB-45F2-8A62-07E834850DEA}" destId="{B5FD7D32-C07E-4062-97FB-071894C6EB28}" srcOrd="1" destOrd="0" presId="urn:microsoft.com/office/officeart/2005/8/layout/gear1"/>
    <dgm:cxn modelId="{01270837-2D08-45E6-98D3-8BCF35F3DEFE}" type="presParOf" srcId="{4238789F-05FB-45F2-8A62-07E834850DEA}" destId="{196EFFEC-F28D-4A23-AA5D-583E16260E36}" srcOrd="2" destOrd="0" presId="urn:microsoft.com/office/officeart/2005/8/layout/gear1"/>
    <dgm:cxn modelId="{170286D3-9E91-4213-8634-5AB330301088}" type="presParOf" srcId="{4238789F-05FB-45F2-8A62-07E834850DEA}" destId="{11268135-9928-4447-B51C-747B9099C41A}" srcOrd="3" destOrd="0" presId="urn:microsoft.com/office/officeart/2005/8/layout/gear1"/>
    <dgm:cxn modelId="{93855AA1-DE65-462B-A9CE-60DA556BD389}" type="presParOf" srcId="{4238789F-05FB-45F2-8A62-07E834850DEA}" destId="{DF9146A7-4AC0-4287-85E7-BA32152E17CA}" srcOrd="4" destOrd="0" presId="urn:microsoft.com/office/officeart/2005/8/layout/gear1"/>
    <dgm:cxn modelId="{6A93944D-8133-4B5C-B7EB-960A13D50E78}" type="presParOf" srcId="{4238789F-05FB-45F2-8A62-07E834850DEA}" destId="{633F5091-7DF8-4DCE-AD5B-E234C26597EA}" srcOrd="5" destOrd="0" presId="urn:microsoft.com/office/officeart/2005/8/layout/gear1"/>
    <dgm:cxn modelId="{B088D7F2-5398-4A7A-B1C1-00FD57BB6F60}" type="presParOf" srcId="{4238789F-05FB-45F2-8A62-07E834850DEA}" destId="{E983F057-B667-4D83-B30E-9117163A6A82}" srcOrd="6" destOrd="0" presId="urn:microsoft.com/office/officeart/2005/8/layout/gear1"/>
    <dgm:cxn modelId="{69250D24-0D03-4C6F-B0ED-213A0C8ABFB8}" type="presParOf" srcId="{4238789F-05FB-45F2-8A62-07E834850DEA}" destId="{790E2370-0E4E-45F1-AA13-330906B8D6E3}" srcOrd="7" destOrd="0" presId="urn:microsoft.com/office/officeart/2005/8/layout/gear1"/>
    <dgm:cxn modelId="{6755D48F-F1B1-4075-9F57-0096A3FFE9B7}" type="presParOf" srcId="{4238789F-05FB-45F2-8A62-07E834850DEA}" destId="{2FD8B7DC-3C1E-467C-92B5-1E041B1F14A1}" srcOrd="8" destOrd="0" presId="urn:microsoft.com/office/officeart/2005/8/layout/gear1"/>
    <dgm:cxn modelId="{B80F71F4-3CFC-4ABF-BE63-881D310B883B}" type="presParOf" srcId="{4238789F-05FB-45F2-8A62-07E834850DEA}" destId="{CECD7605-F2E7-4FF2-9E04-4F3A782D954B}" srcOrd="9" destOrd="0" presId="urn:microsoft.com/office/officeart/2005/8/layout/gear1"/>
    <dgm:cxn modelId="{387D46E4-5109-45BC-B319-E54D65441385}" type="presParOf" srcId="{4238789F-05FB-45F2-8A62-07E834850DEA}" destId="{AD7F58AB-60BA-405D-8162-1E619A7F4EF8}" srcOrd="10" destOrd="0" presId="urn:microsoft.com/office/officeart/2005/8/layout/gear1"/>
    <dgm:cxn modelId="{C3DF946F-0B02-458F-BF79-0F624536DFD5}" type="presParOf" srcId="{4238789F-05FB-45F2-8A62-07E834850DEA}" destId="{1413045A-954B-4107-91C5-E84742BDB3E6}" srcOrd="11" destOrd="0" presId="urn:microsoft.com/office/officeart/2005/8/layout/gear1"/>
    <dgm:cxn modelId="{598C1F0A-47DF-4349-82EB-942D97098B08}" type="presParOf" srcId="{4238789F-05FB-45F2-8A62-07E834850DEA}" destId="{9657A675-EFB7-4C28-8C8E-56AF4E1B537B}" srcOrd="12" destOrd="0" presId="urn:microsoft.com/office/officeart/2005/8/layout/gear1"/>
    <dgm:cxn modelId="{61C9E588-FD9C-4DE6-89B2-D0422B841E41}" type="presParOf" srcId="{4238789F-05FB-45F2-8A62-07E834850DEA}" destId="{BF124048-E894-4BB1-BF62-14D770E36B64}" srcOrd="13" destOrd="0" presId="urn:microsoft.com/office/officeart/2005/8/layout/gear1"/>
    <dgm:cxn modelId="{976F0049-3FE8-4A22-BD06-9B91D231788C}" type="presParOf" srcId="{4238789F-05FB-45F2-8A62-07E834850DEA}" destId="{9B3B7594-E3EC-413D-B0EC-C43F15C9360C}" srcOrd="14" destOrd="0" presId="urn:microsoft.com/office/officeart/2005/8/layout/gear1"/>
    <dgm:cxn modelId="{2C3BEE21-F3C4-45DD-9E38-ECCA444E2B40}" type="presParOf" srcId="{4238789F-05FB-45F2-8A62-07E834850DEA}" destId="{3ED18D3F-4BC5-4264-8A3A-49A3CBA1305F}" srcOrd="15"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20EC00-C1DB-448A-B7BF-FB348F8AB4F5}" type="doc">
      <dgm:prSet loTypeId="urn:microsoft.com/office/officeart/2005/8/layout/cycle4" loCatId="matrix" qsTypeId="urn:microsoft.com/office/officeart/2005/8/quickstyle/simple2" qsCatId="simple" csTypeId="urn:microsoft.com/office/officeart/2005/8/colors/accent1_2" csCatId="accent1" phldr="1"/>
      <dgm:spPr/>
      <dgm:t>
        <a:bodyPr/>
        <a:lstStyle/>
        <a:p>
          <a:endParaRPr lang="en-GB"/>
        </a:p>
      </dgm:t>
    </dgm:pt>
    <dgm:pt modelId="{AF0AC915-9018-4EA0-94A8-71FFF091D218}">
      <dgm:prSet custT="1"/>
      <dgm:spPr/>
      <dgm:t>
        <a:bodyPr/>
        <a:lstStyle/>
        <a:p>
          <a:r>
            <a:rPr lang="en-US" sz="1200"/>
            <a:t>Capacity assessment</a:t>
          </a:r>
          <a:endParaRPr lang="en-GB" sz="1200"/>
        </a:p>
      </dgm:t>
    </dgm:pt>
    <dgm:pt modelId="{7B0C8667-B0A1-4410-B068-32A6A44ACE8F}" type="parTrans" cxnId="{03150D2D-98E2-448C-AFCD-8B5F7A63AEC2}">
      <dgm:prSet/>
      <dgm:spPr/>
      <dgm:t>
        <a:bodyPr/>
        <a:lstStyle/>
        <a:p>
          <a:endParaRPr lang="en-GB" sz="1400"/>
        </a:p>
      </dgm:t>
    </dgm:pt>
    <dgm:pt modelId="{E3CBC964-D3D9-4F05-894C-F731A4A7CDB2}" type="sibTrans" cxnId="{03150D2D-98E2-448C-AFCD-8B5F7A63AEC2}">
      <dgm:prSet/>
      <dgm:spPr/>
      <dgm:t>
        <a:bodyPr/>
        <a:lstStyle/>
        <a:p>
          <a:endParaRPr lang="en-GB" sz="1400"/>
        </a:p>
      </dgm:t>
    </dgm:pt>
    <dgm:pt modelId="{9982B5B5-A9CB-4966-9EF4-C4BCF24D6A2A}">
      <dgm:prSet custT="1"/>
      <dgm:spPr/>
      <dgm:t>
        <a:bodyPr/>
        <a:lstStyle/>
        <a:p>
          <a:r>
            <a:rPr lang="en-US" sz="1200"/>
            <a:t>Capacity development </a:t>
          </a:r>
          <a:endParaRPr lang="en-GB" sz="1200"/>
        </a:p>
      </dgm:t>
    </dgm:pt>
    <dgm:pt modelId="{5497A51D-141F-4A14-923D-5C6EADF39856}" type="parTrans" cxnId="{3364C0C3-D4B4-4D48-A85A-AF337DBB74F0}">
      <dgm:prSet/>
      <dgm:spPr/>
      <dgm:t>
        <a:bodyPr/>
        <a:lstStyle/>
        <a:p>
          <a:endParaRPr lang="en-GB" sz="1400"/>
        </a:p>
      </dgm:t>
    </dgm:pt>
    <dgm:pt modelId="{41E5AA03-ABB7-4BD2-B9B8-46F7A6632719}" type="sibTrans" cxnId="{3364C0C3-D4B4-4D48-A85A-AF337DBB74F0}">
      <dgm:prSet/>
      <dgm:spPr/>
      <dgm:t>
        <a:bodyPr/>
        <a:lstStyle/>
        <a:p>
          <a:endParaRPr lang="en-GB" sz="1400"/>
        </a:p>
      </dgm:t>
    </dgm:pt>
    <dgm:pt modelId="{2B4B75B3-3F4E-406F-BD47-E9D0E561C579}">
      <dgm:prSet custT="1"/>
      <dgm:spPr/>
      <dgm:t>
        <a:bodyPr/>
        <a:lstStyle/>
        <a:p>
          <a:r>
            <a:rPr lang="en-US" sz="1200"/>
            <a:t>Programming guidance</a:t>
          </a:r>
          <a:endParaRPr lang="en-GB" sz="1200"/>
        </a:p>
      </dgm:t>
    </dgm:pt>
    <dgm:pt modelId="{823AA822-9CE4-49BF-9D14-B9396CF09EC1}" type="parTrans" cxnId="{8B26EB9D-749E-4EC9-88F7-1BCF59231C35}">
      <dgm:prSet/>
      <dgm:spPr/>
      <dgm:t>
        <a:bodyPr/>
        <a:lstStyle/>
        <a:p>
          <a:endParaRPr lang="en-GB" sz="1400"/>
        </a:p>
      </dgm:t>
    </dgm:pt>
    <dgm:pt modelId="{359461DF-36B7-4E1C-8771-7F189E4AD225}" type="sibTrans" cxnId="{8B26EB9D-749E-4EC9-88F7-1BCF59231C35}">
      <dgm:prSet/>
      <dgm:spPr/>
      <dgm:t>
        <a:bodyPr/>
        <a:lstStyle/>
        <a:p>
          <a:endParaRPr lang="en-GB" sz="1400"/>
        </a:p>
      </dgm:t>
    </dgm:pt>
    <dgm:pt modelId="{F09728E2-0236-4310-8790-C37F48A2E4F1}">
      <dgm:prSet custT="1"/>
      <dgm:spPr/>
      <dgm:t>
        <a:bodyPr/>
        <a:lstStyle/>
        <a:p>
          <a:r>
            <a:rPr lang="en-US" sz="1400"/>
            <a:t>Operational Guidance</a:t>
          </a:r>
          <a:endParaRPr lang="en-GB" sz="1400"/>
        </a:p>
      </dgm:t>
    </dgm:pt>
    <dgm:pt modelId="{14AB709D-88FB-4951-9C0B-48CD5B9511C3}" type="parTrans" cxnId="{AAFAEFF8-EFDE-47CD-9B53-A4B71A150ACE}">
      <dgm:prSet/>
      <dgm:spPr/>
      <dgm:t>
        <a:bodyPr/>
        <a:lstStyle/>
        <a:p>
          <a:endParaRPr lang="en-GB" sz="1400"/>
        </a:p>
      </dgm:t>
    </dgm:pt>
    <dgm:pt modelId="{84F1E8A8-9DCE-4252-B71E-B4D4793BD6A5}" type="sibTrans" cxnId="{AAFAEFF8-EFDE-47CD-9B53-A4B71A150ACE}">
      <dgm:prSet/>
      <dgm:spPr/>
      <dgm:t>
        <a:bodyPr/>
        <a:lstStyle/>
        <a:p>
          <a:endParaRPr lang="en-GB" sz="1400"/>
        </a:p>
      </dgm:t>
    </dgm:pt>
    <dgm:pt modelId="{53B1F01C-B640-4267-A297-D6E28B826AE3}">
      <dgm:prSet custT="1"/>
      <dgm:spPr/>
      <dgm:t>
        <a:bodyPr/>
        <a:lstStyle/>
        <a:p>
          <a:r>
            <a:rPr lang="en-US" sz="1400"/>
            <a:t>Regional and Country training –IYCF-E</a:t>
          </a:r>
          <a:endParaRPr lang="en-GB" sz="1400"/>
        </a:p>
      </dgm:t>
    </dgm:pt>
    <dgm:pt modelId="{43F2DE04-8445-4B1A-99C1-6A810D622A38}" type="parTrans" cxnId="{0564FD88-7856-42DD-B941-E74DDE0CEFFE}">
      <dgm:prSet/>
      <dgm:spPr/>
      <dgm:t>
        <a:bodyPr/>
        <a:lstStyle/>
        <a:p>
          <a:endParaRPr lang="en-GB" sz="1400"/>
        </a:p>
      </dgm:t>
    </dgm:pt>
    <dgm:pt modelId="{9B2E5EE2-E809-4733-B15D-4E86919AB888}" type="sibTrans" cxnId="{0564FD88-7856-42DD-B941-E74DDE0CEFFE}">
      <dgm:prSet/>
      <dgm:spPr/>
      <dgm:t>
        <a:bodyPr/>
        <a:lstStyle/>
        <a:p>
          <a:endParaRPr lang="en-GB" sz="1400"/>
        </a:p>
      </dgm:t>
    </dgm:pt>
    <dgm:pt modelId="{4B9B3641-E0E9-4836-9EAD-1CFF75194D23}">
      <dgm:prSet custT="1"/>
      <dgm:spPr/>
      <dgm:t>
        <a:bodyPr/>
        <a:lstStyle/>
        <a:p>
          <a:r>
            <a:rPr lang="en-US" sz="1200"/>
            <a:t>Knowledge management</a:t>
          </a:r>
          <a:endParaRPr lang="en-GB" sz="1200"/>
        </a:p>
      </dgm:t>
    </dgm:pt>
    <dgm:pt modelId="{3A6D8D1B-C37C-4045-A087-E1028D16E88E}" type="parTrans" cxnId="{B5536336-58A2-4E26-A2F8-5892F68A5ED5}">
      <dgm:prSet/>
      <dgm:spPr/>
      <dgm:t>
        <a:bodyPr/>
        <a:lstStyle/>
        <a:p>
          <a:endParaRPr lang="en-GB" sz="1400"/>
        </a:p>
      </dgm:t>
    </dgm:pt>
    <dgm:pt modelId="{CA959B92-8DFD-4540-A55D-56F166D3EE5B}" type="sibTrans" cxnId="{B5536336-58A2-4E26-A2F8-5892F68A5ED5}">
      <dgm:prSet/>
      <dgm:spPr/>
      <dgm:t>
        <a:bodyPr/>
        <a:lstStyle/>
        <a:p>
          <a:endParaRPr lang="en-GB" sz="1400"/>
        </a:p>
      </dgm:t>
    </dgm:pt>
    <dgm:pt modelId="{96586966-97B4-46E9-908D-0CCBA8E01577}">
      <dgm:prSet custT="1"/>
      <dgm:spPr/>
      <dgm:t>
        <a:bodyPr/>
        <a:lstStyle/>
        <a:p>
          <a:r>
            <a:rPr lang="en-US" sz="1400"/>
            <a:t>Webinars/</a:t>
          </a:r>
          <a:endParaRPr lang="en-GB" sz="1400"/>
        </a:p>
      </dgm:t>
    </dgm:pt>
    <dgm:pt modelId="{18ADD1E7-F536-45E3-812F-B65C7DB0B9A0}" type="parTrans" cxnId="{D00AE728-2E16-4944-8B5F-9EFC6CB088DC}">
      <dgm:prSet/>
      <dgm:spPr/>
      <dgm:t>
        <a:bodyPr/>
        <a:lstStyle/>
        <a:p>
          <a:endParaRPr lang="en-GB" sz="1400"/>
        </a:p>
      </dgm:t>
    </dgm:pt>
    <dgm:pt modelId="{49336550-7380-4003-8F4B-51864EC482C5}" type="sibTrans" cxnId="{D00AE728-2E16-4944-8B5F-9EFC6CB088DC}">
      <dgm:prSet/>
      <dgm:spPr/>
      <dgm:t>
        <a:bodyPr/>
        <a:lstStyle/>
        <a:p>
          <a:endParaRPr lang="en-GB" sz="1400"/>
        </a:p>
      </dgm:t>
    </dgm:pt>
    <dgm:pt modelId="{88083BBD-2C9D-49BF-8463-C16318ACD8A7}">
      <dgm:prSet custT="1"/>
      <dgm:spPr/>
      <dgm:t>
        <a:bodyPr/>
        <a:lstStyle/>
        <a:p>
          <a:pPr algn="l"/>
          <a:r>
            <a:rPr lang="en-US" sz="1400"/>
            <a:t>Regional/</a:t>
          </a:r>
          <a:endParaRPr lang="en-GB" sz="1400"/>
        </a:p>
      </dgm:t>
    </dgm:pt>
    <dgm:pt modelId="{748260F0-B030-480C-92A3-E9694DAF0FE7}" type="parTrans" cxnId="{71103CA0-3000-438A-AE50-C9867B652839}">
      <dgm:prSet/>
      <dgm:spPr/>
      <dgm:t>
        <a:bodyPr/>
        <a:lstStyle/>
        <a:p>
          <a:endParaRPr lang="en-GB" sz="1400"/>
        </a:p>
      </dgm:t>
    </dgm:pt>
    <dgm:pt modelId="{EA3C56EA-2F22-4429-9286-DD41CEDCD525}" type="sibTrans" cxnId="{71103CA0-3000-438A-AE50-C9867B652839}">
      <dgm:prSet/>
      <dgm:spPr/>
      <dgm:t>
        <a:bodyPr/>
        <a:lstStyle/>
        <a:p>
          <a:endParaRPr lang="en-GB" sz="1400"/>
        </a:p>
      </dgm:t>
    </dgm:pt>
    <dgm:pt modelId="{66E42E30-9144-4445-B35A-79093D6F7A77}">
      <dgm:prSet custT="1"/>
      <dgm:spPr/>
      <dgm:t>
        <a:bodyPr/>
        <a:lstStyle/>
        <a:p>
          <a:pPr algn="l"/>
          <a:r>
            <a:rPr lang="en-US" sz="1400"/>
            <a:t>IYCF-Statement </a:t>
          </a:r>
          <a:endParaRPr lang="en-GB" sz="1400"/>
        </a:p>
      </dgm:t>
    </dgm:pt>
    <dgm:pt modelId="{BC404D08-F695-4760-9E83-438E050DCD23}" type="parTrans" cxnId="{BFF37ED4-546B-4E70-A18F-EB9EF4990E37}">
      <dgm:prSet/>
      <dgm:spPr/>
      <dgm:t>
        <a:bodyPr/>
        <a:lstStyle/>
        <a:p>
          <a:endParaRPr lang="en-GB" sz="1400"/>
        </a:p>
      </dgm:t>
    </dgm:pt>
    <dgm:pt modelId="{A0A20284-ED97-4C38-9A20-B093F0676DAC}" type="sibTrans" cxnId="{BFF37ED4-546B-4E70-A18F-EB9EF4990E37}">
      <dgm:prSet/>
      <dgm:spPr/>
      <dgm:t>
        <a:bodyPr/>
        <a:lstStyle/>
        <a:p>
          <a:endParaRPr lang="en-GB" sz="1400"/>
        </a:p>
      </dgm:t>
    </dgm:pt>
    <dgm:pt modelId="{74CC5090-01DE-4044-A947-B48BBEEC06C9}">
      <dgm:prSet custT="1"/>
      <dgm:spPr/>
      <dgm:t>
        <a:bodyPr/>
        <a:lstStyle/>
        <a:p>
          <a:r>
            <a:rPr lang="en-US" sz="1400"/>
            <a:t>Country assessment </a:t>
          </a:r>
          <a:endParaRPr lang="en-GB" sz="1400"/>
        </a:p>
      </dgm:t>
    </dgm:pt>
    <dgm:pt modelId="{40E40C92-1CC4-4840-8D17-1725CD3EDBCC}" type="parTrans" cxnId="{47C3E7FE-8AF5-40B3-AF3B-D53932AD4A7C}">
      <dgm:prSet/>
      <dgm:spPr/>
      <dgm:t>
        <a:bodyPr/>
        <a:lstStyle/>
        <a:p>
          <a:endParaRPr lang="en-GB" sz="1400"/>
        </a:p>
      </dgm:t>
    </dgm:pt>
    <dgm:pt modelId="{FB0B8FF8-726E-4049-9248-CE8A70391F01}" type="sibTrans" cxnId="{47C3E7FE-8AF5-40B3-AF3B-D53932AD4A7C}">
      <dgm:prSet/>
      <dgm:spPr/>
      <dgm:t>
        <a:bodyPr/>
        <a:lstStyle/>
        <a:p>
          <a:endParaRPr lang="en-GB" sz="1400"/>
        </a:p>
      </dgm:t>
    </dgm:pt>
    <dgm:pt modelId="{CB68DC40-7A6F-4E83-B9EA-F8E6730E1CB1}">
      <dgm:prSet custT="1"/>
      <dgm:spPr/>
      <dgm:t>
        <a:bodyPr/>
        <a:lstStyle/>
        <a:p>
          <a:pPr algn="l"/>
          <a:r>
            <a:rPr lang="en-US" sz="1400"/>
            <a:t>Management of BMS</a:t>
          </a:r>
          <a:endParaRPr lang="en-GB" sz="1400"/>
        </a:p>
      </dgm:t>
    </dgm:pt>
    <dgm:pt modelId="{2835F873-3689-4EC5-A17A-C1F464E70B37}" type="parTrans" cxnId="{B0CFCC83-DA3A-438A-9BEC-4ABA6C50E2C8}">
      <dgm:prSet/>
      <dgm:spPr/>
      <dgm:t>
        <a:bodyPr/>
        <a:lstStyle/>
        <a:p>
          <a:endParaRPr lang="en-GB" sz="1400"/>
        </a:p>
      </dgm:t>
    </dgm:pt>
    <dgm:pt modelId="{C0D485AF-151B-4A1D-95BF-73BC93BE1247}" type="sibTrans" cxnId="{B0CFCC83-DA3A-438A-9BEC-4ABA6C50E2C8}">
      <dgm:prSet/>
      <dgm:spPr/>
      <dgm:t>
        <a:bodyPr/>
        <a:lstStyle/>
        <a:p>
          <a:endParaRPr lang="en-GB" sz="1400"/>
        </a:p>
      </dgm:t>
    </dgm:pt>
    <dgm:pt modelId="{566C583B-BB30-4A59-949B-0D919A789474}">
      <dgm:prSet custT="1"/>
      <dgm:spPr/>
      <dgm:t>
        <a:bodyPr/>
        <a:lstStyle/>
        <a:p>
          <a:r>
            <a:rPr lang="en-US" sz="1400"/>
            <a:t>learning papers </a:t>
          </a:r>
          <a:endParaRPr lang="en-GB" sz="1400"/>
        </a:p>
      </dgm:t>
    </dgm:pt>
    <dgm:pt modelId="{23603F02-79FB-46D6-A9AE-BBC223412DFE}" type="parTrans" cxnId="{FB9064E4-AA36-4D1C-9E58-B2984182C080}">
      <dgm:prSet/>
      <dgm:spPr/>
      <dgm:t>
        <a:bodyPr/>
        <a:lstStyle/>
        <a:p>
          <a:endParaRPr lang="en-US"/>
        </a:p>
      </dgm:t>
    </dgm:pt>
    <dgm:pt modelId="{787491EC-A447-41FC-9621-B1F89DEB8B5F}" type="sibTrans" cxnId="{FB9064E4-AA36-4D1C-9E58-B2984182C080}">
      <dgm:prSet/>
      <dgm:spPr/>
      <dgm:t>
        <a:bodyPr/>
        <a:lstStyle/>
        <a:p>
          <a:endParaRPr lang="en-US"/>
        </a:p>
      </dgm:t>
    </dgm:pt>
    <dgm:pt modelId="{36CB6AF2-B91D-41FD-A64B-FD2CEDCDE511}">
      <dgm:prSet custT="1"/>
      <dgm:spPr/>
      <dgm:t>
        <a:bodyPr/>
        <a:lstStyle/>
        <a:p>
          <a:pPr algn="l">
            <a:buNone/>
          </a:pPr>
          <a:r>
            <a:rPr lang="en-US" sz="1400"/>
            <a:t>country guidance on IYCF</a:t>
          </a:r>
          <a:endParaRPr lang="en-GB" sz="1400"/>
        </a:p>
      </dgm:t>
    </dgm:pt>
    <dgm:pt modelId="{F1321623-B864-40E4-90AC-74B4FB94066C}" type="parTrans" cxnId="{4C963F93-C1BA-4531-89BF-14DC2353FB41}">
      <dgm:prSet/>
      <dgm:spPr/>
      <dgm:t>
        <a:bodyPr/>
        <a:lstStyle/>
        <a:p>
          <a:endParaRPr lang="en-US"/>
        </a:p>
      </dgm:t>
    </dgm:pt>
    <dgm:pt modelId="{D968E602-5634-4C22-B107-E89A174D2756}" type="sibTrans" cxnId="{4C963F93-C1BA-4531-89BF-14DC2353FB41}">
      <dgm:prSet/>
      <dgm:spPr/>
      <dgm:t>
        <a:bodyPr/>
        <a:lstStyle/>
        <a:p>
          <a:endParaRPr lang="en-US"/>
        </a:p>
      </dgm:t>
    </dgm:pt>
    <dgm:pt modelId="{7F6CABD8-CA05-4A1D-A15E-04203AAAA2CF}" type="pres">
      <dgm:prSet presAssocID="{1F20EC00-C1DB-448A-B7BF-FB348F8AB4F5}" presName="cycleMatrixDiagram" presStyleCnt="0">
        <dgm:presLayoutVars>
          <dgm:chMax val="1"/>
          <dgm:dir/>
          <dgm:animLvl val="lvl"/>
          <dgm:resizeHandles val="exact"/>
        </dgm:presLayoutVars>
      </dgm:prSet>
      <dgm:spPr/>
    </dgm:pt>
    <dgm:pt modelId="{E42DA6E5-EE6C-4502-879C-F527CA375F7C}" type="pres">
      <dgm:prSet presAssocID="{1F20EC00-C1DB-448A-B7BF-FB348F8AB4F5}" presName="children" presStyleCnt="0"/>
      <dgm:spPr/>
    </dgm:pt>
    <dgm:pt modelId="{5E7468FF-91BE-4772-9743-990DBFE72586}" type="pres">
      <dgm:prSet presAssocID="{1F20EC00-C1DB-448A-B7BF-FB348F8AB4F5}" presName="child1group" presStyleCnt="0"/>
      <dgm:spPr/>
    </dgm:pt>
    <dgm:pt modelId="{E718682F-119D-49E5-845C-2D7D5130F9F2}" type="pres">
      <dgm:prSet presAssocID="{1F20EC00-C1DB-448A-B7BF-FB348F8AB4F5}" presName="child1" presStyleLbl="bgAcc1" presStyleIdx="0" presStyleCnt="4" custLinFactNeighborX="-19974" custLinFactNeighborY="21659"/>
      <dgm:spPr/>
    </dgm:pt>
    <dgm:pt modelId="{3953797C-D744-4BC5-A0A9-334B196CF8A1}" type="pres">
      <dgm:prSet presAssocID="{1F20EC00-C1DB-448A-B7BF-FB348F8AB4F5}" presName="child1Text" presStyleLbl="bgAcc1" presStyleIdx="0" presStyleCnt="4">
        <dgm:presLayoutVars>
          <dgm:bulletEnabled val="1"/>
        </dgm:presLayoutVars>
      </dgm:prSet>
      <dgm:spPr/>
    </dgm:pt>
    <dgm:pt modelId="{E5DCBA27-EEE8-4938-A80F-FE016C3A9D7F}" type="pres">
      <dgm:prSet presAssocID="{1F20EC00-C1DB-448A-B7BF-FB348F8AB4F5}" presName="child2group" presStyleCnt="0"/>
      <dgm:spPr/>
    </dgm:pt>
    <dgm:pt modelId="{9F7FB9CE-B595-4139-99B8-95FF2D9ACD4A}" type="pres">
      <dgm:prSet presAssocID="{1F20EC00-C1DB-448A-B7BF-FB348F8AB4F5}" presName="child2" presStyleLbl="bgAcc1" presStyleIdx="1" presStyleCnt="4" custScaleY="97328" custLinFactNeighborX="36688" custLinFactNeighborY="20339"/>
      <dgm:spPr/>
    </dgm:pt>
    <dgm:pt modelId="{DEC65064-8EC4-4788-8B01-149803C70E85}" type="pres">
      <dgm:prSet presAssocID="{1F20EC00-C1DB-448A-B7BF-FB348F8AB4F5}" presName="child2Text" presStyleLbl="bgAcc1" presStyleIdx="1" presStyleCnt="4">
        <dgm:presLayoutVars>
          <dgm:bulletEnabled val="1"/>
        </dgm:presLayoutVars>
      </dgm:prSet>
      <dgm:spPr/>
    </dgm:pt>
    <dgm:pt modelId="{A5B82730-8B1F-49B9-893A-59B37694D68A}" type="pres">
      <dgm:prSet presAssocID="{1F20EC00-C1DB-448A-B7BF-FB348F8AB4F5}" presName="child3group" presStyleCnt="0"/>
      <dgm:spPr/>
    </dgm:pt>
    <dgm:pt modelId="{6B83C366-95D3-4AB0-B357-746D107237E5}" type="pres">
      <dgm:prSet presAssocID="{1F20EC00-C1DB-448A-B7BF-FB348F8AB4F5}" presName="child3" presStyleLbl="bgAcc1" presStyleIdx="2" presStyleCnt="4" custScaleX="118381" custScaleY="158665" custLinFactNeighborX="28114" custLinFactNeighborY="-22813"/>
      <dgm:spPr/>
    </dgm:pt>
    <dgm:pt modelId="{912D4428-AF92-45DB-B33A-F66C91652F7E}" type="pres">
      <dgm:prSet presAssocID="{1F20EC00-C1DB-448A-B7BF-FB348F8AB4F5}" presName="child3Text" presStyleLbl="bgAcc1" presStyleIdx="2" presStyleCnt="4">
        <dgm:presLayoutVars>
          <dgm:bulletEnabled val="1"/>
        </dgm:presLayoutVars>
      </dgm:prSet>
      <dgm:spPr/>
    </dgm:pt>
    <dgm:pt modelId="{CA5C2660-065D-4403-A46A-2B99D1EDA7AF}" type="pres">
      <dgm:prSet presAssocID="{1F20EC00-C1DB-448A-B7BF-FB348F8AB4F5}" presName="child4group" presStyleCnt="0"/>
      <dgm:spPr/>
    </dgm:pt>
    <dgm:pt modelId="{2DD1E672-2388-47FA-81DD-B3B5083D61E6}" type="pres">
      <dgm:prSet presAssocID="{1F20EC00-C1DB-448A-B7BF-FB348F8AB4F5}" presName="child4" presStyleLbl="bgAcc1" presStyleIdx="3" presStyleCnt="4" custLinFactNeighborX="-25336" custLinFactNeighborY="-14863"/>
      <dgm:spPr/>
    </dgm:pt>
    <dgm:pt modelId="{F5EAE5FE-5571-41DD-867B-D5F2F90BB654}" type="pres">
      <dgm:prSet presAssocID="{1F20EC00-C1DB-448A-B7BF-FB348F8AB4F5}" presName="child4Text" presStyleLbl="bgAcc1" presStyleIdx="3" presStyleCnt="4">
        <dgm:presLayoutVars>
          <dgm:bulletEnabled val="1"/>
        </dgm:presLayoutVars>
      </dgm:prSet>
      <dgm:spPr/>
    </dgm:pt>
    <dgm:pt modelId="{C7726259-9ADE-41C3-8AB8-B25FA2A3D7C1}" type="pres">
      <dgm:prSet presAssocID="{1F20EC00-C1DB-448A-B7BF-FB348F8AB4F5}" presName="childPlaceholder" presStyleCnt="0"/>
      <dgm:spPr/>
    </dgm:pt>
    <dgm:pt modelId="{70B17B0B-47B9-4652-A284-6FEBDC6252F0}" type="pres">
      <dgm:prSet presAssocID="{1F20EC00-C1DB-448A-B7BF-FB348F8AB4F5}" presName="circle" presStyleCnt="0"/>
      <dgm:spPr/>
    </dgm:pt>
    <dgm:pt modelId="{70C6F0A3-C3D4-45E0-892C-DDEE1F0F611A}" type="pres">
      <dgm:prSet presAssocID="{1F20EC00-C1DB-448A-B7BF-FB348F8AB4F5}" presName="quadrant1" presStyleLbl="node1" presStyleIdx="0" presStyleCnt="4">
        <dgm:presLayoutVars>
          <dgm:chMax val="1"/>
          <dgm:bulletEnabled val="1"/>
        </dgm:presLayoutVars>
      </dgm:prSet>
      <dgm:spPr/>
    </dgm:pt>
    <dgm:pt modelId="{F126C339-28DE-4518-A2E2-C634160B02CE}" type="pres">
      <dgm:prSet presAssocID="{1F20EC00-C1DB-448A-B7BF-FB348F8AB4F5}" presName="quadrant2" presStyleLbl="node1" presStyleIdx="1" presStyleCnt="4">
        <dgm:presLayoutVars>
          <dgm:chMax val="1"/>
          <dgm:bulletEnabled val="1"/>
        </dgm:presLayoutVars>
      </dgm:prSet>
      <dgm:spPr/>
    </dgm:pt>
    <dgm:pt modelId="{23F0471A-18F2-4CFD-8263-972884D0E59D}" type="pres">
      <dgm:prSet presAssocID="{1F20EC00-C1DB-448A-B7BF-FB348F8AB4F5}" presName="quadrant3" presStyleLbl="node1" presStyleIdx="2" presStyleCnt="4">
        <dgm:presLayoutVars>
          <dgm:chMax val="1"/>
          <dgm:bulletEnabled val="1"/>
        </dgm:presLayoutVars>
      </dgm:prSet>
      <dgm:spPr/>
    </dgm:pt>
    <dgm:pt modelId="{DDFB4C18-950D-4D0E-93F3-083C4E620248}" type="pres">
      <dgm:prSet presAssocID="{1F20EC00-C1DB-448A-B7BF-FB348F8AB4F5}" presName="quadrant4" presStyleLbl="node1" presStyleIdx="3" presStyleCnt="4">
        <dgm:presLayoutVars>
          <dgm:chMax val="1"/>
          <dgm:bulletEnabled val="1"/>
        </dgm:presLayoutVars>
      </dgm:prSet>
      <dgm:spPr/>
    </dgm:pt>
    <dgm:pt modelId="{97D91731-7194-4D54-8C60-32302D71086D}" type="pres">
      <dgm:prSet presAssocID="{1F20EC00-C1DB-448A-B7BF-FB348F8AB4F5}" presName="quadrantPlaceholder" presStyleCnt="0"/>
      <dgm:spPr/>
    </dgm:pt>
    <dgm:pt modelId="{6A668656-20A4-4625-993E-747237CEBEDD}" type="pres">
      <dgm:prSet presAssocID="{1F20EC00-C1DB-448A-B7BF-FB348F8AB4F5}" presName="center1" presStyleLbl="fgShp" presStyleIdx="0" presStyleCnt="2"/>
      <dgm:spPr/>
    </dgm:pt>
    <dgm:pt modelId="{22075852-17DB-4C40-A73A-982C27E0B242}" type="pres">
      <dgm:prSet presAssocID="{1F20EC00-C1DB-448A-B7BF-FB348F8AB4F5}" presName="center2" presStyleLbl="fgShp" presStyleIdx="1" presStyleCnt="2"/>
      <dgm:spPr/>
    </dgm:pt>
  </dgm:ptLst>
  <dgm:cxnLst>
    <dgm:cxn modelId="{FC803107-47C5-4E16-8C14-F6539A25D14C}" type="presOf" srcId="{66E42E30-9144-4445-B35A-79093D6F7A77}" destId="{912D4428-AF92-45DB-B33A-F66C91652F7E}" srcOrd="1" destOrd="2" presId="urn:microsoft.com/office/officeart/2005/8/layout/cycle4"/>
    <dgm:cxn modelId="{D00AE728-2E16-4944-8B5F-9EFC6CB088DC}" srcId="{4B9B3641-E0E9-4836-9EAD-1CFF75194D23}" destId="{96586966-97B4-46E9-908D-0CCBA8E01577}" srcOrd="0" destOrd="0" parTransId="{18ADD1E7-F536-45E3-812F-B65C7DB0B9A0}" sibTransId="{49336550-7380-4003-8F4B-51864EC482C5}"/>
    <dgm:cxn modelId="{03150D2D-98E2-448C-AFCD-8B5F7A63AEC2}" srcId="{1F20EC00-C1DB-448A-B7BF-FB348F8AB4F5}" destId="{AF0AC915-9018-4EA0-94A8-71FFF091D218}" srcOrd="0" destOrd="0" parTransId="{7B0C8667-B0A1-4410-B068-32A6A44ACE8F}" sibTransId="{E3CBC964-D3D9-4F05-894C-F731A4A7CDB2}"/>
    <dgm:cxn modelId="{B5536336-58A2-4E26-A2F8-5892F68A5ED5}" srcId="{1F20EC00-C1DB-448A-B7BF-FB348F8AB4F5}" destId="{4B9B3641-E0E9-4836-9EAD-1CFF75194D23}" srcOrd="3" destOrd="0" parTransId="{3A6D8D1B-C37C-4045-A087-E1028D16E88E}" sibTransId="{CA959B92-8DFD-4540-A55D-56F166D3EE5B}"/>
    <dgm:cxn modelId="{5E668440-159B-498B-9330-9A7FA2EC9827}" type="presOf" srcId="{53B1F01C-B640-4267-A297-D6E28B826AE3}" destId="{9F7FB9CE-B595-4139-99B8-95FF2D9ACD4A}" srcOrd="0" destOrd="0" presId="urn:microsoft.com/office/officeart/2005/8/layout/cycle4"/>
    <dgm:cxn modelId="{8892EB40-EB37-487F-9AA8-34E11E9CEA0A}" type="presOf" srcId="{9982B5B5-A9CB-4966-9EF4-C4BCF24D6A2A}" destId="{F126C339-28DE-4518-A2E2-C634160B02CE}" srcOrd="0" destOrd="0" presId="urn:microsoft.com/office/officeart/2005/8/layout/cycle4"/>
    <dgm:cxn modelId="{699BFE5E-40C2-401B-9564-F218BBF3EE52}" type="presOf" srcId="{96586966-97B4-46E9-908D-0CCBA8E01577}" destId="{F5EAE5FE-5571-41DD-867B-D5F2F90BB654}" srcOrd="1" destOrd="0" presId="urn:microsoft.com/office/officeart/2005/8/layout/cycle4"/>
    <dgm:cxn modelId="{1B5CC847-6EFD-40C2-B700-2D3488AF7579}" type="presOf" srcId="{CB68DC40-7A6F-4E83-B9EA-F8E6730E1CB1}" destId="{912D4428-AF92-45DB-B33A-F66C91652F7E}" srcOrd="1" destOrd="3" presId="urn:microsoft.com/office/officeart/2005/8/layout/cycle4"/>
    <dgm:cxn modelId="{15AAFE4C-448C-44FD-A58E-6EAE8F4CA5F7}" type="presOf" srcId="{2B4B75B3-3F4E-406F-BD47-E9D0E561C579}" destId="{23F0471A-18F2-4CFD-8263-972884D0E59D}" srcOrd="0" destOrd="0" presId="urn:microsoft.com/office/officeart/2005/8/layout/cycle4"/>
    <dgm:cxn modelId="{91B9AE6D-BB66-4E12-9042-FC659EECE51C}" type="presOf" srcId="{88083BBD-2C9D-49BF-8463-C16318ACD8A7}" destId="{6B83C366-95D3-4AB0-B357-746D107237E5}" srcOrd="0" destOrd="0" presId="urn:microsoft.com/office/officeart/2005/8/layout/cycle4"/>
    <dgm:cxn modelId="{EF708578-23E8-4F69-AF27-EDE42CF5FC15}" type="presOf" srcId="{53B1F01C-B640-4267-A297-D6E28B826AE3}" destId="{DEC65064-8EC4-4788-8B01-149803C70E85}" srcOrd="1" destOrd="0" presId="urn:microsoft.com/office/officeart/2005/8/layout/cycle4"/>
    <dgm:cxn modelId="{AA499A7D-BB08-4F2A-B930-A78D28BBD969}" type="presOf" srcId="{AF0AC915-9018-4EA0-94A8-71FFF091D218}" destId="{70C6F0A3-C3D4-45E0-892C-DDEE1F0F611A}" srcOrd="0" destOrd="0" presId="urn:microsoft.com/office/officeart/2005/8/layout/cycle4"/>
    <dgm:cxn modelId="{B0CFCC83-DA3A-438A-9BEC-4ABA6C50E2C8}" srcId="{2B4B75B3-3F4E-406F-BD47-E9D0E561C579}" destId="{CB68DC40-7A6F-4E83-B9EA-F8E6730E1CB1}" srcOrd="3" destOrd="0" parTransId="{2835F873-3689-4EC5-A17A-C1F464E70B37}" sibTransId="{C0D485AF-151B-4A1D-95BF-73BC93BE1247}"/>
    <dgm:cxn modelId="{0564FD88-7856-42DD-B941-E74DDE0CEFFE}" srcId="{9982B5B5-A9CB-4966-9EF4-C4BCF24D6A2A}" destId="{53B1F01C-B640-4267-A297-D6E28B826AE3}" srcOrd="0" destOrd="0" parTransId="{43F2DE04-8445-4B1A-99C1-6A810D622A38}" sibTransId="{9B2E5EE2-E809-4733-B15D-4E86919AB888}"/>
    <dgm:cxn modelId="{1F55D189-3219-4B7E-9B75-54C87BD85C04}" type="presOf" srcId="{CB68DC40-7A6F-4E83-B9EA-F8E6730E1CB1}" destId="{6B83C366-95D3-4AB0-B357-746D107237E5}" srcOrd="0" destOrd="3" presId="urn:microsoft.com/office/officeart/2005/8/layout/cycle4"/>
    <dgm:cxn modelId="{4C963F93-C1BA-4531-89BF-14DC2353FB41}" srcId="{2B4B75B3-3F4E-406F-BD47-E9D0E561C579}" destId="{36CB6AF2-B91D-41FD-A64B-FD2CEDCDE511}" srcOrd="1" destOrd="0" parTransId="{F1321623-B864-40E4-90AC-74B4FB94066C}" sibTransId="{D968E602-5634-4C22-B107-E89A174D2756}"/>
    <dgm:cxn modelId="{8B26EB9D-749E-4EC9-88F7-1BCF59231C35}" srcId="{1F20EC00-C1DB-448A-B7BF-FB348F8AB4F5}" destId="{2B4B75B3-3F4E-406F-BD47-E9D0E561C579}" srcOrd="2" destOrd="0" parTransId="{823AA822-9CE4-49BF-9D14-B9396CF09EC1}" sibTransId="{359461DF-36B7-4E1C-8771-7F189E4AD225}"/>
    <dgm:cxn modelId="{030A2C9F-66B2-4E53-8E0B-614ACE7259E8}" type="presOf" srcId="{74CC5090-01DE-4044-A947-B48BBEEC06C9}" destId="{E718682F-119D-49E5-845C-2D7D5130F9F2}" srcOrd="0" destOrd="1" presId="urn:microsoft.com/office/officeart/2005/8/layout/cycle4"/>
    <dgm:cxn modelId="{71103CA0-3000-438A-AE50-C9867B652839}" srcId="{2B4B75B3-3F4E-406F-BD47-E9D0E561C579}" destId="{88083BBD-2C9D-49BF-8463-C16318ACD8A7}" srcOrd="0" destOrd="0" parTransId="{748260F0-B030-480C-92A3-E9694DAF0FE7}" sibTransId="{EA3C56EA-2F22-4429-9286-DD41CEDCD525}"/>
    <dgm:cxn modelId="{07E0F2A0-F5F4-4C02-8FA8-C4839882AA86}" type="presOf" srcId="{36CB6AF2-B91D-41FD-A64B-FD2CEDCDE511}" destId="{6B83C366-95D3-4AB0-B357-746D107237E5}" srcOrd="0" destOrd="1" presId="urn:microsoft.com/office/officeart/2005/8/layout/cycle4"/>
    <dgm:cxn modelId="{594CFBA3-0B74-4214-9045-73AF07519B28}" type="presOf" srcId="{66E42E30-9144-4445-B35A-79093D6F7A77}" destId="{6B83C366-95D3-4AB0-B357-746D107237E5}" srcOrd="0" destOrd="2" presId="urn:microsoft.com/office/officeart/2005/8/layout/cycle4"/>
    <dgm:cxn modelId="{F02F6BA9-18CF-4793-B869-665FBC845398}" type="presOf" srcId="{74CC5090-01DE-4044-A947-B48BBEEC06C9}" destId="{3953797C-D744-4BC5-A0A9-334B196CF8A1}" srcOrd="1" destOrd="1" presId="urn:microsoft.com/office/officeart/2005/8/layout/cycle4"/>
    <dgm:cxn modelId="{B6B0D4B2-4208-4038-A0A3-0459D24CA8E3}" type="presOf" srcId="{1F20EC00-C1DB-448A-B7BF-FB348F8AB4F5}" destId="{7F6CABD8-CA05-4A1D-A15E-04203AAAA2CF}" srcOrd="0" destOrd="0" presId="urn:microsoft.com/office/officeart/2005/8/layout/cycle4"/>
    <dgm:cxn modelId="{FAC3BBC2-29C5-4BD3-B3D0-450B25523A96}" type="presOf" srcId="{36CB6AF2-B91D-41FD-A64B-FD2CEDCDE511}" destId="{912D4428-AF92-45DB-B33A-F66C91652F7E}" srcOrd="1" destOrd="1" presId="urn:microsoft.com/office/officeart/2005/8/layout/cycle4"/>
    <dgm:cxn modelId="{3364C0C3-D4B4-4D48-A85A-AF337DBB74F0}" srcId="{1F20EC00-C1DB-448A-B7BF-FB348F8AB4F5}" destId="{9982B5B5-A9CB-4966-9EF4-C4BCF24D6A2A}" srcOrd="1" destOrd="0" parTransId="{5497A51D-141F-4A14-923D-5C6EADF39856}" sibTransId="{41E5AA03-ABB7-4BD2-B9B8-46F7A6632719}"/>
    <dgm:cxn modelId="{038ABCC5-A81A-4276-839A-2C9D8F299C6E}" type="presOf" srcId="{F09728E2-0236-4310-8790-C37F48A2E4F1}" destId="{3953797C-D744-4BC5-A0A9-334B196CF8A1}" srcOrd="1" destOrd="0" presId="urn:microsoft.com/office/officeart/2005/8/layout/cycle4"/>
    <dgm:cxn modelId="{FC256ED0-AC48-49F6-9593-C4EECF79CBE4}" type="presOf" srcId="{4B9B3641-E0E9-4836-9EAD-1CFF75194D23}" destId="{DDFB4C18-950D-4D0E-93F3-083C4E620248}" srcOrd="0" destOrd="0" presId="urn:microsoft.com/office/officeart/2005/8/layout/cycle4"/>
    <dgm:cxn modelId="{26369BD2-E704-4DE2-A35D-0897DF489632}" type="presOf" srcId="{566C583B-BB30-4A59-949B-0D919A789474}" destId="{F5EAE5FE-5571-41DD-867B-D5F2F90BB654}" srcOrd="1" destOrd="1" presId="urn:microsoft.com/office/officeart/2005/8/layout/cycle4"/>
    <dgm:cxn modelId="{BFF37ED4-546B-4E70-A18F-EB9EF4990E37}" srcId="{2B4B75B3-3F4E-406F-BD47-E9D0E561C579}" destId="{66E42E30-9144-4445-B35A-79093D6F7A77}" srcOrd="2" destOrd="0" parTransId="{BC404D08-F695-4760-9E83-438E050DCD23}" sibTransId="{A0A20284-ED97-4C38-9A20-B093F0676DAC}"/>
    <dgm:cxn modelId="{FB9064E4-AA36-4D1C-9E58-B2984182C080}" srcId="{4B9B3641-E0E9-4836-9EAD-1CFF75194D23}" destId="{566C583B-BB30-4A59-949B-0D919A789474}" srcOrd="1" destOrd="0" parTransId="{23603F02-79FB-46D6-A9AE-BBC223412DFE}" sibTransId="{787491EC-A447-41FC-9621-B1F89DEB8B5F}"/>
    <dgm:cxn modelId="{72FA19E5-2CB6-4CB8-BAED-C63F43BAE1AC}" type="presOf" srcId="{88083BBD-2C9D-49BF-8463-C16318ACD8A7}" destId="{912D4428-AF92-45DB-B33A-F66C91652F7E}" srcOrd="1" destOrd="0" presId="urn:microsoft.com/office/officeart/2005/8/layout/cycle4"/>
    <dgm:cxn modelId="{23042CF3-15E8-4BF8-ADE1-67C13E0164AF}" type="presOf" srcId="{566C583B-BB30-4A59-949B-0D919A789474}" destId="{2DD1E672-2388-47FA-81DD-B3B5083D61E6}" srcOrd="0" destOrd="1" presId="urn:microsoft.com/office/officeart/2005/8/layout/cycle4"/>
    <dgm:cxn modelId="{38C36BF3-24CF-4465-BCAC-B1E290AB9351}" type="presOf" srcId="{F09728E2-0236-4310-8790-C37F48A2E4F1}" destId="{E718682F-119D-49E5-845C-2D7D5130F9F2}" srcOrd="0" destOrd="0" presId="urn:microsoft.com/office/officeart/2005/8/layout/cycle4"/>
    <dgm:cxn modelId="{22E68BF3-64D1-476A-AB08-4F5F170D4471}" type="presOf" srcId="{96586966-97B4-46E9-908D-0CCBA8E01577}" destId="{2DD1E672-2388-47FA-81DD-B3B5083D61E6}" srcOrd="0" destOrd="0" presId="urn:microsoft.com/office/officeart/2005/8/layout/cycle4"/>
    <dgm:cxn modelId="{AAFAEFF8-EFDE-47CD-9B53-A4B71A150ACE}" srcId="{AF0AC915-9018-4EA0-94A8-71FFF091D218}" destId="{F09728E2-0236-4310-8790-C37F48A2E4F1}" srcOrd="0" destOrd="0" parTransId="{14AB709D-88FB-4951-9C0B-48CD5B9511C3}" sibTransId="{84F1E8A8-9DCE-4252-B71E-B4D4793BD6A5}"/>
    <dgm:cxn modelId="{47C3E7FE-8AF5-40B3-AF3B-D53932AD4A7C}" srcId="{AF0AC915-9018-4EA0-94A8-71FFF091D218}" destId="{74CC5090-01DE-4044-A947-B48BBEEC06C9}" srcOrd="1" destOrd="0" parTransId="{40E40C92-1CC4-4840-8D17-1725CD3EDBCC}" sibTransId="{FB0B8FF8-726E-4049-9248-CE8A70391F01}"/>
    <dgm:cxn modelId="{43DB5BB6-8638-42D0-9008-B7F282DEDD02}" type="presParOf" srcId="{7F6CABD8-CA05-4A1D-A15E-04203AAAA2CF}" destId="{E42DA6E5-EE6C-4502-879C-F527CA375F7C}" srcOrd="0" destOrd="0" presId="urn:microsoft.com/office/officeart/2005/8/layout/cycle4"/>
    <dgm:cxn modelId="{0CA67106-C663-41AD-9DC2-6BA7ADB36AEE}" type="presParOf" srcId="{E42DA6E5-EE6C-4502-879C-F527CA375F7C}" destId="{5E7468FF-91BE-4772-9743-990DBFE72586}" srcOrd="0" destOrd="0" presId="urn:microsoft.com/office/officeart/2005/8/layout/cycle4"/>
    <dgm:cxn modelId="{A52FA8B5-7D36-40A5-B2FB-24DDEA67516D}" type="presParOf" srcId="{5E7468FF-91BE-4772-9743-990DBFE72586}" destId="{E718682F-119D-49E5-845C-2D7D5130F9F2}" srcOrd="0" destOrd="0" presId="urn:microsoft.com/office/officeart/2005/8/layout/cycle4"/>
    <dgm:cxn modelId="{310EB79D-F5AE-43C8-A41C-EE840C0A3721}" type="presParOf" srcId="{5E7468FF-91BE-4772-9743-990DBFE72586}" destId="{3953797C-D744-4BC5-A0A9-334B196CF8A1}" srcOrd="1" destOrd="0" presId="urn:microsoft.com/office/officeart/2005/8/layout/cycle4"/>
    <dgm:cxn modelId="{903AB3DB-7F7E-4796-ACC8-C35F7D6BFE35}" type="presParOf" srcId="{E42DA6E5-EE6C-4502-879C-F527CA375F7C}" destId="{E5DCBA27-EEE8-4938-A80F-FE016C3A9D7F}" srcOrd="1" destOrd="0" presId="urn:microsoft.com/office/officeart/2005/8/layout/cycle4"/>
    <dgm:cxn modelId="{68B63A61-9FCC-40BD-BBD6-8F20EA42DE83}" type="presParOf" srcId="{E5DCBA27-EEE8-4938-A80F-FE016C3A9D7F}" destId="{9F7FB9CE-B595-4139-99B8-95FF2D9ACD4A}" srcOrd="0" destOrd="0" presId="urn:microsoft.com/office/officeart/2005/8/layout/cycle4"/>
    <dgm:cxn modelId="{C5549158-DC35-49A8-B4E5-DBDCCD690997}" type="presParOf" srcId="{E5DCBA27-EEE8-4938-A80F-FE016C3A9D7F}" destId="{DEC65064-8EC4-4788-8B01-149803C70E85}" srcOrd="1" destOrd="0" presId="urn:microsoft.com/office/officeart/2005/8/layout/cycle4"/>
    <dgm:cxn modelId="{A9D2BD61-6D89-4341-B787-DB82B2070AEB}" type="presParOf" srcId="{E42DA6E5-EE6C-4502-879C-F527CA375F7C}" destId="{A5B82730-8B1F-49B9-893A-59B37694D68A}" srcOrd="2" destOrd="0" presId="urn:microsoft.com/office/officeart/2005/8/layout/cycle4"/>
    <dgm:cxn modelId="{6D57BE5F-B050-49C4-B07F-3853D7EF39F7}" type="presParOf" srcId="{A5B82730-8B1F-49B9-893A-59B37694D68A}" destId="{6B83C366-95D3-4AB0-B357-746D107237E5}" srcOrd="0" destOrd="0" presId="urn:microsoft.com/office/officeart/2005/8/layout/cycle4"/>
    <dgm:cxn modelId="{D0A12B1A-93AC-4228-A563-FB22ACE8241C}" type="presParOf" srcId="{A5B82730-8B1F-49B9-893A-59B37694D68A}" destId="{912D4428-AF92-45DB-B33A-F66C91652F7E}" srcOrd="1" destOrd="0" presId="urn:microsoft.com/office/officeart/2005/8/layout/cycle4"/>
    <dgm:cxn modelId="{7EF7B46E-074A-4E32-90DD-24E016B8FD6B}" type="presParOf" srcId="{E42DA6E5-EE6C-4502-879C-F527CA375F7C}" destId="{CA5C2660-065D-4403-A46A-2B99D1EDA7AF}" srcOrd="3" destOrd="0" presId="urn:microsoft.com/office/officeart/2005/8/layout/cycle4"/>
    <dgm:cxn modelId="{5BA63312-A950-471C-98DB-794A0C1A540A}" type="presParOf" srcId="{CA5C2660-065D-4403-A46A-2B99D1EDA7AF}" destId="{2DD1E672-2388-47FA-81DD-B3B5083D61E6}" srcOrd="0" destOrd="0" presId="urn:microsoft.com/office/officeart/2005/8/layout/cycle4"/>
    <dgm:cxn modelId="{B188589A-5197-4ABC-893E-FBCF667F53F1}" type="presParOf" srcId="{CA5C2660-065D-4403-A46A-2B99D1EDA7AF}" destId="{F5EAE5FE-5571-41DD-867B-D5F2F90BB654}" srcOrd="1" destOrd="0" presId="urn:microsoft.com/office/officeart/2005/8/layout/cycle4"/>
    <dgm:cxn modelId="{A9D617F0-E317-4538-8CB5-26902033402F}" type="presParOf" srcId="{E42DA6E5-EE6C-4502-879C-F527CA375F7C}" destId="{C7726259-9ADE-41C3-8AB8-B25FA2A3D7C1}" srcOrd="4" destOrd="0" presId="urn:microsoft.com/office/officeart/2005/8/layout/cycle4"/>
    <dgm:cxn modelId="{273B2089-A912-49CB-A076-D23F8DCFFA9E}" type="presParOf" srcId="{7F6CABD8-CA05-4A1D-A15E-04203AAAA2CF}" destId="{70B17B0B-47B9-4652-A284-6FEBDC6252F0}" srcOrd="1" destOrd="0" presId="urn:microsoft.com/office/officeart/2005/8/layout/cycle4"/>
    <dgm:cxn modelId="{CFDB4CD2-AD3B-49C4-B30B-6728F4DA43A0}" type="presParOf" srcId="{70B17B0B-47B9-4652-A284-6FEBDC6252F0}" destId="{70C6F0A3-C3D4-45E0-892C-DDEE1F0F611A}" srcOrd="0" destOrd="0" presId="urn:microsoft.com/office/officeart/2005/8/layout/cycle4"/>
    <dgm:cxn modelId="{95A1DBAC-7420-4775-ADAF-596E361A37C3}" type="presParOf" srcId="{70B17B0B-47B9-4652-A284-6FEBDC6252F0}" destId="{F126C339-28DE-4518-A2E2-C634160B02CE}" srcOrd="1" destOrd="0" presId="urn:microsoft.com/office/officeart/2005/8/layout/cycle4"/>
    <dgm:cxn modelId="{486C9282-2E2F-44A4-ABA9-280FD7E33CBF}" type="presParOf" srcId="{70B17B0B-47B9-4652-A284-6FEBDC6252F0}" destId="{23F0471A-18F2-4CFD-8263-972884D0E59D}" srcOrd="2" destOrd="0" presId="urn:microsoft.com/office/officeart/2005/8/layout/cycle4"/>
    <dgm:cxn modelId="{915469A9-100F-4697-B69A-5E69CE62D501}" type="presParOf" srcId="{70B17B0B-47B9-4652-A284-6FEBDC6252F0}" destId="{DDFB4C18-950D-4D0E-93F3-083C4E620248}" srcOrd="3" destOrd="0" presId="urn:microsoft.com/office/officeart/2005/8/layout/cycle4"/>
    <dgm:cxn modelId="{4A3E60B4-74DC-4F90-9F3C-A41E80920CA3}" type="presParOf" srcId="{70B17B0B-47B9-4652-A284-6FEBDC6252F0}" destId="{97D91731-7194-4D54-8C60-32302D71086D}" srcOrd="4" destOrd="0" presId="urn:microsoft.com/office/officeart/2005/8/layout/cycle4"/>
    <dgm:cxn modelId="{90E69334-C105-42C9-AB06-3CEFA7536DE8}" type="presParOf" srcId="{7F6CABD8-CA05-4A1D-A15E-04203AAAA2CF}" destId="{6A668656-20A4-4625-993E-747237CEBEDD}" srcOrd="2" destOrd="0" presId="urn:microsoft.com/office/officeart/2005/8/layout/cycle4"/>
    <dgm:cxn modelId="{6B5BB568-D037-4F4B-9DCD-4FCA70ABD729}" type="presParOf" srcId="{7F6CABD8-CA05-4A1D-A15E-04203AAAA2CF}" destId="{22075852-17DB-4C40-A73A-982C27E0B242}" srcOrd="3" destOrd="0" presId="urn:microsoft.com/office/officeart/2005/8/layout/cycle4"/>
  </dgm:cxnLst>
  <dgm:bg/>
  <dgm:whole>
    <a:ln>
      <a:solidFill>
        <a:srgbClr val="00A5FF"/>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D594BB-BBBA-49CA-BCFB-9015985003E5}" type="doc">
      <dgm:prSet loTypeId="urn:microsoft.com/office/officeart/2005/8/layout/cycle8" loCatId="cycle" qsTypeId="urn:microsoft.com/office/officeart/2005/8/quickstyle/simple2" qsCatId="simple" csTypeId="urn:microsoft.com/office/officeart/2005/8/colors/accent1_5" csCatId="accent1" phldr="1"/>
      <dgm:spPr/>
      <dgm:t>
        <a:bodyPr/>
        <a:lstStyle/>
        <a:p>
          <a:endParaRPr lang="en-US"/>
        </a:p>
      </dgm:t>
    </dgm:pt>
    <dgm:pt modelId="{359F48DF-3B99-4D06-93CD-12CD547A0B1A}">
      <dgm:prSet phldrT="[Text]" custT="1"/>
      <dgm:spPr>
        <a:xfrm>
          <a:off x="524259" y="308101"/>
          <a:ext cx="4748520" cy="4748520"/>
        </a:xfrm>
      </dgm:spPr>
      <dgm:t>
        <a:bodyPr/>
        <a:lstStyle/>
        <a:p>
          <a:pPr>
            <a:buNone/>
          </a:pPr>
          <a:r>
            <a:rPr lang="en-US" sz="1400"/>
            <a:t>Leadership /coordination </a:t>
          </a:r>
          <a:endParaRPr lang="en-US" sz="1400">
            <a:latin typeface="Calibri" panose="020F0502020204030204"/>
            <a:ea typeface="+mn-ea"/>
            <a:cs typeface="+mn-cs"/>
          </a:endParaRPr>
        </a:p>
      </dgm:t>
    </dgm:pt>
    <dgm:pt modelId="{5C1287C3-8CF9-407A-A815-09DB3621B039}" type="parTrans" cxnId="{3026A9AA-188C-4C93-A01A-4E3F8C8A1431}">
      <dgm:prSet/>
      <dgm:spPr/>
      <dgm:t>
        <a:bodyPr/>
        <a:lstStyle/>
        <a:p>
          <a:endParaRPr lang="en-US" sz="1400"/>
        </a:p>
      </dgm:t>
    </dgm:pt>
    <dgm:pt modelId="{CB52A02D-B3F0-4631-A921-BFA4B2900290}" type="sibTrans" cxnId="{3026A9AA-188C-4C93-A01A-4E3F8C8A1431}">
      <dgm:prSet/>
      <dgm:spPr/>
      <dgm:t>
        <a:bodyPr/>
        <a:lstStyle/>
        <a:p>
          <a:endParaRPr lang="en-US" sz="1400"/>
        </a:p>
      </dgm:t>
    </dgm:pt>
    <dgm:pt modelId="{6EA049E9-CDE9-4535-A7A2-AE7F43976D10}">
      <dgm:prSet/>
      <dgm:spPr/>
      <dgm:t>
        <a:bodyPr/>
        <a:lstStyle/>
        <a:p>
          <a:pPr>
            <a:buNone/>
          </a:pPr>
          <a:r>
            <a:rPr lang="en-US"/>
            <a:t>Surveillance Systems and Nutritional Assessments  </a:t>
          </a:r>
        </a:p>
      </dgm:t>
    </dgm:pt>
    <dgm:pt modelId="{8B7D85BC-E984-4700-A1A1-1DA2C4856688}" type="parTrans" cxnId="{79E432F8-DC81-4954-B8B5-BBE71750D071}">
      <dgm:prSet/>
      <dgm:spPr/>
      <dgm:t>
        <a:bodyPr/>
        <a:lstStyle/>
        <a:p>
          <a:endParaRPr lang="en-US"/>
        </a:p>
      </dgm:t>
    </dgm:pt>
    <dgm:pt modelId="{CABB1C77-3A90-41EA-B04B-ED63AEBE897D}" type="sibTrans" cxnId="{79E432F8-DC81-4954-B8B5-BBE71750D071}">
      <dgm:prSet/>
      <dgm:spPr/>
      <dgm:t>
        <a:bodyPr/>
        <a:lstStyle/>
        <a:p>
          <a:endParaRPr lang="en-US"/>
        </a:p>
      </dgm:t>
    </dgm:pt>
    <dgm:pt modelId="{77D7EC07-2F6A-4113-BE9C-CE6768C80C51}">
      <dgm:prSet/>
      <dgm:spPr/>
      <dgm:t>
        <a:bodyPr/>
        <a:lstStyle/>
        <a:p>
          <a:pPr>
            <a:buNone/>
          </a:pPr>
          <a:r>
            <a:rPr lang="en-US"/>
            <a:t>Prevention of undernutrition (stunting, wasting and MND) in U5, SAC-A, PBW</a:t>
          </a:r>
        </a:p>
      </dgm:t>
    </dgm:pt>
    <dgm:pt modelId="{D54A5C8B-257B-4528-B4A3-6C183C8EA198}" type="parTrans" cxnId="{69BA24B3-2767-4C3A-A0E2-65CFE5F3D0E5}">
      <dgm:prSet/>
      <dgm:spPr/>
      <dgm:t>
        <a:bodyPr/>
        <a:lstStyle/>
        <a:p>
          <a:endParaRPr lang="en-US"/>
        </a:p>
      </dgm:t>
    </dgm:pt>
    <dgm:pt modelId="{81E0D6B6-ADE6-45FF-BF21-351DA5BDDD93}" type="sibTrans" cxnId="{69BA24B3-2767-4C3A-A0E2-65CFE5F3D0E5}">
      <dgm:prSet/>
      <dgm:spPr/>
      <dgm:t>
        <a:bodyPr/>
        <a:lstStyle/>
        <a:p>
          <a:endParaRPr lang="en-US"/>
        </a:p>
      </dgm:t>
    </dgm:pt>
    <dgm:pt modelId="{7F59A17E-D511-4FB2-B020-7306BA954471}">
      <dgm:prSet/>
      <dgm:spPr/>
      <dgm:t>
        <a:bodyPr/>
        <a:lstStyle/>
        <a:p>
          <a:pPr>
            <a:buNone/>
          </a:pPr>
          <a:r>
            <a:rPr lang="en-US"/>
            <a:t>Care for Children with Wasting</a:t>
          </a:r>
        </a:p>
      </dgm:t>
    </dgm:pt>
    <dgm:pt modelId="{5F26789E-C597-4EC5-BE94-2B5EEFE5E16F}" type="parTrans" cxnId="{EA903632-E44C-4A09-B019-DE9AB3EFFE8D}">
      <dgm:prSet/>
      <dgm:spPr/>
      <dgm:t>
        <a:bodyPr/>
        <a:lstStyle/>
        <a:p>
          <a:endParaRPr lang="en-US"/>
        </a:p>
      </dgm:t>
    </dgm:pt>
    <dgm:pt modelId="{2FDD435B-88D8-4AE7-9DBC-125041AF00CE}" type="sibTrans" cxnId="{EA903632-E44C-4A09-B019-DE9AB3EFFE8D}">
      <dgm:prSet/>
      <dgm:spPr/>
      <dgm:t>
        <a:bodyPr/>
        <a:lstStyle/>
        <a:p>
          <a:endParaRPr lang="en-US"/>
        </a:p>
      </dgm:t>
    </dgm:pt>
    <dgm:pt modelId="{351BBF3E-EAD5-422E-ADF1-0C7CB4579151}">
      <dgm:prSet/>
      <dgm:spPr/>
      <dgm:t>
        <a:bodyPr/>
        <a:lstStyle/>
        <a:p>
          <a:pPr>
            <a:buNone/>
          </a:pPr>
          <a:r>
            <a:rPr lang="en-US"/>
            <a:t>Systems Strengthening  </a:t>
          </a:r>
        </a:p>
      </dgm:t>
    </dgm:pt>
    <dgm:pt modelId="{B047FD43-EDD5-43B1-B0C7-C076C48BDA70}" type="parTrans" cxnId="{57006368-9AD2-498B-BEA6-3D8BC4869202}">
      <dgm:prSet/>
      <dgm:spPr/>
      <dgm:t>
        <a:bodyPr/>
        <a:lstStyle/>
        <a:p>
          <a:endParaRPr lang="en-US"/>
        </a:p>
      </dgm:t>
    </dgm:pt>
    <dgm:pt modelId="{2DFDD1EF-A62E-4527-AC17-1E5B5399021E}" type="sibTrans" cxnId="{57006368-9AD2-498B-BEA6-3D8BC4869202}">
      <dgm:prSet/>
      <dgm:spPr/>
      <dgm:t>
        <a:bodyPr/>
        <a:lstStyle/>
        <a:p>
          <a:endParaRPr lang="en-US"/>
        </a:p>
      </dgm:t>
    </dgm:pt>
    <dgm:pt modelId="{843DE8AD-EE6D-48AC-81BC-4537D5C9494E}">
      <dgm:prSet/>
      <dgm:spPr/>
      <dgm:t>
        <a:bodyPr/>
        <a:lstStyle/>
        <a:p>
          <a:pPr>
            <a:buNone/>
          </a:pPr>
          <a:r>
            <a:rPr lang="en-US"/>
            <a:t>Community Engagement and Social Mobilization </a:t>
          </a:r>
        </a:p>
      </dgm:t>
    </dgm:pt>
    <dgm:pt modelId="{DFDA067C-40FB-48BC-BAB6-2C9B6295EE35}" type="parTrans" cxnId="{2B05D038-3778-4284-B97A-2BE6FBF9E8A1}">
      <dgm:prSet/>
      <dgm:spPr/>
      <dgm:t>
        <a:bodyPr/>
        <a:lstStyle/>
        <a:p>
          <a:endParaRPr lang="en-US"/>
        </a:p>
      </dgm:t>
    </dgm:pt>
    <dgm:pt modelId="{6AE78DB0-B457-4D26-A93C-A26886681C73}" type="sibTrans" cxnId="{2B05D038-3778-4284-B97A-2BE6FBF9E8A1}">
      <dgm:prSet/>
      <dgm:spPr/>
      <dgm:t>
        <a:bodyPr/>
        <a:lstStyle/>
        <a:p>
          <a:endParaRPr lang="en-US"/>
        </a:p>
      </dgm:t>
    </dgm:pt>
    <dgm:pt modelId="{35B9393A-37A8-4723-950B-5D4EB51D0B98}" type="pres">
      <dgm:prSet presAssocID="{BAD594BB-BBBA-49CA-BCFB-9015985003E5}" presName="compositeShape" presStyleCnt="0">
        <dgm:presLayoutVars>
          <dgm:chMax val="7"/>
          <dgm:dir/>
          <dgm:resizeHandles val="exact"/>
        </dgm:presLayoutVars>
      </dgm:prSet>
      <dgm:spPr/>
    </dgm:pt>
    <dgm:pt modelId="{A4BD6A8A-368E-403E-BAFD-A47245DCF086}" type="pres">
      <dgm:prSet presAssocID="{BAD594BB-BBBA-49CA-BCFB-9015985003E5}" presName="wedge1" presStyleLbl="node1" presStyleIdx="0" presStyleCnt="6"/>
      <dgm:spPr>
        <a:prstGeom prst="pie">
          <a:avLst>
            <a:gd name="adj1" fmla="val 16200000"/>
            <a:gd name="adj2" fmla="val 19285716"/>
          </a:avLst>
        </a:prstGeom>
      </dgm:spPr>
    </dgm:pt>
    <dgm:pt modelId="{D340E972-C83A-46E4-9588-A43B4A4B8269}" type="pres">
      <dgm:prSet presAssocID="{BAD594BB-BBBA-49CA-BCFB-9015985003E5}" presName="dummy1a" presStyleCnt="0"/>
      <dgm:spPr/>
    </dgm:pt>
    <dgm:pt modelId="{4649128E-436B-4937-A5AB-48C41FB19E14}" type="pres">
      <dgm:prSet presAssocID="{BAD594BB-BBBA-49CA-BCFB-9015985003E5}" presName="dummy1b" presStyleCnt="0"/>
      <dgm:spPr/>
    </dgm:pt>
    <dgm:pt modelId="{7336F6B6-DFA9-4A40-8865-111E211AE142}" type="pres">
      <dgm:prSet presAssocID="{BAD594BB-BBBA-49CA-BCFB-9015985003E5}" presName="wedge1Tx" presStyleLbl="node1" presStyleIdx="0" presStyleCnt="6">
        <dgm:presLayoutVars>
          <dgm:chMax val="0"/>
          <dgm:chPref val="0"/>
          <dgm:bulletEnabled val="1"/>
        </dgm:presLayoutVars>
      </dgm:prSet>
      <dgm:spPr/>
    </dgm:pt>
    <dgm:pt modelId="{77170A3D-F2F5-4B34-8366-53D611317532}" type="pres">
      <dgm:prSet presAssocID="{BAD594BB-BBBA-49CA-BCFB-9015985003E5}" presName="wedge2" presStyleLbl="node1" presStyleIdx="1" presStyleCnt="6"/>
      <dgm:spPr/>
    </dgm:pt>
    <dgm:pt modelId="{C282236D-5FEB-4176-8113-6FC74C1C6EB9}" type="pres">
      <dgm:prSet presAssocID="{BAD594BB-BBBA-49CA-BCFB-9015985003E5}" presName="dummy2a" presStyleCnt="0"/>
      <dgm:spPr/>
    </dgm:pt>
    <dgm:pt modelId="{14B405ED-D9A5-4614-AA7F-D7175ECAFB70}" type="pres">
      <dgm:prSet presAssocID="{BAD594BB-BBBA-49CA-BCFB-9015985003E5}" presName="dummy2b" presStyleCnt="0"/>
      <dgm:spPr/>
    </dgm:pt>
    <dgm:pt modelId="{6C016511-8FBC-4FCD-AEC0-76A30F86FDAD}" type="pres">
      <dgm:prSet presAssocID="{BAD594BB-BBBA-49CA-BCFB-9015985003E5}" presName="wedge2Tx" presStyleLbl="node1" presStyleIdx="1" presStyleCnt="6">
        <dgm:presLayoutVars>
          <dgm:chMax val="0"/>
          <dgm:chPref val="0"/>
          <dgm:bulletEnabled val="1"/>
        </dgm:presLayoutVars>
      </dgm:prSet>
      <dgm:spPr/>
    </dgm:pt>
    <dgm:pt modelId="{46D59D72-F848-4AFE-9935-11E6D3B62AA5}" type="pres">
      <dgm:prSet presAssocID="{BAD594BB-BBBA-49CA-BCFB-9015985003E5}" presName="wedge3" presStyleLbl="node1" presStyleIdx="2" presStyleCnt="6"/>
      <dgm:spPr/>
    </dgm:pt>
    <dgm:pt modelId="{3082AE55-08F3-46F8-90D7-9BA922A9E5E1}" type="pres">
      <dgm:prSet presAssocID="{BAD594BB-BBBA-49CA-BCFB-9015985003E5}" presName="dummy3a" presStyleCnt="0"/>
      <dgm:spPr/>
    </dgm:pt>
    <dgm:pt modelId="{CCAA6C54-519C-4FA0-994F-7FF5D9A42C65}" type="pres">
      <dgm:prSet presAssocID="{BAD594BB-BBBA-49CA-BCFB-9015985003E5}" presName="dummy3b" presStyleCnt="0"/>
      <dgm:spPr/>
    </dgm:pt>
    <dgm:pt modelId="{303A1CDE-6DFE-4E59-93AB-6DE975A22379}" type="pres">
      <dgm:prSet presAssocID="{BAD594BB-BBBA-49CA-BCFB-9015985003E5}" presName="wedge3Tx" presStyleLbl="node1" presStyleIdx="2" presStyleCnt="6">
        <dgm:presLayoutVars>
          <dgm:chMax val="0"/>
          <dgm:chPref val="0"/>
          <dgm:bulletEnabled val="1"/>
        </dgm:presLayoutVars>
      </dgm:prSet>
      <dgm:spPr/>
    </dgm:pt>
    <dgm:pt modelId="{70172F98-AEB3-467C-B79E-F029D1C96118}" type="pres">
      <dgm:prSet presAssocID="{BAD594BB-BBBA-49CA-BCFB-9015985003E5}" presName="wedge4" presStyleLbl="node1" presStyleIdx="3" presStyleCnt="6"/>
      <dgm:spPr/>
    </dgm:pt>
    <dgm:pt modelId="{DE3E0B0A-FF0B-4D3E-9CED-32B7DDC81F48}" type="pres">
      <dgm:prSet presAssocID="{BAD594BB-BBBA-49CA-BCFB-9015985003E5}" presName="dummy4a" presStyleCnt="0"/>
      <dgm:spPr/>
    </dgm:pt>
    <dgm:pt modelId="{DC17C284-1424-4539-A55B-DBE89439A307}" type="pres">
      <dgm:prSet presAssocID="{BAD594BB-BBBA-49CA-BCFB-9015985003E5}" presName="dummy4b" presStyleCnt="0"/>
      <dgm:spPr/>
    </dgm:pt>
    <dgm:pt modelId="{AF429FC4-20D0-4B16-8F53-D043A77C83B4}" type="pres">
      <dgm:prSet presAssocID="{BAD594BB-BBBA-49CA-BCFB-9015985003E5}" presName="wedge4Tx" presStyleLbl="node1" presStyleIdx="3" presStyleCnt="6">
        <dgm:presLayoutVars>
          <dgm:chMax val="0"/>
          <dgm:chPref val="0"/>
          <dgm:bulletEnabled val="1"/>
        </dgm:presLayoutVars>
      </dgm:prSet>
      <dgm:spPr/>
    </dgm:pt>
    <dgm:pt modelId="{7B53C4C4-537E-420A-9C41-F4A22FA9C988}" type="pres">
      <dgm:prSet presAssocID="{BAD594BB-BBBA-49CA-BCFB-9015985003E5}" presName="wedge5" presStyleLbl="node1" presStyleIdx="4" presStyleCnt="6"/>
      <dgm:spPr/>
    </dgm:pt>
    <dgm:pt modelId="{C798E04D-5862-487A-931E-C067C7DBCD07}" type="pres">
      <dgm:prSet presAssocID="{BAD594BB-BBBA-49CA-BCFB-9015985003E5}" presName="dummy5a" presStyleCnt="0"/>
      <dgm:spPr/>
    </dgm:pt>
    <dgm:pt modelId="{ED69707E-A901-4EBA-9B96-EB4763F9F148}" type="pres">
      <dgm:prSet presAssocID="{BAD594BB-BBBA-49CA-BCFB-9015985003E5}" presName="dummy5b" presStyleCnt="0"/>
      <dgm:spPr/>
    </dgm:pt>
    <dgm:pt modelId="{C18E8BA7-AA98-4869-AA68-ACD8C05BEC2E}" type="pres">
      <dgm:prSet presAssocID="{BAD594BB-BBBA-49CA-BCFB-9015985003E5}" presName="wedge5Tx" presStyleLbl="node1" presStyleIdx="4" presStyleCnt="6">
        <dgm:presLayoutVars>
          <dgm:chMax val="0"/>
          <dgm:chPref val="0"/>
          <dgm:bulletEnabled val="1"/>
        </dgm:presLayoutVars>
      </dgm:prSet>
      <dgm:spPr/>
    </dgm:pt>
    <dgm:pt modelId="{87E6B325-2A4C-4940-B797-E5BE6EB427E2}" type="pres">
      <dgm:prSet presAssocID="{BAD594BB-BBBA-49CA-BCFB-9015985003E5}" presName="wedge6" presStyleLbl="node1" presStyleIdx="5" presStyleCnt="6"/>
      <dgm:spPr/>
    </dgm:pt>
    <dgm:pt modelId="{3814014E-261A-4215-8009-7C0399C5199E}" type="pres">
      <dgm:prSet presAssocID="{BAD594BB-BBBA-49CA-BCFB-9015985003E5}" presName="dummy6a" presStyleCnt="0"/>
      <dgm:spPr/>
    </dgm:pt>
    <dgm:pt modelId="{2E68DC9A-1DCE-40CF-BCED-A0E291E68E6B}" type="pres">
      <dgm:prSet presAssocID="{BAD594BB-BBBA-49CA-BCFB-9015985003E5}" presName="dummy6b" presStyleCnt="0"/>
      <dgm:spPr/>
    </dgm:pt>
    <dgm:pt modelId="{8E85E122-0DA6-4473-AE58-41277DDDB483}" type="pres">
      <dgm:prSet presAssocID="{BAD594BB-BBBA-49CA-BCFB-9015985003E5}" presName="wedge6Tx" presStyleLbl="node1" presStyleIdx="5" presStyleCnt="6">
        <dgm:presLayoutVars>
          <dgm:chMax val="0"/>
          <dgm:chPref val="0"/>
          <dgm:bulletEnabled val="1"/>
        </dgm:presLayoutVars>
      </dgm:prSet>
      <dgm:spPr/>
    </dgm:pt>
    <dgm:pt modelId="{F948B23B-A18F-4C6E-B48F-54D6E240D591}" type="pres">
      <dgm:prSet presAssocID="{CB52A02D-B3F0-4631-A921-BFA4B2900290}" presName="arrowWedge1" presStyleLbl="fgSibTrans2D1" presStyleIdx="0" presStyleCnt="6"/>
      <dgm:spPr/>
    </dgm:pt>
    <dgm:pt modelId="{A24FD725-7F47-4F33-9FDE-61F252681EF8}" type="pres">
      <dgm:prSet presAssocID="{CABB1C77-3A90-41EA-B04B-ED63AEBE897D}" presName="arrowWedge2" presStyleLbl="fgSibTrans2D1" presStyleIdx="1" presStyleCnt="6"/>
      <dgm:spPr/>
    </dgm:pt>
    <dgm:pt modelId="{C5B9707A-3F6B-47EC-B6A9-FB4F72ED7176}" type="pres">
      <dgm:prSet presAssocID="{81E0D6B6-ADE6-45FF-BF21-351DA5BDDD93}" presName="arrowWedge3" presStyleLbl="fgSibTrans2D1" presStyleIdx="2" presStyleCnt="6"/>
      <dgm:spPr/>
    </dgm:pt>
    <dgm:pt modelId="{0015C239-F30E-46DA-BA43-9D884C20CCFD}" type="pres">
      <dgm:prSet presAssocID="{2FDD435B-88D8-4AE7-9DBC-125041AF00CE}" presName="arrowWedge4" presStyleLbl="fgSibTrans2D1" presStyleIdx="3" presStyleCnt="6"/>
      <dgm:spPr/>
    </dgm:pt>
    <dgm:pt modelId="{84326BD2-3556-4141-AF57-30F041AE417F}" type="pres">
      <dgm:prSet presAssocID="{2DFDD1EF-A62E-4527-AC17-1E5B5399021E}" presName="arrowWedge5" presStyleLbl="fgSibTrans2D1" presStyleIdx="4" presStyleCnt="6"/>
      <dgm:spPr/>
    </dgm:pt>
    <dgm:pt modelId="{7D6ABDAD-B283-4988-8D19-DB9CF145E724}" type="pres">
      <dgm:prSet presAssocID="{6AE78DB0-B457-4D26-A93C-A26886681C73}" presName="arrowWedge6" presStyleLbl="fgSibTrans2D1" presStyleIdx="5" presStyleCnt="6"/>
      <dgm:spPr/>
    </dgm:pt>
  </dgm:ptLst>
  <dgm:cxnLst>
    <dgm:cxn modelId="{8E9E5A08-D0FE-468F-B4CF-EE676E8E7D15}" type="presOf" srcId="{77D7EC07-2F6A-4113-BE9C-CE6768C80C51}" destId="{303A1CDE-6DFE-4E59-93AB-6DE975A22379}" srcOrd="1" destOrd="0" presId="urn:microsoft.com/office/officeart/2005/8/layout/cycle8"/>
    <dgm:cxn modelId="{EC2D740F-FEE2-46D6-AA07-204896A3127B}" type="presOf" srcId="{7F59A17E-D511-4FB2-B020-7306BA954471}" destId="{70172F98-AEB3-467C-B79E-F029D1C96118}" srcOrd="0" destOrd="0" presId="urn:microsoft.com/office/officeart/2005/8/layout/cycle8"/>
    <dgm:cxn modelId="{2D194817-688D-403A-AACF-87115DCC5692}" type="presOf" srcId="{6EA049E9-CDE9-4535-A7A2-AE7F43976D10}" destId="{6C016511-8FBC-4FCD-AEC0-76A30F86FDAD}" srcOrd="1" destOrd="0" presId="urn:microsoft.com/office/officeart/2005/8/layout/cycle8"/>
    <dgm:cxn modelId="{EA903632-E44C-4A09-B019-DE9AB3EFFE8D}" srcId="{BAD594BB-BBBA-49CA-BCFB-9015985003E5}" destId="{7F59A17E-D511-4FB2-B020-7306BA954471}" srcOrd="3" destOrd="0" parTransId="{5F26789E-C597-4EC5-BE94-2B5EEFE5E16F}" sibTransId="{2FDD435B-88D8-4AE7-9DBC-125041AF00CE}"/>
    <dgm:cxn modelId="{877A4834-7F75-498E-8F2D-AC500E80257E}" type="presOf" srcId="{359F48DF-3B99-4D06-93CD-12CD547A0B1A}" destId="{7336F6B6-DFA9-4A40-8865-111E211AE142}" srcOrd="1" destOrd="0" presId="urn:microsoft.com/office/officeart/2005/8/layout/cycle8"/>
    <dgm:cxn modelId="{BFADA238-7C88-4C23-AE06-755F9388012B}" type="presOf" srcId="{BAD594BB-BBBA-49CA-BCFB-9015985003E5}" destId="{35B9393A-37A8-4723-950B-5D4EB51D0B98}" srcOrd="0" destOrd="0" presId="urn:microsoft.com/office/officeart/2005/8/layout/cycle8"/>
    <dgm:cxn modelId="{2B05D038-3778-4284-B97A-2BE6FBF9E8A1}" srcId="{BAD594BB-BBBA-49CA-BCFB-9015985003E5}" destId="{843DE8AD-EE6D-48AC-81BC-4537D5C9494E}" srcOrd="5" destOrd="0" parTransId="{DFDA067C-40FB-48BC-BAB6-2C9B6295EE35}" sibTransId="{6AE78DB0-B457-4D26-A93C-A26886681C73}"/>
    <dgm:cxn modelId="{515BAF45-4418-49DB-A8A9-68E0114FDBEF}" type="presOf" srcId="{359F48DF-3B99-4D06-93CD-12CD547A0B1A}" destId="{A4BD6A8A-368E-403E-BAFD-A47245DCF086}" srcOrd="0" destOrd="0" presId="urn:microsoft.com/office/officeart/2005/8/layout/cycle8"/>
    <dgm:cxn modelId="{57006368-9AD2-498B-BEA6-3D8BC4869202}" srcId="{BAD594BB-BBBA-49CA-BCFB-9015985003E5}" destId="{351BBF3E-EAD5-422E-ADF1-0C7CB4579151}" srcOrd="4" destOrd="0" parTransId="{B047FD43-EDD5-43B1-B0C7-C076C48BDA70}" sibTransId="{2DFDD1EF-A62E-4527-AC17-1E5B5399021E}"/>
    <dgm:cxn modelId="{67E5004B-D94F-4A1B-A397-ABB111678E22}" type="presOf" srcId="{843DE8AD-EE6D-48AC-81BC-4537D5C9494E}" destId="{87E6B325-2A4C-4940-B797-E5BE6EB427E2}" srcOrd="0" destOrd="0" presId="urn:microsoft.com/office/officeart/2005/8/layout/cycle8"/>
    <dgm:cxn modelId="{51D9EA72-AF74-4434-AC5D-6CE81A31B304}" type="presOf" srcId="{351BBF3E-EAD5-422E-ADF1-0C7CB4579151}" destId="{C18E8BA7-AA98-4869-AA68-ACD8C05BEC2E}" srcOrd="1" destOrd="0" presId="urn:microsoft.com/office/officeart/2005/8/layout/cycle8"/>
    <dgm:cxn modelId="{FFD1F173-8A45-4B5B-B9AF-8AEBA642E349}" type="presOf" srcId="{843DE8AD-EE6D-48AC-81BC-4537D5C9494E}" destId="{8E85E122-0DA6-4473-AE58-41277DDDB483}" srcOrd="1" destOrd="0" presId="urn:microsoft.com/office/officeart/2005/8/layout/cycle8"/>
    <dgm:cxn modelId="{0FBC1474-1742-41D1-BEF1-87240720E2DC}" type="presOf" srcId="{351BBF3E-EAD5-422E-ADF1-0C7CB4579151}" destId="{7B53C4C4-537E-420A-9C41-F4A22FA9C988}" srcOrd="0" destOrd="0" presId="urn:microsoft.com/office/officeart/2005/8/layout/cycle8"/>
    <dgm:cxn modelId="{21B5DD59-088C-4BEA-9C93-5BEB8584A144}" type="presOf" srcId="{6EA049E9-CDE9-4535-A7A2-AE7F43976D10}" destId="{77170A3D-F2F5-4B34-8366-53D611317532}" srcOrd="0" destOrd="0" presId="urn:microsoft.com/office/officeart/2005/8/layout/cycle8"/>
    <dgm:cxn modelId="{C68C987A-F454-45D6-82BA-0EF442641DDC}" type="presOf" srcId="{77D7EC07-2F6A-4113-BE9C-CE6768C80C51}" destId="{46D59D72-F848-4AFE-9935-11E6D3B62AA5}" srcOrd="0" destOrd="0" presId="urn:microsoft.com/office/officeart/2005/8/layout/cycle8"/>
    <dgm:cxn modelId="{3026A9AA-188C-4C93-A01A-4E3F8C8A1431}" srcId="{BAD594BB-BBBA-49CA-BCFB-9015985003E5}" destId="{359F48DF-3B99-4D06-93CD-12CD547A0B1A}" srcOrd="0" destOrd="0" parTransId="{5C1287C3-8CF9-407A-A815-09DB3621B039}" sibTransId="{CB52A02D-B3F0-4631-A921-BFA4B2900290}"/>
    <dgm:cxn modelId="{69BA24B3-2767-4C3A-A0E2-65CFE5F3D0E5}" srcId="{BAD594BB-BBBA-49CA-BCFB-9015985003E5}" destId="{77D7EC07-2F6A-4113-BE9C-CE6768C80C51}" srcOrd="2" destOrd="0" parTransId="{D54A5C8B-257B-4528-B4A3-6C183C8EA198}" sibTransId="{81E0D6B6-ADE6-45FF-BF21-351DA5BDDD93}"/>
    <dgm:cxn modelId="{C281A4F2-2AE9-4911-B171-668184C26BCA}" type="presOf" srcId="{7F59A17E-D511-4FB2-B020-7306BA954471}" destId="{AF429FC4-20D0-4B16-8F53-D043A77C83B4}" srcOrd="1" destOrd="0" presId="urn:microsoft.com/office/officeart/2005/8/layout/cycle8"/>
    <dgm:cxn modelId="{79E432F8-DC81-4954-B8B5-BBE71750D071}" srcId="{BAD594BB-BBBA-49CA-BCFB-9015985003E5}" destId="{6EA049E9-CDE9-4535-A7A2-AE7F43976D10}" srcOrd="1" destOrd="0" parTransId="{8B7D85BC-E984-4700-A1A1-1DA2C4856688}" sibTransId="{CABB1C77-3A90-41EA-B04B-ED63AEBE897D}"/>
    <dgm:cxn modelId="{155A4CF7-95BB-427C-8F8E-8F3A701811C0}" type="presParOf" srcId="{35B9393A-37A8-4723-950B-5D4EB51D0B98}" destId="{A4BD6A8A-368E-403E-BAFD-A47245DCF086}" srcOrd="0" destOrd="0" presId="urn:microsoft.com/office/officeart/2005/8/layout/cycle8"/>
    <dgm:cxn modelId="{F1BA8DC5-51AE-4BAB-8890-6581F345BA49}" type="presParOf" srcId="{35B9393A-37A8-4723-950B-5D4EB51D0B98}" destId="{D340E972-C83A-46E4-9588-A43B4A4B8269}" srcOrd="1" destOrd="0" presId="urn:microsoft.com/office/officeart/2005/8/layout/cycle8"/>
    <dgm:cxn modelId="{E3A6F947-D9D2-4AA6-BEF9-B03957795FCE}" type="presParOf" srcId="{35B9393A-37A8-4723-950B-5D4EB51D0B98}" destId="{4649128E-436B-4937-A5AB-48C41FB19E14}" srcOrd="2" destOrd="0" presId="urn:microsoft.com/office/officeart/2005/8/layout/cycle8"/>
    <dgm:cxn modelId="{7469D0FD-B49D-456D-87BA-6F749FBC2FAA}" type="presParOf" srcId="{35B9393A-37A8-4723-950B-5D4EB51D0B98}" destId="{7336F6B6-DFA9-4A40-8865-111E211AE142}" srcOrd="3" destOrd="0" presId="urn:microsoft.com/office/officeart/2005/8/layout/cycle8"/>
    <dgm:cxn modelId="{3FF2AB19-6E07-429E-9AA6-5520D4142B7D}" type="presParOf" srcId="{35B9393A-37A8-4723-950B-5D4EB51D0B98}" destId="{77170A3D-F2F5-4B34-8366-53D611317532}" srcOrd="4" destOrd="0" presId="urn:microsoft.com/office/officeart/2005/8/layout/cycle8"/>
    <dgm:cxn modelId="{82569FB9-4819-49B4-B800-2A4A407E4E1D}" type="presParOf" srcId="{35B9393A-37A8-4723-950B-5D4EB51D0B98}" destId="{C282236D-5FEB-4176-8113-6FC74C1C6EB9}" srcOrd="5" destOrd="0" presId="urn:microsoft.com/office/officeart/2005/8/layout/cycle8"/>
    <dgm:cxn modelId="{93A3DA94-D59C-46CA-984E-12D859A24967}" type="presParOf" srcId="{35B9393A-37A8-4723-950B-5D4EB51D0B98}" destId="{14B405ED-D9A5-4614-AA7F-D7175ECAFB70}" srcOrd="6" destOrd="0" presId="urn:microsoft.com/office/officeart/2005/8/layout/cycle8"/>
    <dgm:cxn modelId="{3CCB2F36-0E68-4986-AD72-F3273D3DAA6C}" type="presParOf" srcId="{35B9393A-37A8-4723-950B-5D4EB51D0B98}" destId="{6C016511-8FBC-4FCD-AEC0-76A30F86FDAD}" srcOrd="7" destOrd="0" presId="urn:microsoft.com/office/officeart/2005/8/layout/cycle8"/>
    <dgm:cxn modelId="{DF7BBACE-116F-46B4-9D5C-F9D11687C993}" type="presParOf" srcId="{35B9393A-37A8-4723-950B-5D4EB51D0B98}" destId="{46D59D72-F848-4AFE-9935-11E6D3B62AA5}" srcOrd="8" destOrd="0" presId="urn:microsoft.com/office/officeart/2005/8/layout/cycle8"/>
    <dgm:cxn modelId="{B22A1630-5029-4643-ACC8-CAC5B483EB95}" type="presParOf" srcId="{35B9393A-37A8-4723-950B-5D4EB51D0B98}" destId="{3082AE55-08F3-46F8-90D7-9BA922A9E5E1}" srcOrd="9" destOrd="0" presId="urn:microsoft.com/office/officeart/2005/8/layout/cycle8"/>
    <dgm:cxn modelId="{015CACA8-87CB-4DD0-8202-996F8A1F86A1}" type="presParOf" srcId="{35B9393A-37A8-4723-950B-5D4EB51D0B98}" destId="{CCAA6C54-519C-4FA0-994F-7FF5D9A42C65}" srcOrd="10" destOrd="0" presId="urn:microsoft.com/office/officeart/2005/8/layout/cycle8"/>
    <dgm:cxn modelId="{AE65085A-2C74-4048-9FDA-3DE2C8CB5261}" type="presParOf" srcId="{35B9393A-37A8-4723-950B-5D4EB51D0B98}" destId="{303A1CDE-6DFE-4E59-93AB-6DE975A22379}" srcOrd="11" destOrd="0" presId="urn:microsoft.com/office/officeart/2005/8/layout/cycle8"/>
    <dgm:cxn modelId="{2DADC990-7CB4-4237-8370-981191915115}" type="presParOf" srcId="{35B9393A-37A8-4723-950B-5D4EB51D0B98}" destId="{70172F98-AEB3-467C-B79E-F029D1C96118}" srcOrd="12" destOrd="0" presId="urn:microsoft.com/office/officeart/2005/8/layout/cycle8"/>
    <dgm:cxn modelId="{2D1B6B83-4749-4476-ABA5-4104AC11300C}" type="presParOf" srcId="{35B9393A-37A8-4723-950B-5D4EB51D0B98}" destId="{DE3E0B0A-FF0B-4D3E-9CED-32B7DDC81F48}" srcOrd="13" destOrd="0" presId="urn:microsoft.com/office/officeart/2005/8/layout/cycle8"/>
    <dgm:cxn modelId="{B2F32C7B-290A-4CE0-AC1C-72A35C9A2BD3}" type="presParOf" srcId="{35B9393A-37A8-4723-950B-5D4EB51D0B98}" destId="{DC17C284-1424-4539-A55B-DBE89439A307}" srcOrd="14" destOrd="0" presId="urn:microsoft.com/office/officeart/2005/8/layout/cycle8"/>
    <dgm:cxn modelId="{0E7A8849-8A0C-4ED9-9426-3BB73D38B293}" type="presParOf" srcId="{35B9393A-37A8-4723-950B-5D4EB51D0B98}" destId="{AF429FC4-20D0-4B16-8F53-D043A77C83B4}" srcOrd="15" destOrd="0" presId="urn:microsoft.com/office/officeart/2005/8/layout/cycle8"/>
    <dgm:cxn modelId="{8D9A3502-B987-4CC1-BF3F-F605EB2D84EA}" type="presParOf" srcId="{35B9393A-37A8-4723-950B-5D4EB51D0B98}" destId="{7B53C4C4-537E-420A-9C41-F4A22FA9C988}" srcOrd="16" destOrd="0" presId="urn:microsoft.com/office/officeart/2005/8/layout/cycle8"/>
    <dgm:cxn modelId="{62D51CA9-6F17-413B-A01C-69F3598367FD}" type="presParOf" srcId="{35B9393A-37A8-4723-950B-5D4EB51D0B98}" destId="{C798E04D-5862-487A-931E-C067C7DBCD07}" srcOrd="17" destOrd="0" presId="urn:microsoft.com/office/officeart/2005/8/layout/cycle8"/>
    <dgm:cxn modelId="{F16D8E74-1E3F-4A25-BCAF-764CEBFB584A}" type="presParOf" srcId="{35B9393A-37A8-4723-950B-5D4EB51D0B98}" destId="{ED69707E-A901-4EBA-9B96-EB4763F9F148}" srcOrd="18" destOrd="0" presId="urn:microsoft.com/office/officeart/2005/8/layout/cycle8"/>
    <dgm:cxn modelId="{33972787-FBEE-4672-B829-0E9ED631894A}" type="presParOf" srcId="{35B9393A-37A8-4723-950B-5D4EB51D0B98}" destId="{C18E8BA7-AA98-4869-AA68-ACD8C05BEC2E}" srcOrd="19" destOrd="0" presId="urn:microsoft.com/office/officeart/2005/8/layout/cycle8"/>
    <dgm:cxn modelId="{6729BD2C-6E79-4F04-9124-A56EDC9CF8F5}" type="presParOf" srcId="{35B9393A-37A8-4723-950B-5D4EB51D0B98}" destId="{87E6B325-2A4C-4940-B797-E5BE6EB427E2}" srcOrd="20" destOrd="0" presId="urn:microsoft.com/office/officeart/2005/8/layout/cycle8"/>
    <dgm:cxn modelId="{3B3A2C44-F613-4F4D-A233-529B4947DEE2}" type="presParOf" srcId="{35B9393A-37A8-4723-950B-5D4EB51D0B98}" destId="{3814014E-261A-4215-8009-7C0399C5199E}" srcOrd="21" destOrd="0" presId="urn:microsoft.com/office/officeart/2005/8/layout/cycle8"/>
    <dgm:cxn modelId="{20E6057E-645E-4E3E-AD45-6ED76795C8E7}" type="presParOf" srcId="{35B9393A-37A8-4723-950B-5D4EB51D0B98}" destId="{2E68DC9A-1DCE-40CF-BCED-A0E291E68E6B}" srcOrd="22" destOrd="0" presId="urn:microsoft.com/office/officeart/2005/8/layout/cycle8"/>
    <dgm:cxn modelId="{F22842A2-036D-4C2A-8974-D959CD187D58}" type="presParOf" srcId="{35B9393A-37A8-4723-950B-5D4EB51D0B98}" destId="{8E85E122-0DA6-4473-AE58-41277DDDB483}" srcOrd="23" destOrd="0" presId="urn:microsoft.com/office/officeart/2005/8/layout/cycle8"/>
    <dgm:cxn modelId="{E155CE53-E7C0-4C6F-A7F9-693D9E838FA1}" type="presParOf" srcId="{35B9393A-37A8-4723-950B-5D4EB51D0B98}" destId="{F948B23B-A18F-4C6E-B48F-54D6E240D591}" srcOrd="24" destOrd="0" presId="urn:microsoft.com/office/officeart/2005/8/layout/cycle8"/>
    <dgm:cxn modelId="{1D1715E6-0FD3-4A49-9D61-A7FB7CA577BE}" type="presParOf" srcId="{35B9393A-37A8-4723-950B-5D4EB51D0B98}" destId="{A24FD725-7F47-4F33-9FDE-61F252681EF8}" srcOrd="25" destOrd="0" presId="urn:microsoft.com/office/officeart/2005/8/layout/cycle8"/>
    <dgm:cxn modelId="{E8ADA6DC-FA05-4450-8B37-F7E537E2B1C9}" type="presParOf" srcId="{35B9393A-37A8-4723-950B-5D4EB51D0B98}" destId="{C5B9707A-3F6B-47EC-B6A9-FB4F72ED7176}" srcOrd="26" destOrd="0" presId="urn:microsoft.com/office/officeart/2005/8/layout/cycle8"/>
    <dgm:cxn modelId="{A8C807F4-D76A-4E06-BD47-8E2585415D6E}" type="presParOf" srcId="{35B9393A-37A8-4723-950B-5D4EB51D0B98}" destId="{0015C239-F30E-46DA-BA43-9D884C20CCFD}" srcOrd="27" destOrd="0" presId="urn:microsoft.com/office/officeart/2005/8/layout/cycle8"/>
    <dgm:cxn modelId="{CEEA679B-C1FF-4FEE-AC88-C5065205E9A1}" type="presParOf" srcId="{35B9393A-37A8-4723-950B-5D4EB51D0B98}" destId="{84326BD2-3556-4141-AF57-30F041AE417F}" srcOrd="28" destOrd="0" presId="urn:microsoft.com/office/officeart/2005/8/layout/cycle8"/>
    <dgm:cxn modelId="{87A31177-A3D0-4A6F-BA96-21BC6374C965}" type="presParOf" srcId="{35B9393A-37A8-4723-950B-5D4EB51D0B98}" destId="{7D6ABDAD-B283-4988-8D19-DB9CF145E724}"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F98EC3-43C3-4732-8ECE-F052FA5BB1B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fr-FR"/>
        </a:p>
      </dgm:t>
    </dgm:pt>
    <dgm:pt modelId="{FF7CCDE7-3C97-4FA7-8529-F098DE110954}">
      <dgm:prSet phldrT="[Texte]"/>
      <dgm:spPr/>
      <dgm:t>
        <a:bodyPr/>
        <a:lstStyle/>
        <a:p>
          <a:r>
            <a:rPr lang="fr-FR">
              <a:latin typeface="Arial" panose="020B0604020202020204" pitchFamily="34" charset="0"/>
              <a:cs typeface="Arial" panose="020B0604020202020204" pitchFamily="34" charset="0"/>
            </a:rPr>
            <a:t>Global </a:t>
          </a:r>
          <a:r>
            <a:rPr lang="fr-FR" err="1">
              <a:latin typeface="Arial" panose="020B0604020202020204" pitchFamily="34" charset="0"/>
              <a:cs typeface="Arial" panose="020B0604020202020204" pitchFamily="34" charset="0"/>
            </a:rPr>
            <a:t>level</a:t>
          </a:r>
          <a:endParaRPr lang="fr-FR">
            <a:latin typeface="Arial" panose="020B0604020202020204" pitchFamily="34" charset="0"/>
            <a:cs typeface="Arial" panose="020B0604020202020204" pitchFamily="34" charset="0"/>
          </a:endParaRPr>
        </a:p>
      </dgm:t>
    </dgm:pt>
    <dgm:pt modelId="{F324FB0E-0FC5-44BB-AAAA-8A5C1C1B6331}" type="parTrans" cxnId="{5DACC2BA-7D50-4369-8EB3-ED59F55960A3}">
      <dgm:prSet/>
      <dgm:spPr/>
      <dgm:t>
        <a:bodyPr/>
        <a:lstStyle/>
        <a:p>
          <a:endParaRPr lang="fr-FR"/>
        </a:p>
      </dgm:t>
    </dgm:pt>
    <dgm:pt modelId="{BACD5E8D-894D-4FA7-A65C-14BB83071FF6}" type="sibTrans" cxnId="{5DACC2BA-7D50-4369-8EB3-ED59F55960A3}">
      <dgm:prSet/>
      <dgm:spPr/>
      <dgm:t>
        <a:bodyPr/>
        <a:lstStyle/>
        <a:p>
          <a:endParaRPr lang="fr-FR"/>
        </a:p>
      </dgm:t>
    </dgm:pt>
    <dgm:pt modelId="{D65E53B9-AB62-4298-8D2C-8C930619B6A1}">
      <dgm:prSet phldrT="[Texte]"/>
      <dgm:spPr/>
      <dgm:t>
        <a:bodyPr/>
        <a:lstStyle/>
        <a:p>
          <a:r>
            <a:rPr lang="fr-FR">
              <a:latin typeface="Arial" panose="020B0604020202020204" pitchFamily="34" charset="0"/>
              <a:cs typeface="Arial" panose="020B0604020202020204" pitchFamily="34" charset="0"/>
            </a:rPr>
            <a:t>UNICEF HQ</a:t>
          </a:r>
        </a:p>
      </dgm:t>
    </dgm:pt>
    <dgm:pt modelId="{BBF41894-6FB0-4049-93AF-2A271A63AE89}" type="parTrans" cxnId="{F85FAC67-0BC9-45D8-816D-6A2329687B97}">
      <dgm:prSet/>
      <dgm:spPr/>
      <dgm:t>
        <a:bodyPr/>
        <a:lstStyle/>
        <a:p>
          <a:endParaRPr lang="fr-FR"/>
        </a:p>
      </dgm:t>
    </dgm:pt>
    <dgm:pt modelId="{35EEC192-4849-4457-B91A-0F553BAFF2C6}" type="sibTrans" cxnId="{F85FAC67-0BC9-45D8-816D-6A2329687B97}">
      <dgm:prSet/>
      <dgm:spPr/>
      <dgm:t>
        <a:bodyPr/>
        <a:lstStyle/>
        <a:p>
          <a:endParaRPr lang="fr-FR"/>
        </a:p>
      </dgm:t>
    </dgm:pt>
    <dgm:pt modelId="{8E73137F-F638-4B18-B819-1E37C7F7C4B1}">
      <dgm:prSet phldrT="[Texte]"/>
      <dgm:spPr/>
      <dgm:t>
        <a:bodyPr/>
        <a:lstStyle/>
        <a:p>
          <a:r>
            <a:rPr lang="fr-FR">
              <a:latin typeface="Arial" panose="020B0604020202020204" pitchFamily="34" charset="0"/>
              <a:cs typeface="Arial" panose="020B0604020202020204" pitchFamily="34" charset="0"/>
            </a:rPr>
            <a:t>WFP HQ</a:t>
          </a:r>
        </a:p>
      </dgm:t>
    </dgm:pt>
    <dgm:pt modelId="{612467FD-A20B-48E0-9882-EC39A693878E}" type="parTrans" cxnId="{C53B0E61-5835-4A2E-8271-1F5DF1D201EB}">
      <dgm:prSet/>
      <dgm:spPr/>
      <dgm:t>
        <a:bodyPr/>
        <a:lstStyle/>
        <a:p>
          <a:endParaRPr lang="fr-FR"/>
        </a:p>
      </dgm:t>
    </dgm:pt>
    <dgm:pt modelId="{95C33547-036C-43D6-852C-B0C2682F33EA}" type="sibTrans" cxnId="{C53B0E61-5835-4A2E-8271-1F5DF1D201EB}">
      <dgm:prSet/>
      <dgm:spPr/>
      <dgm:t>
        <a:bodyPr/>
        <a:lstStyle/>
        <a:p>
          <a:endParaRPr lang="fr-FR"/>
        </a:p>
      </dgm:t>
    </dgm:pt>
    <dgm:pt modelId="{A243BC63-6B7B-4C67-A919-4A550BDAC49A}">
      <dgm:prSet phldrT="[Texte]"/>
      <dgm:spPr/>
      <dgm:t>
        <a:bodyPr/>
        <a:lstStyle/>
        <a:p>
          <a:r>
            <a:rPr lang="en-US">
              <a:latin typeface="Arial" panose="020B0604020202020204" pitchFamily="34" charset="0"/>
              <a:cs typeface="Arial" panose="020B0604020202020204" pitchFamily="34" charset="0"/>
            </a:rPr>
            <a:t>Eastern and Southern Africa Region</a:t>
          </a:r>
          <a:endParaRPr lang="fr-FR">
            <a:latin typeface="Arial" panose="020B0604020202020204" pitchFamily="34" charset="0"/>
            <a:cs typeface="Arial" panose="020B0604020202020204" pitchFamily="34" charset="0"/>
          </a:endParaRPr>
        </a:p>
      </dgm:t>
    </dgm:pt>
    <dgm:pt modelId="{235218B2-4A5B-456C-BDC4-BD47DE2E716B}" type="parTrans" cxnId="{83F17D58-9C45-41B2-B96A-5ED767B985EF}">
      <dgm:prSet/>
      <dgm:spPr/>
      <dgm:t>
        <a:bodyPr/>
        <a:lstStyle/>
        <a:p>
          <a:endParaRPr lang="fr-FR"/>
        </a:p>
      </dgm:t>
    </dgm:pt>
    <dgm:pt modelId="{87ACBA56-6367-4748-9F16-492A607BF607}" type="sibTrans" cxnId="{83F17D58-9C45-41B2-B96A-5ED767B985EF}">
      <dgm:prSet/>
      <dgm:spPr/>
      <dgm:t>
        <a:bodyPr/>
        <a:lstStyle/>
        <a:p>
          <a:endParaRPr lang="fr-FR"/>
        </a:p>
      </dgm:t>
    </dgm:pt>
    <dgm:pt modelId="{574467D0-1096-4566-A973-BAD7E9CA8159}">
      <dgm:prSet phldrT="[Texte]"/>
      <dgm:spPr/>
      <dgm:t>
        <a:bodyPr/>
        <a:lstStyle/>
        <a:p>
          <a:r>
            <a:rPr lang="fr-FR">
              <a:latin typeface="Arial" panose="020B0604020202020204" pitchFamily="34" charset="0"/>
              <a:cs typeface="Arial" panose="020B0604020202020204" pitchFamily="34" charset="0"/>
            </a:rPr>
            <a:t>UNICEF ESARO</a:t>
          </a:r>
        </a:p>
      </dgm:t>
    </dgm:pt>
    <dgm:pt modelId="{A797F1AF-7597-4C2C-BD2F-7B38E09B41E2}" type="parTrans" cxnId="{27B08B0C-AC5F-42BD-A577-E88D3A10C5C5}">
      <dgm:prSet/>
      <dgm:spPr/>
      <dgm:t>
        <a:bodyPr/>
        <a:lstStyle/>
        <a:p>
          <a:endParaRPr lang="fr-FR"/>
        </a:p>
      </dgm:t>
    </dgm:pt>
    <dgm:pt modelId="{97A77E98-4F99-4600-9269-218A574FA861}" type="sibTrans" cxnId="{27B08B0C-AC5F-42BD-A577-E88D3A10C5C5}">
      <dgm:prSet/>
      <dgm:spPr/>
      <dgm:t>
        <a:bodyPr/>
        <a:lstStyle/>
        <a:p>
          <a:endParaRPr lang="fr-FR"/>
        </a:p>
      </dgm:t>
    </dgm:pt>
    <dgm:pt modelId="{A3EC3065-0930-43BE-AD20-151EDB17CA49}">
      <dgm:prSet phldrT="[Texte]"/>
      <dgm:spPr/>
      <dgm:t>
        <a:bodyPr/>
        <a:lstStyle/>
        <a:p>
          <a:r>
            <a:rPr lang="fr-FR">
              <a:latin typeface="Arial" panose="020B0604020202020204" pitchFamily="34" charset="0"/>
              <a:cs typeface="Arial" panose="020B0604020202020204" pitchFamily="34" charset="0"/>
            </a:rPr>
            <a:t>IPC Regional Coordo (ESA) </a:t>
          </a:r>
        </a:p>
      </dgm:t>
    </dgm:pt>
    <dgm:pt modelId="{6B444CD0-54A7-46D5-8A4F-B479C219FFB9}" type="parTrans" cxnId="{BD4787D6-E39E-411F-8CA5-C6BB92BFD5D0}">
      <dgm:prSet/>
      <dgm:spPr/>
      <dgm:t>
        <a:bodyPr/>
        <a:lstStyle/>
        <a:p>
          <a:endParaRPr lang="fr-FR"/>
        </a:p>
      </dgm:t>
    </dgm:pt>
    <dgm:pt modelId="{7C255E3F-8489-4B44-9919-E6DA7F7DF1FA}" type="sibTrans" cxnId="{BD4787D6-E39E-411F-8CA5-C6BB92BFD5D0}">
      <dgm:prSet/>
      <dgm:spPr/>
      <dgm:t>
        <a:bodyPr/>
        <a:lstStyle/>
        <a:p>
          <a:endParaRPr lang="fr-FR"/>
        </a:p>
      </dgm:t>
    </dgm:pt>
    <dgm:pt modelId="{6CD3CB91-3638-4740-9ACA-E4708C1D85F8}">
      <dgm:prSet phldrT="[Texte]"/>
      <dgm:spPr/>
      <dgm:t>
        <a:bodyPr/>
        <a:lstStyle/>
        <a:p>
          <a:r>
            <a:rPr lang="fr-FR">
              <a:latin typeface="Arial" panose="020B0604020202020204" pitchFamily="34" charset="0"/>
              <a:cs typeface="Arial" panose="020B0604020202020204" pitchFamily="34" charset="0"/>
            </a:rPr>
            <a:t>National </a:t>
          </a:r>
          <a:r>
            <a:rPr lang="fr-FR" err="1">
              <a:latin typeface="Arial" panose="020B0604020202020204" pitchFamily="34" charset="0"/>
              <a:cs typeface="Arial" panose="020B0604020202020204" pitchFamily="34" charset="0"/>
            </a:rPr>
            <a:t>Level</a:t>
          </a:r>
          <a:endParaRPr lang="fr-FR">
            <a:latin typeface="Arial" panose="020B0604020202020204" pitchFamily="34" charset="0"/>
            <a:cs typeface="Arial" panose="020B0604020202020204" pitchFamily="34" charset="0"/>
          </a:endParaRPr>
        </a:p>
      </dgm:t>
    </dgm:pt>
    <dgm:pt modelId="{6DB868F8-20F7-4B75-924C-E7AD82051D50}" type="parTrans" cxnId="{B5B32EDD-FF01-4214-BE1D-B90AFE1DE707}">
      <dgm:prSet/>
      <dgm:spPr/>
      <dgm:t>
        <a:bodyPr/>
        <a:lstStyle/>
        <a:p>
          <a:endParaRPr lang="fr-FR"/>
        </a:p>
      </dgm:t>
    </dgm:pt>
    <dgm:pt modelId="{4D0E62ED-8086-466D-866D-4B86E57A23F9}" type="sibTrans" cxnId="{B5B32EDD-FF01-4214-BE1D-B90AFE1DE707}">
      <dgm:prSet/>
      <dgm:spPr/>
      <dgm:t>
        <a:bodyPr/>
        <a:lstStyle/>
        <a:p>
          <a:endParaRPr lang="fr-FR"/>
        </a:p>
      </dgm:t>
    </dgm:pt>
    <dgm:pt modelId="{7B5D8E03-50B9-4038-BAE9-E98CA4A85A6B}">
      <dgm:prSet phldrT="[Texte]"/>
      <dgm:spPr/>
      <dgm:t>
        <a:bodyPr/>
        <a:lstStyle/>
        <a:p>
          <a:r>
            <a:rPr lang="fr-FR">
              <a:latin typeface="Arial" panose="020B0604020202020204" pitchFamily="34" charset="0"/>
              <a:cs typeface="Arial" panose="020B0604020202020204" pitchFamily="34" charset="0"/>
            </a:rPr>
            <a:t>UNICEF Madagascar </a:t>
          </a:r>
        </a:p>
      </dgm:t>
    </dgm:pt>
    <dgm:pt modelId="{919DDD21-5A66-4B2E-9E4E-E89F30F68DB9}" type="parTrans" cxnId="{92316C8B-7220-4C83-85E4-C68D15EB220A}">
      <dgm:prSet/>
      <dgm:spPr/>
      <dgm:t>
        <a:bodyPr/>
        <a:lstStyle/>
        <a:p>
          <a:endParaRPr lang="fr-FR"/>
        </a:p>
      </dgm:t>
    </dgm:pt>
    <dgm:pt modelId="{547249EC-4A54-4215-B283-DC23D833F284}" type="sibTrans" cxnId="{92316C8B-7220-4C83-85E4-C68D15EB220A}">
      <dgm:prSet/>
      <dgm:spPr/>
      <dgm:t>
        <a:bodyPr/>
        <a:lstStyle/>
        <a:p>
          <a:endParaRPr lang="fr-FR"/>
        </a:p>
      </dgm:t>
    </dgm:pt>
    <dgm:pt modelId="{8FB6AB2D-6E97-4320-B6E8-2DF29450024C}">
      <dgm:prSet phldrT="[Texte]"/>
      <dgm:spPr/>
      <dgm:t>
        <a:bodyPr/>
        <a:lstStyle/>
        <a:p>
          <a:r>
            <a:rPr lang="fr-FR">
              <a:latin typeface="Arial" panose="020B0604020202020204" pitchFamily="34" charset="0"/>
              <a:cs typeface="Arial" panose="020B0604020202020204" pitchFamily="34" charset="0"/>
            </a:rPr>
            <a:t>WFP Madagascar </a:t>
          </a:r>
        </a:p>
      </dgm:t>
    </dgm:pt>
    <dgm:pt modelId="{4405FD81-FF0B-44D3-83B1-0DA613752B9E}" type="parTrans" cxnId="{6F6E7500-0687-4F96-81F9-00A0F21F6A17}">
      <dgm:prSet/>
      <dgm:spPr/>
      <dgm:t>
        <a:bodyPr/>
        <a:lstStyle/>
        <a:p>
          <a:endParaRPr lang="fr-FR"/>
        </a:p>
      </dgm:t>
    </dgm:pt>
    <dgm:pt modelId="{7C5592DE-719D-4697-917A-A8933A023BB9}" type="sibTrans" cxnId="{6F6E7500-0687-4F96-81F9-00A0F21F6A17}">
      <dgm:prSet/>
      <dgm:spPr/>
      <dgm:t>
        <a:bodyPr/>
        <a:lstStyle/>
        <a:p>
          <a:endParaRPr lang="fr-FR"/>
        </a:p>
      </dgm:t>
    </dgm:pt>
    <dgm:pt modelId="{C8A69E85-34EB-4B1B-9047-858D52B4F0DC}">
      <dgm:prSet/>
      <dgm:spPr/>
      <dgm:t>
        <a:bodyPr/>
        <a:lstStyle/>
        <a:p>
          <a:r>
            <a:rPr lang="fr-FR" err="1">
              <a:latin typeface="Arial" panose="020B0604020202020204" pitchFamily="34" charset="0"/>
              <a:cs typeface="Arial" panose="020B0604020202020204" pitchFamily="34" charset="0"/>
            </a:rPr>
            <a:t>Partners</a:t>
          </a:r>
          <a:r>
            <a:rPr lang="fr-FR">
              <a:latin typeface="Arial" panose="020B0604020202020204" pitchFamily="34" charset="0"/>
              <a:cs typeface="Arial" panose="020B0604020202020204" pitchFamily="34" charset="0"/>
            </a:rPr>
            <a:t> &amp; </a:t>
          </a:r>
          <a:r>
            <a:rPr lang="fr-FR" err="1">
              <a:latin typeface="Arial" panose="020B0604020202020204" pitchFamily="34" charset="0"/>
              <a:cs typeface="Arial" panose="020B0604020202020204" pitchFamily="34" charset="0"/>
            </a:rPr>
            <a:t>Other</a:t>
          </a:r>
          <a:r>
            <a:rPr lang="fr-FR">
              <a:latin typeface="Arial" panose="020B0604020202020204" pitchFamily="34" charset="0"/>
              <a:cs typeface="Arial" panose="020B0604020202020204" pitchFamily="34" charset="0"/>
            </a:rPr>
            <a:t> Teams</a:t>
          </a:r>
        </a:p>
      </dgm:t>
    </dgm:pt>
    <dgm:pt modelId="{E0D8DFC0-4E4B-4154-BE91-845FB847DBB7}" type="parTrans" cxnId="{33B98859-4415-4D45-96A1-F458504826D8}">
      <dgm:prSet/>
      <dgm:spPr/>
      <dgm:t>
        <a:bodyPr/>
        <a:lstStyle/>
        <a:p>
          <a:endParaRPr lang="fr-FR"/>
        </a:p>
      </dgm:t>
    </dgm:pt>
    <dgm:pt modelId="{3357C62B-1268-48B8-852E-21B4F3D714C3}" type="sibTrans" cxnId="{33B98859-4415-4D45-96A1-F458504826D8}">
      <dgm:prSet/>
      <dgm:spPr/>
      <dgm:t>
        <a:bodyPr/>
        <a:lstStyle/>
        <a:p>
          <a:endParaRPr lang="fr-FR"/>
        </a:p>
      </dgm:t>
    </dgm:pt>
    <dgm:pt modelId="{A02E243D-F0A4-4337-A661-206117470C28}">
      <dgm:prSet phldrT="[Texte]"/>
      <dgm:spPr/>
      <dgm:t>
        <a:bodyPr/>
        <a:lstStyle/>
        <a:p>
          <a:r>
            <a:rPr lang="fr-FR">
              <a:latin typeface="Arial" panose="020B0604020202020204" pitchFamily="34" charset="0"/>
              <a:cs typeface="Arial" panose="020B0604020202020204" pitchFamily="34" charset="0"/>
            </a:rPr>
            <a:t>IPC-GSE</a:t>
          </a:r>
        </a:p>
      </dgm:t>
    </dgm:pt>
    <dgm:pt modelId="{1A81C940-9668-4C18-9662-0D6B09946D9E}" type="parTrans" cxnId="{AB2E3EED-41D5-45D1-B5BF-74A0A80B08EF}">
      <dgm:prSet/>
      <dgm:spPr/>
      <dgm:t>
        <a:bodyPr/>
        <a:lstStyle/>
        <a:p>
          <a:endParaRPr lang="fr-FR"/>
        </a:p>
      </dgm:t>
    </dgm:pt>
    <dgm:pt modelId="{B3D54F41-CDD9-41BB-9C88-303A4CC2CAC9}" type="sibTrans" cxnId="{AB2E3EED-41D5-45D1-B5BF-74A0A80B08EF}">
      <dgm:prSet/>
      <dgm:spPr/>
      <dgm:t>
        <a:bodyPr/>
        <a:lstStyle/>
        <a:p>
          <a:endParaRPr lang="fr-FR"/>
        </a:p>
      </dgm:t>
    </dgm:pt>
    <dgm:pt modelId="{55267A53-97BC-4485-8A35-12725BC42813}">
      <dgm:prSet phldrT="[Texte]"/>
      <dgm:spPr/>
      <dgm:t>
        <a:bodyPr/>
        <a:lstStyle/>
        <a:p>
          <a:r>
            <a:rPr lang="fr-FR">
              <a:latin typeface="Arial" panose="020B0604020202020204" pitchFamily="34" charset="0"/>
              <a:cs typeface="Arial" panose="020B0604020202020204" pitchFamily="34" charset="0"/>
            </a:rPr>
            <a:t>GNC – TA </a:t>
          </a:r>
        </a:p>
      </dgm:t>
    </dgm:pt>
    <dgm:pt modelId="{6A331865-EF7F-4F64-8F31-017D6EF03399}" type="parTrans" cxnId="{60C1BD7A-DBA5-44C0-B2FC-6E16FCFA8EA2}">
      <dgm:prSet/>
      <dgm:spPr/>
      <dgm:t>
        <a:bodyPr/>
        <a:lstStyle/>
        <a:p>
          <a:endParaRPr lang="fr-FR"/>
        </a:p>
      </dgm:t>
    </dgm:pt>
    <dgm:pt modelId="{4C00AC52-004D-4E2B-8A4F-5AB8E09B4788}" type="sibTrans" cxnId="{60C1BD7A-DBA5-44C0-B2FC-6E16FCFA8EA2}">
      <dgm:prSet/>
      <dgm:spPr/>
      <dgm:t>
        <a:bodyPr/>
        <a:lstStyle/>
        <a:p>
          <a:endParaRPr lang="fr-FR"/>
        </a:p>
      </dgm:t>
    </dgm:pt>
    <dgm:pt modelId="{A3CB98FE-A6E3-4603-AB16-D36A7380611F}">
      <dgm:prSet phldrT="[Texte]"/>
      <dgm:spPr/>
      <dgm:t>
        <a:bodyPr/>
        <a:lstStyle/>
        <a:p>
          <a:r>
            <a:rPr lang="fr-FR">
              <a:latin typeface="Arial" panose="020B0604020202020204" pitchFamily="34" charset="0"/>
              <a:cs typeface="Arial" panose="020B0604020202020204" pitchFamily="34" charset="0"/>
            </a:rPr>
            <a:t>WFP RBN</a:t>
          </a:r>
        </a:p>
      </dgm:t>
    </dgm:pt>
    <dgm:pt modelId="{18198217-F5B2-4448-ABE2-020BA40DF80D}" type="parTrans" cxnId="{C72A5D4D-39C1-474D-B0F6-ABB8BBD431EF}">
      <dgm:prSet/>
      <dgm:spPr/>
      <dgm:t>
        <a:bodyPr/>
        <a:lstStyle/>
        <a:p>
          <a:endParaRPr lang="fr-FR"/>
        </a:p>
      </dgm:t>
    </dgm:pt>
    <dgm:pt modelId="{9AC2741F-62EF-4658-8C3E-6E4812433C43}" type="sibTrans" cxnId="{C72A5D4D-39C1-474D-B0F6-ABB8BBD431EF}">
      <dgm:prSet/>
      <dgm:spPr/>
      <dgm:t>
        <a:bodyPr/>
        <a:lstStyle/>
        <a:p>
          <a:endParaRPr lang="fr-FR"/>
        </a:p>
      </dgm:t>
    </dgm:pt>
    <dgm:pt modelId="{0161F41A-F97F-4629-BF2D-1444C9F67FEF}">
      <dgm:prSet phldrT="[Texte]"/>
      <dgm:spPr/>
      <dgm:t>
        <a:bodyPr/>
        <a:lstStyle/>
        <a:p>
          <a:r>
            <a:rPr lang="fr-FR">
              <a:latin typeface="Arial" panose="020B0604020202020204" pitchFamily="34" charset="0"/>
              <a:cs typeface="Arial" panose="020B0604020202020204" pitchFamily="34" charset="0"/>
            </a:rPr>
            <a:t>WFP RBJ</a:t>
          </a:r>
        </a:p>
      </dgm:t>
    </dgm:pt>
    <dgm:pt modelId="{585C9DF2-B58E-46B8-82F9-86999C14C746}" type="parTrans" cxnId="{586139B3-027D-4161-8D9D-DC500033BE09}">
      <dgm:prSet/>
      <dgm:spPr/>
      <dgm:t>
        <a:bodyPr/>
        <a:lstStyle/>
        <a:p>
          <a:endParaRPr lang="fr-FR"/>
        </a:p>
      </dgm:t>
    </dgm:pt>
    <dgm:pt modelId="{2D42C826-FE83-451C-A1F7-56155CD67D40}" type="sibTrans" cxnId="{586139B3-027D-4161-8D9D-DC500033BE09}">
      <dgm:prSet/>
      <dgm:spPr/>
      <dgm:t>
        <a:bodyPr/>
        <a:lstStyle/>
        <a:p>
          <a:endParaRPr lang="fr-FR"/>
        </a:p>
      </dgm:t>
    </dgm:pt>
    <dgm:pt modelId="{6214D849-A0D7-460C-A1F3-A0BC7A848608}">
      <dgm:prSet phldrT="[Texte]"/>
      <dgm:spPr/>
      <dgm:t>
        <a:bodyPr/>
        <a:lstStyle/>
        <a:p>
          <a:r>
            <a:rPr lang="fr-FR">
              <a:latin typeface="Arial" panose="020B0604020202020204" pitchFamily="34" charset="0"/>
              <a:cs typeface="Arial" panose="020B0604020202020204" pitchFamily="34" charset="0"/>
            </a:rPr>
            <a:t>WHO Nairobi </a:t>
          </a:r>
        </a:p>
      </dgm:t>
    </dgm:pt>
    <dgm:pt modelId="{D5BBE83F-83C8-4A69-974D-7C699D499B4F}" type="parTrans" cxnId="{5EAF5299-FE25-443C-B766-D093AB0EB5B5}">
      <dgm:prSet/>
      <dgm:spPr/>
      <dgm:t>
        <a:bodyPr/>
        <a:lstStyle/>
        <a:p>
          <a:endParaRPr lang="fr-FR"/>
        </a:p>
      </dgm:t>
    </dgm:pt>
    <dgm:pt modelId="{E7F032FA-5A12-4EEC-8A69-4CE1FB16827A}" type="sibTrans" cxnId="{5EAF5299-FE25-443C-B766-D093AB0EB5B5}">
      <dgm:prSet/>
      <dgm:spPr/>
      <dgm:t>
        <a:bodyPr/>
        <a:lstStyle/>
        <a:p>
          <a:endParaRPr lang="fr-FR"/>
        </a:p>
      </dgm:t>
    </dgm:pt>
    <dgm:pt modelId="{D64C8A05-7F7C-4921-A462-C9F238F7DABA}">
      <dgm:prSet phldrT="[Texte]"/>
      <dgm:spPr/>
      <dgm:t>
        <a:bodyPr/>
        <a:lstStyle/>
        <a:p>
          <a:r>
            <a:rPr lang="fr-FR">
              <a:latin typeface="Arial" panose="020B0604020202020204" pitchFamily="34" charset="0"/>
              <a:cs typeface="Arial" panose="020B0604020202020204" pitchFamily="34" charset="0"/>
            </a:rPr>
            <a:t>NCC Madagascar </a:t>
          </a:r>
        </a:p>
      </dgm:t>
    </dgm:pt>
    <dgm:pt modelId="{0BF43CF8-5B24-41A9-8228-F6099C29BC52}" type="parTrans" cxnId="{DEA40435-F143-4657-A7CE-E22E7D0748D9}">
      <dgm:prSet/>
      <dgm:spPr/>
      <dgm:t>
        <a:bodyPr/>
        <a:lstStyle/>
        <a:p>
          <a:endParaRPr lang="fr-FR"/>
        </a:p>
      </dgm:t>
    </dgm:pt>
    <dgm:pt modelId="{446AA134-A06F-4E4D-B4AC-F40A42602CB4}" type="sibTrans" cxnId="{DEA40435-F143-4657-A7CE-E22E7D0748D9}">
      <dgm:prSet/>
      <dgm:spPr/>
      <dgm:t>
        <a:bodyPr/>
        <a:lstStyle/>
        <a:p>
          <a:endParaRPr lang="fr-FR"/>
        </a:p>
      </dgm:t>
    </dgm:pt>
    <dgm:pt modelId="{6E20ED45-B44D-4BE3-8C65-686014309420}">
      <dgm:prSet phldrT="[Texte]"/>
      <dgm:spPr/>
      <dgm:t>
        <a:bodyPr/>
        <a:lstStyle/>
        <a:p>
          <a:r>
            <a:rPr lang="fr-FR">
              <a:latin typeface="Arial" panose="020B0604020202020204" pitchFamily="34" charset="0"/>
              <a:cs typeface="Arial" panose="020B0604020202020204" pitchFamily="34" charset="0"/>
            </a:rPr>
            <a:t>ONN Madagascar </a:t>
          </a:r>
        </a:p>
      </dgm:t>
    </dgm:pt>
    <dgm:pt modelId="{FAD3575F-F296-46F4-A94C-47DD0BB1A8BB}" type="parTrans" cxnId="{AA13FF43-90E7-4B23-A806-3B3C56D432B4}">
      <dgm:prSet/>
      <dgm:spPr/>
      <dgm:t>
        <a:bodyPr/>
        <a:lstStyle/>
        <a:p>
          <a:endParaRPr lang="fr-FR"/>
        </a:p>
      </dgm:t>
    </dgm:pt>
    <dgm:pt modelId="{1E041C22-012B-472B-83F7-17104E7979ED}" type="sibTrans" cxnId="{AA13FF43-90E7-4B23-A806-3B3C56D432B4}">
      <dgm:prSet/>
      <dgm:spPr/>
      <dgm:t>
        <a:bodyPr/>
        <a:lstStyle/>
        <a:p>
          <a:endParaRPr lang="fr-FR"/>
        </a:p>
      </dgm:t>
    </dgm:pt>
    <dgm:pt modelId="{7EFD7CD3-7307-489A-AD07-D1635F46192A}">
      <dgm:prSet phldrT="[Texte]"/>
      <dgm:spPr/>
      <dgm:t>
        <a:bodyPr/>
        <a:lstStyle/>
        <a:p>
          <a:r>
            <a:rPr lang="fr-FR">
              <a:latin typeface="Arial" panose="020B0604020202020204" pitchFamily="34" charset="0"/>
              <a:cs typeface="Arial" panose="020B0604020202020204" pitchFamily="34" charset="0"/>
            </a:rPr>
            <a:t>UNICEF Sud Soudan </a:t>
          </a:r>
        </a:p>
      </dgm:t>
    </dgm:pt>
    <dgm:pt modelId="{0BDB151D-8B5D-4BDB-883A-FA8A31070146}" type="parTrans" cxnId="{F52B335E-B51E-479A-BAD5-0C4F776076C5}">
      <dgm:prSet/>
      <dgm:spPr/>
      <dgm:t>
        <a:bodyPr/>
        <a:lstStyle/>
        <a:p>
          <a:endParaRPr lang="fr-FR"/>
        </a:p>
      </dgm:t>
    </dgm:pt>
    <dgm:pt modelId="{D1E638B5-9CF4-475C-AB0B-86587F3B8CFB}" type="sibTrans" cxnId="{F52B335E-B51E-479A-BAD5-0C4F776076C5}">
      <dgm:prSet/>
      <dgm:spPr/>
      <dgm:t>
        <a:bodyPr/>
        <a:lstStyle/>
        <a:p>
          <a:endParaRPr lang="fr-FR"/>
        </a:p>
      </dgm:t>
    </dgm:pt>
    <dgm:pt modelId="{52C4BEBE-E1A1-47BB-836F-87E6D6206E4F}">
      <dgm:prSet phldrT="[Texte]"/>
      <dgm:spPr/>
      <dgm:t>
        <a:bodyPr/>
        <a:lstStyle/>
        <a:p>
          <a:r>
            <a:rPr lang="fr-FR">
              <a:latin typeface="Arial" panose="020B0604020202020204" pitchFamily="34" charset="0"/>
              <a:cs typeface="Arial" panose="020B0604020202020204" pitchFamily="34" charset="0"/>
            </a:rPr>
            <a:t>WFP Sud Soudan </a:t>
          </a:r>
        </a:p>
      </dgm:t>
    </dgm:pt>
    <dgm:pt modelId="{A7F4CAB4-569D-44EE-BB02-234A6FC8B2B8}" type="parTrans" cxnId="{002FAD2A-A8B9-49EF-B9DF-6EE821865E9E}">
      <dgm:prSet/>
      <dgm:spPr/>
      <dgm:t>
        <a:bodyPr/>
        <a:lstStyle/>
        <a:p>
          <a:endParaRPr lang="fr-FR"/>
        </a:p>
      </dgm:t>
    </dgm:pt>
    <dgm:pt modelId="{17DA5C8F-A2AC-4052-A79F-289337EFED66}" type="sibTrans" cxnId="{002FAD2A-A8B9-49EF-B9DF-6EE821865E9E}">
      <dgm:prSet/>
      <dgm:spPr/>
      <dgm:t>
        <a:bodyPr/>
        <a:lstStyle/>
        <a:p>
          <a:endParaRPr lang="fr-FR"/>
        </a:p>
      </dgm:t>
    </dgm:pt>
    <dgm:pt modelId="{06F60E87-FB88-44FB-9504-70557613583F}">
      <dgm:prSet phldrT="[Texte]"/>
      <dgm:spPr/>
      <dgm:t>
        <a:bodyPr/>
        <a:lstStyle/>
        <a:p>
          <a:r>
            <a:rPr lang="fr-FR">
              <a:latin typeface="Arial" panose="020B0604020202020204" pitchFamily="34" charset="0"/>
              <a:cs typeface="Arial" panose="020B0604020202020204" pitchFamily="34" charset="0"/>
            </a:rPr>
            <a:t>WFP Mozambique </a:t>
          </a:r>
        </a:p>
      </dgm:t>
    </dgm:pt>
    <dgm:pt modelId="{05B48578-A639-4DE0-B18C-B07C7B20E9D1}" type="parTrans" cxnId="{2AD1475F-3DE6-4EB9-9551-0D9B2710A51F}">
      <dgm:prSet/>
      <dgm:spPr/>
      <dgm:t>
        <a:bodyPr/>
        <a:lstStyle/>
        <a:p>
          <a:endParaRPr lang="fr-FR"/>
        </a:p>
      </dgm:t>
    </dgm:pt>
    <dgm:pt modelId="{B2AFAC4A-1E5E-4385-9F2D-A68884E04FD1}" type="sibTrans" cxnId="{2AD1475F-3DE6-4EB9-9551-0D9B2710A51F}">
      <dgm:prSet/>
      <dgm:spPr/>
      <dgm:t>
        <a:bodyPr/>
        <a:lstStyle/>
        <a:p>
          <a:endParaRPr lang="fr-FR"/>
        </a:p>
      </dgm:t>
    </dgm:pt>
    <dgm:pt modelId="{97D2DA54-348C-4E11-8465-EB4D3E7DD166}">
      <dgm:prSet/>
      <dgm:spPr/>
      <dgm:t>
        <a:bodyPr/>
        <a:lstStyle/>
        <a:p>
          <a:r>
            <a:rPr lang="fr-FR">
              <a:latin typeface="Arial" panose="020B0604020202020204" pitchFamily="34" charset="0"/>
              <a:cs typeface="Arial" panose="020B0604020202020204" pitchFamily="34" charset="0"/>
            </a:rPr>
            <a:t>N4D&amp;Centre for </a:t>
          </a:r>
          <a:r>
            <a:rPr lang="fr-FR" err="1">
              <a:latin typeface="Arial" panose="020B0604020202020204" pitchFamily="34" charset="0"/>
              <a:cs typeface="Arial" panose="020B0604020202020204" pitchFamily="34" charset="0"/>
            </a:rPr>
            <a:t>Humanitarian</a:t>
          </a:r>
          <a:r>
            <a:rPr lang="fr-FR">
              <a:latin typeface="Arial" panose="020B0604020202020204" pitchFamily="34" charset="0"/>
              <a:cs typeface="Arial" panose="020B0604020202020204" pitchFamily="34" charset="0"/>
            </a:rPr>
            <a:t> Change </a:t>
          </a:r>
        </a:p>
      </dgm:t>
    </dgm:pt>
    <dgm:pt modelId="{4F107B06-20CB-4E6E-A850-0860F78CBBBF}" type="parTrans" cxnId="{F9D79484-8B99-4534-8AEB-6CC731EE35D9}">
      <dgm:prSet/>
      <dgm:spPr/>
      <dgm:t>
        <a:bodyPr/>
        <a:lstStyle/>
        <a:p>
          <a:endParaRPr lang="fr-FR"/>
        </a:p>
      </dgm:t>
    </dgm:pt>
    <dgm:pt modelId="{9535C54B-670D-40EF-B6FD-BBD98663C749}" type="sibTrans" cxnId="{F9D79484-8B99-4534-8AEB-6CC731EE35D9}">
      <dgm:prSet/>
      <dgm:spPr/>
      <dgm:t>
        <a:bodyPr/>
        <a:lstStyle/>
        <a:p>
          <a:endParaRPr lang="fr-FR"/>
        </a:p>
      </dgm:t>
    </dgm:pt>
    <dgm:pt modelId="{DD64EC6E-FE83-4730-BB1E-040988801D47}">
      <dgm:prSet/>
      <dgm:spPr/>
      <dgm:t>
        <a:bodyPr/>
        <a:lstStyle/>
        <a:p>
          <a:r>
            <a:rPr lang="fr-FR">
              <a:latin typeface="Arial" panose="020B0604020202020204" pitchFamily="34" charset="0"/>
              <a:cs typeface="Arial" panose="020B0604020202020204" pitchFamily="34" charset="0"/>
            </a:rPr>
            <a:t>ACF Canada </a:t>
          </a:r>
        </a:p>
      </dgm:t>
    </dgm:pt>
    <dgm:pt modelId="{817D2939-9F6B-4499-835C-C7A27DC2668A}" type="parTrans" cxnId="{CD08B360-A122-4E26-91CF-242B182D6B77}">
      <dgm:prSet/>
      <dgm:spPr/>
      <dgm:t>
        <a:bodyPr/>
        <a:lstStyle/>
        <a:p>
          <a:endParaRPr lang="fr-FR"/>
        </a:p>
      </dgm:t>
    </dgm:pt>
    <dgm:pt modelId="{B94B40E7-AEB0-4C99-92D3-DD6038F96DC2}" type="sibTrans" cxnId="{CD08B360-A122-4E26-91CF-242B182D6B77}">
      <dgm:prSet/>
      <dgm:spPr/>
      <dgm:t>
        <a:bodyPr/>
        <a:lstStyle/>
        <a:p>
          <a:endParaRPr lang="fr-FR"/>
        </a:p>
      </dgm:t>
    </dgm:pt>
    <dgm:pt modelId="{BA7D1CBE-FA90-4302-9D77-8A6747374D85}">
      <dgm:prSet/>
      <dgm:spPr/>
      <dgm:t>
        <a:bodyPr/>
        <a:lstStyle/>
        <a:p>
          <a:r>
            <a:rPr lang="fr-FR">
              <a:latin typeface="Arial" panose="020B0604020202020204" pitchFamily="34" charset="0"/>
              <a:cs typeface="Arial" panose="020B0604020202020204" pitchFamily="34" charset="0"/>
            </a:rPr>
            <a:t>ACF USA </a:t>
          </a:r>
        </a:p>
      </dgm:t>
    </dgm:pt>
    <dgm:pt modelId="{0A7D2162-F51B-40EA-94C6-ACD1AD2148E7}" type="parTrans" cxnId="{9BA638FF-2EFD-42CB-A436-5FF2D35BD2DA}">
      <dgm:prSet/>
      <dgm:spPr/>
      <dgm:t>
        <a:bodyPr/>
        <a:lstStyle/>
        <a:p>
          <a:endParaRPr lang="fr-FR"/>
        </a:p>
      </dgm:t>
    </dgm:pt>
    <dgm:pt modelId="{EE62BAA6-AEA6-423E-95CF-351E793A40A4}" type="sibTrans" cxnId="{9BA638FF-2EFD-42CB-A436-5FF2D35BD2DA}">
      <dgm:prSet/>
      <dgm:spPr/>
      <dgm:t>
        <a:bodyPr/>
        <a:lstStyle/>
        <a:p>
          <a:endParaRPr lang="fr-FR"/>
        </a:p>
      </dgm:t>
    </dgm:pt>
    <dgm:pt modelId="{EC9A66AC-241F-4A45-B426-7AF2038C42ED}">
      <dgm:prSet/>
      <dgm:spPr/>
      <dgm:t>
        <a:bodyPr/>
        <a:lstStyle/>
        <a:p>
          <a:r>
            <a:rPr lang="fr-FR">
              <a:latin typeface="Arial" panose="020B0604020202020204" pitchFamily="34" charset="0"/>
              <a:cs typeface="Arial" panose="020B0604020202020204" pitchFamily="34" charset="0"/>
            </a:rPr>
            <a:t>BHA </a:t>
          </a:r>
        </a:p>
      </dgm:t>
    </dgm:pt>
    <dgm:pt modelId="{5D904B07-6757-4212-B620-96DA1DE33248}" type="parTrans" cxnId="{48D04797-606C-421C-871D-F2AA3D4F9A5C}">
      <dgm:prSet/>
      <dgm:spPr/>
      <dgm:t>
        <a:bodyPr/>
        <a:lstStyle/>
        <a:p>
          <a:endParaRPr lang="fr-FR"/>
        </a:p>
      </dgm:t>
    </dgm:pt>
    <dgm:pt modelId="{25527001-3185-4323-A089-3080A51A9BD7}" type="sibTrans" cxnId="{48D04797-606C-421C-871D-F2AA3D4F9A5C}">
      <dgm:prSet/>
      <dgm:spPr/>
      <dgm:t>
        <a:bodyPr/>
        <a:lstStyle/>
        <a:p>
          <a:endParaRPr lang="fr-FR"/>
        </a:p>
      </dgm:t>
    </dgm:pt>
    <dgm:pt modelId="{CD8DD58D-C0EC-4D16-8721-4803CF14299D}">
      <dgm:prSet/>
      <dgm:spPr/>
      <dgm:t>
        <a:bodyPr/>
        <a:lstStyle/>
        <a:p>
          <a:r>
            <a:rPr lang="fr-FR">
              <a:latin typeface="Arial" panose="020B0604020202020204" pitchFamily="34" charset="0"/>
              <a:cs typeface="Arial" panose="020B0604020202020204" pitchFamily="34" charset="0"/>
            </a:rPr>
            <a:t>UMD (Grand Challenge</a:t>
          </a:r>
        </a:p>
      </dgm:t>
    </dgm:pt>
    <dgm:pt modelId="{4FED2A81-075D-4FD2-B77B-5C552B3D0E8A}" type="parTrans" cxnId="{E185F6C9-BA6A-4170-820B-AE06832A3885}">
      <dgm:prSet/>
      <dgm:spPr/>
      <dgm:t>
        <a:bodyPr/>
        <a:lstStyle/>
        <a:p>
          <a:endParaRPr lang="fr-FR"/>
        </a:p>
      </dgm:t>
    </dgm:pt>
    <dgm:pt modelId="{85F03587-5C0E-498C-BAA6-4AA31777D87B}" type="sibTrans" cxnId="{E185F6C9-BA6A-4170-820B-AE06832A3885}">
      <dgm:prSet/>
      <dgm:spPr/>
      <dgm:t>
        <a:bodyPr/>
        <a:lstStyle/>
        <a:p>
          <a:endParaRPr lang="fr-FR"/>
        </a:p>
      </dgm:t>
    </dgm:pt>
    <dgm:pt modelId="{F3FCE9EA-96F3-4D2F-BEDC-5B58FCD85F77}" type="pres">
      <dgm:prSet presAssocID="{ECF98EC3-43C3-4732-8ECE-F052FA5BB1BE}" presName="Name0" presStyleCnt="0">
        <dgm:presLayoutVars>
          <dgm:dir/>
          <dgm:animLvl val="lvl"/>
          <dgm:resizeHandles val="exact"/>
        </dgm:presLayoutVars>
      </dgm:prSet>
      <dgm:spPr/>
    </dgm:pt>
    <dgm:pt modelId="{67A535A7-5D65-4955-B4BA-D3760FC33518}" type="pres">
      <dgm:prSet presAssocID="{FF7CCDE7-3C97-4FA7-8529-F098DE110954}" presName="composite" presStyleCnt="0"/>
      <dgm:spPr/>
    </dgm:pt>
    <dgm:pt modelId="{F52BC4E4-3153-435D-AF51-EF2C6A1D36CB}" type="pres">
      <dgm:prSet presAssocID="{FF7CCDE7-3C97-4FA7-8529-F098DE110954}" presName="parTx" presStyleLbl="alignNode1" presStyleIdx="0" presStyleCnt="4">
        <dgm:presLayoutVars>
          <dgm:chMax val="0"/>
          <dgm:chPref val="0"/>
          <dgm:bulletEnabled val="1"/>
        </dgm:presLayoutVars>
      </dgm:prSet>
      <dgm:spPr/>
    </dgm:pt>
    <dgm:pt modelId="{CB7C95AC-173F-4EE2-9C36-CE443EF0F65A}" type="pres">
      <dgm:prSet presAssocID="{FF7CCDE7-3C97-4FA7-8529-F098DE110954}" presName="desTx" presStyleLbl="alignAccFollowNode1" presStyleIdx="0" presStyleCnt="4">
        <dgm:presLayoutVars>
          <dgm:bulletEnabled val="1"/>
        </dgm:presLayoutVars>
      </dgm:prSet>
      <dgm:spPr/>
    </dgm:pt>
    <dgm:pt modelId="{9E1E2977-484D-4851-95FD-2E08744FA942}" type="pres">
      <dgm:prSet presAssocID="{BACD5E8D-894D-4FA7-A65C-14BB83071FF6}" presName="space" presStyleCnt="0"/>
      <dgm:spPr/>
    </dgm:pt>
    <dgm:pt modelId="{9B04A856-8B04-400E-BEE9-3011B4FF9DAA}" type="pres">
      <dgm:prSet presAssocID="{A243BC63-6B7B-4C67-A919-4A550BDAC49A}" presName="composite" presStyleCnt="0"/>
      <dgm:spPr/>
    </dgm:pt>
    <dgm:pt modelId="{4A5CBEE8-DB71-4108-9478-403136EA4BE4}" type="pres">
      <dgm:prSet presAssocID="{A243BC63-6B7B-4C67-A919-4A550BDAC49A}" presName="parTx" presStyleLbl="alignNode1" presStyleIdx="1" presStyleCnt="4">
        <dgm:presLayoutVars>
          <dgm:chMax val="0"/>
          <dgm:chPref val="0"/>
          <dgm:bulletEnabled val="1"/>
        </dgm:presLayoutVars>
      </dgm:prSet>
      <dgm:spPr/>
    </dgm:pt>
    <dgm:pt modelId="{183C0EFF-4FEF-483B-8809-5F52672D7848}" type="pres">
      <dgm:prSet presAssocID="{A243BC63-6B7B-4C67-A919-4A550BDAC49A}" presName="desTx" presStyleLbl="alignAccFollowNode1" presStyleIdx="1" presStyleCnt="4">
        <dgm:presLayoutVars>
          <dgm:bulletEnabled val="1"/>
        </dgm:presLayoutVars>
      </dgm:prSet>
      <dgm:spPr/>
    </dgm:pt>
    <dgm:pt modelId="{9FCE8A2C-B531-4F35-9589-02328B025368}" type="pres">
      <dgm:prSet presAssocID="{87ACBA56-6367-4748-9F16-492A607BF607}" presName="space" presStyleCnt="0"/>
      <dgm:spPr/>
    </dgm:pt>
    <dgm:pt modelId="{F8B33E47-D1B5-498A-9526-69D99EE3ED39}" type="pres">
      <dgm:prSet presAssocID="{6CD3CB91-3638-4740-9ACA-E4708C1D85F8}" presName="composite" presStyleCnt="0"/>
      <dgm:spPr/>
    </dgm:pt>
    <dgm:pt modelId="{871E507E-E69D-4C5C-B8B9-9AD71ECDFFC1}" type="pres">
      <dgm:prSet presAssocID="{6CD3CB91-3638-4740-9ACA-E4708C1D85F8}" presName="parTx" presStyleLbl="alignNode1" presStyleIdx="2" presStyleCnt="4">
        <dgm:presLayoutVars>
          <dgm:chMax val="0"/>
          <dgm:chPref val="0"/>
          <dgm:bulletEnabled val="1"/>
        </dgm:presLayoutVars>
      </dgm:prSet>
      <dgm:spPr/>
    </dgm:pt>
    <dgm:pt modelId="{0F3419B2-967F-472D-81C6-2A55724570AE}" type="pres">
      <dgm:prSet presAssocID="{6CD3CB91-3638-4740-9ACA-E4708C1D85F8}" presName="desTx" presStyleLbl="alignAccFollowNode1" presStyleIdx="2" presStyleCnt="4">
        <dgm:presLayoutVars>
          <dgm:bulletEnabled val="1"/>
        </dgm:presLayoutVars>
      </dgm:prSet>
      <dgm:spPr/>
    </dgm:pt>
    <dgm:pt modelId="{61904595-7FAE-4A74-9E86-D072054D8867}" type="pres">
      <dgm:prSet presAssocID="{4D0E62ED-8086-466D-866D-4B86E57A23F9}" presName="space" presStyleCnt="0"/>
      <dgm:spPr/>
    </dgm:pt>
    <dgm:pt modelId="{BFD4878F-0C00-4A80-B584-9B22F49A0524}" type="pres">
      <dgm:prSet presAssocID="{C8A69E85-34EB-4B1B-9047-858D52B4F0DC}" presName="composite" presStyleCnt="0"/>
      <dgm:spPr/>
    </dgm:pt>
    <dgm:pt modelId="{13F6D68C-8042-4D01-8B0E-0563238FD379}" type="pres">
      <dgm:prSet presAssocID="{C8A69E85-34EB-4B1B-9047-858D52B4F0DC}" presName="parTx" presStyleLbl="alignNode1" presStyleIdx="3" presStyleCnt="4">
        <dgm:presLayoutVars>
          <dgm:chMax val="0"/>
          <dgm:chPref val="0"/>
          <dgm:bulletEnabled val="1"/>
        </dgm:presLayoutVars>
      </dgm:prSet>
      <dgm:spPr/>
    </dgm:pt>
    <dgm:pt modelId="{BE5FE5B7-0EB4-497A-92A4-EEC7D9767A94}" type="pres">
      <dgm:prSet presAssocID="{C8A69E85-34EB-4B1B-9047-858D52B4F0DC}" presName="desTx" presStyleLbl="alignAccFollowNode1" presStyleIdx="3" presStyleCnt="4">
        <dgm:presLayoutVars>
          <dgm:bulletEnabled val="1"/>
        </dgm:presLayoutVars>
      </dgm:prSet>
      <dgm:spPr/>
    </dgm:pt>
  </dgm:ptLst>
  <dgm:cxnLst>
    <dgm:cxn modelId="{6F6E7500-0687-4F96-81F9-00A0F21F6A17}" srcId="{6CD3CB91-3638-4740-9ACA-E4708C1D85F8}" destId="{8FB6AB2D-6E97-4320-B6E8-2DF29450024C}" srcOrd="1" destOrd="0" parTransId="{4405FD81-FF0B-44D3-83B1-0DA613752B9E}" sibTransId="{7C5592DE-719D-4697-917A-A8933A023BB9}"/>
    <dgm:cxn modelId="{7F07E201-820F-4AB7-B175-CA883BFD22E6}" type="presOf" srcId="{7EFD7CD3-7307-489A-AD07-D1635F46192A}" destId="{0F3419B2-967F-472D-81C6-2A55724570AE}" srcOrd="0" destOrd="4" presId="urn:microsoft.com/office/officeart/2005/8/layout/hList1"/>
    <dgm:cxn modelId="{27B08B0C-AC5F-42BD-A577-E88D3A10C5C5}" srcId="{A243BC63-6B7B-4C67-A919-4A550BDAC49A}" destId="{574467D0-1096-4566-A973-BAD7E9CA8159}" srcOrd="0" destOrd="0" parTransId="{A797F1AF-7597-4C2C-BD2F-7B38E09B41E2}" sibTransId="{97A77E98-4F99-4600-9269-218A574FA861}"/>
    <dgm:cxn modelId="{B9A12111-5078-49C4-A64C-3FB63694537D}" type="presOf" srcId="{C8A69E85-34EB-4B1B-9047-858D52B4F0DC}" destId="{13F6D68C-8042-4D01-8B0E-0563238FD379}" srcOrd="0" destOrd="0" presId="urn:microsoft.com/office/officeart/2005/8/layout/hList1"/>
    <dgm:cxn modelId="{2954E914-DEC9-4D22-9B64-A1A8B76BA61D}" type="presOf" srcId="{ECF98EC3-43C3-4732-8ECE-F052FA5BB1BE}" destId="{F3FCE9EA-96F3-4D2F-BEDC-5B58FCD85F77}" srcOrd="0" destOrd="0" presId="urn:microsoft.com/office/officeart/2005/8/layout/hList1"/>
    <dgm:cxn modelId="{C72E042A-DBFC-4ABF-A08A-2944A2659CC8}" type="presOf" srcId="{DD64EC6E-FE83-4730-BB1E-040988801D47}" destId="{BE5FE5B7-0EB4-497A-92A4-EEC7D9767A94}" srcOrd="0" destOrd="1" presId="urn:microsoft.com/office/officeart/2005/8/layout/hList1"/>
    <dgm:cxn modelId="{002FAD2A-A8B9-49EF-B9DF-6EE821865E9E}" srcId="{6CD3CB91-3638-4740-9ACA-E4708C1D85F8}" destId="{52C4BEBE-E1A1-47BB-836F-87E6D6206E4F}" srcOrd="5" destOrd="0" parTransId="{A7F4CAB4-569D-44EE-BB02-234A6FC8B2B8}" sibTransId="{17DA5C8F-A2AC-4052-A79F-289337EFED66}"/>
    <dgm:cxn modelId="{272E9D2E-21A5-4982-9E12-2AD6FB59D342}" type="presOf" srcId="{D64C8A05-7F7C-4921-A462-C9F238F7DABA}" destId="{0F3419B2-967F-472D-81C6-2A55724570AE}" srcOrd="0" destOrd="2" presId="urn:microsoft.com/office/officeart/2005/8/layout/hList1"/>
    <dgm:cxn modelId="{6530BB32-2CF0-4B03-922C-3211818D1C39}" type="presOf" srcId="{0161F41A-F97F-4629-BF2D-1444C9F67FEF}" destId="{183C0EFF-4FEF-483B-8809-5F52672D7848}" srcOrd="0" destOrd="2" presId="urn:microsoft.com/office/officeart/2005/8/layout/hList1"/>
    <dgm:cxn modelId="{DEA40435-F143-4657-A7CE-E22E7D0748D9}" srcId="{6CD3CB91-3638-4740-9ACA-E4708C1D85F8}" destId="{D64C8A05-7F7C-4921-A462-C9F238F7DABA}" srcOrd="2" destOrd="0" parTransId="{0BF43CF8-5B24-41A9-8228-F6099C29BC52}" sibTransId="{446AA134-A06F-4E4D-B4AC-F40A42602CB4}"/>
    <dgm:cxn modelId="{F6212237-0D07-40B1-A7BB-BE8C6A7334C7}" type="presOf" srcId="{CD8DD58D-C0EC-4D16-8721-4803CF14299D}" destId="{BE5FE5B7-0EB4-497A-92A4-EEC7D9767A94}" srcOrd="0" destOrd="4" presId="urn:microsoft.com/office/officeart/2005/8/layout/hList1"/>
    <dgm:cxn modelId="{F52B335E-B51E-479A-BAD5-0C4F776076C5}" srcId="{6CD3CB91-3638-4740-9ACA-E4708C1D85F8}" destId="{7EFD7CD3-7307-489A-AD07-D1635F46192A}" srcOrd="4" destOrd="0" parTransId="{0BDB151D-8B5D-4BDB-883A-FA8A31070146}" sibTransId="{D1E638B5-9CF4-475C-AB0B-86587F3B8CFB}"/>
    <dgm:cxn modelId="{2AD1475F-3DE6-4EB9-9551-0D9B2710A51F}" srcId="{6CD3CB91-3638-4740-9ACA-E4708C1D85F8}" destId="{06F60E87-FB88-44FB-9504-70557613583F}" srcOrd="6" destOrd="0" parTransId="{05B48578-A639-4DE0-B18C-B07C7B20E9D1}" sibTransId="{B2AFAC4A-1E5E-4385-9F2D-A68884E04FD1}"/>
    <dgm:cxn modelId="{CD08B360-A122-4E26-91CF-242B182D6B77}" srcId="{C8A69E85-34EB-4B1B-9047-858D52B4F0DC}" destId="{DD64EC6E-FE83-4730-BB1E-040988801D47}" srcOrd="1" destOrd="0" parTransId="{817D2939-9F6B-4499-835C-C7A27DC2668A}" sibTransId="{B94B40E7-AEB0-4C99-92D3-DD6038F96DC2}"/>
    <dgm:cxn modelId="{C53B0E61-5835-4A2E-8271-1F5DF1D201EB}" srcId="{FF7CCDE7-3C97-4FA7-8529-F098DE110954}" destId="{8E73137F-F638-4B18-B819-1E37C7F7C4B1}" srcOrd="1" destOrd="0" parTransId="{612467FD-A20B-48E0-9882-EC39A693878E}" sibTransId="{95C33547-036C-43D6-852C-B0C2682F33EA}"/>
    <dgm:cxn modelId="{AA13FF43-90E7-4B23-A806-3B3C56D432B4}" srcId="{6CD3CB91-3638-4740-9ACA-E4708C1D85F8}" destId="{6E20ED45-B44D-4BE3-8C65-686014309420}" srcOrd="3" destOrd="0" parTransId="{FAD3575F-F296-46F4-A94C-47DD0BB1A8BB}" sibTransId="{1E041C22-012B-472B-83F7-17104E7979ED}"/>
    <dgm:cxn modelId="{12A64845-A122-43B5-8565-A2C19C8D9570}" type="presOf" srcId="{97D2DA54-348C-4E11-8465-EB4D3E7DD166}" destId="{BE5FE5B7-0EB4-497A-92A4-EEC7D9767A94}" srcOrd="0" destOrd="0" presId="urn:microsoft.com/office/officeart/2005/8/layout/hList1"/>
    <dgm:cxn modelId="{F85FAC67-0BC9-45D8-816D-6A2329687B97}" srcId="{FF7CCDE7-3C97-4FA7-8529-F098DE110954}" destId="{D65E53B9-AB62-4298-8D2C-8C930619B6A1}" srcOrd="0" destOrd="0" parTransId="{BBF41894-6FB0-4049-93AF-2A271A63AE89}" sibTransId="{35EEC192-4849-4457-B91A-0F553BAFF2C6}"/>
    <dgm:cxn modelId="{1BEA7A49-175B-4568-964E-A7159C7F8274}" type="presOf" srcId="{EC9A66AC-241F-4A45-B426-7AF2038C42ED}" destId="{BE5FE5B7-0EB4-497A-92A4-EEC7D9767A94}" srcOrd="0" destOrd="3" presId="urn:microsoft.com/office/officeart/2005/8/layout/hList1"/>
    <dgm:cxn modelId="{A9E27C4A-707A-4103-AEA6-B78F13AF90A4}" type="presOf" srcId="{FF7CCDE7-3C97-4FA7-8529-F098DE110954}" destId="{F52BC4E4-3153-435D-AF51-EF2C6A1D36CB}" srcOrd="0" destOrd="0" presId="urn:microsoft.com/office/officeart/2005/8/layout/hList1"/>
    <dgm:cxn modelId="{B981986A-00AC-4C7D-A260-69125EE999C8}" type="presOf" srcId="{55267A53-97BC-4485-8A35-12725BC42813}" destId="{CB7C95AC-173F-4EE2-9C36-CE443EF0F65A}" srcOrd="0" destOrd="3" presId="urn:microsoft.com/office/officeart/2005/8/layout/hList1"/>
    <dgm:cxn modelId="{C72A5D4D-39C1-474D-B0F6-ABB8BBD431EF}" srcId="{A243BC63-6B7B-4C67-A919-4A550BDAC49A}" destId="{A3CB98FE-A6E3-4603-AB16-D36A7380611F}" srcOrd="1" destOrd="0" parTransId="{18198217-F5B2-4448-ABE2-020BA40DF80D}" sibTransId="{9AC2741F-62EF-4658-8C3E-6E4812433C43}"/>
    <dgm:cxn modelId="{6431234F-0698-40E9-B33C-B0170F71C00B}" type="presOf" srcId="{A3CB98FE-A6E3-4603-AB16-D36A7380611F}" destId="{183C0EFF-4FEF-483B-8809-5F52672D7848}" srcOrd="0" destOrd="1" presId="urn:microsoft.com/office/officeart/2005/8/layout/hList1"/>
    <dgm:cxn modelId="{29048250-B633-41DD-BFC5-916045DD442C}" type="presOf" srcId="{A02E243D-F0A4-4337-A661-206117470C28}" destId="{CB7C95AC-173F-4EE2-9C36-CE443EF0F65A}" srcOrd="0" destOrd="2" presId="urn:microsoft.com/office/officeart/2005/8/layout/hList1"/>
    <dgm:cxn modelId="{54242451-CF0E-4375-8E14-8FDEE2B76108}" type="presOf" srcId="{BA7D1CBE-FA90-4302-9D77-8A6747374D85}" destId="{BE5FE5B7-0EB4-497A-92A4-EEC7D9767A94}" srcOrd="0" destOrd="2" presId="urn:microsoft.com/office/officeart/2005/8/layout/hList1"/>
    <dgm:cxn modelId="{83F17D58-9C45-41B2-B96A-5ED767B985EF}" srcId="{ECF98EC3-43C3-4732-8ECE-F052FA5BB1BE}" destId="{A243BC63-6B7B-4C67-A919-4A550BDAC49A}" srcOrd="1" destOrd="0" parTransId="{235218B2-4A5B-456C-BDC4-BD47DE2E716B}" sibTransId="{87ACBA56-6367-4748-9F16-492A607BF607}"/>
    <dgm:cxn modelId="{33B98859-4415-4D45-96A1-F458504826D8}" srcId="{ECF98EC3-43C3-4732-8ECE-F052FA5BB1BE}" destId="{C8A69E85-34EB-4B1B-9047-858D52B4F0DC}" srcOrd="3" destOrd="0" parTransId="{E0D8DFC0-4E4B-4154-BE91-845FB847DBB7}" sibTransId="{3357C62B-1268-48B8-852E-21B4F3D714C3}"/>
    <dgm:cxn modelId="{60C1BD7A-DBA5-44C0-B2FC-6E16FCFA8EA2}" srcId="{FF7CCDE7-3C97-4FA7-8529-F098DE110954}" destId="{55267A53-97BC-4485-8A35-12725BC42813}" srcOrd="3" destOrd="0" parTransId="{6A331865-EF7F-4F64-8F31-017D6EF03399}" sibTransId="{4C00AC52-004D-4E2B-8A4F-5AB8E09B4788}"/>
    <dgm:cxn modelId="{B59CD07C-ACBF-47B4-AEF7-616C9F0DC07B}" type="presOf" srcId="{8FB6AB2D-6E97-4320-B6E8-2DF29450024C}" destId="{0F3419B2-967F-472D-81C6-2A55724570AE}" srcOrd="0" destOrd="1" presId="urn:microsoft.com/office/officeart/2005/8/layout/hList1"/>
    <dgm:cxn modelId="{5E9ADA7C-2809-4BC0-BD24-718D3A59F835}" type="presOf" srcId="{8E73137F-F638-4B18-B819-1E37C7F7C4B1}" destId="{CB7C95AC-173F-4EE2-9C36-CE443EF0F65A}" srcOrd="0" destOrd="1" presId="urn:microsoft.com/office/officeart/2005/8/layout/hList1"/>
    <dgm:cxn modelId="{F9D79484-8B99-4534-8AEB-6CC731EE35D9}" srcId="{C8A69E85-34EB-4B1B-9047-858D52B4F0DC}" destId="{97D2DA54-348C-4E11-8465-EB4D3E7DD166}" srcOrd="0" destOrd="0" parTransId="{4F107B06-20CB-4E6E-A850-0860F78CBBBF}" sibTransId="{9535C54B-670D-40EF-B6FD-BBD98663C749}"/>
    <dgm:cxn modelId="{92316C8B-7220-4C83-85E4-C68D15EB220A}" srcId="{6CD3CB91-3638-4740-9ACA-E4708C1D85F8}" destId="{7B5D8E03-50B9-4038-BAE9-E98CA4A85A6B}" srcOrd="0" destOrd="0" parTransId="{919DDD21-5A66-4B2E-9E4E-E89F30F68DB9}" sibTransId="{547249EC-4A54-4215-B283-DC23D833F284}"/>
    <dgm:cxn modelId="{1B579D95-CDAE-410B-B766-06D9B5095C30}" type="presOf" srcId="{6E20ED45-B44D-4BE3-8C65-686014309420}" destId="{0F3419B2-967F-472D-81C6-2A55724570AE}" srcOrd="0" destOrd="3" presId="urn:microsoft.com/office/officeart/2005/8/layout/hList1"/>
    <dgm:cxn modelId="{48D04797-606C-421C-871D-F2AA3D4F9A5C}" srcId="{C8A69E85-34EB-4B1B-9047-858D52B4F0DC}" destId="{EC9A66AC-241F-4A45-B426-7AF2038C42ED}" srcOrd="3" destOrd="0" parTransId="{5D904B07-6757-4212-B620-96DA1DE33248}" sibTransId="{25527001-3185-4323-A089-3080A51A9BD7}"/>
    <dgm:cxn modelId="{5EAF5299-FE25-443C-B766-D093AB0EB5B5}" srcId="{A243BC63-6B7B-4C67-A919-4A550BDAC49A}" destId="{6214D849-A0D7-460C-A1F3-A0BC7A848608}" srcOrd="3" destOrd="0" parTransId="{D5BBE83F-83C8-4A69-974D-7C699D499B4F}" sibTransId="{E7F032FA-5A12-4EEC-8A69-4CE1FB16827A}"/>
    <dgm:cxn modelId="{93F82D9C-EFEA-4788-B8E3-1BE0CA85D41C}" type="presOf" srcId="{A3EC3065-0930-43BE-AD20-151EDB17CA49}" destId="{183C0EFF-4FEF-483B-8809-5F52672D7848}" srcOrd="0" destOrd="4" presId="urn:microsoft.com/office/officeart/2005/8/layout/hList1"/>
    <dgm:cxn modelId="{BB421AA4-598E-405F-91FE-35090F94B0B4}" type="presOf" srcId="{06F60E87-FB88-44FB-9504-70557613583F}" destId="{0F3419B2-967F-472D-81C6-2A55724570AE}" srcOrd="0" destOrd="6" presId="urn:microsoft.com/office/officeart/2005/8/layout/hList1"/>
    <dgm:cxn modelId="{586139B3-027D-4161-8D9D-DC500033BE09}" srcId="{A243BC63-6B7B-4C67-A919-4A550BDAC49A}" destId="{0161F41A-F97F-4629-BF2D-1444C9F67FEF}" srcOrd="2" destOrd="0" parTransId="{585C9DF2-B58E-46B8-82F9-86999C14C746}" sibTransId="{2D42C826-FE83-451C-A1F7-56155CD67D40}"/>
    <dgm:cxn modelId="{5DACC2BA-7D50-4369-8EB3-ED59F55960A3}" srcId="{ECF98EC3-43C3-4732-8ECE-F052FA5BB1BE}" destId="{FF7CCDE7-3C97-4FA7-8529-F098DE110954}" srcOrd="0" destOrd="0" parTransId="{F324FB0E-0FC5-44BB-AAAA-8A5C1C1B6331}" sibTransId="{BACD5E8D-894D-4FA7-A65C-14BB83071FF6}"/>
    <dgm:cxn modelId="{688460BC-3E93-47CF-9A4D-20560C9D0FFA}" type="presOf" srcId="{52C4BEBE-E1A1-47BB-836F-87E6D6206E4F}" destId="{0F3419B2-967F-472D-81C6-2A55724570AE}" srcOrd="0" destOrd="5" presId="urn:microsoft.com/office/officeart/2005/8/layout/hList1"/>
    <dgm:cxn modelId="{2821CDBE-3602-454C-AF64-8E2A43503A7A}" type="presOf" srcId="{574467D0-1096-4566-A973-BAD7E9CA8159}" destId="{183C0EFF-4FEF-483B-8809-5F52672D7848}" srcOrd="0" destOrd="0" presId="urn:microsoft.com/office/officeart/2005/8/layout/hList1"/>
    <dgm:cxn modelId="{E185F6C9-BA6A-4170-820B-AE06832A3885}" srcId="{C8A69E85-34EB-4B1B-9047-858D52B4F0DC}" destId="{CD8DD58D-C0EC-4D16-8721-4803CF14299D}" srcOrd="4" destOrd="0" parTransId="{4FED2A81-075D-4FD2-B77B-5C552B3D0E8A}" sibTransId="{85F03587-5C0E-498C-BAA6-4AA31777D87B}"/>
    <dgm:cxn modelId="{BD4787D6-E39E-411F-8CA5-C6BB92BFD5D0}" srcId="{A243BC63-6B7B-4C67-A919-4A550BDAC49A}" destId="{A3EC3065-0930-43BE-AD20-151EDB17CA49}" srcOrd="4" destOrd="0" parTransId="{6B444CD0-54A7-46D5-8A4F-B479C219FFB9}" sibTransId="{7C255E3F-8489-4B44-9919-E6DA7F7DF1FA}"/>
    <dgm:cxn modelId="{5C0052D9-6289-4D28-AB51-B74ADDDB7ACB}" type="presOf" srcId="{A243BC63-6B7B-4C67-A919-4A550BDAC49A}" destId="{4A5CBEE8-DB71-4108-9478-403136EA4BE4}" srcOrd="0" destOrd="0" presId="urn:microsoft.com/office/officeart/2005/8/layout/hList1"/>
    <dgm:cxn modelId="{BCA629DD-1963-42AB-9FE6-E6DD5281D792}" type="presOf" srcId="{6CD3CB91-3638-4740-9ACA-E4708C1D85F8}" destId="{871E507E-E69D-4C5C-B8B9-9AD71ECDFFC1}" srcOrd="0" destOrd="0" presId="urn:microsoft.com/office/officeart/2005/8/layout/hList1"/>
    <dgm:cxn modelId="{B5B32EDD-FF01-4214-BE1D-B90AFE1DE707}" srcId="{ECF98EC3-43C3-4732-8ECE-F052FA5BB1BE}" destId="{6CD3CB91-3638-4740-9ACA-E4708C1D85F8}" srcOrd="2" destOrd="0" parTransId="{6DB868F8-20F7-4B75-924C-E7AD82051D50}" sibTransId="{4D0E62ED-8086-466D-866D-4B86E57A23F9}"/>
    <dgm:cxn modelId="{05D6CADD-36A9-45CF-9357-F8DBD0562B68}" type="presOf" srcId="{D65E53B9-AB62-4298-8D2C-8C930619B6A1}" destId="{CB7C95AC-173F-4EE2-9C36-CE443EF0F65A}" srcOrd="0" destOrd="0" presId="urn:microsoft.com/office/officeart/2005/8/layout/hList1"/>
    <dgm:cxn modelId="{B10C57E7-0A71-413F-AC08-694B31934408}" type="presOf" srcId="{6214D849-A0D7-460C-A1F3-A0BC7A848608}" destId="{183C0EFF-4FEF-483B-8809-5F52672D7848}" srcOrd="0" destOrd="3" presId="urn:microsoft.com/office/officeart/2005/8/layout/hList1"/>
    <dgm:cxn modelId="{11811FE8-5C43-4D9B-A3C6-0704A9241C2B}" type="presOf" srcId="{7B5D8E03-50B9-4038-BAE9-E98CA4A85A6B}" destId="{0F3419B2-967F-472D-81C6-2A55724570AE}" srcOrd="0" destOrd="0" presId="urn:microsoft.com/office/officeart/2005/8/layout/hList1"/>
    <dgm:cxn modelId="{AB2E3EED-41D5-45D1-B5BF-74A0A80B08EF}" srcId="{FF7CCDE7-3C97-4FA7-8529-F098DE110954}" destId="{A02E243D-F0A4-4337-A661-206117470C28}" srcOrd="2" destOrd="0" parTransId="{1A81C940-9668-4C18-9662-0D6B09946D9E}" sibTransId="{B3D54F41-CDD9-41BB-9C88-303A4CC2CAC9}"/>
    <dgm:cxn modelId="{9BA638FF-2EFD-42CB-A436-5FF2D35BD2DA}" srcId="{C8A69E85-34EB-4B1B-9047-858D52B4F0DC}" destId="{BA7D1CBE-FA90-4302-9D77-8A6747374D85}" srcOrd="2" destOrd="0" parTransId="{0A7D2162-F51B-40EA-94C6-ACD1AD2148E7}" sibTransId="{EE62BAA6-AEA6-423E-95CF-351E793A40A4}"/>
    <dgm:cxn modelId="{739FDB9C-C204-4B86-BCAF-07AA993E9493}" type="presParOf" srcId="{F3FCE9EA-96F3-4D2F-BEDC-5B58FCD85F77}" destId="{67A535A7-5D65-4955-B4BA-D3760FC33518}" srcOrd="0" destOrd="0" presId="urn:microsoft.com/office/officeart/2005/8/layout/hList1"/>
    <dgm:cxn modelId="{3EE3B385-E8BA-41E3-9D31-66A424511B9B}" type="presParOf" srcId="{67A535A7-5D65-4955-B4BA-D3760FC33518}" destId="{F52BC4E4-3153-435D-AF51-EF2C6A1D36CB}" srcOrd="0" destOrd="0" presId="urn:microsoft.com/office/officeart/2005/8/layout/hList1"/>
    <dgm:cxn modelId="{453CC2E9-955C-425E-ACB9-01F049ABD2AB}" type="presParOf" srcId="{67A535A7-5D65-4955-B4BA-D3760FC33518}" destId="{CB7C95AC-173F-4EE2-9C36-CE443EF0F65A}" srcOrd="1" destOrd="0" presId="urn:microsoft.com/office/officeart/2005/8/layout/hList1"/>
    <dgm:cxn modelId="{EFFCF0EC-9569-41BA-B3BD-089783ABF012}" type="presParOf" srcId="{F3FCE9EA-96F3-4D2F-BEDC-5B58FCD85F77}" destId="{9E1E2977-484D-4851-95FD-2E08744FA942}" srcOrd="1" destOrd="0" presId="urn:microsoft.com/office/officeart/2005/8/layout/hList1"/>
    <dgm:cxn modelId="{76D2CB1B-D2D0-4187-9CC1-B0BED3824003}" type="presParOf" srcId="{F3FCE9EA-96F3-4D2F-BEDC-5B58FCD85F77}" destId="{9B04A856-8B04-400E-BEE9-3011B4FF9DAA}" srcOrd="2" destOrd="0" presId="urn:microsoft.com/office/officeart/2005/8/layout/hList1"/>
    <dgm:cxn modelId="{5C55A52C-3142-40C3-8AC7-4CF364D3F9EF}" type="presParOf" srcId="{9B04A856-8B04-400E-BEE9-3011B4FF9DAA}" destId="{4A5CBEE8-DB71-4108-9478-403136EA4BE4}" srcOrd="0" destOrd="0" presId="urn:microsoft.com/office/officeart/2005/8/layout/hList1"/>
    <dgm:cxn modelId="{BE9F23F9-1316-4428-9420-C6F899B0D594}" type="presParOf" srcId="{9B04A856-8B04-400E-BEE9-3011B4FF9DAA}" destId="{183C0EFF-4FEF-483B-8809-5F52672D7848}" srcOrd="1" destOrd="0" presId="urn:microsoft.com/office/officeart/2005/8/layout/hList1"/>
    <dgm:cxn modelId="{ABA79CED-821D-4CE3-ACCA-95BF906766B1}" type="presParOf" srcId="{F3FCE9EA-96F3-4D2F-BEDC-5B58FCD85F77}" destId="{9FCE8A2C-B531-4F35-9589-02328B025368}" srcOrd="3" destOrd="0" presId="urn:microsoft.com/office/officeart/2005/8/layout/hList1"/>
    <dgm:cxn modelId="{04FA912A-B2F5-4684-9D86-9D27148A4568}" type="presParOf" srcId="{F3FCE9EA-96F3-4D2F-BEDC-5B58FCD85F77}" destId="{F8B33E47-D1B5-498A-9526-69D99EE3ED39}" srcOrd="4" destOrd="0" presId="urn:microsoft.com/office/officeart/2005/8/layout/hList1"/>
    <dgm:cxn modelId="{DC84C4CB-E354-415C-A468-F9E1A2BBE187}" type="presParOf" srcId="{F8B33E47-D1B5-498A-9526-69D99EE3ED39}" destId="{871E507E-E69D-4C5C-B8B9-9AD71ECDFFC1}" srcOrd="0" destOrd="0" presId="urn:microsoft.com/office/officeart/2005/8/layout/hList1"/>
    <dgm:cxn modelId="{8E6C66FE-A6D6-4397-B1F3-5930283569B4}" type="presParOf" srcId="{F8B33E47-D1B5-498A-9526-69D99EE3ED39}" destId="{0F3419B2-967F-472D-81C6-2A55724570AE}" srcOrd="1" destOrd="0" presId="urn:microsoft.com/office/officeart/2005/8/layout/hList1"/>
    <dgm:cxn modelId="{E58672F7-6AB3-4352-A8EE-A8F791A61990}" type="presParOf" srcId="{F3FCE9EA-96F3-4D2F-BEDC-5B58FCD85F77}" destId="{61904595-7FAE-4A74-9E86-D072054D8867}" srcOrd="5" destOrd="0" presId="urn:microsoft.com/office/officeart/2005/8/layout/hList1"/>
    <dgm:cxn modelId="{02B3591F-4EE1-41B3-9C3B-0A0B9B2B3B1B}" type="presParOf" srcId="{F3FCE9EA-96F3-4D2F-BEDC-5B58FCD85F77}" destId="{BFD4878F-0C00-4A80-B584-9B22F49A0524}" srcOrd="6" destOrd="0" presId="urn:microsoft.com/office/officeart/2005/8/layout/hList1"/>
    <dgm:cxn modelId="{E359AEC0-F3B0-4FB1-AB8E-95223B48DD3C}" type="presParOf" srcId="{BFD4878F-0C00-4A80-B584-9B22F49A0524}" destId="{13F6D68C-8042-4D01-8B0E-0563238FD379}" srcOrd="0" destOrd="0" presId="urn:microsoft.com/office/officeart/2005/8/layout/hList1"/>
    <dgm:cxn modelId="{6D27EB5D-B1DF-419B-964E-A64A264EA7D9}" type="presParOf" srcId="{BFD4878F-0C00-4A80-B584-9B22F49A0524}" destId="{BE5FE5B7-0EB4-497A-92A4-EEC7D9767A9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F254B-3DA7-4DC8-87A5-6A2C63A0C5DB}"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fr-FR"/>
        </a:p>
      </dgm:t>
    </dgm:pt>
    <dgm:pt modelId="{20F40D73-2E66-48DF-8710-02757217E194}">
      <dgm:prSet phldrT="[Texte]" custT="1"/>
      <dgm:spPr>
        <a:xfrm rot="10800000">
          <a:off x="2282683" y="215"/>
          <a:ext cx="7918172" cy="1153028"/>
        </a:xfrm>
        <a:prstGeom prst="homePlat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sz="1600">
              <a:solidFill>
                <a:sysClr val="window" lastClr="FFFFFF"/>
              </a:solidFill>
              <a:latin typeface="Arial" panose="020B0604020202020204" pitchFamily="34" charset="0"/>
              <a:ea typeface="+mn-ea"/>
              <a:cs typeface="Arial" panose="020B0604020202020204" pitchFamily="34" charset="0"/>
            </a:rPr>
            <a:t>Continue the consultation exercise to be able to collect the opinions of decision-makers on the following points: Data Used, Challenges, Data Needs, Advocacy and Decision-Making as well as Reporting (timeline: November – December 2023</a:t>
          </a:r>
          <a:endParaRPr lang="fr-FR" sz="1600">
            <a:solidFill>
              <a:sysClr val="window" lastClr="FFFFFF"/>
            </a:solidFill>
            <a:highlight>
              <a:srgbClr val="0000FF"/>
            </a:highlight>
            <a:latin typeface="Arial" panose="020B0604020202020204" pitchFamily="34" charset="0"/>
            <a:ea typeface="+mn-ea"/>
            <a:cs typeface="Arial" panose="020B0604020202020204" pitchFamily="34" charset="0"/>
          </a:endParaRPr>
        </a:p>
      </dgm:t>
    </dgm:pt>
    <dgm:pt modelId="{170AAA72-C4C7-48CB-8F32-18610FAD3AA6}" type="parTrans" cxnId="{5A77758A-8D50-443D-A2B9-C2892C837C6C}">
      <dgm:prSet/>
      <dgm:spPr/>
      <dgm:t>
        <a:bodyPr/>
        <a:lstStyle/>
        <a:p>
          <a:endParaRPr lang="fr-FR"/>
        </a:p>
      </dgm:t>
    </dgm:pt>
    <dgm:pt modelId="{4D9A1E0A-C5FD-4400-8AF2-FF7DDC7811BF}" type="sibTrans" cxnId="{5A77758A-8D50-443D-A2B9-C2892C837C6C}">
      <dgm:prSet/>
      <dgm:spPr/>
      <dgm:t>
        <a:bodyPr/>
        <a:lstStyle/>
        <a:p>
          <a:endParaRPr lang="fr-FR"/>
        </a:p>
      </dgm:t>
    </dgm:pt>
    <dgm:pt modelId="{A8788D2A-D3CE-4588-BAC3-E228CA75D71E}">
      <dgm:prSet phldrT="[Texte]" custT="1"/>
      <dgm:spPr>
        <a:xfrm rot="10800000">
          <a:off x="2282683" y="1497430"/>
          <a:ext cx="7918172" cy="1531936"/>
        </a:xfrm>
        <a:prstGeom prst="homePlate">
          <a:avLst/>
        </a:prstGeom>
        <a:solidFill>
          <a:srgbClr val="ED7D31">
            <a:hueOff val="-485121"/>
            <a:satOff val="-27976"/>
            <a:lumOff val="2876"/>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sz="1600">
              <a:solidFill>
                <a:sysClr val="window" lastClr="FFFFFF"/>
              </a:solidFill>
              <a:latin typeface="Arial" panose="020B0604020202020204" pitchFamily="34" charset="0"/>
              <a:ea typeface="+mn-ea"/>
              <a:cs typeface="Arial" panose="020B0604020202020204" pitchFamily="34" charset="0"/>
            </a:rPr>
            <a:t>Use the December "light" IPC AMN update to work more precisely on the different drivers, at the cross-sectoral level – more qualitatively at the level of the different regions and Have a real agreement on the risk factors to be monitored, and a monitoring plan with clear responsibilities (timeline: December 2023 – March 2024)</a:t>
          </a:r>
          <a:endParaRPr lang="fr-FR" sz="1600">
            <a:solidFill>
              <a:sysClr val="window" lastClr="FFFFFF"/>
            </a:solidFill>
            <a:highlight>
              <a:srgbClr val="0000FF"/>
            </a:highlight>
            <a:latin typeface="Arial" panose="020B0604020202020204" pitchFamily="34" charset="0"/>
            <a:ea typeface="+mn-ea"/>
            <a:cs typeface="Arial" panose="020B0604020202020204" pitchFamily="34" charset="0"/>
          </a:endParaRPr>
        </a:p>
      </dgm:t>
    </dgm:pt>
    <dgm:pt modelId="{8CEBAB5E-FE7F-4222-9A71-56199940C677}" type="parTrans" cxnId="{0095D0AD-6C66-43D6-AB6D-7E98E9D2E1FF}">
      <dgm:prSet/>
      <dgm:spPr/>
      <dgm:t>
        <a:bodyPr/>
        <a:lstStyle/>
        <a:p>
          <a:endParaRPr lang="fr-FR"/>
        </a:p>
      </dgm:t>
    </dgm:pt>
    <dgm:pt modelId="{E557215B-C801-4D58-B949-23FE87E69FA5}" type="sibTrans" cxnId="{0095D0AD-6C66-43D6-AB6D-7E98E9D2E1FF}">
      <dgm:prSet/>
      <dgm:spPr/>
      <dgm:t>
        <a:bodyPr/>
        <a:lstStyle/>
        <a:p>
          <a:endParaRPr lang="fr-FR"/>
        </a:p>
      </dgm:t>
    </dgm:pt>
    <dgm:pt modelId="{16CB2CA5-614C-4935-8F23-4CB654808903}">
      <dgm:prSet custT="1"/>
      <dgm:spPr>
        <a:xfrm rot="10800000">
          <a:off x="2282683" y="3373554"/>
          <a:ext cx="7918172" cy="1153028"/>
        </a:xfrm>
        <a:prstGeom prst="homePlate">
          <a:avLst/>
        </a:prstGeom>
        <a:solidFill>
          <a:srgbClr val="ED7D31">
            <a:hueOff val="-970242"/>
            <a:satOff val="-55952"/>
            <a:lumOff val="5752"/>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Font typeface="Calibri" panose="020F0502020204030204" pitchFamily="34" charset="0"/>
            <a:buNone/>
          </a:pPr>
          <a:r>
            <a:rPr lang="en-US" sz="1600">
              <a:solidFill>
                <a:sysClr val="window" lastClr="FFFFFF"/>
              </a:solidFill>
              <a:latin typeface="Arial" panose="020B0604020202020204" pitchFamily="34" charset="0"/>
              <a:ea typeface="+mn-ea"/>
              <a:cs typeface="Arial" panose="020B0604020202020204" pitchFamily="34" charset="0"/>
            </a:rPr>
            <a:t>Conduct quarterly data analysis sessions, which lead to improved communication (possibly as part of the joint food security and nutrition bulletins, but to be discussed and confirmed) (timeline: Q4 2023 – Q1 to Q4 2024)</a:t>
          </a:r>
          <a:endParaRPr lang="fr-FR" sz="1600">
            <a:solidFill>
              <a:sysClr val="window" lastClr="FFFFFF"/>
            </a:solidFill>
            <a:highlight>
              <a:srgbClr val="0000FF"/>
            </a:highlight>
            <a:latin typeface="Arial" panose="020B0604020202020204" pitchFamily="34" charset="0"/>
            <a:ea typeface="+mn-ea"/>
            <a:cs typeface="Arial" panose="020B0604020202020204" pitchFamily="34" charset="0"/>
          </a:endParaRPr>
        </a:p>
      </dgm:t>
    </dgm:pt>
    <dgm:pt modelId="{8404FF06-B335-46FC-A61F-52AF42803B2D}" type="parTrans" cxnId="{1B24E60E-B72D-4B67-9579-398B19DE1242}">
      <dgm:prSet/>
      <dgm:spPr/>
      <dgm:t>
        <a:bodyPr/>
        <a:lstStyle/>
        <a:p>
          <a:endParaRPr lang="fr-FR"/>
        </a:p>
      </dgm:t>
    </dgm:pt>
    <dgm:pt modelId="{E097D731-9DC1-4DCA-BA0A-D671E92B1476}" type="sibTrans" cxnId="{1B24E60E-B72D-4B67-9579-398B19DE1242}">
      <dgm:prSet/>
      <dgm:spPr/>
      <dgm:t>
        <a:bodyPr/>
        <a:lstStyle/>
        <a:p>
          <a:endParaRPr lang="fr-FR"/>
        </a:p>
      </dgm:t>
    </dgm:pt>
    <dgm:pt modelId="{1E4EE333-A5BA-4E8B-B8D8-5BA303798E94}">
      <dgm:prSet custT="1"/>
      <dgm:spPr>
        <a:xfrm rot="10800000">
          <a:off x="2282683" y="4870769"/>
          <a:ext cx="7918172" cy="1153028"/>
        </a:xfrm>
        <a:prstGeom prst="homePlate">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sz="1600">
              <a:solidFill>
                <a:sysClr val="window" lastClr="FFFFFF"/>
              </a:solidFill>
              <a:latin typeface="Arial" panose="020B0604020202020204" pitchFamily="34" charset="0"/>
              <a:ea typeface="+mn-ea"/>
              <a:cs typeface="Arial" panose="020B0604020202020204" pitchFamily="34" charset="0"/>
            </a:rPr>
            <a:t>Strengthen coordination on CHISU/NPIN's more ambitious initiatives and projects, which will cover broader aspects of nutrition (timeline: Q4 2023 – Q1 to Q4 2024)</a:t>
          </a:r>
          <a:endParaRPr lang="fr-FR" sz="1600">
            <a:solidFill>
              <a:sysClr val="window" lastClr="FFFFFF"/>
            </a:solidFill>
            <a:highlight>
              <a:srgbClr val="0000FF"/>
            </a:highlight>
            <a:latin typeface="Arial" panose="020B0604020202020204" pitchFamily="34" charset="0"/>
            <a:ea typeface="+mn-ea"/>
            <a:cs typeface="Arial" panose="020B0604020202020204" pitchFamily="34" charset="0"/>
          </a:endParaRPr>
        </a:p>
      </dgm:t>
    </dgm:pt>
    <dgm:pt modelId="{CEA51568-8301-4B7B-9C51-C916DB204D71}" type="parTrans" cxnId="{5C9C868B-66F3-4AE3-B10C-C3B48FD19D6B}">
      <dgm:prSet/>
      <dgm:spPr/>
      <dgm:t>
        <a:bodyPr/>
        <a:lstStyle/>
        <a:p>
          <a:endParaRPr lang="fr-FR"/>
        </a:p>
      </dgm:t>
    </dgm:pt>
    <dgm:pt modelId="{3916D5D3-7A75-4630-B652-2A70CB0377C8}" type="sibTrans" cxnId="{5C9C868B-66F3-4AE3-B10C-C3B48FD19D6B}">
      <dgm:prSet/>
      <dgm:spPr/>
      <dgm:t>
        <a:bodyPr/>
        <a:lstStyle/>
        <a:p>
          <a:endParaRPr lang="fr-FR"/>
        </a:p>
      </dgm:t>
    </dgm:pt>
    <dgm:pt modelId="{1C662238-078A-467A-A2B2-5B8BA7B7DCB6}" type="pres">
      <dgm:prSet presAssocID="{B77F254B-3DA7-4DC8-87A5-6A2C63A0C5DB}" presName="linearFlow" presStyleCnt="0">
        <dgm:presLayoutVars>
          <dgm:dir/>
          <dgm:resizeHandles val="exact"/>
        </dgm:presLayoutVars>
      </dgm:prSet>
      <dgm:spPr/>
    </dgm:pt>
    <dgm:pt modelId="{E90B5E8E-EBDC-45DB-8C45-348DC61ECBCA}" type="pres">
      <dgm:prSet presAssocID="{20F40D73-2E66-48DF-8710-02757217E194}" presName="composite" presStyleCnt="0"/>
      <dgm:spPr/>
    </dgm:pt>
    <dgm:pt modelId="{16EC8F44-5B20-4E9D-AC00-920326DA160A}" type="pres">
      <dgm:prSet presAssocID="{20F40D73-2E66-48DF-8710-02757217E194}" presName="imgShp" presStyleLbl="fgImgPlace1" presStyleIdx="0" presStyleCnt="4"/>
      <dgm:spPr>
        <a:xfrm>
          <a:off x="1706169" y="215"/>
          <a:ext cx="1153028" cy="1153028"/>
        </a:xfrm>
        <a:prstGeom prst="ellipse">
          <a:avLst/>
        </a:prstGeom>
        <a:solidFill>
          <a:srgbClr val="ED7D31">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B46F50F-5D6B-4399-A317-777074924734}" type="pres">
      <dgm:prSet presAssocID="{20F40D73-2E66-48DF-8710-02757217E194}" presName="txShp" presStyleLbl="node1" presStyleIdx="0" presStyleCnt="4">
        <dgm:presLayoutVars>
          <dgm:bulletEnabled val="1"/>
        </dgm:presLayoutVars>
      </dgm:prSet>
      <dgm:spPr/>
    </dgm:pt>
    <dgm:pt modelId="{78C9A699-F773-4BFE-9D33-2D0249094FA5}" type="pres">
      <dgm:prSet presAssocID="{4D9A1E0A-C5FD-4400-8AF2-FF7DDC7811BF}" presName="spacing" presStyleCnt="0"/>
      <dgm:spPr/>
    </dgm:pt>
    <dgm:pt modelId="{D44100D9-103A-40AD-9D07-35004B2E6579}" type="pres">
      <dgm:prSet presAssocID="{A8788D2A-D3CE-4588-BAC3-E228CA75D71E}" presName="composite" presStyleCnt="0"/>
      <dgm:spPr/>
    </dgm:pt>
    <dgm:pt modelId="{BDB7AA9B-5696-4F76-BEBD-FDBD1145307D}" type="pres">
      <dgm:prSet presAssocID="{A8788D2A-D3CE-4588-BAC3-E228CA75D71E}" presName="imgShp" presStyleLbl="fgImgPlace1" presStyleIdx="1" presStyleCnt="4"/>
      <dgm:spPr>
        <a:xfrm>
          <a:off x="1706169" y="1686884"/>
          <a:ext cx="1153028" cy="1153028"/>
        </a:xfrm>
        <a:prstGeom prst="ellipse">
          <a:avLst/>
        </a:prstGeom>
        <a:solidFill>
          <a:srgbClr val="ED7D31">
            <a:tint val="50000"/>
            <a:hueOff val="-293554"/>
            <a:satOff val="-25390"/>
            <a:lumOff val="-254"/>
            <a:alphaOff val="0"/>
          </a:srgbClr>
        </a:solidFill>
        <a:ln w="12700" cap="flat" cmpd="sng" algn="ctr">
          <a:solidFill>
            <a:sysClr val="window" lastClr="FFFFFF">
              <a:hueOff val="0"/>
              <a:satOff val="0"/>
              <a:lumOff val="0"/>
              <a:alphaOff val="0"/>
            </a:sysClr>
          </a:solidFill>
          <a:prstDash val="solid"/>
          <a:miter lim="800000"/>
        </a:ln>
        <a:effectLst/>
      </dgm:spPr>
    </dgm:pt>
    <dgm:pt modelId="{834469F7-157B-4977-A9F2-B73511566CE6}" type="pres">
      <dgm:prSet presAssocID="{A8788D2A-D3CE-4588-BAC3-E228CA75D71E}" presName="txShp" presStyleLbl="node1" presStyleIdx="1" presStyleCnt="4" custScaleY="132862">
        <dgm:presLayoutVars>
          <dgm:bulletEnabled val="1"/>
        </dgm:presLayoutVars>
      </dgm:prSet>
      <dgm:spPr/>
    </dgm:pt>
    <dgm:pt modelId="{DF96F978-F5B2-4652-AF54-1CE83EFF6351}" type="pres">
      <dgm:prSet presAssocID="{E557215B-C801-4D58-B949-23FE87E69FA5}" presName="spacing" presStyleCnt="0"/>
      <dgm:spPr/>
    </dgm:pt>
    <dgm:pt modelId="{AB2DA5EE-6A5F-4B0B-AF06-C9AFDC416EA5}" type="pres">
      <dgm:prSet presAssocID="{16CB2CA5-614C-4935-8F23-4CB654808903}" presName="composite" presStyleCnt="0"/>
      <dgm:spPr/>
    </dgm:pt>
    <dgm:pt modelId="{F73E457F-15A2-44C7-BBA8-ABF74CD8D77A}" type="pres">
      <dgm:prSet presAssocID="{16CB2CA5-614C-4935-8F23-4CB654808903}" presName="imgShp" presStyleLbl="fgImgPlace1" presStyleIdx="2" presStyleCnt="4"/>
      <dgm:spPr>
        <a:xfrm>
          <a:off x="1706169" y="3373554"/>
          <a:ext cx="1153028" cy="1153028"/>
        </a:xfrm>
        <a:prstGeom prst="ellipse">
          <a:avLst/>
        </a:prstGeom>
        <a:solidFill>
          <a:srgbClr val="ED7D31">
            <a:tint val="50000"/>
            <a:hueOff val="-587108"/>
            <a:satOff val="-50780"/>
            <a:lumOff val="-508"/>
            <a:alphaOff val="0"/>
          </a:srgbClr>
        </a:solidFill>
        <a:ln w="12700" cap="flat" cmpd="sng" algn="ctr">
          <a:solidFill>
            <a:sysClr val="window" lastClr="FFFFFF">
              <a:hueOff val="0"/>
              <a:satOff val="0"/>
              <a:lumOff val="0"/>
              <a:alphaOff val="0"/>
            </a:sysClr>
          </a:solidFill>
          <a:prstDash val="solid"/>
          <a:miter lim="800000"/>
        </a:ln>
        <a:effectLst/>
      </dgm:spPr>
    </dgm:pt>
    <dgm:pt modelId="{39913F3F-234A-4B27-971A-2AB14361B1A7}" type="pres">
      <dgm:prSet presAssocID="{16CB2CA5-614C-4935-8F23-4CB654808903}" presName="txShp" presStyleLbl="node1" presStyleIdx="2" presStyleCnt="4">
        <dgm:presLayoutVars>
          <dgm:bulletEnabled val="1"/>
        </dgm:presLayoutVars>
      </dgm:prSet>
      <dgm:spPr/>
    </dgm:pt>
    <dgm:pt modelId="{913B49C0-2C97-43D7-9C97-DAE5B3D6C6EC}" type="pres">
      <dgm:prSet presAssocID="{E097D731-9DC1-4DCA-BA0A-D671E92B1476}" presName="spacing" presStyleCnt="0"/>
      <dgm:spPr/>
    </dgm:pt>
    <dgm:pt modelId="{959C89AB-6BA4-4849-B6DE-891543AA15D5}" type="pres">
      <dgm:prSet presAssocID="{1E4EE333-A5BA-4E8B-B8D8-5BA303798E94}" presName="composite" presStyleCnt="0"/>
      <dgm:spPr/>
    </dgm:pt>
    <dgm:pt modelId="{6911E344-F34F-40AC-BC5C-C8D6BD354ADE}" type="pres">
      <dgm:prSet presAssocID="{1E4EE333-A5BA-4E8B-B8D8-5BA303798E94}" presName="imgShp" presStyleLbl="fgImgPlace1" presStyleIdx="3" presStyleCnt="4"/>
      <dgm:spPr>
        <a:xfrm>
          <a:off x="1706169" y="4870769"/>
          <a:ext cx="1153028" cy="1153028"/>
        </a:xfrm>
        <a:prstGeom prst="ellipse">
          <a:avLst/>
        </a:prstGeom>
        <a:solidFill>
          <a:srgbClr val="ED7D31">
            <a:tint val="50000"/>
            <a:hueOff val="-880662"/>
            <a:satOff val="-76170"/>
            <a:lumOff val="-762"/>
            <a:alphaOff val="0"/>
          </a:srgbClr>
        </a:solidFill>
        <a:ln w="12700" cap="flat" cmpd="sng" algn="ctr">
          <a:solidFill>
            <a:sysClr val="window" lastClr="FFFFFF">
              <a:hueOff val="0"/>
              <a:satOff val="0"/>
              <a:lumOff val="0"/>
              <a:alphaOff val="0"/>
            </a:sysClr>
          </a:solidFill>
          <a:prstDash val="solid"/>
          <a:miter lim="800000"/>
        </a:ln>
        <a:effectLst/>
      </dgm:spPr>
    </dgm:pt>
    <dgm:pt modelId="{6ED5B234-A209-40F4-8700-69931596FB86}" type="pres">
      <dgm:prSet presAssocID="{1E4EE333-A5BA-4E8B-B8D8-5BA303798E94}" presName="txShp" presStyleLbl="node1" presStyleIdx="3" presStyleCnt="4">
        <dgm:presLayoutVars>
          <dgm:bulletEnabled val="1"/>
        </dgm:presLayoutVars>
      </dgm:prSet>
      <dgm:spPr/>
    </dgm:pt>
  </dgm:ptLst>
  <dgm:cxnLst>
    <dgm:cxn modelId="{1B24E60E-B72D-4B67-9579-398B19DE1242}" srcId="{B77F254B-3DA7-4DC8-87A5-6A2C63A0C5DB}" destId="{16CB2CA5-614C-4935-8F23-4CB654808903}" srcOrd="2" destOrd="0" parTransId="{8404FF06-B335-46FC-A61F-52AF42803B2D}" sibTransId="{E097D731-9DC1-4DCA-BA0A-D671E92B1476}"/>
    <dgm:cxn modelId="{79E19C16-B206-43B1-A31E-99432B10CE96}" type="presOf" srcId="{B77F254B-3DA7-4DC8-87A5-6A2C63A0C5DB}" destId="{1C662238-078A-467A-A2B2-5B8BA7B7DCB6}" srcOrd="0" destOrd="0" presId="urn:microsoft.com/office/officeart/2005/8/layout/vList3"/>
    <dgm:cxn modelId="{B323E062-33FF-4F05-AAFE-F4604835B9A3}" type="presOf" srcId="{20F40D73-2E66-48DF-8710-02757217E194}" destId="{8B46F50F-5D6B-4399-A317-777074924734}" srcOrd="0" destOrd="0" presId="urn:microsoft.com/office/officeart/2005/8/layout/vList3"/>
    <dgm:cxn modelId="{57D44444-C6CA-4A32-95A5-951844A4D844}" type="presOf" srcId="{1E4EE333-A5BA-4E8B-B8D8-5BA303798E94}" destId="{6ED5B234-A209-40F4-8700-69931596FB86}" srcOrd="0" destOrd="0" presId="urn:microsoft.com/office/officeart/2005/8/layout/vList3"/>
    <dgm:cxn modelId="{59584B6A-14CB-4175-B0FF-B047D0328843}" type="presOf" srcId="{16CB2CA5-614C-4935-8F23-4CB654808903}" destId="{39913F3F-234A-4B27-971A-2AB14361B1A7}" srcOrd="0" destOrd="0" presId="urn:microsoft.com/office/officeart/2005/8/layout/vList3"/>
    <dgm:cxn modelId="{5A77758A-8D50-443D-A2B9-C2892C837C6C}" srcId="{B77F254B-3DA7-4DC8-87A5-6A2C63A0C5DB}" destId="{20F40D73-2E66-48DF-8710-02757217E194}" srcOrd="0" destOrd="0" parTransId="{170AAA72-C4C7-48CB-8F32-18610FAD3AA6}" sibTransId="{4D9A1E0A-C5FD-4400-8AF2-FF7DDC7811BF}"/>
    <dgm:cxn modelId="{5C9C868B-66F3-4AE3-B10C-C3B48FD19D6B}" srcId="{B77F254B-3DA7-4DC8-87A5-6A2C63A0C5DB}" destId="{1E4EE333-A5BA-4E8B-B8D8-5BA303798E94}" srcOrd="3" destOrd="0" parTransId="{CEA51568-8301-4B7B-9C51-C916DB204D71}" sibTransId="{3916D5D3-7A75-4630-B652-2A70CB0377C8}"/>
    <dgm:cxn modelId="{0095D0AD-6C66-43D6-AB6D-7E98E9D2E1FF}" srcId="{B77F254B-3DA7-4DC8-87A5-6A2C63A0C5DB}" destId="{A8788D2A-D3CE-4588-BAC3-E228CA75D71E}" srcOrd="1" destOrd="0" parTransId="{8CEBAB5E-FE7F-4222-9A71-56199940C677}" sibTransId="{E557215B-C801-4D58-B949-23FE87E69FA5}"/>
    <dgm:cxn modelId="{8CA640CA-4E2C-4817-B767-8E72CAF56D81}" type="presOf" srcId="{A8788D2A-D3CE-4588-BAC3-E228CA75D71E}" destId="{834469F7-157B-4977-A9F2-B73511566CE6}" srcOrd="0" destOrd="0" presId="urn:microsoft.com/office/officeart/2005/8/layout/vList3"/>
    <dgm:cxn modelId="{9A0406E6-2E4D-4AFF-BC65-FE60CFE707B3}" type="presParOf" srcId="{1C662238-078A-467A-A2B2-5B8BA7B7DCB6}" destId="{E90B5E8E-EBDC-45DB-8C45-348DC61ECBCA}" srcOrd="0" destOrd="0" presId="urn:microsoft.com/office/officeart/2005/8/layout/vList3"/>
    <dgm:cxn modelId="{81C28344-BFA5-4014-8FE8-31C02DBC3EE3}" type="presParOf" srcId="{E90B5E8E-EBDC-45DB-8C45-348DC61ECBCA}" destId="{16EC8F44-5B20-4E9D-AC00-920326DA160A}" srcOrd="0" destOrd="0" presId="urn:microsoft.com/office/officeart/2005/8/layout/vList3"/>
    <dgm:cxn modelId="{EB36772D-FB20-4439-B6FD-DD46C1507F71}" type="presParOf" srcId="{E90B5E8E-EBDC-45DB-8C45-348DC61ECBCA}" destId="{8B46F50F-5D6B-4399-A317-777074924734}" srcOrd="1" destOrd="0" presId="urn:microsoft.com/office/officeart/2005/8/layout/vList3"/>
    <dgm:cxn modelId="{784C7BC6-D56A-4A1B-A620-A72BED977479}" type="presParOf" srcId="{1C662238-078A-467A-A2B2-5B8BA7B7DCB6}" destId="{78C9A699-F773-4BFE-9D33-2D0249094FA5}" srcOrd="1" destOrd="0" presId="urn:microsoft.com/office/officeart/2005/8/layout/vList3"/>
    <dgm:cxn modelId="{C419A9F8-C54A-4B13-95F6-8EFBA1490603}" type="presParOf" srcId="{1C662238-078A-467A-A2B2-5B8BA7B7DCB6}" destId="{D44100D9-103A-40AD-9D07-35004B2E6579}" srcOrd="2" destOrd="0" presId="urn:microsoft.com/office/officeart/2005/8/layout/vList3"/>
    <dgm:cxn modelId="{1666C95E-1F67-45FF-91CC-88AC8A10E6BD}" type="presParOf" srcId="{D44100D9-103A-40AD-9D07-35004B2E6579}" destId="{BDB7AA9B-5696-4F76-BEBD-FDBD1145307D}" srcOrd="0" destOrd="0" presId="urn:microsoft.com/office/officeart/2005/8/layout/vList3"/>
    <dgm:cxn modelId="{C6A82D70-A507-4DE3-95A3-1B0BBFDDC86F}" type="presParOf" srcId="{D44100D9-103A-40AD-9D07-35004B2E6579}" destId="{834469F7-157B-4977-A9F2-B73511566CE6}" srcOrd="1" destOrd="0" presId="urn:microsoft.com/office/officeart/2005/8/layout/vList3"/>
    <dgm:cxn modelId="{298816E9-5D73-4346-9668-B1F10C207B89}" type="presParOf" srcId="{1C662238-078A-467A-A2B2-5B8BA7B7DCB6}" destId="{DF96F978-F5B2-4652-AF54-1CE83EFF6351}" srcOrd="3" destOrd="0" presId="urn:microsoft.com/office/officeart/2005/8/layout/vList3"/>
    <dgm:cxn modelId="{ACBF5D1C-10A2-49CD-9AC9-1C584E61590B}" type="presParOf" srcId="{1C662238-078A-467A-A2B2-5B8BA7B7DCB6}" destId="{AB2DA5EE-6A5F-4B0B-AF06-C9AFDC416EA5}" srcOrd="4" destOrd="0" presId="urn:microsoft.com/office/officeart/2005/8/layout/vList3"/>
    <dgm:cxn modelId="{9B8F0680-13A7-4671-B3B2-5E3A9B4B3724}" type="presParOf" srcId="{AB2DA5EE-6A5F-4B0B-AF06-C9AFDC416EA5}" destId="{F73E457F-15A2-44C7-BBA8-ABF74CD8D77A}" srcOrd="0" destOrd="0" presId="urn:microsoft.com/office/officeart/2005/8/layout/vList3"/>
    <dgm:cxn modelId="{67F2D020-D95F-4273-ABF7-9C7139802C09}" type="presParOf" srcId="{AB2DA5EE-6A5F-4B0B-AF06-C9AFDC416EA5}" destId="{39913F3F-234A-4B27-971A-2AB14361B1A7}" srcOrd="1" destOrd="0" presId="urn:microsoft.com/office/officeart/2005/8/layout/vList3"/>
    <dgm:cxn modelId="{103BCC2D-787F-4076-8466-BF54F64AF8C3}" type="presParOf" srcId="{1C662238-078A-467A-A2B2-5B8BA7B7DCB6}" destId="{913B49C0-2C97-43D7-9C97-DAE5B3D6C6EC}" srcOrd="5" destOrd="0" presId="urn:microsoft.com/office/officeart/2005/8/layout/vList3"/>
    <dgm:cxn modelId="{78A81967-2B17-4038-B0FD-CC34995BC149}" type="presParOf" srcId="{1C662238-078A-467A-A2B2-5B8BA7B7DCB6}" destId="{959C89AB-6BA4-4849-B6DE-891543AA15D5}" srcOrd="6" destOrd="0" presId="urn:microsoft.com/office/officeart/2005/8/layout/vList3"/>
    <dgm:cxn modelId="{64EF9972-8388-4B5C-AE47-E2DC47A06270}" type="presParOf" srcId="{959C89AB-6BA4-4849-B6DE-891543AA15D5}" destId="{6911E344-F34F-40AC-BC5C-C8D6BD354ADE}" srcOrd="0" destOrd="0" presId="urn:microsoft.com/office/officeart/2005/8/layout/vList3"/>
    <dgm:cxn modelId="{C7CC823D-1CEF-4CFF-A47F-ABF12DFDCC36}" type="presParOf" srcId="{959C89AB-6BA4-4849-B6DE-891543AA15D5}" destId="{6ED5B234-A209-40F4-8700-69931596FB8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1BA2A7-E6AE-42C1-A21C-9F0C675E51CE}" type="doc">
      <dgm:prSet loTypeId="urn:microsoft.com/office/officeart/2018/2/layout/IconVerticalSolidList" loCatId="icon" qsTypeId="urn:microsoft.com/office/officeart/2005/8/quickstyle/3d3" qsCatId="3D" csTypeId="urn:microsoft.com/office/officeart/2005/8/colors/accent1_2" csCatId="accent1" phldr="1"/>
      <dgm:spPr/>
      <dgm:t>
        <a:bodyPr/>
        <a:lstStyle/>
        <a:p>
          <a:endParaRPr lang="en-US"/>
        </a:p>
      </dgm:t>
    </dgm:pt>
    <dgm:pt modelId="{23396688-FCAD-4683-BB77-287DD5D7B88B}">
      <dgm:prSet/>
      <dgm:spPr/>
      <dgm:t>
        <a:bodyPr/>
        <a:lstStyle/>
        <a:p>
          <a:pPr>
            <a:lnSpc>
              <a:spcPct val="100000"/>
            </a:lnSpc>
          </a:pPr>
          <a:r>
            <a:rPr lang="en-US"/>
            <a:t>Definition and key characteristics </a:t>
          </a:r>
        </a:p>
      </dgm:t>
    </dgm:pt>
    <dgm:pt modelId="{D4DD4DD9-C801-4AAB-AAAD-11A0C3D29D8F}" type="parTrans" cxnId="{1C3EA203-E2DA-414F-B966-6DA1B4ADBF93}">
      <dgm:prSet/>
      <dgm:spPr/>
      <dgm:t>
        <a:bodyPr/>
        <a:lstStyle/>
        <a:p>
          <a:endParaRPr lang="en-US"/>
        </a:p>
      </dgm:t>
    </dgm:pt>
    <dgm:pt modelId="{47C6AFE5-C649-43BF-94B1-A5AD2BAD6E02}" type="sibTrans" cxnId="{1C3EA203-E2DA-414F-B966-6DA1B4ADBF93}">
      <dgm:prSet/>
      <dgm:spPr/>
      <dgm:t>
        <a:bodyPr/>
        <a:lstStyle/>
        <a:p>
          <a:endParaRPr lang="en-US"/>
        </a:p>
      </dgm:t>
    </dgm:pt>
    <dgm:pt modelId="{5D0EBEC1-6415-4F63-9111-848E0521818A}">
      <dgm:prSet/>
      <dgm:spPr/>
      <dgm:t>
        <a:bodyPr/>
        <a:lstStyle/>
        <a:p>
          <a:pPr>
            <a:lnSpc>
              <a:spcPct val="100000"/>
            </a:lnSpc>
          </a:pPr>
          <a:r>
            <a:rPr lang="en-US"/>
            <a:t>Global overview</a:t>
          </a:r>
        </a:p>
      </dgm:t>
    </dgm:pt>
    <dgm:pt modelId="{C24172FE-EF70-4FF9-A3CC-A5247DB3E001}" type="parTrans" cxnId="{8F9E566C-17D5-4E83-BEE0-6A2C580B2D75}">
      <dgm:prSet/>
      <dgm:spPr/>
      <dgm:t>
        <a:bodyPr/>
        <a:lstStyle/>
        <a:p>
          <a:endParaRPr lang="en-US"/>
        </a:p>
      </dgm:t>
    </dgm:pt>
    <dgm:pt modelId="{88402A7C-A0EC-48AE-9FBF-A2548A61F02A}" type="sibTrans" cxnId="{8F9E566C-17D5-4E83-BEE0-6A2C580B2D75}">
      <dgm:prSet/>
      <dgm:spPr/>
      <dgm:t>
        <a:bodyPr/>
        <a:lstStyle/>
        <a:p>
          <a:endParaRPr lang="en-US"/>
        </a:p>
      </dgm:t>
    </dgm:pt>
    <dgm:pt modelId="{F24BF6AF-2D28-441C-843A-F0D191C6C4BC}">
      <dgm:prSet/>
      <dgm:spPr/>
      <dgm:t>
        <a:bodyPr/>
        <a:lstStyle/>
        <a:p>
          <a:pPr>
            <a:lnSpc>
              <a:spcPct val="100000"/>
            </a:lnSpc>
          </a:pPr>
          <a:r>
            <a:rPr lang="en-US"/>
            <a:t>Anticipatory Actions and Nutrition</a:t>
          </a:r>
        </a:p>
      </dgm:t>
    </dgm:pt>
    <dgm:pt modelId="{10DED08C-C5CE-418E-8F6C-6674977B7C6C}" type="parTrans" cxnId="{80F92D70-170C-4E69-BB23-2A739A810CF6}">
      <dgm:prSet/>
      <dgm:spPr/>
      <dgm:t>
        <a:bodyPr/>
        <a:lstStyle/>
        <a:p>
          <a:endParaRPr lang="en-US"/>
        </a:p>
      </dgm:t>
    </dgm:pt>
    <dgm:pt modelId="{14C247AC-847B-41B8-9722-E2C15AE72C94}" type="sibTrans" cxnId="{80F92D70-170C-4E69-BB23-2A739A810CF6}">
      <dgm:prSet/>
      <dgm:spPr/>
      <dgm:t>
        <a:bodyPr/>
        <a:lstStyle/>
        <a:p>
          <a:endParaRPr lang="en-US"/>
        </a:p>
      </dgm:t>
    </dgm:pt>
    <dgm:pt modelId="{C7D1BC59-8161-4C8B-BE66-96EDFB954F55}">
      <dgm:prSet/>
      <dgm:spPr/>
      <dgm:t>
        <a:bodyPr/>
        <a:lstStyle/>
        <a:p>
          <a:pPr>
            <a:lnSpc>
              <a:spcPct val="100000"/>
            </a:lnSpc>
          </a:pPr>
          <a:r>
            <a:rPr lang="en-US"/>
            <a:t>Regional Experience </a:t>
          </a:r>
        </a:p>
      </dgm:t>
    </dgm:pt>
    <dgm:pt modelId="{4EA5DC23-03A3-4C18-BC7E-E5560145D814}" type="parTrans" cxnId="{5D9F8999-A962-40AF-92FB-D03D7DC69F8C}">
      <dgm:prSet/>
      <dgm:spPr/>
      <dgm:t>
        <a:bodyPr/>
        <a:lstStyle/>
        <a:p>
          <a:endParaRPr lang="en-US"/>
        </a:p>
      </dgm:t>
    </dgm:pt>
    <dgm:pt modelId="{82890B91-66E4-44E0-A437-3ED30D3B6969}" type="sibTrans" cxnId="{5D9F8999-A962-40AF-92FB-D03D7DC69F8C}">
      <dgm:prSet/>
      <dgm:spPr/>
      <dgm:t>
        <a:bodyPr/>
        <a:lstStyle/>
        <a:p>
          <a:endParaRPr lang="en-US"/>
        </a:p>
      </dgm:t>
    </dgm:pt>
    <dgm:pt modelId="{4C6D0508-5D10-4AF2-B14C-F58A55CF0EE7}" type="pres">
      <dgm:prSet presAssocID="{801BA2A7-E6AE-42C1-A21C-9F0C675E51CE}" presName="root" presStyleCnt="0">
        <dgm:presLayoutVars>
          <dgm:dir/>
          <dgm:resizeHandles val="exact"/>
        </dgm:presLayoutVars>
      </dgm:prSet>
      <dgm:spPr/>
    </dgm:pt>
    <dgm:pt modelId="{1A8D1023-CCFB-4531-B7FC-274812BE5579}" type="pres">
      <dgm:prSet presAssocID="{23396688-FCAD-4683-BB77-287DD5D7B88B}" presName="compNode" presStyleCnt="0"/>
      <dgm:spPr/>
    </dgm:pt>
    <dgm:pt modelId="{47A98415-1841-4BCA-9352-8BBEAD9D370F}" type="pres">
      <dgm:prSet presAssocID="{23396688-FCAD-4683-BB77-287DD5D7B88B}" presName="bgRect" presStyleLbl="bgShp" presStyleIdx="0" presStyleCnt="4" custLinFactNeighborX="-113"/>
      <dgm:spPr/>
    </dgm:pt>
    <dgm:pt modelId="{C8F57DAB-DCF6-4101-A556-99701C7625EF}" type="pres">
      <dgm:prSet presAssocID="{23396688-FCAD-4683-BB77-287DD5D7B88B}"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ientific Thought outline"/>
        </a:ext>
      </dgm:extLst>
    </dgm:pt>
    <dgm:pt modelId="{DFD20DAB-AB12-4932-980D-DEE7B475D76B}" type="pres">
      <dgm:prSet presAssocID="{23396688-FCAD-4683-BB77-287DD5D7B88B}" presName="spaceRect" presStyleCnt="0"/>
      <dgm:spPr/>
    </dgm:pt>
    <dgm:pt modelId="{93AF01E9-7C75-43D3-9F56-981828E6E71B}" type="pres">
      <dgm:prSet presAssocID="{23396688-FCAD-4683-BB77-287DD5D7B88B}" presName="parTx" presStyleLbl="revTx" presStyleIdx="0" presStyleCnt="4">
        <dgm:presLayoutVars>
          <dgm:chMax val="0"/>
          <dgm:chPref val="0"/>
        </dgm:presLayoutVars>
      </dgm:prSet>
      <dgm:spPr/>
    </dgm:pt>
    <dgm:pt modelId="{FEA6A4E3-03A0-4413-9BD5-BD76D0DA59B1}" type="pres">
      <dgm:prSet presAssocID="{47C6AFE5-C649-43BF-94B1-A5AD2BAD6E02}" presName="sibTrans" presStyleCnt="0"/>
      <dgm:spPr/>
    </dgm:pt>
    <dgm:pt modelId="{A38761DA-8D7A-4271-8CD7-EF3732561BF5}" type="pres">
      <dgm:prSet presAssocID="{5D0EBEC1-6415-4F63-9111-848E0521818A}" presName="compNode" presStyleCnt="0"/>
      <dgm:spPr/>
    </dgm:pt>
    <dgm:pt modelId="{D8B57424-115E-435C-A7DC-F61947C79845}" type="pres">
      <dgm:prSet presAssocID="{5D0EBEC1-6415-4F63-9111-848E0521818A}" presName="bgRect" presStyleLbl="bgShp" presStyleIdx="1" presStyleCnt="4"/>
      <dgm:spPr/>
    </dgm:pt>
    <dgm:pt modelId="{FBC07871-6932-4310-ACEF-A6740ED06BAD}" type="pres">
      <dgm:prSet presAssocID="{5D0EBEC1-6415-4F63-9111-848E052181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de avec un remplissage uni"/>
        </a:ext>
      </dgm:extLst>
    </dgm:pt>
    <dgm:pt modelId="{A5F7EA3F-C1B6-42CD-BBF9-BEB055314143}" type="pres">
      <dgm:prSet presAssocID="{5D0EBEC1-6415-4F63-9111-848E0521818A}" presName="spaceRect" presStyleCnt="0"/>
      <dgm:spPr/>
    </dgm:pt>
    <dgm:pt modelId="{4B239AC9-FB91-409C-81EC-22FB06D0CE49}" type="pres">
      <dgm:prSet presAssocID="{5D0EBEC1-6415-4F63-9111-848E0521818A}" presName="parTx" presStyleLbl="revTx" presStyleIdx="1" presStyleCnt="4">
        <dgm:presLayoutVars>
          <dgm:chMax val="0"/>
          <dgm:chPref val="0"/>
        </dgm:presLayoutVars>
      </dgm:prSet>
      <dgm:spPr/>
    </dgm:pt>
    <dgm:pt modelId="{64F1D203-7E33-4413-9D86-4F104CFB5139}" type="pres">
      <dgm:prSet presAssocID="{88402A7C-A0EC-48AE-9FBF-A2548A61F02A}" presName="sibTrans" presStyleCnt="0"/>
      <dgm:spPr/>
    </dgm:pt>
    <dgm:pt modelId="{B65F4F1A-F4D9-4C70-8AE7-72E2C74E4571}" type="pres">
      <dgm:prSet presAssocID="{F24BF6AF-2D28-441C-843A-F0D191C6C4BC}" presName="compNode" presStyleCnt="0"/>
      <dgm:spPr/>
    </dgm:pt>
    <dgm:pt modelId="{A768C496-C706-4313-837C-C9B79327F4ED}" type="pres">
      <dgm:prSet presAssocID="{F24BF6AF-2D28-441C-843A-F0D191C6C4BC}" presName="bgRect" presStyleLbl="bgShp" presStyleIdx="2" presStyleCnt="4"/>
      <dgm:spPr/>
    </dgm:pt>
    <dgm:pt modelId="{CBC742FF-44C3-448A-9C8F-5270A3A58E8C}" type="pres">
      <dgm:prSet presAssocID="{F24BF6AF-2D28-441C-843A-F0D191C6C4B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rbeille de fruits avec un remplissage uni"/>
        </a:ext>
      </dgm:extLst>
    </dgm:pt>
    <dgm:pt modelId="{DCCCBF91-37E0-44E7-9C46-45B0EEC788D0}" type="pres">
      <dgm:prSet presAssocID="{F24BF6AF-2D28-441C-843A-F0D191C6C4BC}" presName="spaceRect" presStyleCnt="0"/>
      <dgm:spPr/>
    </dgm:pt>
    <dgm:pt modelId="{5ED971D9-483A-4F58-9818-E9BFB7B5DC31}" type="pres">
      <dgm:prSet presAssocID="{F24BF6AF-2D28-441C-843A-F0D191C6C4BC}" presName="parTx" presStyleLbl="revTx" presStyleIdx="2" presStyleCnt="4">
        <dgm:presLayoutVars>
          <dgm:chMax val="0"/>
          <dgm:chPref val="0"/>
        </dgm:presLayoutVars>
      </dgm:prSet>
      <dgm:spPr/>
    </dgm:pt>
    <dgm:pt modelId="{DEA9F349-8187-4019-9B6A-098B1D236FD6}" type="pres">
      <dgm:prSet presAssocID="{14C247AC-847B-41B8-9722-E2C15AE72C94}" presName="sibTrans" presStyleCnt="0"/>
      <dgm:spPr/>
    </dgm:pt>
    <dgm:pt modelId="{C9DABA38-A5CF-4C34-963D-45AA1F348C37}" type="pres">
      <dgm:prSet presAssocID="{C7D1BC59-8161-4C8B-BE66-96EDFB954F55}" presName="compNode" presStyleCnt="0"/>
      <dgm:spPr/>
    </dgm:pt>
    <dgm:pt modelId="{A2020F77-E736-46FB-8BD3-FEF861C30F79}" type="pres">
      <dgm:prSet presAssocID="{C7D1BC59-8161-4C8B-BE66-96EDFB954F55}" presName="bgRect" presStyleLbl="bgShp" presStyleIdx="3" presStyleCnt="4"/>
      <dgm:spPr/>
    </dgm:pt>
    <dgm:pt modelId="{07EEE77F-79D6-447C-9EA9-B52C67B70D53}" type="pres">
      <dgm:prSet presAssocID="{C7D1BC59-8161-4C8B-BE66-96EDFB954F5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frique avec un remplissage uni"/>
        </a:ext>
      </dgm:extLst>
    </dgm:pt>
    <dgm:pt modelId="{D8F3400A-62D3-4F05-A662-9426815EA504}" type="pres">
      <dgm:prSet presAssocID="{C7D1BC59-8161-4C8B-BE66-96EDFB954F55}" presName="spaceRect" presStyleCnt="0"/>
      <dgm:spPr/>
    </dgm:pt>
    <dgm:pt modelId="{917C54E9-1189-495A-8980-1F8755AB7833}" type="pres">
      <dgm:prSet presAssocID="{C7D1BC59-8161-4C8B-BE66-96EDFB954F55}" presName="parTx" presStyleLbl="revTx" presStyleIdx="3" presStyleCnt="4">
        <dgm:presLayoutVars>
          <dgm:chMax val="0"/>
          <dgm:chPref val="0"/>
        </dgm:presLayoutVars>
      </dgm:prSet>
      <dgm:spPr/>
    </dgm:pt>
  </dgm:ptLst>
  <dgm:cxnLst>
    <dgm:cxn modelId="{1C3EA203-E2DA-414F-B966-6DA1B4ADBF93}" srcId="{801BA2A7-E6AE-42C1-A21C-9F0C675E51CE}" destId="{23396688-FCAD-4683-BB77-287DD5D7B88B}" srcOrd="0" destOrd="0" parTransId="{D4DD4DD9-C801-4AAB-AAAD-11A0C3D29D8F}" sibTransId="{47C6AFE5-C649-43BF-94B1-A5AD2BAD6E02}"/>
    <dgm:cxn modelId="{2F16C731-86F0-4629-ACF7-18EC1E8F89E8}" type="presOf" srcId="{801BA2A7-E6AE-42C1-A21C-9F0C675E51CE}" destId="{4C6D0508-5D10-4AF2-B14C-F58A55CF0EE7}" srcOrd="0" destOrd="0" presId="urn:microsoft.com/office/officeart/2018/2/layout/IconVerticalSolidList"/>
    <dgm:cxn modelId="{8F9E566C-17D5-4E83-BEE0-6A2C580B2D75}" srcId="{801BA2A7-E6AE-42C1-A21C-9F0C675E51CE}" destId="{5D0EBEC1-6415-4F63-9111-848E0521818A}" srcOrd="1" destOrd="0" parTransId="{C24172FE-EF70-4FF9-A3CC-A5247DB3E001}" sibTransId="{88402A7C-A0EC-48AE-9FBF-A2548A61F02A}"/>
    <dgm:cxn modelId="{58E71650-56DA-4633-BBD8-276AC4CE0925}" type="presOf" srcId="{F24BF6AF-2D28-441C-843A-F0D191C6C4BC}" destId="{5ED971D9-483A-4F58-9818-E9BFB7B5DC31}" srcOrd="0" destOrd="0" presId="urn:microsoft.com/office/officeart/2018/2/layout/IconVerticalSolidList"/>
    <dgm:cxn modelId="{80F92D70-170C-4E69-BB23-2A739A810CF6}" srcId="{801BA2A7-E6AE-42C1-A21C-9F0C675E51CE}" destId="{F24BF6AF-2D28-441C-843A-F0D191C6C4BC}" srcOrd="2" destOrd="0" parTransId="{10DED08C-C5CE-418E-8F6C-6674977B7C6C}" sibTransId="{14C247AC-847B-41B8-9722-E2C15AE72C94}"/>
    <dgm:cxn modelId="{78792D81-3542-448D-B018-07C475F56DE1}" type="presOf" srcId="{5D0EBEC1-6415-4F63-9111-848E0521818A}" destId="{4B239AC9-FB91-409C-81EC-22FB06D0CE49}" srcOrd="0" destOrd="0" presId="urn:microsoft.com/office/officeart/2018/2/layout/IconVerticalSolidList"/>
    <dgm:cxn modelId="{D4B34488-91C8-4BD9-9A03-0A8B3C86CF69}" type="presOf" srcId="{C7D1BC59-8161-4C8B-BE66-96EDFB954F55}" destId="{917C54E9-1189-495A-8980-1F8755AB7833}" srcOrd="0" destOrd="0" presId="urn:microsoft.com/office/officeart/2018/2/layout/IconVerticalSolidList"/>
    <dgm:cxn modelId="{5D9F8999-A962-40AF-92FB-D03D7DC69F8C}" srcId="{801BA2A7-E6AE-42C1-A21C-9F0C675E51CE}" destId="{C7D1BC59-8161-4C8B-BE66-96EDFB954F55}" srcOrd="3" destOrd="0" parTransId="{4EA5DC23-03A3-4C18-BC7E-E5560145D814}" sibTransId="{82890B91-66E4-44E0-A437-3ED30D3B6969}"/>
    <dgm:cxn modelId="{6EFD68C8-6925-4417-95C1-5DBCDE601AB3}" type="presOf" srcId="{23396688-FCAD-4683-BB77-287DD5D7B88B}" destId="{93AF01E9-7C75-43D3-9F56-981828E6E71B}" srcOrd="0" destOrd="0" presId="urn:microsoft.com/office/officeart/2018/2/layout/IconVerticalSolidList"/>
    <dgm:cxn modelId="{D4CBFCA0-1BCB-4414-97A6-8C901E37B6EA}" type="presParOf" srcId="{4C6D0508-5D10-4AF2-B14C-F58A55CF0EE7}" destId="{1A8D1023-CCFB-4531-B7FC-274812BE5579}" srcOrd="0" destOrd="0" presId="urn:microsoft.com/office/officeart/2018/2/layout/IconVerticalSolidList"/>
    <dgm:cxn modelId="{A6DA092B-D743-4B62-BFA2-234B49D29BEC}" type="presParOf" srcId="{1A8D1023-CCFB-4531-B7FC-274812BE5579}" destId="{47A98415-1841-4BCA-9352-8BBEAD9D370F}" srcOrd="0" destOrd="0" presId="urn:microsoft.com/office/officeart/2018/2/layout/IconVerticalSolidList"/>
    <dgm:cxn modelId="{C305D170-D674-4196-8E90-1F0F384557B5}" type="presParOf" srcId="{1A8D1023-CCFB-4531-B7FC-274812BE5579}" destId="{C8F57DAB-DCF6-4101-A556-99701C7625EF}" srcOrd="1" destOrd="0" presId="urn:microsoft.com/office/officeart/2018/2/layout/IconVerticalSolidList"/>
    <dgm:cxn modelId="{627ADB90-ED43-4A07-B85A-15F2D26D8286}" type="presParOf" srcId="{1A8D1023-CCFB-4531-B7FC-274812BE5579}" destId="{DFD20DAB-AB12-4932-980D-DEE7B475D76B}" srcOrd="2" destOrd="0" presId="urn:microsoft.com/office/officeart/2018/2/layout/IconVerticalSolidList"/>
    <dgm:cxn modelId="{9CC33E10-3FAF-40E9-9336-E7E890D54994}" type="presParOf" srcId="{1A8D1023-CCFB-4531-B7FC-274812BE5579}" destId="{93AF01E9-7C75-43D3-9F56-981828E6E71B}" srcOrd="3" destOrd="0" presId="urn:microsoft.com/office/officeart/2018/2/layout/IconVerticalSolidList"/>
    <dgm:cxn modelId="{AF84CDBA-7DF4-4287-9CC6-ECA4A79EFD35}" type="presParOf" srcId="{4C6D0508-5D10-4AF2-B14C-F58A55CF0EE7}" destId="{FEA6A4E3-03A0-4413-9BD5-BD76D0DA59B1}" srcOrd="1" destOrd="0" presId="urn:microsoft.com/office/officeart/2018/2/layout/IconVerticalSolidList"/>
    <dgm:cxn modelId="{D12DFBF2-DC4B-40B9-82E3-66C43F1A82BC}" type="presParOf" srcId="{4C6D0508-5D10-4AF2-B14C-F58A55CF0EE7}" destId="{A38761DA-8D7A-4271-8CD7-EF3732561BF5}" srcOrd="2" destOrd="0" presId="urn:microsoft.com/office/officeart/2018/2/layout/IconVerticalSolidList"/>
    <dgm:cxn modelId="{315A813A-4CCF-40AD-A39B-85D7B1E95B79}" type="presParOf" srcId="{A38761DA-8D7A-4271-8CD7-EF3732561BF5}" destId="{D8B57424-115E-435C-A7DC-F61947C79845}" srcOrd="0" destOrd="0" presId="urn:microsoft.com/office/officeart/2018/2/layout/IconVerticalSolidList"/>
    <dgm:cxn modelId="{8B24C710-2498-4AE9-A79C-78154817620D}" type="presParOf" srcId="{A38761DA-8D7A-4271-8CD7-EF3732561BF5}" destId="{FBC07871-6932-4310-ACEF-A6740ED06BAD}" srcOrd="1" destOrd="0" presId="urn:microsoft.com/office/officeart/2018/2/layout/IconVerticalSolidList"/>
    <dgm:cxn modelId="{729B411F-8BE4-4540-BF7C-BAF30DD7300D}" type="presParOf" srcId="{A38761DA-8D7A-4271-8CD7-EF3732561BF5}" destId="{A5F7EA3F-C1B6-42CD-BBF9-BEB055314143}" srcOrd="2" destOrd="0" presId="urn:microsoft.com/office/officeart/2018/2/layout/IconVerticalSolidList"/>
    <dgm:cxn modelId="{DF79F60E-CF7C-456E-8CA1-E04532D12E3E}" type="presParOf" srcId="{A38761DA-8D7A-4271-8CD7-EF3732561BF5}" destId="{4B239AC9-FB91-409C-81EC-22FB06D0CE49}" srcOrd="3" destOrd="0" presId="urn:microsoft.com/office/officeart/2018/2/layout/IconVerticalSolidList"/>
    <dgm:cxn modelId="{F6F15FC3-B297-4C11-B4D8-95498082B2A6}" type="presParOf" srcId="{4C6D0508-5D10-4AF2-B14C-F58A55CF0EE7}" destId="{64F1D203-7E33-4413-9D86-4F104CFB5139}" srcOrd="3" destOrd="0" presId="urn:microsoft.com/office/officeart/2018/2/layout/IconVerticalSolidList"/>
    <dgm:cxn modelId="{0AB972B0-14E3-4D52-B271-913E0F90034D}" type="presParOf" srcId="{4C6D0508-5D10-4AF2-B14C-F58A55CF0EE7}" destId="{B65F4F1A-F4D9-4C70-8AE7-72E2C74E4571}" srcOrd="4" destOrd="0" presId="urn:microsoft.com/office/officeart/2018/2/layout/IconVerticalSolidList"/>
    <dgm:cxn modelId="{B22FA2F2-CDE3-4DD3-92C3-E665B1B7E1CB}" type="presParOf" srcId="{B65F4F1A-F4D9-4C70-8AE7-72E2C74E4571}" destId="{A768C496-C706-4313-837C-C9B79327F4ED}" srcOrd="0" destOrd="0" presId="urn:microsoft.com/office/officeart/2018/2/layout/IconVerticalSolidList"/>
    <dgm:cxn modelId="{9DD7C460-E81C-4B70-81F5-49E47852133B}" type="presParOf" srcId="{B65F4F1A-F4D9-4C70-8AE7-72E2C74E4571}" destId="{CBC742FF-44C3-448A-9C8F-5270A3A58E8C}" srcOrd="1" destOrd="0" presId="urn:microsoft.com/office/officeart/2018/2/layout/IconVerticalSolidList"/>
    <dgm:cxn modelId="{109D8A81-4E87-4655-AD11-6993A0176D4B}" type="presParOf" srcId="{B65F4F1A-F4D9-4C70-8AE7-72E2C74E4571}" destId="{DCCCBF91-37E0-44E7-9C46-45B0EEC788D0}" srcOrd="2" destOrd="0" presId="urn:microsoft.com/office/officeart/2018/2/layout/IconVerticalSolidList"/>
    <dgm:cxn modelId="{16AB4295-B450-4F80-9623-B46A8ACE964C}" type="presParOf" srcId="{B65F4F1A-F4D9-4C70-8AE7-72E2C74E4571}" destId="{5ED971D9-483A-4F58-9818-E9BFB7B5DC31}" srcOrd="3" destOrd="0" presId="urn:microsoft.com/office/officeart/2018/2/layout/IconVerticalSolidList"/>
    <dgm:cxn modelId="{DC0BA9D9-BF35-41B9-B716-F80100FB9E1D}" type="presParOf" srcId="{4C6D0508-5D10-4AF2-B14C-F58A55CF0EE7}" destId="{DEA9F349-8187-4019-9B6A-098B1D236FD6}" srcOrd="5" destOrd="0" presId="urn:microsoft.com/office/officeart/2018/2/layout/IconVerticalSolidList"/>
    <dgm:cxn modelId="{A4BD631E-9210-4FF7-9B08-3C92CE1EFEAD}" type="presParOf" srcId="{4C6D0508-5D10-4AF2-B14C-F58A55CF0EE7}" destId="{C9DABA38-A5CF-4C34-963D-45AA1F348C37}" srcOrd="6" destOrd="0" presId="urn:microsoft.com/office/officeart/2018/2/layout/IconVerticalSolidList"/>
    <dgm:cxn modelId="{6DF0F6E1-8B5B-4EB0-B96A-BE574BA7E805}" type="presParOf" srcId="{C9DABA38-A5CF-4C34-963D-45AA1F348C37}" destId="{A2020F77-E736-46FB-8BD3-FEF861C30F79}" srcOrd="0" destOrd="0" presId="urn:microsoft.com/office/officeart/2018/2/layout/IconVerticalSolidList"/>
    <dgm:cxn modelId="{D23225ED-662A-4102-8FD6-11DF6F18DE87}" type="presParOf" srcId="{C9DABA38-A5CF-4C34-963D-45AA1F348C37}" destId="{07EEE77F-79D6-447C-9EA9-B52C67B70D53}" srcOrd="1" destOrd="0" presId="urn:microsoft.com/office/officeart/2018/2/layout/IconVerticalSolidList"/>
    <dgm:cxn modelId="{3B7F6A15-5775-4498-82EE-D8077E6A5803}" type="presParOf" srcId="{C9DABA38-A5CF-4C34-963D-45AA1F348C37}" destId="{D8F3400A-62D3-4F05-A662-9426815EA504}" srcOrd="2" destOrd="0" presId="urn:microsoft.com/office/officeart/2018/2/layout/IconVerticalSolidList"/>
    <dgm:cxn modelId="{EAC26479-01A5-4A7E-8DA1-1C4C4B977CEA}" type="presParOf" srcId="{C9DABA38-A5CF-4C34-963D-45AA1F348C37}" destId="{917C54E9-1189-495A-8980-1F8755AB78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B1BE93-7D74-4A67-9EF7-2195B9874E70}" type="doc">
      <dgm:prSet loTypeId="urn:microsoft.com/office/officeart/2005/8/layout/hProcess9" loCatId="process" qsTypeId="urn:microsoft.com/office/officeart/2005/8/quickstyle/simple1" qsCatId="simple" csTypeId="urn:microsoft.com/office/officeart/2005/8/colors/accent1_2" csCatId="accent1" phldr="1"/>
      <dgm:spPr/>
    </dgm:pt>
    <dgm:pt modelId="{2212DED6-A00B-405C-9CAA-4E63EC3C757A}">
      <dgm:prSet phldrT="[Text]"/>
      <dgm:spPr/>
      <dgm:t>
        <a:bodyPr/>
        <a:lstStyle/>
        <a:p>
          <a:r>
            <a:rPr lang="en-US"/>
            <a:t>Scoping NIE and climate crisis</a:t>
          </a:r>
        </a:p>
      </dgm:t>
    </dgm:pt>
    <dgm:pt modelId="{736470B4-5A5F-4232-BB41-1019321C9776}" type="parTrans" cxnId="{B07407AA-0A73-4B73-9985-BF73679B090A}">
      <dgm:prSet/>
      <dgm:spPr/>
      <dgm:t>
        <a:bodyPr/>
        <a:lstStyle/>
        <a:p>
          <a:endParaRPr lang="en-US"/>
        </a:p>
      </dgm:t>
    </dgm:pt>
    <dgm:pt modelId="{8A2FA20F-E2FC-4D63-8858-3BDB15D3275C}" type="sibTrans" cxnId="{B07407AA-0A73-4B73-9985-BF73679B090A}">
      <dgm:prSet/>
      <dgm:spPr/>
      <dgm:t>
        <a:bodyPr/>
        <a:lstStyle/>
        <a:p>
          <a:endParaRPr lang="en-US"/>
        </a:p>
      </dgm:t>
    </dgm:pt>
    <dgm:pt modelId="{1A8E0E8B-D19B-4086-A034-9A0F22B11CDF}">
      <dgm:prSet phldrT="[Text]"/>
      <dgm:spPr/>
      <dgm:t>
        <a:bodyPr/>
        <a:lstStyle/>
        <a:p>
          <a:r>
            <a:rPr lang="en-US"/>
            <a:t>Position paper</a:t>
          </a:r>
        </a:p>
        <a:p>
          <a:r>
            <a:rPr lang="en-US"/>
            <a:t>Case studies</a:t>
          </a:r>
        </a:p>
        <a:p>
          <a:r>
            <a:rPr lang="en-US"/>
            <a:t>Communication materials</a:t>
          </a:r>
        </a:p>
      </dgm:t>
    </dgm:pt>
    <dgm:pt modelId="{0F628141-5A92-4B5C-8391-A457A04162AA}" type="parTrans" cxnId="{E5F2AB77-D930-43A3-8E16-245B97AA9706}">
      <dgm:prSet/>
      <dgm:spPr/>
      <dgm:t>
        <a:bodyPr/>
        <a:lstStyle/>
        <a:p>
          <a:endParaRPr lang="en-US"/>
        </a:p>
      </dgm:t>
    </dgm:pt>
    <dgm:pt modelId="{9D5FE054-BC2E-458F-B932-4144775E60FD}" type="sibTrans" cxnId="{E5F2AB77-D930-43A3-8E16-245B97AA9706}">
      <dgm:prSet/>
      <dgm:spPr/>
      <dgm:t>
        <a:bodyPr/>
        <a:lstStyle/>
        <a:p>
          <a:endParaRPr lang="en-US"/>
        </a:p>
      </dgm:t>
    </dgm:pt>
    <dgm:pt modelId="{4EEA5C71-359D-4753-898A-01913D5FAABD}">
      <dgm:prSet phldrT="[Text]"/>
      <dgm:spPr/>
      <dgm:t>
        <a:bodyPr/>
        <a:lstStyle/>
        <a:p>
          <a:r>
            <a:rPr lang="en-US"/>
            <a:t>Amplified conversation</a:t>
          </a:r>
        </a:p>
        <a:p>
          <a:r>
            <a:rPr lang="en-US"/>
            <a:t>Prioritized action</a:t>
          </a:r>
        </a:p>
        <a:p>
          <a:r>
            <a:rPr lang="en-US"/>
            <a:t>Improved positioning, legitimacy and resourcing</a:t>
          </a:r>
        </a:p>
      </dgm:t>
    </dgm:pt>
    <dgm:pt modelId="{B5FF426D-41A3-48BD-8FC5-CBAD1727E177}" type="parTrans" cxnId="{C9B17808-B5AD-4F60-9483-F58010CBD505}">
      <dgm:prSet/>
      <dgm:spPr/>
      <dgm:t>
        <a:bodyPr/>
        <a:lstStyle/>
        <a:p>
          <a:endParaRPr lang="en-US"/>
        </a:p>
      </dgm:t>
    </dgm:pt>
    <dgm:pt modelId="{C4672C49-5050-4864-86D2-3489EF9881B9}" type="sibTrans" cxnId="{C9B17808-B5AD-4F60-9483-F58010CBD505}">
      <dgm:prSet/>
      <dgm:spPr/>
      <dgm:t>
        <a:bodyPr/>
        <a:lstStyle/>
        <a:p>
          <a:endParaRPr lang="en-US"/>
        </a:p>
      </dgm:t>
    </dgm:pt>
    <dgm:pt modelId="{3B23363E-1D31-45FA-9A43-E53B8A599AC7}" type="pres">
      <dgm:prSet presAssocID="{C8B1BE93-7D74-4A67-9EF7-2195B9874E70}" presName="CompostProcess" presStyleCnt="0">
        <dgm:presLayoutVars>
          <dgm:dir/>
          <dgm:resizeHandles val="exact"/>
        </dgm:presLayoutVars>
      </dgm:prSet>
      <dgm:spPr/>
    </dgm:pt>
    <dgm:pt modelId="{1C0DD077-E4F6-4C7F-BB69-6AE71ABF7180}" type="pres">
      <dgm:prSet presAssocID="{C8B1BE93-7D74-4A67-9EF7-2195B9874E70}" presName="arrow" presStyleLbl="bgShp" presStyleIdx="0" presStyleCnt="1" custLinFactNeighborX="-40" custLinFactNeighborY="-792"/>
      <dgm:spPr/>
    </dgm:pt>
    <dgm:pt modelId="{42F029A9-6605-434B-8659-01932D1A3D41}" type="pres">
      <dgm:prSet presAssocID="{C8B1BE93-7D74-4A67-9EF7-2195B9874E70}" presName="linearProcess" presStyleCnt="0"/>
      <dgm:spPr/>
    </dgm:pt>
    <dgm:pt modelId="{D255B801-D55F-4D6E-BC1D-3FC3558D13E9}" type="pres">
      <dgm:prSet presAssocID="{2212DED6-A00B-405C-9CAA-4E63EC3C757A}" presName="textNode" presStyleLbl="node1" presStyleIdx="0" presStyleCnt="3" custLinFactNeighborX="-34714" custLinFactNeighborY="4942">
        <dgm:presLayoutVars>
          <dgm:bulletEnabled val="1"/>
        </dgm:presLayoutVars>
      </dgm:prSet>
      <dgm:spPr/>
    </dgm:pt>
    <dgm:pt modelId="{515C316C-9068-47E1-883A-3FA47C6746B9}" type="pres">
      <dgm:prSet presAssocID="{8A2FA20F-E2FC-4D63-8858-3BDB15D3275C}" presName="sibTrans" presStyleCnt="0"/>
      <dgm:spPr/>
    </dgm:pt>
    <dgm:pt modelId="{E5602421-DF2E-4259-BFEB-2DC9C022ABDA}" type="pres">
      <dgm:prSet presAssocID="{1A8E0E8B-D19B-4086-A034-9A0F22B11CDF}" presName="textNode" presStyleLbl="node1" presStyleIdx="1" presStyleCnt="3">
        <dgm:presLayoutVars>
          <dgm:bulletEnabled val="1"/>
        </dgm:presLayoutVars>
      </dgm:prSet>
      <dgm:spPr/>
    </dgm:pt>
    <dgm:pt modelId="{E7F612E6-6632-4108-9325-B8D2AB05EDB4}" type="pres">
      <dgm:prSet presAssocID="{9D5FE054-BC2E-458F-B932-4144775E60FD}" presName="sibTrans" presStyleCnt="0"/>
      <dgm:spPr/>
    </dgm:pt>
    <dgm:pt modelId="{D2FAF9CF-6B80-4EB2-BC50-46BC1C726109}" type="pres">
      <dgm:prSet presAssocID="{4EEA5C71-359D-4753-898A-01913D5FAABD}" presName="textNode" presStyleLbl="node1" presStyleIdx="2" presStyleCnt="3">
        <dgm:presLayoutVars>
          <dgm:bulletEnabled val="1"/>
        </dgm:presLayoutVars>
      </dgm:prSet>
      <dgm:spPr/>
    </dgm:pt>
  </dgm:ptLst>
  <dgm:cxnLst>
    <dgm:cxn modelId="{C9B17808-B5AD-4F60-9483-F58010CBD505}" srcId="{C8B1BE93-7D74-4A67-9EF7-2195B9874E70}" destId="{4EEA5C71-359D-4753-898A-01913D5FAABD}" srcOrd="2" destOrd="0" parTransId="{B5FF426D-41A3-48BD-8FC5-CBAD1727E177}" sibTransId="{C4672C49-5050-4864-86D2-3489EF9881B9}"/>
    <dgm:cxn modelId="{D4DA8220-626E-4B29-9B04-9A2C5093144E}" type="presOf" srcId="{4EEA5C71-359D-4753-898A-01913D5FAABD}" destId="{D2FAF9CF-6B80-4EB2-BC50-46BC1C726109}" srcOrd="0" destOrd="0" presId="urn:microsoft.com/office/officeart/2005/8/layout/hProcess9"/>
    <dgm:cxn modelId="{E5F2AB77-D930-43A3-8E16-245B97AA9706}" srcId="{C8B1BE93-7D74-4A67-9EF7-2195B9874E70}" destId="{1A8E0E8B-D19B-4086-A034-9A0F22B11CDF}" srcOrd="1" destOrd="0" parTransId="{0F628141-5A92-4B5C-8391-A457A04162AA}" sibTransId="{9D5FE054-BC2E-458F-B932-4144775E60FD}"/>
    <dgm:cxn modelId="{EFC00E82-8677-4C88-8711-D68A196650CD}" type="presOf" srcId="{2212DED6-A00B-405C-9CAA-4E63EC3C757A}" destId="{D255B801-D55F-4D6E-BC1D-3FC3558D13E9}" srcOrd="0" destOrd="0" presId="urn:microsoft.com/office/officeart/2005/8/layout/hProcess9"/>
    <dgm:cxn modelId="{B07407AA-0A73-4B73-9985-BF73679B090A}" srcId="{C8B1BE93-7D74-4A67-9EF7-2195B9874E70}" destId="{2212DED6-A00B-405C-9CAA-4E63EC3C757A}" srcOrd="0" destOrd="0" parTransId="{736470B4-5A5F-4232-BB41-1019321C9776}" sibTransId="{8A2FA20F-E2FC-4D63-8858-3BDB15D3275C}"/>
    <dgm:cxn modelId="{5C7BD8B7-8C65-436D-9A4C-6F80FEE7315D}" type="presOf" srcId="{1A8E0E8B-D19B-4086-A034-9A0F22B11CDF}" destId="{E5602421-DF2E-4259-BFEB-2DC9C022ABDA}" srcOrd="0" destOrd="0" presId="urn:microsoft.com/office/officeart/2005/8/layout/hProcess9"/>
    <dgm:cxn modelId="{D2FE42FE-82C4-4E1E-AC50-9C36EEFDB7D8}" type="presOf" srcId="{C8B1BE93-7D74-4A67-9EF7-2195B9874E70}" destId="{3B23363E-1D31-45FA-9A43-E53B8A599AC7}" srcOrd="0" destOrd="0" presId="urn:microsoft.com/office/officeart/2005/8/layout/hProcess9"/>
    <dgm:cxn modelId="{5674E905-D7DC-46DD-87F9-44BFC98DD07A}" type="presParOf" srcId="{3B23363E-1D31-45FA-9A43-E53B8A599AC7}" destId="{1C0DD077-E4F6-4C7F-BB69-6AE71ABF7180}" srcOrd="0" destOrd="0" presId="urn:microsoft.com/office/officeart/2005/8/layout/hProcess9"/>
    <dgm:cxn modelId="{30F47BD6-02B9-47F5-9F89-62C141EE74E5}" type="presParOf" srcId="{3B23363E-1D31-45FA-9A43-E53B8A599AC7}" destId="{42F029A9-6605-434B-8659-01932D1A3D41}" srcOrd="1" destOrd="0" presId="urn:microsoft.com/office/officeart/2005/8/layout/hProcess9"/>
    <dgm:cxn modelId="{D60FDEFE-A502-4050-88DF-0657FCCB2033}" type="presParOf" srcId="{42F029A9-6605-434B-8659-01932D1A3D41}" destId="{D255B801-D55F-4D6E-BC1D-3FC3558D13E9}" srcOrd="0" destOrd="0" presId="urn:microsoft.com/office/officeart/2005/8/layout/hProcess9"/>
    <dgm:cxn modelId="{9F58C94D-3EFC-41F3-B03A-83C82221F9F1}" type="presParOf" srcId="{42F029A9-6605-434B-8659-01932D1A3D41}" destId="{515C316C-9068-47E1-883A-3FA47C6746B9}" srcOrd="1" destOrd="0" presId="urn:microsoft.com/office/officeart/2005/8/layout/hProcess9"/>
    <dgm:cxn modelId="{1D376D3B-4EF2-4A6E-8459-657CD2BB64E2}" type="presParOf" srcId="{42F029A9-6605-434B-8659-01932D1A3D41}" destId="{E5602421-DF2E-4259-BFEB-2DC9C022ABDA}" srcOrd="2" destOrd="0" presId="urn:microsoft.com/office/officeart/2005/8/layout/hProcess9"/>
    <dgm:cxn modelId="{905464B4-721E-4C78-9AA9-71A994335276}" type="presParOf" srcId="{42F029A9-6605-434B-8659-01932D1A3D41}" destId="{E7F612E6-6632-4108-9325-B8D2AB05EDB4}" srcOrd="3" destOrd="0" presId="urn:microsoft.com/office/officeart/2005/8/layout/hProcess9"/>
    <dgm:cxn modelId="{983EE97E-C232-45C4-B5C7-4FA51B8FCA3B}" type="presParOf" srcId="{42F029A9-6605-434B-8659-01932D1A3D41}" destId="{D2FAF9CF-6B80-4EB2-BC50-46BC1C726109}"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AF8D7-A1E6-41B6-9FBF-F7C2D2DCAC50}">
      <dsp:nvSpPr>
        <dsp:cNvPr id="0" name=""/>
        <dsp:cNvSpPr/>
      </dsp:nvSpPr>
      <dsp:spPr>
        <a:xfrm>
          <a:off x="2009876" y="2406940"/>
          <a:ext cx="2456516" cy="2456516"/>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Food insecurity and Climate risk (drought, Floods) </a:t>
          </a:r>
        </a:p>
      </dsp:txBody>
      <dsp:txXfrm>
        <a:off x="2503745" y="2982367"/>
        <a:ext cx="1468778" cy="1262700"/>
      </dsp:txXfrm>
    </dsp:sp>
    <dsp:sp modelId="{11268135-9928-4447-B51C-747B9099C41A}">
      <dsp:nvSpPr>
        <dsp:cNvPr id="0" name=""/>
        <dsp:cNvSpPr/>
      </dsp:nvSpPr>
      <dsp:spPr>
        <a:xfrm>
          <a:off x="1697229" y="3925513"/>
          <a:ext cx="1563237" cy="9379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00050">
            <a:lnSpc>
              <a:spcPct val="90000"/>
            </a:lnSpc>
            <a:spcBef>
              <a:spcPct val="0"/>
            </a:spcBef>
            <a:spcAft>
              <a:spcPct val="15000"/>
            </a:spcAft>
            <a:buChar char="•"/>
          </a:pPr>
          <a:r>
            <a:rPr lang="en-US" sz="900" b="0" i="0" u="none" strike="noStrike" kern="1200">
              <a:effectLst/>
            </a:rPr>
            <a:t>Food insecurity Increasing food prices</a:t>
          </a:r>
          <a:endParaRPr lang="en-US" sz="900" kern="1200"/>
        </a:p>
        <a:p>
          <a:pPr marL="57150" lvl="1" indent="-57150" algn="l" defTabSz="400050">
            <a:lnSpc>
              <a:spcPct val="90000"/>
            </a:lnSpc>
            <a:spcBef>
              <a:spcPct val="0"/>
            </a:spcBef>
            <a:spcAft>
              <a:spcPct val="15000"/>
            </a:spcAft>
            <a:buChar char="•"/>
          </a:pPr>
          <a:r>
            <a:rPr lang="en-US" sz="900" b="0" i="0" u="none" strike="noStrike" kern="1200">
              <a:effectLst/>
            </a:rPr>
            <a:t>Microeconomic conditions leading to Low food stocks/crop failure</a:t>
          </a:r>
          <a:endParaRPr lang="en-US" sz="900" kern="1200"/>
        </a:p>
        <a:p>
          <a:pPr marL="57150" lvl="1" indent="-57150" algn="l" defTabSz="400050">
            <a:lnSpc>
              <a:spcPct val="90000"/>
            </a:lnSpc>
            <a:spcBef>
              <a:spcPct val="0"/>
            </a:spcBef>
            <a:spcAft>
              <a:spcPct val="15000"/>
            </a:spcAft>
            <a:buChar char="•"/>
          </a:pPr>
          <a:r>
            <a:rPr lang="en-US" sz="900" b="0" i="0" u="none" strike="noStrike" kern="1200">
              <a:effectLst/>
            </a:rPr>
            <a:t>unfavorable terms of trade</a:t>
          </a:r>
          <a:endParaRPr lang="en-US" sz="900" kern="1200"/>
        </a:p>
      </dsp:txBody>
      <dsp:txXfrm>
        <a:off x="1724700" y="3952984"/>
        <a:ext cx="1508295" cy="883000"/>
      </dsp:txXfrm>
    </dsp:sp>
    <dsp:sp modelId="{DF9146A7-4AC0-4287-85E7-BA32152E17CA}">
      <dsp:nvSpPr>
        <dsp:cNvPr id="0" name=""/>
        <dsp:cNvSpPr/>
      </dsp:nvSpPr>
      <dsp:spPr>
        <a:xfrm>
          <a:off x="580631" y="1826309"/>
          <a:ext cx="1786557" cy="178655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Conflict and displacement  </a:t>
          </a:r>
        </a:p>
      </dsp:txBody>
      <dsp:txXfrm>
        <a:off x="1030402" y="2278798"/>
        <a:ext cx="887015" cy="881579"/>
      </dsp:txXfrm>
    </dsp:sp>
    <dsp:sp modelId="{790E2370-0E4E-45F1-AA13-330906B8D6E3}">
      <dsp:nvSpPr>
        <dsp:cNvPr id="0" name=""/>
        <dsp:cNvSpPr/>
      </dsp:nvSpPr>
      <dsp:spPr>
        <a:xfrm>
          <a:off x="0" y="2987571"/>
          <a:ext cx="1563237" cy="9379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00050">
            <a:lnSpc>
              <a:spcPct val="90000"/>
            </a:lnSpc>
            <a:spcBef>
              <a:spcPct val="0"/>
            </a:spcBef>
            <a:spcAft>
              <a:spcPct val="15000"/>
            </a:spcAft>
            <a:buChar char="•"/>
          </a:pPr>
          <a:r>
            <a:rPr lang="en-US" sz="900" kern="1200"/>
            <a:t>Northern Ethiopia, Mozambique, parts of South Sudan, and Somalia </a:t>
          </a:r>
        </a:p>
        <a:p>
          <a:pPr marL="57150" lvl="1" indent="-57150" algn="l" defTabSz="400050">
            <a:lnSpc>
              <a:spcPct val="90000"/>
            </a:lnSpc>
            <a:spcBef>
              <a:spcPct val="0"/>
            </a:spcBef>
            <a:spcAft>
              <a:spcPct val="15000"/>
            </a:spcAft>
            <a:buChar char="•"/>
          </a:pPr>
          <a:r>
            <a:rPr lang="en-US" sz="900" kern="1200"/>
            <a:t>Increasing IDPs influx</a:t>
          </a:r>
        </a:p>
      </dsp:txBody>
      <dsp:txXfrm>
        <a:off x="27471" y="3015042"/>
        <a:ext cx="1508295" cy="883000"/>
      </dsp:txXfrm>
    </dsp:sp>
    <dsp:sp modelId="{2FD8B7DC-3C1E-467C-92B5-1E041B1F14A1}">
      <dsp:nvSpPr>
        <dsp:cNvPr id="0" name=""/>
        <dsp:cNvSpPr/>
      </dsp:nvSpPr>
      <dsp:spPr>
        <a:xfrm rot="20700000">
          <a:off x="1581285" y="593767"/>
          <a:ext cx="1750461" cy="1750461"/>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Diseases</a:t>
          </a:r>
        </a:p>
      </dsp:txBody>
      <dsp:txXfrm rot="-20700000">
        <a:off x="1965212" y="977694"/>
        <a:ext cx="982606" cy="982606"/>
      </dsp:txXfrm>
    </dsp:sp>
    <dsp:sp modelId="{9657A675-EFB7-4C28-8C8E-56AF4E1B537B}">
      <dsp:nvSpPr>
        <dsp:cNvPr id="0" name=""/>
        <dsp:cNvSpPr/>
      </dsp:nvSpPr>
      <dsp:spPr>
        <a:xfrm>
          <a:off x="2903155" y="977694"/>
          <a:ext cx="1563237" cy="9379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00050">
            <a:lnSpc>
              <a:spcPct val="90000"/>
            </a:lnSpc>
            <a:spcBef>
              <a:spcPct val="0"/>
            </a:spcBef>
            <a:spcAft>
              <a:spcPct val="15000"/>
            </a:spcAft>
            <a:buChar char="•"/>
          </a:pPr>
          <a:r>
            <a:rPr lang="en-US" sz="900" kern="1200">
              <a:effectLst/>
              <a:ea typeface="PMingLiU" panose="02020500000000000000" pitchFamily="18" charset="-120"/>
            </a:rPr>
            <a:t>AWD, Cholera</a:t>
          </a:r>
          <a:endParaRPr lang="en-US" sz="900" kern="1200"/>
        </a:p>
        <a:p>
          <a:pPr marL="57150" lvl="1" indent="-57150" algn="l" defTabSz="400050">
            <a:lnSpc>
              <a:spcPct val="90000"/>
            </a:lnSpc>
            <a:spcBef>
              <a:spcPct val="0"/>
            </a:spcBef>
            <a:spcAft>
              <a:spcPct val="15000"/>
            </a:spcAft>
            <a:buChar char="•"/>
          </a:pPr>
          <a:r>
            <a:rPr lang="en-US" sz="900" kern="1200">
              <a:effectLst/>
              <a:ea typeface="PMingLiU" panose="02020500000000000000" pitchFamily="18" charset="-120"/>
            </a:rPr>
            <a:t>Malaria/</a:t>
          </a:r>
          <a:r>
            <a:rPr lang="en-US" sz="900" kern="1200"/>
            <a:t>Measles</a:t>
          </a:r>
        </a:p>
        <a:p>
          <a:pPr marL="57150" lvl="1" indent="-57150" algn="l" defTabSz="400050">
            <a:lnSpc>
              <a:spcPct val="90000"/>
            </a:lnSpc>
            <a:spcBef>
              <a:spcPct val="0"/>
            </a:spcBef>
            <a:spcAft>
              <a:spcPct val="15000"/>
            </a:spcAft>
            <a:buChar char="•"/>
          </a:pPr>
          <a:r>
            <a:rPr lang="en-US" sz="900" kern="1200"/>
            <a:t>Livestock diseases</a:t>
          </a:r>
        </a:p>
        <a:p>
          <a:pPr marL="57150" lvl="1" indent="-57150" algn="l" defTabSz="400050">
            <a:lnSpc>
              <a:spcPct val="90000"/>
            </a:lnSpc>
            <a:spcBef>
              <a:spcPct val="0"/>
            </a:spcBef>
            <a:spcAft>
              <a:spcPct val="15000"/>
            </a:spcAft>
            <a:buChar char="•"/>
          </a:pPr>
          <a:endParaRPr lang="en-US" sz="900" kern="1200"/>
        </a:p>
      </dsp:txBody>
      <dsp:txXfrm>
        <a:off x="2930626" y="1005165"/>
        <a:ext cx="1508295" cy="883000"/>
      </dsp:txXfrm>
    </dsp:sp>
    <dsp:sp modelId="{BF124048-E894-4BB1-BF62-14D770E36B64}">
      <dsp:nvSpPr>
        <dsp:cNvPr id="0" name=""/>
        <dsp:cNvSpPr/>
      </dsp:nvSpPr>
      <dsp:spPr>
        <a:xfrm>
          <a:off x="1761535" y="2009585"/>
          <a:ext cx="3144340" cy="3144340"/>
        </a:xfrm>
        <a:prstGeom prst="circularArrow">
          <a:avLst>
            <a:gd name="adj1" fmla="val 4687"/>
            <a:gd name="adj2" fmla="val 299029"/>
            <a:gd name="adj3" fmla="val 2522327"/>
            <a:gd name="adj4" fmla="val 1584806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3B7594-E3EC-413D-B0EC-C43F15C9360C}">
      <dsp:nvSpPr>
        <dsp:cNvPr id="0" name=""/>
        <dsp:cNvSpPr/>
      </dsp:nvSpPr>
      <dsp:spPr>
        <a:xfrm>
          <a:off x="264235" y="1429844"/>
          <a:ext cx="2284560" cy="228456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D18D3F-4BC5-4264-8A3A-49A3CBA1305F}">
      <dsp:nvSpPr>
        <dsp:cNvPr id="0" name=""/>
        <dsp:cNvSpPr/>
      </dsp:nvSpPr>
      <dsp:spPr>
        <a:xfrm>
          <a:off x="1176385" y="209182"/>
          <a:ext cx="2463215" cy="246321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3C366-95D3-4AB0-B357-746D107237E5}">
      <dsp:nvSpPr>
        <dsp:cNvPr id="0" name=""/>
        <dsp:cNvSpPr/>
      </dsp:nvSpPr>
      <dsp:spPr>
        <a:xfrm>
          <a:off x="4219841" y="1959434"/>
          <a:ext cx="2338923" cy="20306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Regional/</a:t>
          </a:r>
          <a:endParaRPr lang="en-GB" sz="1400" kern="1200"/>
        </a:p>
        <a:p>
          <a:pPr marL="114300" lvl="1" indent="-114300" algn="l" defTabSz="622300">
            <a:lnSpc>
              <a:spcPct val="90000"/>
            </a:lnSpc>
            <a:spcBef>
              <a:spcPct val="0"/>
            </a:spcBef>
            <a:spcAft>
              <a:spcPct val="15000"/>
            </a:spcAft>
            <a:buNone/>
          </a:pPr>
          <a:r>
            <a:rPr lang="en-US" sz="1400" kern="1200"/>
            <a:t>country guidance on IYCF</a:t>
          </a:r>
          <a:endParaRPr lang="en-GB" sz="1400" kern="1200"/>
        </a:p>
        <a:p>
          <a:pPr marL="114300" lvl="1" indent="-114300" algn="l" defTabSz="622300">
            <a:lnSpc>
              <a:spcPct val="90000"/>
            </a:lnSpc>
            <a:spcBef>
              <a:spcPct val="0"/>
            </a:spcBef>
            <a:spcAft>
              <a:spcPct val="15000"/>
            </a:spcAft>
            <a:buChar char="•"/>
          </a:pPr>
          <a:r>
            <a:rPr lang="en-US" sz="1400" kern="1200"/>
            <a:t>IYCF-Statement </a:t>
          </a:r>
          <a:endParaRPr lang="en-GB" sz="1400" kern="1200"/>
        </a:p>
        <a:p>
          <a:pPr marL="114300" lvl="1" indent="-114300" algn="l" defTabSz="622300">
            <a:lnSpc>
              <a:spcPct val="90000"/>
            </a:lnSpc>
            <a:spcBef>
              <a:spcPct val="0"/>
            </a:spcBef>
            <a:spcAft>
              <a:spcPct val="15000"/>
            </a:spcAft>
            <a:buChar char="•"/>
          </a:pPr>
          <a:r>
            <a:rPr lang="en-US" sz="1400" kern="1200"/>
            <a:t>Management of BMS</a:t>
          </a:r>
          <a:endParaRPr lang="en-GB" sz="1400" kern="1200"/>
        </a:p>
      </dsp:txBody>
      <dsp:txXfrm>
        <a:off x="4966125" y="2511707"/>
        <a:ext cx="1548032" cy="1433784"/>
      </dsp:txXfrm>
    </dsp:sp>
    <dsp:sp modelId="{2DD1E672-2388-47FA-81DD-B3B5083D61E6}">
      <dsp:nvSpPr>
        <dsp:cNvPr id="0" name=""/>
        <dsp:cNvSpPr/>
      </dsp:nvSpPr>
      <dsp:spPr>
        <a:xfrm>
          <a:off x="121773" y="2436592"/>
          <a:ext cx="1975758" cy="12798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Webinars/</a:t>
          </a:r>
          <a:endParaRPr lang="en-GB" sz="1400" kern="1200"/>
        </a:p>
        <a:p>
          <a:pPr marL="114300" lvl="1" indent="-114300" algn="l" defTabSz="622300">
            <a:lnSpc>
              <a:spcPct val="90000"/>
            </a:lnSpc>
            <a:spcBef>
              <a:spcPct val="0"/>
            </a:spcBef>
            <a:spcAft>
              <a:spcPct val="15000"/>
            </a:spcAft>
            <a:buChar char="•"/>
          </a:pPr>
          <a:r>
            <a:rPr lang="en-US" sz="1400" kern="1200"/>
            <a:t>learning papers </a:t>
          </a:r>
          <a:endParaRPr lang="en-GB" sz="1400" kern="1200"/>
        </a:p>
      </dsp:txBody>
      <dsp:txXfrm>
        <a:off x="149887" y="2784667"/>
        <a:ext cx="1326803" cy="903654"/>
      </dsp:txXfrm>
    </dsp:sp>
    <dsp:sp modelId="{9F7FB9CE-B595-4139-99B8-95FF2D9ACD4A}">
      <dsp:nvSpPr>
        <dsp:cNvPr id="0" name=""/>
        <dsp:cNvSpPr/>
      </dsp:nvSpPr>
      <dsp:spPr>
        <a:xfrm>
          <a:off x="4570824" y="184553"/>
          <a:ext cx="1975758" cy="12456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Regional and Country training –IYCF-E</a:t>
          </a:r>
          <a:endParaRPr lang="en-GB" sz="1400" kern="1200"/>
        </a:p>
      </dsp:txBody>
      <dsp:txXfrm>
        <a:off x="5190915" y="211916"/>
        <a:ext cx="1328305" cy="879508"/>
      </dsp:txXfrm>
    </dsp:sp>
    <dsp:sp modelId="{E718682F-119D-49E5-845C-2D7D5130F9F2}">
      <dsp:nvSpPr>
        <dsp:cNvPr id="0" name=""/>
        <dsp:cNvSpPr/>
      </dsp:nvSpPr>
      <dsp:spPr>
        <a:xfrm>
          <a:off x="227713" y="184348"/>
          <a:ext cx="1975758" cy="127984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t>Operational Guidance</a:t>
          </a:r>
          <a:endParaRPr lang="en-GB" sz="1400" kern="1200"/>
        </a:p>
        <a:p>
          <a:pPr marL="114300" lvl="1" indent="-114300" algn="l" defTabSz="622300">
            <a:lnSpc>
              <a:spcPct val="90000"/>
            </a:lnSpc>
            <a:spcBef>
              <a:spcPct val="0"/>
            </a:spcBef>
            <a:spcAft>
              <a:spcPct val="15000"/>
            </a:spcAft>
            <a:buChar char="•"/>
          </a:pPr>
          <a:r>
            <a:rPr lang="en-US" sz="1400" kern="1200"/>
            <a:t>Country assessment </a:t>
          </a:r>
          <a:endParaRPr lang="en-GB" sz="1400" kern="1200"/>
        </a:p>
      </dsp:txBody>
      <dsp:txXfrm>
        <a:off x="255827" y="212462"/>
        <a:ext cx="1326803" cy="903654"/>
      </dsp:txXfrm>
    </dsp:sp>
    <dsp:sp modelId="{70C6F0A3-C3D4-45E0-892C-DDEE1F0F611A}">
      <dsp:nvSpPr>
        <dsp:cNvPr id="0" name=""/>
        <dsp:cNvSpPr/>
      </dsp:nvSpPr>
      <dsp:spPr>
        <a:xfrm>
          <a:off x="1541041" y="322824"/>
          <a:ext cx="1731788" cy="1731788"/>
        </a:xfrm>
        <a:prstGeom prst="pieWedg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Capacity assessment</a:t>
          </a:r>
          <a:endParaRPr lang="en-GB" sz="1200" kern="1200"/>
        </a:p>
      </dsp:txBody>
      <dsp:txXfrm>
        <a:off x="2048270" y="830053"/>
        <a:ext cx="1224559" cy="1224559"/>
      </dsp:txXfrm>
    </dsp:sp>
    <dsp:sp modelId="{F126C339-28DE-4518-A2E2-C634160B02CE}">
      <dsp:nvSpPr>
        <dsp:cNvPr id="0" name=""/>
        <dsp:cNvSpPr/>
      </dsp:nvSpPr>
      <dsp:spPr>
        <a:xfrm rot="5400000">
          <a:off x="3352820" y="322824"/>
          <a:ext cx="1731788" cy="1731788"/>
        </a:xfrm>
        <a:prstGeom prst="pieWedg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Capacity development </a:t>
          </a:r>
          <a:endParaRPr lang="en-GB" sz="1200" kern="1200"/>
        </a:p>
      </dsp:txBody>
      <dsp:txXfrm rot="-5400000">
        <a:off x="3352820" y="830053"/>
        <a:ext cx="1224559" cy="1224559"/>
      </dsp:txXfrm>
    </dsp:sp>
    <dsp:sp modelId="{23F0471A-18F2-4CFD-8263-972884D0E59D}">
      <dsp:nvSpPr>
        <dsp:cNvPr id="0" name=""/>
        <dsp:cNvSpPr/>
      </dsp:nvSpPr>
      <dsp:spPr>
        <a:xfrm rot="10800000">
          <a:off x="3352820" y="2134603"/>
          <a:ext cx="1731788" cy="1731788"/>
        </a:xfrm>
        <a:prstGeom prst="pieWedg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Programming guidance</a:t>
          </a:r>
          <a:endParaRPr lang="en-GB" sz="1200" kern="1200"/>
        </a:p>
      </dsp:txBody>
      <dsp:txXfrm rot="10800000">
        <a:off x="3352820" y="2134603"/>
        <a:ext cx="1224559" cy="1224559"/>
      </dsp:txXfrm>
    </dsp:sp>
    <dsp:sp modelId="{DDFB4C18-950D-4D0E-93F3-083C4E620248}">
      <dsp:nvSpPr>
        <dsp:cNvPr id="0" name=""/>
        <dsp:cNvSpPr/>
      </dsp:nvSpPr>
      <dsp:spPr>
        <a:xfrm rot="16200000">
          <a:off x="1541041" y="2134603"/>
          <a:ext cx="1731788" cy="1731788"/>
        </a:xfrm>
        <a:prstGeom prst="pieWedg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Knowledge management</a:t>
          </a:r>
          <a:endParaRPr lang="en-GB" sz="1200" kern="1200"/>
        </a:p>
      </dsp:txBody>
      <dsp:txXfrm rot="5400000">
        <a:off x="2048270" y="2134603"/>
        <a:ext cx="1224559" cy="1224559"/>
      </dsp:txXfrm>
    </dsp:sp>
    <dsp:sp modelId="{6A668656-20A4-4625-993E-747237CEBEDD}">
      <dsp:nvSpPr>
        <dsp:cNvPr id="0" name=""/>
        <dsp:cNvSpPr/>
      </dsp:nvSpPr>
      <dsp:spPr>
        <a:xfrm>
          <a:off x="3013861" y="1734652"/>
          <a:ext cx="597927" cy="519936"/>
        </a:xfrm>
        <a:prstGeom prst="circular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22075852-17DB-4C40-A73A-982C27E0B242}">
      <dsp:nvSpPr>
        <dsp:cNvPr id="0" name=""/>
        <dsp:cNvSpPr/>
      </dsp:nvSpPr>
      <dsp:spPr>
        <a:xfrm rot="10800000">
          <a:off x="3013861" y="1934628"/>
          <a:ext cx="597927" cy="519936"/>
        </a:xfrm>
        <a:prstGeom prst="circular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D6A8A-368E-403E-BAFD-A47245DCF086}">
      <dsp:nvSpPr>
        <dsp:cNvPr id="0" name=""/>
        <dsp:cNvSpPr/>
      </dsp:nvSpPr>
      <dsp:spPr>
        <a:xfrm>
          <a:off x="517289" y="358703"/>
          <a:ext cx="4828039" cy="4828039"/>
        </a:xfrm>
        <a:prstGeom prst="pie">
          <a:avLst>
            <a:gd name="adj1" fmla="val 16200000"/>
            <a:gd name="adj2" fmla="val 19285716"/>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Leadership /coordination </a:t>
          </a:r>
          <a:endParaRPr lang="en-US" sz="1400" kern="1200">
            <a:latin typeface="Calibri" panose="020F0502020204030204"/>
            <a:ea typeface="+mn-ea"/>
            <a:cs typeface="+mn-cs"/>
          </a:endParaRPr>
        </a:p>
      </dsp:txBody>
      <dsp:txXfrm>
        <a:off x="3046262" y="975427"/>
        <a:ext cx="1264486" cy="977103"/>
      </dsp:txXfrm>
    </dsp:sp>
    <dsp:sp modelId="{77170A3D-F2F5-4B34-8366-53D611317532}">
      <dsp:nvSpPr>
        <dsp:cNvPr id="0" name=""/>
        <dsp:cNvSpPr/>
      </dsp:nvSpPr>
      <dsp:spPr>
        <a:xfrm>
          <a:off x="574766" y="458137"/>
          <a:ext cx="4828039" cy="4828039"/>
        </a:xfrm>
        <a:prstGeom prst="pie">
          <a:avLst>
            <a:gd name="adj1" fmla="val 19800000"/>
            <a:gd name="adj2" fmla="val 1800000"/>
          </a:avLst>
        </a:prstGeom>
        <a:solidFill>
          <a:schemeClr val="accent1">
            <a:alpha val="90000"/>
            <a:hueOff val="0"/>
            <a:satOff val="0"/>
            <a:lumOff val="0"/>
            <a:alphaOff val="-8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Surveillance Systems and Nutritional Assessments  </a:t>
          </a:r>
        </a:p>
      </dsp:txBody>
      <dsp:txXfrm>
        <a:off x="3850936" y="2412344"/>
        <a:ext cx="1321963" cy="948364"/>
      </dsp:txXfrm>
    </dsp:sp>
    <dsp:sp modelId="{46D59D72-F848-4AFE-9935-11E6D3B62AA5}">
      <dsp:nvSpPr>
        <dsp:cNvPr id="0" name=""/>
        <dsp:cNvSpPr/>
      </dsp:nvSpPr>
      <dsp:spPr>
        <a:xfrm>
          <a:off x="517289" y="557572"/>
          <a:ext cx="4828039" cy="4828039"/>
        </a:xfrm>
        <a:prstGeom prst="pie">
          <a:avLst>
            <a:gd name="adj1" fmla="val 1800000"/>
            <a:gd name="adj2" fmla="val 5400000"/>
          </a:avLst>
        </a:prstGeom>
        <a:solidFill>
          <a:schemeClr val="accent1">
            <a:alpha val="90000"/>
            <a:hueOff val="0"/>
            <a:satOff val="0"/>
            <a:lumOff val="0"/>
            <a:alphaOff val="-16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Prevention of undernutrition (stunting, wasting and MND) in U5, SAC-A, PBW</a:t>
          </a:r>
        </a:p>
      </dsp:txBody>
      <dsp:txXfrm>
        <a:off x="3046262" y="3820522"/>
        <a:ext cx="1264486" cy="977103"/>
      </dsp:txXfrm>
    </dsp:sp>
    <dsp:sp modelId="{70172F98-AEB3-467C-B79E-F029D1C96118}">
      <dsp:nvSpPr>
        <dsp:cNvPr id="0" name=""/>
        <dsp:cNvSpPr/>
      </dsp:nvSpPr>
      <dsp:spPr>
        <a:xfrm>
          <a:off x="402336" y="557572"/>
          <a:ext cx="4828039" cy="4828039"/>
        </a:xfrm>
        <a:prstGeom prst="pie">
          <a:avLst>
            <a:gd name="adj1" fmla="val 5400000"/>
            <a:gd name="adj2" fmla="val 9000000"/>
          </a:avLst>
        </a:prstGeom>
        <a:solidFill>
          <a:schemeClr val="accent1">
            <a:alpha val="90000"/>
            <a:hueOff val="0"/>
            <a:satOff val="0"/>
            <a:lumOff val="0"/>
            <a:alphaOff val="-24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Care for Children with Wasting</a:t>
          </a:r>
        </a:p>
      </dsp:txBody>
      <dsp:txXfrm>
        <a:off x="1436916" y="3820522"/>
        <a:ext cx="1264486" cy="977103"/>
      </dsp:txXfrm>
    </dsp:sp>
    <dsp:sp modelId="{7B53C4C4-537E-420A-9C41-F4A22FA9C988}">
      <dsp:nvSpPr>
        <dsp:cNvPr id="0" name=""/>
        <dsp:cNvSpPr/>
      </dsp:nvSpPr>
      <dsp:spPr>
        <a:xfrm>
          <a:off x="344859" y="458137"/>
          <a:ext cx="4828039" cy="4828039"/>
        </a:xfrm>
        <a:prstGeom prst="pie">
          <a:avLst>
            <a:gd name="adj1" fmla="val 9000000"/>
            <a:gd name="adj2" fmla="val 12600000"/>
          </a:avLst>
        </a:prstGeom>
        <a:solidFill>
          <a:schemeClr val="accent1">
            <a:alpha val="90000"/>
            <a:hueOff val="0"/>
            <a:satOff val="0"/>
            <a:lumOff val="0"/>
            <a:alphaOff val="-32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Systems Strengthening  </a:t>
          </a:r>
        </a:p>
      </dsp:txBody>
      <dsp:txXfrm>
        <a:off x="574766" y="2412344"/>
        <a:ext cx="1321963" cy="948364"/>
      </dsp:txXfrm>
    </dsp:sp>
    <dsp:sp modelId="{87E6B325-2A4C-4940-B797-E5BE6EB427E2}">
      <dsp:nvSpPr>
        <dsp:cNvPr id="0" name=""/>
        <dsp:cNvSpPr/>
      </dsp:nvSpPr>
      <dsp:spPr>
        <a:xfrm>
          <a:off x="402336" y="358703"/>
          <a:ext cx="4828039" cy="4828039"/>
        </a:xfrm>
        <a:prstGeom prst="pie">
          <a:avLst>
            <a:gd name="adj1" fmla="val 12600000"/>
            <a:gd name="adj2" fmla="val 16200000"/>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Community Engagement and Social Mobilization </a:t>
          </a:r>
        </a:p>
      </dsp:txBody>
      <dsp:txXfrm>
        <a:off x="1436916" y="975427"/>
        <a:ext cx="1264486" cy="977103"/>
      </dsp:txXfrm>
    </dsp:sp>
    <dsp:sp modelId="{F948B23B-A18F-4C6E-B48F-54D6E240D591}">
      <dsp:nvSpPr>
        <dsp:cNvPr id="0" name=""/>
        <dsp:cNvSpPr/>
      </dsp:nvSpPr>
      <dsp:spPr>
        <a:xfrm>
          <a:off x="218235" y="59824"/>
          <a:ext cx="5425796" cy="5425796"/>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24FD725-7F47-4F33-9FDE-61F252681EF8}">
      <dsp:nvSpPr>
        <dsp:cNvPr id="0" name=""/>
        <dsp:cNvSpPr/>
      </dsp:nvSpPr>
      <dsp:spPr>
        <a:xfrm>
          <a:off x="275711" y="159259"/>
          <a:ext cx="5425796" cy="5425796"/>
        </a:xfrm>
        <a:prstGeom prst="circularArrow">
          <a:avLst>
            <a:gd name="adj1" fmla="val 5085"/>
            <a:gd name="adj2" fmla="val 327528"/>
            <a:gd name="adj3" fmla="val 1472472"/>
            <a:gd name="adj4" fmla="val 19800000"/>
            <a:gd name="adj5" fmla="val 5932"/>
          </a:avLst>
        </a:prstGeom>
        <a:solidFill>
          <a:schemeClr val="accent1">
            <a:shade val="90000"/>
            <a:hueOff val="161859"/>
            <a:satOff val="0"/>
            <a:lumOff val="780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5B9707A-3F6B-47EC-B6A9-FB4F72ED7176}">
      <dsp:nvSpPr>
        <dsp:cNvPr id="0" name=""/>
        <dsp:cNvSpPr/>
      </dsp:nvSpPr>
      <dsp:spPr>
        <a:xfrm>
          <a:off x="218235" y="258693"/>
          <a:ext cx="5425796" cy="5425796"/>
        </a:xfrm>
        <a:prstGeom prst="circularArrow">
          <a:avLst>
            <a:gd name="adj1" fmla="val 5085"/>
            <a:gd name="adj2" fmla="val 327528"/>
            <a:gd name="adj3" fmla="val 5072221"/>
            <a:gd name="adj4" fmla="val 1800000"/>
            <a:gd name="adj5" fmla="val 5932"/>
          </a:avLst>
        </a:prstGeom>
        <a:solidFill>
          <a:schemeClr val="accent1">
            <a:shade val="90000"/>
            <a:hueOff val="323718"/>
            <a:satOff val="0"/>
            <a:lumOff val="15614"/>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015C239-F30E-46DA-BA43-9D884C20CCFD}">
      <dsp:nvSpPr>
        <dsp:cNvPr id="0" name=""/>
        <dsp:cNvSpPr/>
      </dsp:nvSpPr>
      <dsp:spPr>
        <a:xfrm>
          <a:off x="103634" y="258693"/>
          <a:ext cx="5425796" cy="5425796"/>
        </a:xfrm>
        <a:prstGeom prst="circularArrow">
          <a:avLst>
            <a:gd name="adj1" fmla="val 5085"/>
            <a:gd name="adj2" fmla="val 327528"/>
            <a:gd name="adj3" fmla="val 8672472"/>
            <a:gd name="adj4" fmla="val 5400251"/>
            <a:gd name="adj5" fmla="val 5932"/>
          </a:avLst>
        </a:prstGeom>
        <a:solidFill>
          <a:schemeClr val="accent1">
            <a:shade val="90000"/>
            <a:hueOff val="485577"/>
            <a:satOff val="0"/>
            <a:lumOff val="2342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4326BD2-3556-4141-AF57-30F041AE417F}">
      <dsp:nvSpPr>
        <dsp:cNvPr id="0" name=""/>
        <dsp:cNvSpPr/>
      </dsp:nvSpPr>
      <dsp:spPr>
        <a:xfrm>
          <a:off x="46157" y="159259"/>
          <a:ext cx="5425796" cy="5425796"/>
        </a:xfrm>
        <a:prstGeom prst="circularArrow">
          <a:avLst>
            <a:gd name="adj1" fmla="val 5085"/>
            <a:gd name="adj2" fmla="val 327528"/>
            <a:gd name="adj3" fmla="val 12272472"/>
            <a:gd name="adj4" fmla="val 9000000"/>
            <a:gd name="adj5" fmla="val 5932"/>
          </a:avLst>
        </a:prstGeom>
        <a:solidFill>
          <a:schemeClr val="accent1">
            <a:shade val="90000"/>
            <a:hueOff val="647436"/>
            <a:satOff val="0"/>
            <a:lumOff val="3122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6ABDAD-B283-4988-8D19-DB9CF145E724}">
      <dsp:nvSpPr>
        <dsp:cNvPr id="0" name=""/>
        <dsp:cNvSpPr/>
      </dsp:nvSpPr>
      <dsp:spPr>
        <a:xfrm>
          <a:off x="103634" y="59824"/>
          <a:ext cx="5425796" cy="5425796"/>
        </a:xfrm>
        <a:prstGeom prst="circularArrow">
          <a:avLst>
            <a:gd name="adj1" fmla="val 5085"/>
            <a:gd name="adj2" fmla="val 327528"/>
            <a:gd name="adj3" fmla="val 15872221"/>
            <a:gd name="adj4" fmla="val 12600000"/>
            <a:gd name="adj5" fmla="val 5932"/>
          </a:avLst>
        </a:prstGeom>
        <a:solidFill>
          <a:schemeClr val="accent1">
            <a:shade val="90000"/>
            <a:hueOff val="809295"/>
            <a:satOff val="0"/>
            <a:lumOff val="39034"/>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BC4E4-3153-435D-AF51-EF2C6A1D36CB}">
      <dsp:nvSpPr>
        <dsp:cNvPr id="0" name=""/>
        <dsp:cNvSpPr/>
      </dsp:nvSpPr>
      <dsp:spPr>
        <a:xfrm>
          <a:off x="3672" y="48132"/>
          <a:ext cx="2208124" cy="5400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a:latin typeface="Arial" panose="020B0604020202020204" pitchFamily="34" charset="0"/>
              <a:cs typeface="Arial" panose="020B0604020202020204" pitchFamily="34" charset="0"/>
            </a:rPr>
            <a:t>Global </a:t>
          </a:r>
          <a:r>
            <a:rPr lang="fr-FR" sz="1600" kern="1200" err="1">
              <a:latin typeface="Arial" panose="020B0604020202020204" pitchFamily="34" charset="0"/>
              <a:cs typeface="Arial" panose="020B0604020202020204" pitchFamily="34" charset="0"/>
            </a:rPr>
            <a:t>level</a:t>
          </a:r>
          <a:endParaRPr lang="fr-FR" sz="1600" kern="1200">
            <a:latin typeface="Arial" panose="020B0604020202020204" pitchFamily="34" charset="0"/>
            <a:cs typeface="Arial" panose="020B0604020202020204" pitchFamily="34" charset="0"/>
          </a:endParaRPr>
        </a:p>
      </dsp:txBody>
      <dsp:txXfrm>
        <a:off x="3672" y="48132"/>
        <a:ext cx="2208124" cy="540009"/>
      </dsp:txXfrm>
    </dsp:sp>
    <dsp:sp modelId="{CB7C95AC-173F-4EE2-9C36-CE443EF0F65A}">
      <dsp:nvSpPr>
        <dsp:cNvPr id="0" name=""/>
        <dsp:cNvSpPr/>
      </dsp:nvSpPr>
      <dsp:spPr>
        <a:xfrm>
          <a:off x="3672" y="588141"/>
          <a:ext cx="2208124" cy="2258191"/>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UNICEF HQ</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WFP HQ</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IPC-GSE</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GNC – TA </a:t>
          </a:r>
        </a:p>
      </dsp:txBody>
      <dsp:txXfrm>
        <a:off x="3672" y="588141"/>
        <a:ext cx="2208124" cy="2258191"/>
      </dsp:txXfrm>
    </dsp:sp>
    <dsp:sp modelId="{4A5CBEE8-DB71-4108-9478-403136EA4BE4}">
      <dsp:nvSpPr>
        <dsp:cNvPr id="0" name=""/>
        <dsp:cNvSpPr/>
      </dsp:nvSpPr>
      <dsp:spPr>
        <a:xfrm>
          <a:off x="2520934" y="48132"/>
          <a:ext cx="2208124" cy="5400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Eastern and Southern Africa Region</a:t>
          </a:r>
          <a:endParaRPr lang="fr-FR" sz="1600" kern="1200">
            <a:latin typeface="Arial" panose="020B0604020202020204" pitchFamily="34" charset="0"/>
            <a:cs typeface="Arial" panose="020B0604020202020204" pitchFamily="34" charset="0"/>
          </a:endParaRPr>
        </a:p>
      </dsp:txBody>
      <dsp:txXfrm>
        <a:off x="2520934" y="48132"/>
        <a:ext cx="2208124" cy="540009"/>
      </dsp:txXfrm>
    </dsp:sp>
    <dsp:sp modelId="{183C0EFF-4FEF-483B-8809-5F52672D7848}">
      <dsp:nvSpPr>
        <dsp:cNvPr id="0" name=""/>
        <dsp:cNvSpPr/>
      </dsp:nvSpPr>
      <dsp:spPr>
        <a:xfrm>
          <a:off x="2520934" y="588141"/>
          <a:ext cx="2208124" cy="2258191"/>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UNICEF ESARO</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WFP RBN</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WFP RBJ</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WHO Nairobi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IPC Regional Coordo (ESA) </a:t>
          </a:r>
        </a:p>
      </dsp:txBody>
      <dsp:txXfrm>
        <a:off x="2520934" y="588141"/>
        <a:ext cx="2208124" cy="2258191"/>
      </dsp:txXfrm>
    </dsp:sp>
    <dsp:sp modelId="{871E507E-E69D-4C5C-B8B9-9AD71ECDFFC1}">
      <dsp:nvSpPr>
        <dsp:cNvPr id="0" name=""/>
        <dsp:cNvSpPr/>
      </dsp:nvSpPr>
      <dsp:spPr>
        <a:xfrm>
          <a:off x="5038196" y="48132"/>
          <a:ext cx="2208124" cy="5400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a:latin typeface="Arial" panose="020B0604020202020204" pitchFamily="34" charset="0"/>
              <a:cs typeface="Arial" panose="020B0604020202020204" pitchFamily="34" charset="0"/>
            </a:rPr>
            <a:t>National </a:t>
          </a:r>
          <a:r>
            <a:rPr lang="fr-FR" sz="1600" kern="1200" err="1">
              <a:latin typeface="Arial" panose="020B0604020202020204" pitchFamily="34" charset="0"/>
              <a:cs typeface="Arial" panose="020B0604020202020204" pitchFamily="34" charset="0"/>
            </a:rPr>
            <a:t>Level</a:t>
          </a:r>
          <a:endParaRPr lang="fr-FR" sz="1600" kern="1200">
            <a:latin typeface="Arial" panose="020B0604020202020204" pitchFamily="34" charset="0"/>
            <a:cs typeface="Arial" panose="020B0604020202020204" pitchFamily="34" charset="0"/>
          </a:endParaRPr>
        </a:p>
      </dsp:txBody>
      <dsp:txXfrm>
        <a:off x="5038196" y="48132"/>
        <a:ext cx="2208124" cy="540009"/>
      </dsp:txXfrm>
    </dsp:sp>
    <dsp:sp modelId="{0F3419B2-967F-472D-81C6-2A55724570AE}">
      <dsp:nvSpPr>
        <dsp:cNvPr id="0" name=""/>
        <dsp:cNvSpPr/>
      </dsp:nvSpPr>
      <dsp:spPr>
        <a:xfrm>
          <a:off x="5038196" y="588141"/>
          <a:ext cx="2208124" cy="2258191"/>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UNICEF Madagascar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WFP Madagascar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NCC Madagascar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ONN Madagascar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UNICEF Sud Soudan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WFP Sud Soudan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WFP Mozambique </a:t>
          </a:r>
        </a:p>
      </dsp:txBody>
      <dsp:txXfrm>
        <a:off x="5038196" y="588141"/>
        <a:ext cx="2208124" cy="2258191"/>
      </dsp:txXfrm>
    </dsp:sp>
    <dsp:sp modelId="{13F6D68C-8042-4D01-8B0E-0563238FD379}">
      <dsp:nvSpPr>
        <dsp:cNvPr id="0" name=""/>
        <dsp:cNvSpPr/>
      </dsp:nvSpPr>
      <dsp:spPr>
        <a:xfrm>
          <a:off x="7555458" y="48132"/>
          <a:ext cx="2208124" cy="54000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err="1">
              <a:latin typeface="Arial" panose="020B0604020202020204" pitchFamily="34" charset="0"/>
              <a:cs typeface="Arial" panose="020B0604020202020204" pitchFamily="34" charset="0"/>
            </a:rPr>
            <a:t>Partners</a:t>
          </a:r>
          <a:r>
            <a:rPr lang="fr-FR" sz="1600" kern="1200">
              <a:latin typeface="Arial" panose="020B0604020202020204" pitchFamily="34" charset="0"/>
              <a:cs typeface="Arial" panose="020B0604020202020204" pitchFamily="34" charset="0"/>
            </a:rPr>
            <a:t> &amp; </a:t>
          </a:r>
          <a:r>
            <a:rPr lang="fr-FR" sz="1600" kern="1200" err="1">
              <a:latin typeface="Arial" panose="020B0604020202020204" pitchFamily="34" charset="0"/>
              <a:cs typeface="Arial" panose="020B0604020202020204" pitchFamily="34" charset="0"/>
            </a:rPr>
            <a:t>Other</a:t>
          </a:r>
          <a:r>
            <a:rPr lang="fr-FR" sz="1600" kern="1200">
              <a:latin typeface="Arial" panose="020B0604020202020204" pitchFamily="34" charset="0"/>
              <a:cs typeface="Arial" panose="020B0604020202020204" pitchFamily="34" charset="0"/>
            </a:rPr>
            <a:t> Teams</a:t>
          </a:r>
        </a:p>
      </dsp:txBody>
      <dsp:txXfrm>
        <a:off x="7555458" y="48132"/>
        <a:ext cx="2208124" cy="540009"/>
      </dsp:txXfrm>
    </dsp:sp>
    <dsp:sp modelId="{BE5FE5B7-0EB4-497A-92A4-EEC7D9767A94}">
      <dsp:nvSpPr>
        <dsp:cNvPr id="0" name=""/>
        <dsp:cNvSpPr/>
      </dsp:nvSpPr>
      <dsp:spPr>
        <a:xfrm>
          <a:off x="7555458" y="588141"/>
          <a:ext cx="2208124" cy="2258191"/>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N4D&amp;Centre for </a:t>
          </a:r>
          <a:r>
            <a:rPr lang="fr-FR" sz="1600" kern="1200" err="1">
              <a:latin typeface="Arial" panose="020B0604020202020204" pitchFamily="34" charset="0"/>
              <a:cs typeface="Arial" panose="020B0604020202020204" pitchFamily="34" charset="0"/>
            </a:rPr>
            <a:t>Humanitarian</a:t>
          </a:r>
          <a:r>
            <a:rPr lang="fr-FR" sz="1600" kern="1200">
              <a:latin typeface="Arial" panose="020B0604020202020204" pitchFamily="34" charset="0"/>
              <a:cs typeface="Arial" panose="020B0604020202020204" pitchFamily="34" charset="0"/>
            </a:rPr>
            <a:t> Change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ACF Canada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ACF USA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BHA </a:t>
          </a:r>
        </a:p>
        <a:p>
          <a:pPr marL="171450" lvl="1" indent="-171450" algn="l" defTabSz="711200">
            <a:lnSpc>
              <a:spcPct val="90000"/>
            </a:lnSpc>
            <a:spcBef>
              <a:spcPct val="0"/>
            </a:spcBef>
            <a:spcAft>
              <a:spcPct val="15000"/>
            </a:spcAft>
            <a:buChar char="•"/>
          </a:pPr>
          <a:r>
            <a:rPr lang="fr-FR" sz="1600" kern="1200">
              <a:latin typeface="Arial" panose="020B0604020202020204" pitchFamily="34" charset="0"/>
              <a:cs typeface="Arial" panose="020B0604020202020204" pitchFamily="34" charset="0"/>
            </a:rPr>
            <a:t>UMD (Grand Challenge</a:t>
          </a:r>
        </a:p>
      </dsp:txBody>
      <dsp:txXfrm>
        <a:off x="7555458" y="588141"/>
        <a:ext cx="2208124" cy="2258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6F50F-5D6B-4399-A317-777074924734}">
      <dsp:nvSpPr>
        <dsp:cNvPr id="0" name=""/>
        <dsp:cNvSpPr/>
      </dsp:nvSpPr>
      <dsp:spPr>
        <a:xfrm rot="10800000">
          <a:off x="2160053" y="454"/>
          <a:ext cx="7524896" cy="1058741"/>
        </a:xfrm>
        <a:prstGeom prst="homePlat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87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Arial" panose="020B0604020202020204" pitchFamily="34" charset="0"/>
              <a:ea typeface="+mn-ea"/>
              <a:cs typeface="Arial" panose="020B0604020202020204" pitchFamily="34" charset="0"/>
            </a:rPr>
            <a:t>Continue the consultation exercise to be able to collect the opinions of decision-makers on the following points: Data Used, Challenges, Data Needs, Advocacy and Decision-Making as well as Reporting (timeline: November – December 2023</a:t>
          </a:r>
          <a:endParaRPr lang="fr-FR" sz="1600" kern="1200">
            <a:solidFill>
              <a:sysClr val="window" lastClr="FFFFFF"/>
            </a:solidFill>
            <a:highlight>
              <a:srgbClr val="0000FF"/>
            </a:highlight>
            <a:latin typeface="Arial" panose="020B0604020202020204" pitchFamily="34" charset="0"/>
            <a:ea typeface="+mn-ea"/>
            <a:cs typeface="Arial" panose="020B0604020202020204" pitchFamily="34" charset="0"/>
          </a:endParaRPr>
        </a:p>
      </dsp:txBody>
      <dsp:txXfrm rot="10800000">
        <a:off x="2424738" y="454"/>
        <a:ext cx="7260211" cy="1058741"/>
      </dsp:txXfrm>
    </dsp:sp>
    <dsp:sp modelId="{16EC8F44-5B20-4E9D-AC00-920326DA160A}">
      <dsp:nvSpPr>
        <dsp:cNvPr id="0" name=""/>
        <dsp:cNvSpPr/>
      </dsp:nvSpPr>
      <dsp:spPr>
        <a:xfrm>
          <a:off x="1630683" y="454"/>
          <a:ext cx="1058741" cy="1058741"/>
        </a:xfrm>
        <a:prstGeom prst="ellipse">
          <a:avLst/>
        </a:prstGeom>
        <a:solidFill>
          <a:srgbClr val="ED7D31">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34469F7-157B-4977-A9F2-B73511566CE6}">
      <dsp:nvSpPr>
        <dsp:cNvPr id="0" name=""/>
        <dsp:cNvSpPr/>
      </dsp:nvSpPr>
      <dsp:spPr>
        <a:xfrm rot="10800000">
          <a:off x="2160053" y="1375237"/>
          <a:ext cx="7524896" cy="1406664"/>
        </a:xfrm>
        <a:prstGeom prst="homePlate">
          <a:avLst/>
        </a:prstGeom>
        <a:solidFill>
          <a:srgbClr val="ED7D31">
            <a:hueOff val="-485121"/>
            <a:satOff val="-27976"/>
            <a:lumOff val="287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87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Arial" panose="020B0604020202020204" pitchFamily="34" charset="0"/>
              <a:ea typeface="+mn-ea"/>
              <a:cs typeface="Arial" panose="020B0604020202020204" pitchFamily="34" charset="0"/>
            </a:rPr>
            <a:t>Use the December "light" IPC AMN update to work more precisely on the different drivers, at the cross-sectoral level – more qualitatively at the level of the different regions and Have a real agreement on the risk factors to be monitored, and a monitoring plan with clear responsibilities (timeline: December 2023 – March 2024)</a:t>
          </a:r>
          <a:endParaRPr lang="fr-FR" sz="1600" kern="1200">
            <a:solidFill>
              <a:sysClr val="window" lastClr="FFFFFF"/>
            </a:solidFill>
            <a:highlight>
              <a:srgbClr val="0000FF"/>
            </a:highlight>
            <a:latin typeface="Arial" panose="020B0604020202020204" pitchFamily="34" charset="0"/>
            <a:ea typeface="+mn-ea"/>
            <a:cs typeface="Arial" panose="020B0604020202020204" pitchFamily="34" charset="0"/>
          </a:endParaRPr>
        </a:p>
      </dsp:txBody>
      <dsp:txXfrm rot="10800000">
        <a:off x="2511719" y="1375237"/>
        <a:ext cx="7173230" cy="1406664"/>
      </dsp:txXfrm>
    </dsp:sp>
    <dsp:sp modelId="{BDB7AA9B-5696-4F76-BEBD-FDBD1145307D}">
      <dsp:nvSpPr>
        <dsp:cNvPr id="0" name=""/>
        <dsp:cNvSpPr/>
      </dsp:nvSpPr>
      <dsp:spPr>
        <a:xfrm>
          <a:off x="1630683" y="1549199"/>
          <a:ext cx="1058741" cy="1058741"/>
        </a:xfrm>
        <a:prstGeom prst="ellipse">
          <a:avLst/>
        </a:prstGeom>
        <a:solidFill>
          <a:srgbClr val="ED7D31">
            <a:tint val="50000"/>
            <a:hueOff val="-293554"/>
            <a:satOff val="-25390"/>
            <a:lumOff val="-25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9913F3F-234A-4B27-971A-2AB14361B1A7}">
      <dsp:nvSpPr>
        <dsp:cNvPr id="0" name=""/>
        <dsp:cNvSpPr/>
      </dsp:nvSpPr>
      <dsp:spPr>
        <a:xfrm rot="10800000">
          <a:off x="2160053" y="3097944"/>
          <a:ext cx="7524896" cy="1058741"/>
        </a:xfrm>
        <a:prstGeom prst="homePlate">
          <a:avLst/>
        </a:prstGeom>
        <a:solidFill>
          <a:srgbClr val="ED7D31">
            <a:hueOff val="-970242"/>
            <a:satOff val="-55952"/>
            <a:lumOff val="575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875" tIns="60960" rIns="113792" bIns="60960" numCol="1" spcCol="1270" anchor="ctr" anchorCtr="0">
          <a:noAutofit/>
        </a:bodyPr>
        <a:lstStyle/>
        <a:p>
          <a:pPr marL="0" lvl="0" indent="0" algn="l" defTabSz="711200">
            <a:lnSpc>
              <a:spcPct val="90000"/>
            </a:lnSpc>
            <a:spcBef>
              <a:spcPct val="0"/>
            </a:spcBef>
            <a:spcAft>
              <a:spcPct val="35000"/>
            </a:spcAft>
            <a:buFont typeface="Calibri" panose="020F0502020204030204" pitchFamily="34" charset="0"/>
            <a:buNone/>
          </a:pPr>
          <a:r>
            <a:rPr lang="en-US" sz="1600" kern="1200">
              <a:solidFill>
                <a:sysClr val="window" lastClr="FFFFFF"/>
              </a:solidFill>
              <a:latin typeface="Arial" panose="020B0604020202020204" pitchFamily="34" charset="0"/>
              <a:ea typeface="+mn-ea"/>
              <a:cs typeface="Arial" panose="020B0604020202020204" pitchFamily="34" charset="0"/>
            </a:rPr>
            <a:t>Conduct quarterly data analysis sessions, which lead to improved communication (possibly as part of the joint food security and nutrition bulletins, but to be discussed and confirmed) (timeline: Q4 2023 – Q1 to Q4 2024)</a:t>
          </a:r>
          <a:endParaRPr lang="fr-FR" sz="1600" kern="1200">
            <a:solidFill>
              <a:sysClr val="window" lastClr="FFFFFF"/>
            </a:solidFill>
            <a:highlight>
              <a:srgbClr val="0000FF"/>
            </a:highlight>
            <a:latin typeface="Arial" panose="020B0604020202020204" pitchFamily="34" charset="0"/>
            <a:ea typeface="+mn-ea"/>
            <a:cs typeface="Arial" panose="020B0604020202020204" pitchFamily="34" charset="0"/>
          </a:endParaRPr>
        </a:p>
      </dsp:txBody>
      <dsp:txXfrm rot="10800000">
        <a:off x="2424738" y="3097944"/>
        <a:ext cx="7260211" cy="1058741"/>
      </dsp:txXfrm>
    </dsp:sp>
    <dsp:sp modelId="{F73E457F-15A2-44C7-BBA8-ABF74CD8D77A}">
      <dsp:nvSpPr>
        <dsp:cNvPr id="0" name=""/>
        <dsp:cNvSpPr/>
      </dsp:nvSpPr>
      <dsp:spPr>
        <a:xfrm>
          <a:off x="1630683" y="3097944"/>
          <a:ext cx="1058741" cy="1058741"/>
        </a:xfrm>
        <a:prstGeom prst="ellipse">
          <a:avLst/>
        </a:prstGeom>
        <a:solidFill>
          <a:srgbClr val="ED7D31">
            <a:tint val="50000"/>
            <a:hueOff val="-587108"/>
            <a:satOff val="-50780"/>
            <a:lumOff val="-50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ED5B234-A209-40F4-8700-69931596FB86}">
      <dsp:nvSpPr>
        <dsp:cNvPr id="0" name=""/>
        <dsp:cNvSpPr/>
      </dsp:nvSpPr>
      <dsp:spPr>
        <a:xfrm rot="10800000">
          <a:off x="2160053" y="4472727"/>
          <a:ext cx="7524896" cy="1058741"/>
        </a:xfrm>
        <a:prstGeom prst="homePlate">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87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 lastClr="FFFFFF"/>
              </a:solidFill>
              <a:latin typeface="Arial" panose="020B0604020202020204" pitchFamily="34" charset="0"/>
              <a:ea typeface="+mn-ea"/>
              <a:cs typeface="Arial" panose="020B0604020202020204" pitchFamily="34" charset="0"/>
            </a:rPr>
            <a:t>Strengthen coordination on CHISU/NPIN's more ambitious initiatives and projects, which will cover broader aspects of nutrition (timeline: Q4 2023 – Q1 to Q4 2024)</a:t>
          </a:r>
          <a:endParaRPr lang="fr-FR" sz="1600" kern="1200">
            <a:solidFill>
              <a:sysClr val="window" lastClr="FFFFFF"/>
            </a:solidFill>
            <a:highlight>
              <a:srgbClr val="0000FF"/>
            </a:highlight>
            <a:latin typeface="Arial" panose="020B0604020202020204" pitchFamily="34" charset="0"/>
            <a:ea typeface="+mn-ea"/>
            <a:cs typeface="Arial" panose="020B0604020202020204" pitchFamily="34" charset="0"/>
          </a:endParaRPr>
        </a:p>
      </dsp:txBody>
      <dsp:txXfrm rot="10800000">
        <a:off x="2424738" y="4472727"/>
        <a:ext cx="7260211" cy="1058741"/>
      </dsp:txXfrm>
    </dsp:sp>
    <dsp:sp modelId="{6911E344-F34F-40AC-BC5C-C8D6BD354ADE}">
      <dsp:nvSpPr>
        <dsp:cNvPr id="0" name=""/>
        <dsp:cNvSpPr/>
      </dsp:nvSpPr>
      <dsp:spPr>
        <a:xfrm>
          <a:off x="1630683" y="4472727"/>
          <a:ext cx="1058741" cy="1058741"/>
        </a:xfrm>
        <a:prstGeom prst="ellipse">
          <a:avLst/>
        </a:prstGeom>
        <a:solidFill>
          <a:srgbClr val="ED7D31">
            <a:tint val="50000"/>
            <a:hueOff val="-880662"/>
            <a:satOff val="-76170"/>
            <a:lumOff val="-76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8415-1841-4BCA-9352-8BBEAD9D370F}">
      <dsp:nvSpPr>
        <dsp:cNvPr id="0" name=""/>
        <dsp:cNvSpPr/>
      </dsp:nvSpPr>
      <dsp:spPr>
        <a:xfrm>
          <a:off x="0" y="2058"/>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8F57DAB-DCF6-4101-A556-99701C7625EF}">
      <dsp:nvSpPr>
        <dsp:cNvPr id="0" name=""/>
        <dsp:cNvSpPr/>
      </dsp:nvSpPr>
      <dsp:spPr>
        <a:xfrm>
          <a:off x="315643" y="236835"/>
          <a:ext cx="573897" cy="57389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3AF01E9-7C75-43D3-9F56-981828E6E71B}">
      <dsp:nvSpPr>
        <dsp:cNvPr id="0" name=""/>
        <dsp:cNvSpPr/>
      </dsp:nvSpPr>
      <dsp:spPr>
        <a:xfrm>
          <a:off x="1205185" y="2058"/>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en-US" sz="2200" kern="1200"/>
            <a:t>Definition and key characteristics </a:t>
          </a:r>
        </a:p>
      </dsp:txBody>
      <dsp:txXfrm>
        <a:off x="1205185" y="2058"/>
        <a:ext cx="9299460" cy="1043450"/>
      </dsp:txXfrm>
    </dsp:sp>
    <dsp:sp modelId="{D8B57424-115E-435C-A7DC-F61947C79845}">
      <dsp:nvSpPr>
        <dsp:cNvPr id="0" name=""/>
        <dsp:cNvSpPr/>
      </dsp:nvSpPr>
      <dsp:spPr>
        <a:xfrm>
          <a:off x="0" y="1306371"/>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BC07871-6932-4310-ACEF-A6740ED06BAD}">
      <dsp:nvSpPr>
        <dsp:cNvPr id="0" name=""/>
        <dsp:cNvSpPr/>
      </dsp:nvSpPr>
      <dsp:spPr>
        <a:xfrm>
          <a:off x="315643" y="1541148"/>
          <a:ext cx="573897" cy="573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B239AC9-FB91-409C-81EC-22FB06D0CE49}">
      <dsp:nvSpPr>
        <dsp:cNvPr id="0" name=""/>
        <dsp:cNvSpPr/>
      </dsp:nvSpPr>
      <dsp:spPr>
        <a:xfrm>
          <a:off x="1205185" y="1306371"/>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en-US" sz="2200" kern="1200"/>
            <a:t>Global overview</a:t>
          </a:r>
        </a:p>
      </dsp:txBody>
      <dsp:txXfrm>
        <a:off x="1205185" y="1306371"/>
        <a:ext cx="9299460" cy="1043450"/>
      </dsp:txXfrm>
    </dsp:sp>
    <dsp:sp modelId="{A768C496-C706-4313-837C-C9B79327F4ED}">
      <dsp:nvSpPr>
        <dsp:cNvPr id="0" name=""/>
        <dsp:cNvSpPr/>
      </dsp:nvSpPr>
      <dsp:spPr>
        <a:xfrm>
          <a:off x="0" y="2610684"/>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BC742FF-44C3-448A-9C8F-5270A3A58E8C}">
      <dsp:nvSpPr>
        <dsp:cNvPr id="0" name=""/>
        <dsp:cNvSpPr/>
      </dsp:nvSpPr>
      <dsp:spPr>
        <a:xfrm>
          <a:off x="315643" y="2845461"/>
          <a:ext cx="573897" cy="57389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ED971D9-483A-4F58-9818-E9BFB7B5DC31}">
      <dsp:nvSpPr>
        <dsp:cNvPr id="0" name=""/>
        <dsp:cNvSpPr/>
      </dsp:nvSpPr>
      <dsp:spPr>
        <a:xfrm>
          <a:off x="1205185" y="2610684"/>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en-US" sz="2200" kern="1200"/>
            <a:t>Anticipatory Actions and Nutrition</a:t>
          </a:r>
        </a:p>
      </dsp:txBody>
      <dsp:txXfrm>
        <a:off x="1205185" y="2610684"/>
        <a:ext cx="9299460" cy="1043450"/>
      </dsp:txXfrm>
    </dsp:sp>
    <dsp:sp modelId="{A2020F77-E736-46FB-8BD3-FEF861C30F79}">
      <dsp:nvSpPr>
        <dsp:cNvPr id="0" name=""/>
        <dsp:cNvSpPr/>
      </dsp:nvSpPr>
      <dsp:spPr>
        <a:xfrm>
          <a:off x="0" y="3914997"/>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7EEE77F-79D6-447C-9EA9-B52C67B70D53}">
      <dsp:nvSpPr>
        <dsp:cNvPr id="0" name=""/>
        <dsp:cNvSpPr/>
      </dsp:nvSpPr>
      <dsp:spPr>
        <a:xfrm>
          <a:off x="315643" y="4149774"/>
          <a:ext cx="573897" cy="57389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17C54E9-1189-495A-8980-1F8755AB7833}">
      <dsp:nvSpPr>
        <dsp:cNvPr id="0" name=""/>
        <dsp:cNvSpPr/>
      </dsp:nvSpPr>
      <dsp:spPr>
        <a:xfrm>
          <a:off x="1205185" y="3914997"/>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en-US" sz="2200" kern="1200"/>
            <a:t>Regional Experience </a:t>
          </a:r>
        </a:p>
      </dsp:txBody>
      <dsp:txXfrm>
        <a:off x="1205185" y="3914997"/>
        <a:ext cx="9299460" cy="10434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DD077-E4F6-4C7F-BB69-6AE71ABF7180}">
      <dsp:nvSpPr>
        <dsp:cNvPr id="0" name=""/>
        <dsp:cNvSpPr/>
      </dsp:nvSpPr>
      <dsp:spPr>
        <a:xfrm>
          <a:off x="631044" y="0"/>
          <a:ext cx="7184405" cy="46412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5B801-D55F-4D6E-BC1D-3FC3558D13E9}">
      <dsp:nvSpPr>
        <dsp:cNvPr id="0" name=""/>
        <dsp:cNvSpPr/>
      </dsp:nvSpPr>
      <dsp:spPr>
        <a:xfrm>
          <a:off x="0" y="1484126"/>
          <a:ext cx="2720565" cy="185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Scoping NIE and climate crisis</a:t>
          </a:r>
        </a:p>
      </dsp:txBody>
      <dsp:txXfrm>
        <a:off x="90627" y="1574753"/>
        <a:ext cx="2539311" cy="1675250"/>
      </dsp:txXfrm>
    </dsp:sp>
    <dsp:sp modelId="{E5602421-DF2E-4259-BFEB-2DC9C022ABDA}">
      <dsp:nvSpPr>
        <dsp:cNvPr id="0" name=""/>
        <dsp:cNvSpPr/>
      </dsp:nvSpPr>
      <dsp:spPr>
        <a:xfrm>
          <a:off x="2865838" y="1392378"/>
          <a:ext cx="2720565" cy="185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Position paper</a:t>
          </a:r>
        </a:p>
        <a:p>
          <a:pPr marL="0" lvl="0" indent="0" algn="ctr" defTabSz="800100">
            <a:lnSpc>
              <a:spcPct val="90000"/>
            </a:lnSpc>
            <a:spcBef>
              <a:spcPct val="0"/>
            </a:spcBef>
            <a:spcAft>
              <a:spcPct val="35000"/>
            </a:spcAft>
            <a:buNone/>
          </a:pPr>
          <a:r>
            <a:rPr lang="en-US" sz="1800" kern="1200"/>
            <a:t>Case studies</a:t>
          </a:r>
        </a:p>
        <a:p>
          <a:pPr marL="0" lvl="0" indent="0" algn="ctr" defTabSz="800100">
            <a:lnSpc>
              <a:spcPct val="90000"/>
            </a:lnSpc>
            <a:spcBef>
              <a:spcPct val="0"/>
            </a:spcBef>
            <a:spcAft>
              <a:spcPct val="35000"/>
            </a:spcAft>
            <a:buNone/>
          </a:pPr>
          <a:r>
            <a:rPr lang="en-US" sz="1800" kern="1200"/>
            <a:t>Communication materials</a:t>
          </a:r>
        </a:p>
      </dsp:txBody>
      <dsp:txXfrm>
        <a:off x="2956465" y="1483005"/>
        <a:ext cx="2539311" cy="1675250"/>
      </dsp:txXfrm>
    </dsp:sp>
    <dsp:sp modelId="{D2FAF9CF-6B80-4EB2-BC50-46BC1C726109}">
      <dsp:nvSpPr>
        <dsp:cNvPr id="0" name=""/>
        <dsp:cNvSpPr/>
      </dsp:nvSpPr>
      <dsp:spPr>
        <a:xfrm>
          <a:off x="5722597" y="1392378"/>
          <a:ext cx="2720565" cy="185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Amplified conversation</a:t>
          </a:r>
        </a:p>
        <a:p>
          <a:pPr marL="0" lvl="0" indent="0" algn="ctr" defTabSz="800100">
            <a:lnSpc>
              <a:spcPct val="90000"/>
            </a:lnSpc>
            <a:spcBef>
              <a:spcPct val="0"/>
            </a:spcBef>
            <a:spcAft>
              <a:spcPct val="35000"/>
            </a:spcAft>
            <a:buNone/>
          </a:pPr>
          <a:r>
            <a:rPr lang="en-US" sz="1800" kern="1200"/>
            <a:t>Prioritized action</a:t>
          </a:r>
        </a:p>
        <a:p>
          <a:pPr marL="0" lvl="0" indent="0" algn="ctr" defTabSz="800100">
            <a:lnSpc>
              <a:spcPct val="90000"/>
            </a:lnSpc>
            <a:spcBef>
              <a:spcPct val="0"/>
            </a:spcBef>
            <a:spcAft>
              <a:spcPct val="35000"/>
            </a:spcAft>
            <a:buNone/>
          </a:pPr>
          <a:r>
            <a:rPr lang="en-US" sz="1800" kern="1200"/>
            <a:t>Improved positioning, legitimacy and resourcing</a:t>
          </a:r>
        </a:p>
      </dsp:txBody>
      <dsp:txXfrm>
        <a:off x="5813224" y="1483005"/>
        <a:ext cx="2539311" cy="167525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nutritioncluster.net/emergency-response-preparedness-erp"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ipcc.ch/site/assets/uploads/2018/02/WGII_AR5_Fig19-1.jpg" TargetMode="External"/><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hyperlink" Target="https://climate-adapt.eea.europa.eu/en/mission/knowledge-and-data/regional-adaptation-support-tool/step-2-assessing-climate-change-risks-and-vulnerabilities"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o.org/3/cc8415en/cc8415en.pdf"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19107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There is vast cross-country heterogeneity in the prevalence of malnutrition in Eastern and Southern Africa (ESAR) and Western and Central Africa (WCAR)</a:t>
            </a:r>
          </a:p>
          <a:p>
            <a:pPr marL="285750" indent="-285750">
              <a:buFont typeface="Arial" panose="020B0604020202020204" pitchFamily="34" charset="0"/>
              <a:buChar char="•"/>
            </a:pPr>
            <a:r>
              <a:rPr lang="en-US" sz="1200"/>
              <a:t>Low- and middle-income countries have different prevalence rates of stunting.</a:t>
            </a:r>
          </a:p>
          <a:p>
            <a:pPr marL="285750" indent="-285750">
              <a:buFont typeface="Arial" panose="020B0604020202020204" pitchFamily="34" charset="0"/>
              <a:buChar char="•"/>
            </a:pPr>
            <a:r>
              <a:rPr lang="en-US" sz="1200"/>
              <a:t>Most of the low-income countries with high malnutrition prevalence rates tend to be highly donor-dependent in nutrition and health financing in general. </a:t>
            </a:r>
          </a:p>
          <a:p>
            <a:pPr marL="285750" indent="-285750">
              <a:buFont typeface="Arial" panose="020B0604020202020204" pitchFamily="34" charset="0"/>
              <a:buChar char="•"/>
            </a:pPr>
            <a:r>
              <a:rPr lang="en-US" sz="1200"/>
              <a:t>There is a positive correlation between countries with high political instability and conflict and the prevalence of malnutrition. For example, countries such Somalia, South Sudan, Ethiopia, and Mozambique in ESAR that have persistent political instability and violent conflict have higher malnutrition rates.</a:t>
            </a:r>
          </a:p>
          <a:p>
            <a:endParaRPr lang="en-US"/>
          </a:p>
        </p:txBody>
      </p:sp>
      <p:sp>
        <p:nvSpPr>
          <p:cNvPr id="4" name="Slide Number Placeholder 3"/>
          <p:cNvSpPr>
            <a:spLocks noGrp="1"/>
          </p:cNvSpPr>
          <p:nvPr>
            <p:ph type="sldNum" sz="quarter" idx="5"/>
          </p:nvPr>
        </p:nvSpPr>
        <p:spPr/>
        <p:txBody>
          <a:bodyPr/>
          <a:lstStyle/>
          <a:p>
            <a:fld id="{DF6A0C63-50C3-481E-A1D8-27A0F73971C4}" type="slidenum">
              <a:rPr lang="en-ZA" smtClean="0"/>
              <a:t>19</a:t>
            </a:fld>
            <a:endParaRPr lang="en-ZA"/>
          </a:p>
        </p:txBody>
      </p:sp>
    </p:spTree>
    <p:extLst>
      <p:ext uri="{BB962C8B-B14F-4D97-AF65-F5344CB8AC3E}">
        <p14:creationId xmlns:p14="http://schemas.microsoft.com/office/powerpoint/2010/main" val="3120574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3C5B7-7C73-4002-94DE-35DB853564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96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solidFill>
                <a:srgbClr val="00B0F0"/>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E5B9E-C8FA-44F2-967D-F42E58AF8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3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Undernutrition has declined a bit, halved in Southern African and a little in Eastern, while overweight has increased significantly: tripled in Southern Africa and more than doubled in </a:t>
            </a:r>
            <a:r>
              <a:rPr lang="en-US" err="1"/>
              <a:t>Easteern</a:t>
            </a:r>
            <a:r>
              <a:rPr lang="en-US"/>
              <a:t>  </a:t>
            </a:r>
          </a:p>
        </p:txBody>
      </p:sp>
      <p:sp>
        <p:nvSpPr>
          <p:cNvPr id="4" name="Slide Number Placeholder 3"/>
          <p:cNvSpPr>
            <a:spLocks noGrp="1"/>
          </p:cNvSpPr>
          <p:nvPr>
            <p:ph type="sldNum" sz="quarter" idx="5"/>
          </p:nvPr>
        </p:nvSpPr>
        <p:spPr/>
        <p:txBody>
          <a:bodyPr/>
          <a:lstStyle/>
          <a:p>
            <a:fld id="{E23DC229-D301-4303-9D09-9F9D45A5A410}" type="slidenum">
              <a:rPr lang="en-US" smtClean="0"/>
              <a:pPr/>
              <a:t>24</a:t>
            </a:fld>
            <a:endParaRPr lang="en-US"/>
          </a:p>
        </p:txBody>
      </p:sp>
    </p:spTree>
    <p:extLst>
      <p:ext uri="{BB962C8B-B14F-4D97-AF65-F5344CB8AC3E}">
        <p14:creationId xmlns:p14="http://schemas.microsoft.com/office/powerpoint/2010/main" val="906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3DC229-D301-4303-9D09-9F9D45A5A410}" type="slidenum">
              <a:rPr lang="en-US" smtClean="0"/>
              <a:pPr/>
              <a:t>25</a:t>
            </a:fld>
            <a:endParaRPr lang="en-US"/>
          </a:p>
        </p:txBody>
      </p:sp>
    </p:spTree>
    <p:extLst>
      <p:ext uri="{BB962C8B-B14F-4D97-AF65-F5344CB8AC3E}">
        <p14:creationId xmlns:p14="http://schemas.microsoft.com/office/powerpoint/2010/main" val="132065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4AAE8-22B6-4E82-A885-958C8C36DB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42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0">
                <a:solidFill>
                  <a:schemeClr val="accent1"/>
                </a:solidFill>
              </a:rPr>
              <a:t>Afghanistan, Bangladesh, Burkina Faso, Burundi, Cambodia, Democratic Republic of the Congo, Ethiopia, Haiti, Indonesia, Kenya, Madagascar, Malawi, Mali, Niger, Nigeria, Pakistan, Papua New Guinea, Philippines, Somalia, South Sudan, Sudan, Timor-Leste and Yemen. </a:t>
            </a:r>
            <a:endParaRPr lang="en-US"/>
          </a:p>
        </p:txBody>
      </p:sp>
    </p:spTree>
    <p:extLst>
      <p:ext uri="{BB962C8B-B14F-4D97-AF65-F5344CB8AC3E}">
        <p14:creationId xmlns:p14="http://schemas.microsoft.com/office/powerpoint/2010/main" val="151030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programme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53163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566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NL"/>
              <a:t>Introduce yourself (again)</a:t>
            </a:r>
          </a:p>
          <a:p>
            <a:endParaRPr lang="en-NL"/>
          </a:p>
          <a:p>
            <a:r>
              <a:rPr lang="en-NL"/>
              <a:t>The 2024 Global Humanitarian Overview is produced yearly and is a coordinated and comprehensive plan to address the growing humanitarian needs of people affected by crises globally. Each year we witness a growing number of affected people due to impacts from climate change to conflict, pandemics to epidemics. </a:t>
            </a:r>
          </a:p>
          <a:p>
            <a:endParaRPr lang="en-NL"/>
          </a:p>
          <a:p>
            <a:r>
              <a:rPr lang="en-NL"/>
              <a:t>The GHO assesses and analyzes those needs to help guide humanitarian response efforts. It helps in the coordination of respone efforts by providing a common understanding of the crisis including the funding needed to adequately address humanitarian needs. All of which are criticial components in our work in nutrition in emergencies. </a:t>
            </a:r>
          </a:p>
          <a:p>
            <a:endParaRPr lang="en-NL"/>
          </a:p>
          <a:p>
            <a:r>
              <a:rPr lang="en-NL"/>
              <a:t>In addition to identifiying the needs, the GHO also identifies ways forward and what we must implement at all levels into our response efforts.</a:t>
            </a:r>
          </a:p>
        </p:txBody>
      </p:sp>
    </p:spTree>
    <p:extLst>
      <p:ext uri="{BB962C8B-B14F-4D97-AF65-F5344CB8AC3E}">
        <p14:creationId xmlns:p14="http://schemas.microsoft.com/office/powerpoint/2010/main" val="63598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r>
              <a:rPr lang="en-GB"/>
              <a:t>Jasinta</a:t>
            </a:r>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defTabSz="914400">
              <a:lnSpc>
                <a:spcPct val="90000"/>
              </a:lnSpc>
              <a:spcAft>
                <a:spcPts val="600"/>
              </a:spcAft>
            </a:pPr>
            <a:r>
              <a:rPr lang="en-US" sz="2400" b="0" kern="1200">
                <a:solidFill>
                  <a:schemeClr val="tx1">
                    <a:alpha val="80000"/>
                  </a:schemeClr>
                </a:solidFill>
                <a:latin typeface="+mn-lt"/>
                <a:ea typeface="+mn-ea"/>
                <a:cs typeface="+mn-cs"/>
              </a:rPr>
              <a:t>Jasinta – 2 minutes</a:t>
            </a:r>
          </a:p>
          <a:p>
            <a:pPr algn="l" defTabSz="914400">
              <a:lnSpc>
                <a:spcPct val="90000"/>
              </a:lnSpc>
              <a:spcAft>
                <a:spcPts val="600"/>
              </a:spcAft>
            </a:pPr>
            <a:endParaRPr lang="en-US" sz="2400" b="1" kern="1200">
              <a:solidFill>
                <a:schemeClr val="tx1">
                  <a:alpha val="80000"/>
                </a:schemeClr>
              </a:solidFill>
              <a:latin typeface="+mn-lt"/>
              <a:ea typeface="+mn-ea"/>
              <a:cs typeface="+mn-cs"/>
            </a:endParaRPr>
          </a:p>
          <a:p>
            <a:pPr algn="l" defTabSz="914400">
              <a:lnSpc>
                <a:spcPct val="90000"/>
              </a:lnSpc>
              <a:spcAft>
                <a:spcPts val="600"/>
              </a:spcAft>
            </a:pPr>
            <a:r>
              <a:rPr lang="en-US" sz="2400" b="1" kern="1200">
                <a:solidFill>
                  <a:schemeClr val="tx1">
                    <a:alpha val="80000"/>
                  </a:schemeClr>
                </a:solidFill>
                <a:latin typeface="+mn-lt"/>
                <a:ea typeface="+mn-ea"/>
                <a:cs typeface="+mn-cs"/>
              </a:rPr>
              <a:t>Four key areas of the new 2023 WHO Guidelines</a:t>
            </a:r>
            <a:endParaRPr lang="en-US" b="1">
              <a:solidFill>
                <a:schemeClr val="tx1">
                  <a:alpha val="80000"/>
                </a:schemeClr>
              </a:solidFill>
            </a:endParaRPr>
          </a:p>
          <a:p>
            <a:pPr marL="342900" indent="-342900" algn="l" defTabSz="914400">
              <a:lnSpc>
                <a:spcPct val="90000"/>
              </a:lnSpc>
              <a:spcAft>
                <a:spcPts val="600"/>
              </a:spcAft>
              <a:buFont typeface="Wingdings"/>
              <a:buChar char="Ø"/>
            </a:pPr>
            <a:r>
              <a:rPr lang="en-US" sz="2400" kern="1200">
                <a:solidFill>
                  <a:schemeClr val="tx1">
                    <a:alpha val="80000"/>
                  </a:schemeClr>
                </a:solidFill>
                <a:latin typeface="+mn-lt"/>
                <a:ea typeface="+mn-ea"/>
                <a:cs typeface="+mn-cs"/>
              </a:rPr>
              <a:t>Infants less than 6 months of age at risk of poor growth and development, </a:t>
            </a:r>
            <a:endParaRPr lang="en-US" sz="2400" kern="1200">
              <a:solidFill>
                <a:srgbClr val="000000">
                  <a:alpha val="80000"/>
                </a:srgbClr>
              </a:solidFill>
              <a:latin typeface="+mn-lt"/>
              <a:ea typeface="+mn-ea"/>
              <a:cs typeface="+mn-cs"/>
            </a:endParaRPr>
          </a:p>
          <a:p>
            <a:pPr marL="342900" indent="-342900" algn="l" defTabSz="914400">
              <a:lnSpc>
                <a:spcPct val="90000"/>
              </a:lnSpc>
              <a:spcAft>
                <a:spcPts val="600"/>
              </a:spcAft>
              <a:buFont typeface="Wingdings"/>
              <a:buChar char="Ø"/>
            </a:pPr>
            <a:r>
              <a:rPr lang="en-US" sz="2400" kern="1200">
                <a:solidFill>
                  <a:schemeClr val="tx1">
                    <a:alpha val="80000"/>
                  </a:schemeClr>
                </a:solidFill>
                <a:latin typeface="+mn-lt"/>
                <a:ea typeface="+mn-ea"/>
                <a:cs typeface="+mn-cs"/>
              </a:rPr>
              <a:t>Moderate wasting in infants and children 6-59 months of age </a:t>
            </a:r>
            <a:endParaRPr lang="en-US" sz="2400" kern="1200">
              <a:solidFill>
                <a:srgbClr val="000000">
                  <a:alpha val="80000"/>
                </a:srgbClr>
              </a:solidFill>
              <a:latin typeface="+mn-lt"/>
              <a:ea typeface="+mn-ea"/>
              <a:cs typeface="+mn-cs"/>
            </a:endParaRPr>
          </a:p>
          <a:p>
            <a:pPr marL="342900" indent="-342900" algn="l" defTabSz="914400">
              <a:lnSpc>
                <a:spcPct val="90000"/>
              </a:lnSpc>
              <a:spcAft>
                <a:spcPts val="600"/>
              </a:spcAft>
              <a:buFont typeface="Wingdings"/>
              <a:buChar char="Ø"/>
            </a:pPr>
            <a:r>
              <a:rPr lang="en-US" sz="2400" kern="1200">
                <a:solidFill>
                  <a:schemeClr val="tx1">
                    <a:alpha val="80000"/>
                  </a:schemeClr>
                </a:solidFill>
                <a:latin typeface="+mn-lt"/>
                <a:ea typeface="+mn-ea"/>
                <a:cs typeface="+mn-cs"/>
              </a:rPr>
              <a:t>Severe wasting and nutritional oedema in infants and children 6-59 months of age, and</a:t>
            </a:r>
            <a:endParaRPr lang="en-US" sz="2400" kern="1200">
              <a:solidFill>
                <a:srgbClr val="000000">
                  <a:alpha val="80000"/>
                </a:srgbClr>
              </a:solidFill>
              <a:latin typeface="+mn-lt"/>
              <a:ea typeface="+mn-ea"/>
              <a:cs typeface="+mn-cs"/>
            </a:endParaRPr>
          </a:p>
          <a:p>
            <a:pPr marL="342900" indent="-342900" algn="l" defTabSz="914400">
              <a:lnSpc>
                <a:spcPct val="90000"/>
              </a:lnSpc>
              <a:spcAft>
                <a:spcPts val="600"/>
              </a:spcAft>
              <a:buFont typeface="Wingdings"/>
              <a:buChar char="Ø"/>
            </a:pPr>
            <a:r>
              <a:rPr lang="en-US" sz="2400" kern="1200">
                <a:solidFill>
                  <a:schemeClr val="tx1">
                    <a:alpha val="80000"/>
                  </a:schemeClr>
                </a:solidFill>
                <a:latin typeface="+mn-lt"/>
                <a:ea typeface="+mn-ea"/>
                <a:cs typeface="+mn-cs"/>
              </a:rPr>
              <a:t>Prevention of wasting and nutritional oedema from a child health perspective.</a:t>
            </a:r>
            <a:endParaRPr lang="en-US" sz="2400" kern="1200">
              <a:solidFill>
                <a:srgbClr val="000000">
                  <a:alpha val="80000"/>
                </a:srgbClr>
              </a:solidFill>
              <a:latin typeface="+mn-lt"/>
              <a:ea typeface="+mn-ea"/>
              <a:cs typeface="+mn-cs"/>
            </a:endParaRPr>
          </a:p>
          <a:p>
            <a:endParaRPr lang="en-GB"/>
          </a:p>
        </p:txBody>
      </p:sp>
    </p:spTree>
    <p:extLst>
      <p:ext uri="{BB962C8B-B14F-4D97-AF65-F5344CB8AC3E}">
        <p14:creationId xmlns:p14="http://schemas.microsoft.com/office/powerpoint/2010/main" val="163157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Laura – 3 minutes</a:t>
            </a:r>
          </a:p>
          <a:p>
            <a:pPr marL="0" marR="0" lvl="0" indent="0" defTabSz="457200" eaLnBrk="1" fontAlgn="auto" latinLnBrk="0" hangingPunct="1">
              <a:lnSpc>
                <a:spcPct val="117999"/>
              </a:lnSpc>
              <a:spcBef>
                <a:spcPts val="0"/>
              </a:spcBef>
              <a:spcAft>
                <a:spcPts val="0"/>
              </a:spcAft>
              <a:buClrTx/>
              <a:buSzTx/>
              <a:buFontTx/>
              <a:buNone/>
              <a:tabLst/>
              <a:defRPr/>
            </a:pPr>
            <a:endParaRPr lang="en-US"/>
          </a:p>
          <a:p>
            <a:pPr marL="0" marR="0" lvl="0" indent="0" defTabSz="457200" eaLnBrk="1" fontAlgn="auto" latinLnBrk="0" hangingPunct="1">
              <a:lnSpc>
                <a:spcPct val="117999"/>
              </a:lnSpc>
              <a:spcBef>
                <a:spcPts val="0"/>
              </a:spcBef>
              <a:spcAft>
                <a:spcPts val="0"/>
              </a:spcAft>
              <a:buClrTx/>
              <a:buSzTx/>
              <a:buFontTx/>
              <a:buNone/>
              <a:tabLst/>
              <a:defRPr/>
            </a:pPr>
            <a:r>
              <a:rPr lang="en-US"/>
              <a:t>Let’s first go back on the “Why now?”</a:t>
            </a:r>
          </a:p>
          <a:p>
            <a:pPr marL="285750" marR="0" lvl="0" indent="-2857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200" b="0" i="0" u="none" strike="noStrike" baseline="0">
                <a:solidFill>
                  <a:srgbClr val="000000"/>
                </a:solidFill>
                <a:latin typeface="Calibri"/>
                <a:cs typeface="Calibri"/>
              </a:rPr>
              <a:t>In 2023, an estimated 28 million children will suffer from wasting in 15 of the worst-affected countries,1 and over 8 million children will suffer from severe wasting, the most life-threatening form of malnutrition2. In the same countries, 164 million3 people are estimated to be at risk of severe or crises level of acute food insecurity.</a:t>
            </a:r>
          </a:p>
          <a:p>
            <a:pPr marL="285750" marR="0" lvl="0" indent="-2857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200" b="0" i="0" u="none" strike="noStrike" baseline="0">
                <a:solidFill>
                  <a:srgbClr val="000000"/>
                </a:solidFill>
                <a:latin typeface="Calibri" panose="020F0502020204030204" pitchFamily="34" charset="0"/>
              </a:rPr>
              <a:t>In these humanitarian contexts, continued efforts for the early detection of children </a:t>
            </a:r>
            <a:r>
              <a:rPr lang="en-GB" sz="1200" b="0" i="1" u="none" strike="noStrike" baseline="0">
                <a:solidFill>
                  <a:srgbClr val="000000"/>
                </a:solidFill>
                <a:latin typeface="Calibri" panose="020F0502020204030204" pitchFamily="34" charset="0"/>
              </a:rPr>
              <a:t>with </a:t>
            </a:r>
            <a:r>
              <a:rPr lang="en-GB" sz="1200" b="0" i="0" u="none" strike="noStrike" baseline="0">
                <a:solidFill>
                  <a:srgbClr val="000000"/>
                </a:solidFill>
                <a:latin typeface="Calibri" panose="020F0502020204030204" pitchFamily="34" charset="0"/>
              </a:rPr>
              <a:t>wasting, and their management remain critical; equally essential are actions to reduce the incidence of children whose nutrition situation could deteriorate </a:t>
            </a:r>
            <a:r>
              <a:rPr lang="en-GB" sz="1200" b="0" i="1" u="none" strike="noStrike" baseline="0">
                <a:solidFill>
                  <a:srgbClr val="000000"/>
                </a:solidFill>
                <a:latin typeface="Calibri" panose="020F0502020204030204" pitchFamily="34" charset="0"/>
              </a:rPr>
              <a:t>into </a:t>
            </a:r>
            <a:r>
              <a:rPr lang="en-GB" sz="1200" b="0" i="0" u="none" strike="noStrike" baseline="0">
                <a:solidFill>
                  <a:srgbClr val="000000"/>
                </a:solidFill>
                <a:latin typeface="Calibri" panose="020F0502020204030204" pitchFamily="34" charset="0"/>
              </a:rPr>
              <a:t>wasting </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b="0"/>
              <a:t>Funding: 2022-23 – remarkable funding and response (coverage, number of children treated, scale up of prevention activities, etc.) for UNICEF and WFP for child wasting. 2024 will be much more difficult</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200" b="0" i="0" u="none" strike="noStrike" baseline="0">
                <a:solidFill>
                  <a:srgbClr val="000000"/>
                </a:solidFill>
                <a:latin typeface="Calibri" panose="020F0502020204030204" pitchFamily="34" charset="0"/>
              </a:rPr>
              <a:t>In the face of increasing number of children and women becoming vulnerable, and declining financial resources in hardest-hit countries, cost-effective programmatic choices to support programs that address child wasting remains critical. </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200" b="0" i="0" u="none" strike="noStrike" baseline="0">
                <a:solidFill>
                  <a:srgbClr val="000000"/>
                </a:solidFill>
                <a:latin typeface="Calibri" panose="020F0502020204030204" pitchFamily="34" charset="0"/>
              </a:rPr>
              <a:t>Context</a:t>
            </a:r>
          </a:p>
          <a:p>
            <a:pPr marL="742950" marR="0" lvl="1"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a:solidFill>
                  <a:schemeClr val="tx1"/>
                </a:solidFill>
                <a:latin typeface="Calibri"/>
              </a:rPr>
              <a:t>The GAP was commissioned by the UN Secretary-General in the summer of 2019, and it includes costed, operational roadmaps to prevent, detect and treat child wasting in 22 countries around the world. Four critical outcomes were identified to achieve the Sustainable Development Goal targets on child wasting: </a:t>
            </a:r>
          </a:p>
          <a:p>
            <a:pPr marL="1371600" marR="0" lvl="2" indent="-457200" algn="l" defTabSz="457200" rtl="0" eaLnBrk="1" fontAlgn="auto" latinLnBrk="0" hangingPunct="1">
              <a:lnSpc>
                <a:spcPct val="117999"/>
              </a:lnSpc>
              <a:spcBef>
                <a:spcPts val="0"/>
              </a:spcBef>
              <a:spcAft>
                <a:spcPts val="0"/>
              </a:spcAft>
              <a:buClrTx/>
              <a:buSzTx/>
              <a:buFont typeface="Arial" panose="020B0604020202020204" pitchFamily="34" charset="0"/>
              <a:buAutoNum type="arabicPeriod"/>
              <a:tabLst/>
              <a:defRPr/>
            </a:pPr>
            <a:r>
              <a:rPr lang="en-US" sz="2400">
                <a:solidFill>
                  <a:schemeClr val="tx1"/>
                </a:solidFill>
                <a:latin typeface="Calibri"/>
              </a:rPr>
              <a:t>Reduced incidence of low birthweight</a:t>
            </a:r>
          </a:p>
          <a:p>
            <a:pPr marL="1371600" marR="0" lvl="2" indent="-457200" algn="l" defTabSz="457200" rtl="0" eaLnBrk="1" fontAlgn="auto" latinLnBrk="0" hangingPunct="1">
              <a:lnSpc>
                <a:spcPct val="117999"/>
              </a:lnSpc>
              <a:spcBef>
                <a:spcPts val="0"/>
              </a:spcBef>
              <a:spcAft>
                <a:spcPts val="0"/>
              </a:spcAft>
              <a:buClrTx/>
              <a:buSzTx/>
              <a:buFont typeface="Arial" panose="020B0604020202020204" pitchFamily="34" charset="0"/>
              <a:buAutoNum type="arabicPeriod"/>
              <a:tabLst/>
              <a:defRPr/>
            </a:pPr>
            <a:r>
              <a:rPr lang="en-US" sz="2400">
                <a:solidFill>
                  <a:schemeClr val="tx1"/>
                </a:solidFill>
                <a:latin typeface="Calibri"/>
              </a:rPr>
              <a:t>Improved infant and young child feeding</a:t>
            </a:r>
          </a:p>
          <a:p>
            <a:pPr marL="1371600" marR="0" lvl="2" indent="-457200" algn="l" defTabSz="457200" rtl="0" eaLnBrk="1" fontAlgn="auto" latinLnBrk="0" hangingPunct="1">
              <a:lnSpc>
                <a:spcPct val="117999"/>
              </a:lnSpc>
              <a:spcBef>
                <a:spcPts val="0"/>
              </a:spcBef>
              <a:spcAft>
                <a:spcPts val="0"/>
              </a:spcAft>
              <a:buClrTx/>
              <a:buSzTx/>
              <a:buFont typeface="Arial" panose="020B0604020202020204" pitchFamily="34" charset="0"/>
              <a:buAutoNum type="arabicPeriod"/>
              <a:tabLst/>
              <a:defRPr/>
            </a:pPr>
            <a:r>
              <a:rPr lang="en-US" sz="2400">
                <a:solidFill>
                  <a:schemeClr val="tx1"/>
                </a:solidFill>
                <a:latin typeface="Calibri"/>
              </a:rPr>
              <a:t>Improved child health</a:t>
            </a:r>
          </a:p>
          <a:p>
            <a:pPr marL="1371600" marR="0" lvl="2" indent="-457200" algn="l" defTabSz="457200" rtl="0" eaLnBrk="1" fontAlgn="auto" latinLnBrk="0" hangingPunct="1">
              <a:lnSpc>
                <a:spcPct val="117999"/>
              </a:lnSpc>
              <a:spcBef>
                <a:spcPts val="0"/>
              </a:spcBef>
              <a:spcAft>
                <a:spcPts val="0"/>
              </a:spcAft>
              <a:buClrTx/>
              <a:buSzTx/>
              <a:buFont typeface="Arial" panose="020B0604020202020204" pitchFamily="34" charset="0"/>
              <a:buAutoNum type="arabicPeriod"/>
              <a:tabLst/>
              <a:defRPr/>
            </a:pPr>
            <a:r>
              <a:rPr lang="en-US" sz="2400">
                <a:solidFill>
                  <a:schemeClr val="tx1"/>
                </a:solidFill>
                <a:latin typeface="Calibri"/>
              </a:rPr>
              <a:t>Improved early detection and treatment of child wasting</a:t>
            </a:r>
          </a:p>
          <a:p>
            <a:pPr marL="914400" marR="0" lvl="1" indent="-4572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b="0" i="0">
                <a:effectLst/>
                <a:latin typeface="helvetica-w01-bold"/>
              </a:rPr>
              <a:t>GAP Call to Action released in January 2023 to call for </a:t>
            </a:r>
            <a:r>
              <a:rPr lang="en-US" sz="2400" b="0" i="0">
                <a:solidFill>
                  <a:srgbClr val="FFFFFF"/>
                </a:solidFill>
                <a:effectLst/>
                <a:latin typeface="proxima-n-w01-reg"/>
              </a:rPr>
              <a:t>a multi-sectoral approach to maternal and child nutrition through the food, health, water and sanitation, and social protection systems in response to the current global food and nutrition crisis</a:t>
            </a:r>
            <a:r>
              <a:rPr lang="en-US" sz="2400" b="0" i="0">
                <a:solidFill>
                  <a:schemeClr val="tx1"/>
                </a:solidFill>
                <a:effectLst/>
                <a:latin typeface="Calibri"/>
              </a:rPr>
              <a:t>. The WHO guidelines are part of the overall GAP initiative through the update of normative guidance for the prevention and management of child wasting. </a:t>
            </a:r>
            <a:endParaRPr lang="en-US" sz="2400">
              <a:solidFill>
                <a:schemeClr val="tx1"/>
              </a:solidFill>
              <a:latin typeface="Calibri"/>
            </a:endParaRPr>
          </a:p>
          <a:p>
            <a:pPr marL="742950" marR="0" lvl="1"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sz="2400" b="0"/>
          </a:p>
          <a:p>
            <a:pPr marL="0" marR="0" lvl="0" indent="0" algn="l" defTabSz="457200" rtl="0" eaLnBrk="1" fontAlgn="auto" latinLnBrk="0" hangingPunct="1">
              <a:lnSpc>
                <a:spcPct val="117999"/>
              </a:lnSpc>
              <a:spcBef>
                <a:spcPts val="0"/>
              </a:spcBef>
              <a:spcAft>
                <a:spcPts val="0"/>
              </a:spcAft>
              <a:buClrTx/>
              <a:buSzTx/>
              <a:buFont typeface="Arial" panose="020B0604020202020204" pitchFamily="34" charset="0"/>
              <a:buNone/>
              <a:tabLst/>
              <a:defRPr/>
            </a:pPr>
            <a:r>
              <a:rPr lang="en-GB" sz="1200" b="0" i="0" u="none" strike="noStrike" baseline="0">
                <a:solidFill>
                  <a:srgbClr val="000000"/>
                </a:solidFill>
                <a:latin typeface="Calibri" panose="020F0502020204030204" pitchFamily="34" charset="0"/>
              </a:rPr>
              <a:t>The 15 priority countries have been allocated to three phases:</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200" b="0" i="0" u="none" strike="noStrike" baseline="0">
                <a:solidFill>
                  <a:srgbClr val="000000"/>
                </a:solidFill>
                <a:latin typeface="Calibri" panose="020F0502020204030204" pitchFamily="34" charset="0"/>
              </a:rPr>
              <a:t>Priority 1 (2024) = </a:t>
            </a:r>
            <a:r>
              <a:rPr lang="en-US" sz="1200" b="0">
                <a:solidFill>
                  <a:schemeClr val="accent4">
                    <a:lumMod val="20000"/>
                    <a:lumOff val="80000"/>
                  </a:schemeClr>
                </a:solidFill>
                <a:latin typeface="Arial" panose="020B0604020202020204" pitchFamily="34" charset="0"/>
                <a:cs typeface="Arial" panose="020B0604020202020204" pitchFamily="34" charset="0"/>
              </a:rPr>
              <a:t>Haiti, Kenya, Madagascar,  Nigeria, South Sudan</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200" b="0">
                <a:solidFill>
                  <a:schemeClr val="accent4">
                    <a:lumMod val="20000"/>
                    <a:lumOff val="80000"/>
                  </a:schemeClr>
                </a:solidFill>
                <a:latin typeface="Arial" panose="020B0604020202020204" pitchFamily="34" charset="0"/>
                <a:cs typeface="Arial" panose="020B0604020202020204" pitchFamily="34" charset="0"/>
              </a:rPr>
              <a:t>Priority 2 (2025) = </a:t>
            </a:r>
            <a:r>
              <a:rPr lang="en-US" sz="2000" b="0">
                <a:solidFill>
                  <a:schemeClr val="accent4">
                    <a:lumMod val="20000"/>
                    <a:lumOff val="80000"/>
                  </a:schemeClr>
                </a:solidFill>
                <a:latin typeface="Arial" panose="020B0604020202020204" pitchFamily="34" charset="0"/>
                <a:cs typeface="Arial" panose="020B0604020202020204" pitchFamily="34" charset="0"/>
              </a:rPr>
              <a:t>Burkina Faso, Chad, DRC, Mali, Niger, Ethiopia, Sudan</a:t>
            </a:r>
          </a:p>
          <a:p>
            <a:pPr marL="285750" marR="0" lvl="0" indent="-28575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000" b="0">
                <a:solidFill>
                  <a:schemeClr val="accent4">
                    <a:lumMod val="20000"/>
                    <a:lumOff val="80000"/>
                  </a:schemeClr>
                </a:solidFill>
                <a:latin typeface="Arial" panose="020B0604020202020204" pitchFamily="34" charset="0"/>
                <a:cs typeface="Arial" panose="020B0604020202020204" pitchFamily="34" charset="0"/>
              </a:rPr>
              <a:t>Priority 3 (2026) = </a:t>
            </a:r>
            <a:r>
              <a:rPr lang="en-US" sz="3600" b="0">
                <a:solidFill>
                  <a:schemeClr val="accent4">
                    <a:lumMod val="20000"/>
                    <a:lumOff val="80000"/>
                  </a:schemeClr>
                </a:solidFill>
                <a:latin typeface="Arial" panose="020B0604020202020204" pitchFamily="34" charset="0"/>
                <a:cs typeface="Arial" panose="020B0604020202020204" pitchFamily="34" charset="0"/>
              </a:rPr>
              <a:t>Afghanistan, Somalia, Yemen</a:t>
            </a:r>
            <a:endParaRPr lang="en-GB" sz="5400" b="0">
              <a:solidFill>
                <a:schemeClr val="accent4">
                  <a:lumMod val="20000"/>
                  <a:lumOff val="80000"/>
                </a:schemeClr>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 typeface="Arial" panose="020B0604020202020204" pitchFamily="34" charset="0"/>
              <a:buNone/>
              <a:tabLst/>
              <a:defRPr/>
            </a:pPr>
            <a:endParaRPr lang="en-GB" sz="3600" b="1">
              <a:solidFill>
                <a:schemeClr val="accent4">
                  <a:lumMod val="20000"/>
                  <a:lumOff val="80000"/>
                </a:schemeClr>
              </a:solidFill>
              <a:latin typeface="Arial" panose="020B0604020202020204" pitchFamily="34" charset="0"/>
              <a:cs typeface="Arial" panose="020B0604020202020204" pitchFamily="34" charset="0"/>
            </a:endParaRPr>
          </a:p>
          <a:p>
            <a:r>
              <a:rPr lang="en-US" sz="3600" b="1" i="0" u="none" strike="noStrike" baseline="0">
                <a:solidFill>
                  <a:srgbClr val="000000"/>
                </a:solidFill>
                <a:latin typeface="Calibri" panose="020F0502020204030204" pitchFamily="34" charset="0"/>
              </a:rPr>
              <a:t>Implication</a:t>
            </a:r>
            <a:r>
              <a:rPr lang="en-US" sz="36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3600" b="0" i="0" u="sng" strike="noStrike" baseline="0">
                <a:solidFill>
                  <a:srgbClr val="000000"/>
                </a:solidFill>
                <a:latin typeface="Calibri" panose="020F0502020204030204" pitchFamily="34" charset="0"/>
              </a:rPr>
              <a:t>does not mean that country teams cannot move faster than this if they want.</a:t>
            </a:r>
          </a:p>
          <a:p>
            <a:r>
              <a:rPr lang="en-US" sz="3600" b="1" i="0" u="none" strike="noStrike" baseline="0">
                <a:solidFill>
                  <a:srgbClr val="000000"/>
                </a:solidFill>
                <a:latin typeface="Calibri" panose="020F0502020204030204" pitchFamily="34" charset="0"/>
              </a:rPr>
              <a:t>Decision making</a:t>
            </a:r>
            <a:r>
              <a:rPr lang="en-US" sz="3600" b="0" i="0" u="none" strike="noStrike" baseline="0">
                <a:solidFill>
                  <a:srgbClr val="000000"/>
                </a:solidFill>
                <a:latin typeface="Calibri" panose="020F0502020204030204" pitchFamily="34" charset="0"/>
              </a:rPr>
              <a:t>: determined (with UNICEF/WFP country teams) to be more ready and more suitable for the transition, based on several factors.</a:t>
            </a:r>
          </a:p>
          <a:p>
            <a:endParaRPr lang="en-US" sz="3600" b="0" i="0" u="none" strike="noStrike" baseline="0">
              <a:solidFill>
                <a:srgbClr val="000000"/>
              </a:solidFill>
              <a:latin typeface="Calibri" panose="020F0502020204030204" pitchFamily="34" charset="0"/>
            </a:endParaRPr>
          </a:p>
          <a:p>
            <a:pPr marL="171450" indent="-171450">
              <a:buFontTx/>
              <a:buChar char="-"/>
            </a:pPr>
            <a:r>
              <a:rPr lang="en-US" sz="3600" b="1" i="0" u="none" strike="noStrike" baseline="0">
                <a:solidFill>
                  <a:srgbClr val="000000"/>
                </a:solidFill>
                <a:latin typeface="Calibri" panose="020F0502020204030204" pitchFamily="34" charset="0"/>
              </a:rPr>
              <a:t>Phase 1: </a:t>
            </a:r>
            <a:r>
              <a:rPr lang="en-US" sz="3600" b="0" i="0" u="none" strike="noStrike" baseline="0">
                <a:solidFill>
                  <a:srgbClr val="000000"/>
                </a:solidFill>
                <a:latin typeface="Calibri" panose="020F0502020204030204" pitchFamily="34" charset="0"/>
              </a:rPr>
              <a:t>Joint preparation and planning will start in 2023, and </a:t>
            </a:r>
            <a:r>
              <a:rPr lang="en-US" sz="3600" b="0" i="0" u="none" strike="noStrike" baseline="0" err="1">
                <a:solidFill>
                  <a:srgbClr val="000000"/>
                </a:solidFill>
                <a:latin typeface="Calibri" panose="020F0502020204030204" pitchFamily="34" charset="0"/>
              </a:rPr>
              <a:t>programme</a:t>
            </a:r>
            <a:r>
              <a:rPr lang="en-US" sz="3600" b="0" i="0" u="none" strike="noStrike" baseline="0">
                <a:solidFill>
                  <a:srgbClr val="000000"/>
                </a:solidFill>
                <a:latin typeface="Calibri" panose="020F0502020204030204" pitchFamily="34" charset="0"/>
              </a:rPr>
              <a:t>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r>
              <a:rPr lang="en-US" sz="3600" b="1" i="0" u="none" strike="noStrike" baseline="0">
                <a:solidFill>
                  <a:srgbClr val="000000"/>
                </a:solidFill>
                <a:latin typeface="Calibri"/>
                <a:cs typeface="Calibri"/>
              </a:rPr>
              <a:t>Phase 2: </a:t>
            </a:r>
            <a:r>
              <a:rPr lang="en-US" sz="36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sz="6000">
                <a:solidFill>
                  <a:srgbClr val="000000"/>
                </a:solidFill>
                <a:latin typeface="Calibri"/>
                <a:cs typeface="Calibri"/>
              </a:rPr>
              <a:t> </a:t>
            </a:r>
            <a:endParaRPr lang="en-US" sz="3600" b="0" i="0" u="none" strike="noStrike" baseline="0">
              <a:solidFill>
                <a:srgbClr val="000000"/>
              </a:solidFill>
              <a:latin typeface="Calibri" panose="020F0502020204030204" pitchFamily="34" charset="0"/>
              <a:cs typeface="Calibri"/>
            </a:endParaRPr>
          </a:p>
          <a:p>
            <a:pPr marL="171450" indent="-171450">
              <a:buFontTx/>
              <a:buChar char="-"/>
            </a:pPr>
            <a:r>
              <a:rPr lang="en-US" sz="3600" b="1" i="0" u="none" strike="noStrike" baseline="0">
                <a:solidFill>
                  <a:srgbClr val="000000"/>
                </a:solidFill>
                <a:latin typeface="Calibri" panose="020F0502020204030204" pitchFamily="34" charset="0"/>
              </a:rPr>
              <a:t>Phase 3: </a:t>
            </a:r>
            <a:r>
              <a:rPr lang="en-US" sz="3600" b="0" i="0" u="none" strike="noStrike" baseline="0">
                <a:solidFill>
                  <a:srgbClr val="000000"/>
                </a:solidFill>
                <a:latin typeface="Calibri" panose="020F0502020204030204" pitchFamily="34" charset="0"/>
              </a:rPr>
              <a:t>Discussions to start in 2023/2024, programmatic shifts to starts towards the end of 2025 and expansion towards the end of 2026. </a:t>
            </a:r>
          </a:p>
          <a:p>
            <a:endParaRPr lang="en-US" sz="6000"/>
          </a:p>
          <a:p>
            <a:r>
              <a:rPr lang="en-US" sz="6000"/>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sz="6000">
                <a:solidFill>
                  <a:srgbClr val="000000"/>
                </a:solidFill>
                <a:latin typeface="Calibri" panose="020F0502020204030204" pitchFamily="34" charset="0"/>
              </a:rPr>
              <a:t>Operating/programming environment</a:t>
            </a:r>
            <a:endParaRPr lang="en-US" sz="6000">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sz="6000">
                <a:solidFill>
                  <a:srgbClr val="000000"/>
                </a:solidFill>
                <a:latin typeface="Calibri" panose="020F0502020204030204" pitchFamily="34" charset="0"/>
              </a:rPr>
              <a:t>Government readiness and policy environment</a:t>
            </a:r>
            <a:endParaRPr lang="en-US" sz="6000">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sz="6000">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Sans-Serif" panose="05050102010706020507" pitchFamily="18" charset="2"/>
              <a:buChar char=""/>
              <a:tabLst>
                <a:tab pos="457200" algn="l"/>
              </a:tabLst>
            </a:pPr>
            <a:r>
              <a:rPr lang="en-GB" sz="6000">
                <a:solidFill>
                  <a:srgbClr val="000000"/>
                </a:solidFill>
                <a:latin typeface="Calibri" panose="020F0502020204030204" pitchFamily="34" charset="0"/>
              </a:rPr>
              <a:t>Implementing partners readiness</a:t>
            </a:r>
          </a:p>
          <a:p>
            <a:pPr marL="342900" indent="-342900">
              <a:lnSpc>
                <a:spcPct val="107000"/>
              </a:lnSpc>
              <a:spcAft>
                <a:spcPts val="800"/>
              </a:spcAft>
              <a:buFont typeface="Symbol" panose="05050102010706020507" pitchFamily="18" charset="2"/>
              <a:buChar char=""/>
              <a:tabLst>
                <a:tab pos="457200" algn="l"/>
              </a:tabLst>
            </a:pPr>
            <a:r>
              <a:rPr lang="en-GB" sz="6000">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sz="6000">
                <a:solidFill>
                  <a:srgbClr val="000000"/>
                </a:solidFill>
                <a:latin typeface="Calibri" panose="020F0502020204030204" pitchFamily="34" charset="0"/>
              </a:rPr>
              <a:t>Supplies and Supply chain readiness</a:t>
            </a:r>
            <a:endParaRPr lang="en-US" sz="6000">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sz="6000">
                <a:solidFill>
                  <a:srgbClr val="000000"/>
                </a:solidFill>
                <a:latin typeface="Calibri"/>
                <a:cs typeface="Calibri"/>
              </a:rPr>
              <a:t>Funding</a:t>
            </a:r>
          </a:p>
          <a:p>
            <a:pPr marL="0" marR="0" lvl="0" indent="0" defTabSz="457200" eaLnBrk="1" fontAlgn="auto" latinLnBrk="0" hangingPunct="1">
              <a:lnSpc>
                <a:spcPct val="117999"/>
              </a:lnSpc>
              <a:spcBef>
                <a:spcPts val="0"/>
              </a:spcBef>
              <a:spcAft>
                <a:spcPts val="0"/>
              </a:spcAft>
              <a:buClrTx/>
              <a:buSzTx/>
              <a:buFontTx/>
              <a:buNone/>
              <a:tabLst/>
              <a:defRPr/>
            </a:pPr>
            <a:endParaRPr lang="en-US"/>
          </a:p>
          <a:p>
            <a:endParaRPr lang="en-GB"/>
          </a:p>
        </p:txBody>
      </p:sp>
    </p:spTree>
    <p:extLst>
      <p:ext uri="{BB962C8B-B14F-4D97-AF65-F5344CB8AC3E}">
        <p14:creationId xmlns:p14="http://schemas.microsoft.com/office/powerpoint/2010/main" val="1152768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Jasinta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Re-setting the way we have been working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15 priority countries but implications for all GAP and other countries with wasting programming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Will take time to change – and will need support of donor agencies, senior management at WFP/UNICEF, governments and overall all implementing partners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rgbClr val="000000"/>
                </a:solidFill>
                <a:highlight>
                  <a:srgbClr val="FFFF00"/>
                </a:highlight>
                <a:latin typeface="Calibri" panose="020F0502020204030204" pitchFamily="34" charset="0"/>
              </a:rPr>
              <a:t>Learnings from phase 1 countries will be used to inform transition of other countries.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baseline="0">
                <a:solidFill>
                  <a:srgbClr val="000000"/>
                </a:solidFill>
                <a:latin typeface="Calibri" panose="020F0502020204030204" pitchFamily="34" charset="0"/>
              </a:rPr>
              <a:t>to ensure that as many children as possible benefit from coordinated early actions to address and prevent wasting in humanitarian settings </a:t>
            </a:r>
            <a:endParaRPr lang="en-US" sz="2400">
              <a:solidFill>
                <a:srgbClr val="000000"/>
              </a:solidFill>
              <a:highlight>
                <a:srgbClr val="FFFF00"/>
              </a:highlight>
              <a:latin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7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Laura – 3 minutes </a:t>
            </a:r>
          </a:p>
          <a:p>
            <a:pPr marL="285750" indent="-285750">
              <a:buFont typeface="Arial" panose="020B0604020202020204" pitchFamily="34" charset="0"/>
              <a:buChar char="•"/>
            </a:pPr>
            <a:endParaRPr lang="en-US" sz="1800">
              <a:solidFill>
                <a:srgbClr val="000000"/>
              </a:solidFill>
              <a:latin typeface="Calibri"/>
              <a:cs typeface="Calibri"/>
            </a:endParaRPr>
          </a:p>
          <a:p>
            <a:pPr marL="285750" indent="-285750" algn="l">
              <a:lnSpc>
                <a:spcPct val="107000"/>
              </a:lnSpc>
              <a:spcAft>
                <a:spcPts val="799"/>
              </a:spcAft>
              <a:buClr>
                <a:srgbClr val="FFC000"/>
              </a:buClr>
              <a:buFont typeface="Arial" panose="020B0604020202020204" pitchFamily="34" charset="0"/>
              <a:buChar char="•"/>
            </a:pPr>
            <a:r>
              <a:rPr lang="en-US" sz="1800">
                <a:solidFill>
                  <a:schemeClr val="tx1"/>
                </a:solidFill>
                <a:latin typeface="Arial"/>
                <a:ea typeface="Open Sans"/>
                <a:cs typeface="Arial"/>
              </a:rPr>
              <a:t>Prevention and management of wasting </a:t>
            </a:r>
            <a:r>
              <a:rPr lang="en-US" sz="1800" b="1">
                <a:solidFill>
                  <a:schemeClr val="tx1"/>
                </a:solidFill>
                <a:latin typeface="Arial"/>
                <a:ea typeface="Open Sans"/>
                <a:cs typeface="Arial"/>
              </a:rPr>
              <a:t>as a standard package in food insecure humanitarian settings</a:t>
            </a:r>
            <a:endParaRPr lang="en-US" sz="1800">
              <a:solidFill>
                <a:schemeClr val="tx1"/>
              </a:solidFill>
              <a:latin typeface="Arial"/>
              <a:ea typeface="Open Sans"/>
              <a:cs typeface="Arial"/>
            </a:endParaRPr>
          </a:p>
          <a:p>
            <a:pPr marL="285115" indent="-285115" algn="l">
              <a:lnSpc>
                <a:spcPct val="107000"/>
              </a:lnSpc>
              <a:spcAft>
                <a:spcPts val="799"/>
              </a:spcAft>
              <a:buClr>
                <a:srgbClr val="FFC000"/>
              </a:buClr>
              <a:buFont typeface="Arial" panose="020B0604020202020204" pitchFamily="34" charset="0"/>
              <a:buChar char="•"/>
            </a:pPr>
            <a:r>
              <a:rPr lang="en-US" sz="1800">
                <a:latin typeface="Arial"/>
                <a:ea typeface="Open Sans"/>
                <a:cs typeface="Arial"/>
              </a:rPr>
              <a:t>UNICEF, WFP and partners will ensure a </a:t>
            </a:r>
            <a:r>
              <a:rPr lang="en-US" sz="1800" b="1">
                <a:latin typeface="Arial"/>
                <a:ea typeface="Open Sans"/>
                <a:cs typeface="Arial"/>
              </a:rPr>
              <a:t>complementary set of preventive actions </a:t>
            </a:r>
            <a:r>
              <a:rPr lang="en-US" sz="1800">
                <a:latin typeface="Arial"/>
                <a:ea typeface="Open Sans"/>
                <a:cs typeface="Arial"/>
              </a:rPr>
              <a:t>for young children and pregnant and breastfeeding women </a:t>
            </a:r>
            <a:endParaRPr lang="en-US" sz="1800">
              <a:latin typeface="Arial" panose="020B0604020202020204" pitchFamily="34" charset="0"/>
              <a:cs typeface="Arial" panose="020B0604020202020204" pitchFamily="34" charset="0"/>
            </a:endParaRPr>
          </a:p>
          <a:p>
            <a:pPr marL="285115" indent="-285115" algn="l">
              <a:lnSpc>
                <a:spcPct val="107000"/>
              </a:lnSpc>
              <a:spcAft>
                <a:spcPts val="799"/>
              </a:spcAft>
              <a:buClr>
                <a:srgbClr val="FFC000"/>
              </a:buClr>
              <a:buFont typeface="Arial" panose="020B0604020202020204" pitchFamily="34" charset="0"/>
              <a:buChar char="•"/>
            </a:pPr>
            <a:r>
              <a:rPr lang="en-US" sz="1800">
                <a:latin typeface="Arial"/>
                <a:ea typeface="Open Sans"/>
                <a:cs typeface="Arial"/>
              </a:rPr>
              <a:t>UNICEF will lead on supporting national governments to provide services to enable children with </a:t>
            </a:r>
            <a:r>
              <a:rPr lang="en-US" sz="1800" b="1">
                <a:latin typeface="Arial"/>
                <a:ea typeface="Open Sans"/>
                <a:cs typeface="Arial"/>
              </a:rPr>
              <a:t>severe wasting and children with moderate wasting at higher risk of mortality recover using RUTF</a:t>
            </a:r>
            <a:endParaRPr lang="en-US" sz="1800" b="1">
              <a:latin typeface="Arial" panose="020B0604020202020204" pitchFamily="34" charset="0"/>
              <a:cs typeface="Arial" panose="020B0604020202020204" pitchFamily="34" charset="0"/>
            </a:endParaRPr>
          </a:p>
          <a:p>
            <a:pPr marL="285115" indent="-285115" algn="l">
              <a:lnSpc>
                <a:spcPct val="107000"/>
              </a:lnSpc>
              <a:spcAft>
                <a:spcPts val="799"/>
              </a:spcAft>
              <a:buClr>
                <a:srgbClr val="FFC000"/>
              </a:buClr>
              <a:buFont typeface="Arial" panose="020B0604020202020204" pitchFamily="34" charset="0"/>
              <a:buChar char="•"/>
            </a:pPr>
            <a:r>
              <a:rPr lang="en-US" sz="1800">
                <a:latin typeface="Arial"/>
                <a:ea typeface="Open Sans"/>
                <a:cs typeface="Arial"/>
              </a:rPr>
              <a:t>WFP will use a diverse range of interventions </a:t>
            </a:r>
            <a:r>
              <a:rPr lang="en-US" sz="1800" b="1">
                <a:latin typeface="Arial"/>
                <a:ea typeface="Open Sans"/>
                <a:cs typeface="Arial"/>
              </a:rPr>
              <a:t>to supplement other children with moderate wasting </a:t>
            </a:r>
            <a:r>
              <a:rPr lang="en-US" sz="1800">
                <a:latin typeface="Arial"/>
                <a:ea typeface="Open Sans"/>
                <a:cs typeface="Arial"/>
              </a:rPr>
              <a:t>to ensure their additional dietary needs for recovery </a:t>
            </a:r>
            <a:r>
              <a:rPr lang="en-US" sz="1800" b="1">
                <a:latin typeface="Arial"/>
                <a:ea typeface="Open Sans"/>
                <a:cs typeface="Arial"/>
              </a:rPr>
              <a:t>(RUSF or local nutrient dense foods)</a:t>
            </a:r>
          </a:p>
          <a:p>
            <a:pPr marL="285115" indent="-285115" algn="l">
              <a:lnSpc>
                <a:spcPct val="107000"/>
              </a:lnSpc>
              <a:spcAft>
                <a:spcPts val="799"/>
              </a:spcAft>
              <a:buClr>
                <a:srgbClr val="FFC000"/>
              </a:buClr>
              <a:buFont typeface="Arial" panose="020B0604020202020204" pitchFamily="34" charset="0"/>
              <a:buChar char="•"/>
            </a:pPr>
            <a:r>
              <a:rPr lang="en-US" sz="1800">
                <a:latin typeface="Arial"/>
                <a:ea typeface="Open Sans"/>
                <a:cs typeface="Arial"/>
              </a:rPr>
              <a:t>WFP will lead on supporting communities to ensure access to </a:t>
            </a:r>
            <a:r>
              <a:rPr lang="en-US" sz="1800" b="1">
                <a:latin typeface="Arial"/>
                <a:ea typeface="Open Sans"/>
                <a:cs typeface="Arial"/>
              </a:rPr>
              <a:t>nutritious family foods through food assistance </a:t>
            </a:r>
            <a:r>
              <a:rPr lang="en-US" sz="1800">
                <a:latin typeface="Arial"/>
                <a:ea typeface="Open Sans"/>
                <a:cs typeface="Arial"/>
              </a:rPr>
              <a:t>to vulnerable households</a:t>
            </a:r>
          </a:p>
          <a:p>
            <a:pPr marL="285115" indent="-285115" algn="l">
              <a:lnSpc>
                <a:spcPct val="107000"/>
              </a:lnSpc>
              <a:spcAft>
                <a:spcPts val="799"/>
              </a:spcAft>
              <a:buClr>
                <a:srgbClr val="FFC000"/>
              </a:buClr>
              <a:buFont typeface="Arial" panose="020B0604020202020204" pitchFamily="34" charset="0"/>
              <a:buChar char="•"/>
            </a:pPr>
            <a:r>
              <a:rPr lang="en-US" sz="1800" b="1">
                <a:latin typeface="Arial"/>
                <a:ea typeface="Open Sans"/>
                <a:cs typeface="Arial"/>
              </a:rPr>
              <a:t>Adequately trained Community Health Workers </a:t>
            </a:r>
            <a:r>
              <a:rPr lang="en-US" sz="1800">
                <a:latin typeface="Arial"/>
                <a:ea typeface="Open Sans"/>
                <a:cs typeface="Arial"/>
              </a:rPr>
              <a:t>can manage wasting and nutritional oedema at community level </a:t>
            </a:r>
          </a:p>
          <a:p>
            <a:pPr marL="285750" indent="-285750">
              <a:buFont typeface="Arial" panose="020B0604020202020204" pitchFamily="34" charset="0"/>
              <a:buChar char="•"/>
            </a:pPr>
            <a:endParaRPr lang="en-US" sz="1800">
              <a:solidFill>
                <a:srgbClr val="000000"/>
              </a:solidFill>
              <a:latin typeface="Calibri"/>
              <a:cs typeface="Calibri"/>
            </a:endParaRPr>
          </a:p>
          <a:p>
            <a:pPr marL="285750" indent="-285750">
              <a:buFont typeface="Arial" panose="020B0604020202020204" pitchFamily="34" charset="0"/>
              <a:buChar char="•"/>
            </a:pPr>
            <a:endParaRPr lang="en-US" sz="1800">
              <a:solidFill>
                <a:srgbClr val="000000"/>
              </a:solidFill>
              <a:latin typeface="Calibri"/>
              <a:cs typeface="Calibri"/>
            </a:endParaRPr>
          </a:p>
          <a:p>
            <a:pPr marL="285750" indent="-285750">
              <a:buFont typeface="Arial" panose="020B0604020202020204" pitchFamily="34" charset="0"/>
              <a:buChar char="•"/>
            </a:pPr>
            <a:endParaRPr lang="en-US" sz="1800">
              <a:solidFill>
                <a:srgbClr val="000000"/>
              </a:solidFill>
              <a:latin typeface="Calibri"/>
              <a:cs typeface="Calibri"/>
            </a:endParaRPr>
          </a:p>
          <a:p>
            <a:pPr marL="285750" indent="-285750">
              <a:buFont typeface="Arial" panose="020B0604020202020204" pitchFamily="34" charset="0"/>
              <a:buChar char="•"/>
            </a:pPr>
            <a:endParaRPr lang="en-US" sz="1800">
              <a:solidFill>
                <a:srgbClr val="000000"/>
              </a:solidFill>
              <a:latin typeface="Calibri"/>
              <a:cs typeface="Calibri"/>
            </a:endParaRPr>
          </a:p>
          <a:p>
            <a:pPr marL="285750" lvl="1" indent="-285750" algn="l">
              <a:spcAft>
                <a:spcPts val="599"/>
              </a:spcAft>
              <a:buFont typeface="Arial" panose="020B0604020202020204" pitchFamily="34" charset="0"/>
              <a:buChar char="•"/>
            </a:pPr>
            <a:r>
              <a:rPr lang="en-US" sz="1800">
                <a:solidFill>
                  <a:srgbClr val="000000"/>
                </a:solidFill>
                <a:latin typeface="Calibri"/>
                <a:cs typeface="Calibri"/>
              </a:rPr>
              <a:t>Context-specific approach: co-created with government</a:t>
            </a:r>
          </a:p>
          <a:p>
            <a:pPr marL="285750" lvl="1" indent="-285750" algn="l">
              <a:spcAft>
                <a:spcPts val="599"/>
              </a:spcAft>
              <a:buFont typeface="Arial" panose="020B0604020202020204" pitchFamily="34" charset="0"/>
              <a:buChar char="•"/>
            </a:pPr>
            <a:r>
              <a:rPr lang="en-US" sz="1800">
                <a:solidFill>
                  <a:srgbClr val="000000"/>
                </a:solidFill>
                <a:latin typeface="Calibri"/>
                <a:cs typeface="Calibri"/>
              </a:rPr>
              <a:t>Prioritization of needs: IPC, GAM, hotspots, other aggravating factors</a:t>
            </a:r>
          </a:p>
          <a:p>
            <a:pPr marL="285750" lvl="1" indent="-285750" algn="l">
              <a:spcAft>
                <a:spcPts val="599"/>
              </a:spcAft>
              <a:buFont typeface="Arial" panose="020B0604020202020204" pitchFamily="34" charset="0"/>
              <a:buChar char="•"/>
            </a:pPr>
            <a:r>
              <a:rPr lang="en-US" sz="1800">
                <a:solidFill>
                  <a:srgbClr val="000000"/>
                </a:solidFill>
                <a:latin typeface="Calibri"/>
                <a:cs typeface="Calibri"/>
              </a:rPr>
              <a:t>Transfer modalities: informed-by market functionality and other assessments</a:t>
            </a:r>
          </a:p>
          <a:p>
            <a:pPr marL="285750" lvl="1" indent="-285750" algn="l">
              <a:spcAft>
                <a:spcPts val="599"/>
              </a:spcAft>
              <a:buFont typeface="Arial" panose="020B0604020202020204" pitchFamily="34" charset="0"/>
              <a:buChar char="•"/>
            </a:pPr>
            <a:r>
              <a:rPr lang="en-US" sz="1800">
                <a:solidFill>
                  <a:srgbClr val="000000"/>
                </a:solidFill>
                <a:latin typeface="Calibri"/>
                <a:cs typeface="Calibri"/>
              </a:rPr>
              <a:t>Not forgetting hard to reach populations</a:t>
            </a:r>
          </a:p>
          <a:p>
            <a:pPr marL="285750" lvl="1" indent="-285750" algn="l">
              <a:spcAft>
                <a:spcPts val="599"/>
              </a:spcAft>
              <a:buFont typeface="Arial" panose="020B0604020202020204" pitchFamily="34" charset="0"/>
              <a:buChar char="•"/>
            </a:pPr>
            <a:r>
              <a:rPr lang="en-US" sz="1800">
                <a:solidFill>
                  <a:srgbClr val="000000"/>
                </a:solidFill>
                <a:latin typeface="Calibri"/>
                <a:cs typeface="Calibri"/>
              </a:rPr>
              <a:t>Multisectoral approach and platforms</a:t>
            </a:r>
          </a:p>
          <a:p>
            <a:pPr marL="285750" indent="-285750">
              <a:buFont typeface="Arial" panose="020B0604020202020204" pitchFamily="34" charset="0"/>
              <a:buChar char="•"/>
            </a:pPr>
            <a:r>
              <a:rPr lang="en-US" sz="1800" b="0" i="0" u="none" strike="noStrike" baseline="0">
                <a:solidFill>
                  <a:srgbClr val="000000"/>
                </a:solidFill>
                <a:latin typeface="Calibri"/>
                <a:cs typeface="Calibri"/>
              </a:rPr>
              <a:t>Will go into further detail on prevention and management on following slides.</a:t>
            </a:r>
            <a:endParaRPr lang="en-US"/>
          </a:p>
          <a:p>
            <a:pPr marL="285750" indent="-285750">
              <a:buFont typeface="Arial" panose="020B0604020202020204" pitchFamily="34" charset="0"/>
              <a:buChar char="•"/>
            </a:pPr>
            <a:r>
              <a:rPr lang="en-US" sz="1800" b="0" i="0" u="none" strike="noStrike" baseline="0">
                <a:solidFill>
                  <a:srgbClr val="000000"/>
                </a:solidFill>
                <a:latin typeface="Calibri"/>
                <a:cs typeface="Calibri"/>
              </a:rPr>
              <a:t>UNICEF/WFP’s Strategic Approach to supporting government and partners, to move towards new ways of working prevention/management of wasting, that includes aligning to the new WHO guidelines.</a:t>
            </a:r>
          </a:p>
          <a:p>
            <a:pPr marL="285750" indent="-285750">
              <a:buFont typeface="Arial" panose="020B0604020202020204" pitchFamily="34" charset="0"/>
              <a:buChar char="•"/>
            </a:pPr>
            <a:r>
              <a:rPr lang="en-US" sz="1800" b="0" i="0" u="none" strike="noStrike" baseline="0">
                <a:solidFill>
                  <a:srgbClr val="000000"/>
                </a:solidFill>
                <a:latin typeface="Calibri"/>
                <a:cs typeface="Calibri"/>
              </a:rPr>
              <a:t>So it serves to guide agency teams on how both agencies are going to work together on wasting – in humanitarian contexts – of course, part of this is working closely with government, UN and NGO partners….</a:t>
            </a:r>
          </a:p>
          <a:p>
            <a:pPr marL="285750" indent="-285750">
              <a:buFont typeface="Arial" panose="020B0604020202020204" pitchFamily="34" charset="0"/>
              <a:buChar char="•"/>
            </a:pPr>
            <a:r>
              <a:rPr lang="en-US" sz="1800" b="1" i="0" u="none" strike="noStrike" baseline="0">
                <a:solidFill>
                  <a:srgbClr val="000000"/>
                </a:solidFill>
                <a:latin typeface="Calibri"/>
                <a:cs typeface="Calibri"/>
              </a:rPr>
              <a:t>RUTF for </a:t>
            </a:r>
            <a:r>
              <a:rPr lang="en-US" sz="1800" b="1">
                <a:solidFill>
                  <a:srgbClr val="000000"/>
                </a:solidFill>
                <a:latin typeface="Calibri"/>
                <a:cs typeface="Calibri"/>
              </a:rPr>
              <a:t>HR MAM</a:t>
            </a:r>
            <a:r>
              <a:rPr lang="en-US" sz="1800" b="1" i="0" u="none" strike="noStrike" baseline="0">
                <a:solidFill>
                  <a:srgbClr val="000000"/>
                </a:solidFill>
                <a:latin typeface="Calibri"/>
                <a:cs typeface="Calibri"/>
              </a:rPr>
              <a:t> only a supplementation, other portion of diet will need to be met with strong referral/links to other interventions (e.g. cash, SBC, GFA)</a:t>
            </a:r>
          </a:p>
          <a:p>
            <a:pPr marL="285750" indent="-285750" algn="l" defTabSz="914400" rtl="0">
              <a:lnSpc>
                <a:spcPct val="100000"/>
              </a:lnSpc>
              <a:buFont typeface="Arial" panose="020B0604020202020204" pitchFamily="34" charset="0"/>
              <a:buChar char="•"/>
              <a:defRPr/>
            </a:pPr>
            <a:r>
              <a:rPr lang="en-US" sz="1800" b="0" i="0" u="none" strike="noStrike" baseline="0">
                <a:solidFill>
                  <a:srgbClr val="000000"/>
                </a:solidFill>
                <a:latin typeface="Calibri"/>
                <a:cs typeface="Calibri"/>
              </a:rPr>
              <a:t>Other MAM also need medical assessment and will be provided where possible – health services or community platforms can provide – not be overwhelmed.</a:t>
            </a:r>
            <a:r>
              <a:rPr lang="en-US" sz="2800">
                <a:solidFill>
                  <a:srgbClr val="000000"/>
                </a:solidFill>
                <a:latin typeface="Arial"/>
                <a:cs typeface="Arial"/>
              </a:rPr>
              <a:t> </a:t>
            </a:r>
          </a:p>
          <a:p>
            <a:pPr marL="285750" indent="-285750">
              <a:buFont typeface="Arial" panose="020B0604020202020204" pitchFamily="34" charset="0"/>
              <a:buChar char="•"/>
            </a:pPr>
            <a:r>
              <a:rPr lang="en-GB" sz="2800" b="0" i="0" u="none" strike="noStrike" baseline="0">
                <a:solidFill>
                  <a:srgbClr val="000000"/>
                </a:solidFill>
              </a:rPr>
              <a:t>Accessing nutritious family foods </a:t>
            </a:r>
            <a:r>
              <a:rPr lang="en-US" sz="2800">
                <a:solidFill>
                  <a:srgbClr val="000000"/>
                </a:solidFill>
                <a:latin typeface="Arial"/>
                <a:cs typeface="Arial"/>
              </a:rPr>
              <a:t>at WFP </a:t>
            </a:r>
            <a:r>
              <a:rPr lang="en-GB" sz="2800" b="0" i="0" u="none" strike="noStrike" baseline="0">
                <a:solidFill>
                  <a:srgbClr val="000000"/>
                </a:solidFill>
                <a:latin typeface="Calibri"/>
                <a:cs typeface="Calibri"/>
              </a:rPr>
              <a:t>means including top up support (cash or food, including specialized nutritious foods when necessary) for children and women to meet their specific nutrient requirements.</a:t>
            </a:r>
            <a:r>
              <a:rPr lang="en-GB" sz="2800">
                <a:solidFill>
                  <a:srgbClr val="000000"/>
                </a:solidFill>
                <a:latin typeface="Calibri"/>
                <a:cs typeface="Calibri"/>
              </a:rPr>
              <a:t> </a:t>
            </a:r>
            <a:endParaRPr lang="en-GB" sz="2800" b="0" i="0" u="none" strike="noStrike" baseline="0">
              <a:solidFill>
                <a:srgbClr val="000000"/>
              </a:solidFill>
              <a:latin typeface="Calibri" panose="020F0502020204030204" pitchFamily="34" charset="0"/>
              <a:cs typeface="Calibri"/>
            </a:endParaRPr>
          </a:p>
          <a:p>
            <a:pPr marL="285750" indent="-285750">
              <a:buFont typeface="Arial" panose="020B0604020202020204" pitchFamily="34" charset="0"/>
              <a:buChar char="•"/>
            </a:pPr>
            <a:r>
              <a:rPr lang="en-GB" sz="2800">
                <a:solidFill>
                  <a:srgbClr val="000000"/>
                </a:solidFill>
                <a:latin typeface="Calibri"/>
                <a:cs typeface="Calibri"/>
              </a:rPr>
              <a:t>CHW management of wasting: </a:t>
            </a:r>
            <a:r>
              <a:rPr lang="en-GB">
                <a:solidFill>
                  <a:srgbClr val="000000"/>
                </a:solidFill>
                <a:cs typeface="Calibri"/>
              </a:rPr>
              <a:t>This</a:t>
            </a:r>
            <a:r>
              <a:rPr lang="en-GB">
                <a:solidFill>
                  <a:srgbClr val="000000"/>
                </a:solidFill>
              </a:rPr>
              <a:t> includes nutritional supplementation or treatment and medical care as appropriate to the context.</a:t>
            </a:r>
            <a:endParaRPr lang="en-GB" sz="2800" b="0" i="0" u="none" strike="noStrike" baseline="0">
              <a:solidFill>
                <a:srgbClr val="000000"/>
              </a:solidFill>
              <a:latin typeface="Calibri" panose="020F0502020204030204" pitchFamily="34" charset="0"/>
              <a:cs typeface="Calibri"/>
            </a:endParaRPr>
          </a:p>
          <a:p>
            <a:pPr marR="0" lvl="0" defTabSz="914400" eaLnBrk="1" fontAlgn="auto" latinLnBrk="0" hangingPunct="1">
              <a:spcBef>
                <a:spcPts val="0"/>
              </a:spcBef>
              <a:spcAft>
                <a:spcPts val="0"/>
              </a:spcAft>
              <a:buClrTx/>
              <a:buSzTx/>
              <a:tabLst/>
              <a:defRPr/>
            </a:pPr>
            <a:endParaRPr lang="en-GB" sz="1800">
              <a:solidFill>
                <a:srgbClr val="000000"/>
              </a:solidFill>
              <a:latin typeface="Calibri" panose="020F0502020204030204" pitchFamily="34" charset="0"/>
              <a:cs typeface="Arial"/>
            </a:endParaRPr>
          </a:p>
          <a:p>
            <a:pPr defTabSz="914400">
              <a:defRPr/>
            </a:pPr>
            <a:endParaRPr lang="en-US">
              <a:solidFill>
                <a:srgbClr val="000000"/>
              </a:solidFill>
              <a:cs typeface="Arial"/>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44</a:t>
            </a:fld>
            <a:endParaRPr lang="en-US"/>
          </a:p>
        </p:txBody>
      </p:sp>
    </p:spTree>
    <p:extLst>
      <p:ext uri="{BB962C8B-B14F-4D97-AF65-F5344CB8AC3E}">
        <p14:creationId xmlns:p14="http://schemas.microsoft.com/office/powerpoint/2010/main" val="481688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3 minutes - Jasinta</a:t>
            </a:r>
            <a:endParaRPr lang="en-US"/>
          </a:p>
        </p:txBody>
      </p:sp>
    </p:spTree>
    <p:extLst>
      <p:ext uri="{BB962C8B-B14F-4D97-AF65-F5344CB8AC3E}">
        <p14:creationId xmlns:p14="http://schemas.microsoft.com/office/powerpoint/2010/main" val="13806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15 minutes – Jasinta</a:t>
            </a:r>
          </a:p>
          <a:p>
            <a:endParaRPr lang="en-GB"/>
          </a:p>
          <a:p>
            <a:pPr marL="0" marR="0" lvl="0" indent="0" defTabSz="457200" eaLnBrk="1" fontAlgn="auto" latinLnBrk="0" hangingPunct="1">
              <a:lnSpc>
                <a:spcPct val="117999"/>
              </a:lnSpc>
              <a:spcBef>
                <a:spcPts val="0"/>
              </a:spcBef>
              <a:spcAft>
                <a:spcPts val="0"/>
              </a:spcAft>
              <a:buClrTx/>
              <a:buSzTx/>
              <a:buFontTx/>
              <a:buNone/>
              <a:tabLst/>
              <a:defRPr/>
            </a:pPr>
            <a:r>
              <a:rPr lang="en-GB"/>
              <a:t>Under this question we expect you to take us through:</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The planning process</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Engagement you have taken with partners (who)</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Critical steps (selection of criteria, which recommendations to follow that are adapted to the country, funding, possible locations and why you selected them)</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Etc.</a:t>
            </a:r>
          </a:p>
          <a:p>
            <a:endParaRPr lang="en-GB"/>
          </a:p>
          <a:p>
            <a:r>
              <a:rPr lang="en-GB" b="1"/>
              <a:t>UNICEF South Sudan and Kenya</a:t>
            </a:r>
          </a:p>
        </p:txBody>
      </p:sp>
    </p:spTree>
    <p:extLst>
      <p:ext uri="{BB962C8B-B14F-4D97-AF65-F5344CB8AC3E}">
        <p14:creationId xmlns:p14="http://schemas.microsoft.com/office/powerpoint/2010/main" val="60252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a:t>15 minutes - Laura</a:t>
            </a:r>
          </a:p>
          <a:p>
            <a:endParaRPr lang="en-GB"/>
          </a:p>
          <a:p>
            <a:pPr marL="0" marR="0" lvl="0" indent="0" defTabSz="457200" eaLnBrk="1" fontAlgn="auto" latinLnBrk="0" hangingPunct="1">
              <a:lnSpc>
                <a:spcPct val="117999"/>
              </a:lnSpc>
              <a:spcBef>
                <a:spcPts val="0"/>
              </a:spcBef>
              <a:spcAft>
                <a:spcPts val="0"/>
              </a:spcAft>
              <a:buClrTx/>
              <a:buSzTx/>
              <a:buFontTx/>
              <a:buNone/>
              <a:tabLst/>
              <a:defRPr/>
            </a:pPr>
            <a:r>
              <a:rPr lang="en-GB"/>
              <a:t>Under this question we expect you to take us through:</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Challenges encountered and how they were solved</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Successes </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Recommendations you would give to other countries which are now going through the same process</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Any context specific recommendations? Refugee, emergency, stable context, etc.</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Maybe things that were realized and adapted when drafting the roadmaps</a:t>
            </a:r>
          </a:p>
          <a:p>
            <a:pPr marL="342900" marR="0" lvl="0" indent="-342900" defTabSz="457200" eaLnBrk="1" fontAlgn="auto" latinLnBrk="0" hangingPunct="1">
              <a:lnSpc>
                <a:spcPct val="117999"/>
              </a:lnSpc>
              <a:spcBef>
                <a:spcPts val="0"/>
              </a:spcBef>
              <a:spcAft>
                <a:spcPts val="0"/>
              </a:spcAft>
              <a:buClrTx/>
              <a:buSzTx/>
              <a:buFontTx/>
              <a:buChar char="-"/>
              <a:tabLst/>
              <a:defRPr/>
            </a:pPr>
            <a:r>
              <a:rPr lang="en-GB"/>
              <a:t>Etc.</a:t>
            </a:r>
          </a:p>
          <a:p>
            <a:endParaRPr lang="en-GB"/>
          </a:p>
          <a:p>
            <a:pPr marL="0" marR="0" lvl="0" indent="0" defTabSz="457200" eaLnBrk="1" fontAlgn="auto" latinLnBrk="0" hangingPunct="1">
              <a:lnSpc>
                <a:spcPct val="117999"/>
              </a:lnSpc>
              <a:spcBef>
                <a:spcPts val="0"/>
              </a:spcBef>
              <a:spcAft>
                <a:spcPts val="0"/>
              </a:spcAft>
              <a:buClrTx/>
              <a:buSzTx/>
              <a:buFontTx/>
              <a:buNone/>
              <a:tabLst/>
              <a:defRPr/>
            </a:pPr>
            <a:r>
              <a:rPr lang="en-GB" b="1"/>
              <a:t>WFP South Sudan and Kenya</a:t>
            </a:r>
          </a:p>
          <a:p>
            <a:endParaRPr lang="en-GB"/>
          </a:p>
        </p:txBody>
      </p:sp>
    </p:spTree>
    <p:extLst>
      <p:ext uri="{BB962C8B-B14F-4D97-AF65-F5344CB8AC3E}">
        <p14:creationId xmlns:p14="http://schemas.microsoft.com/office/powerpoint/2010/main" val="402617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GB"/>
              <a:t>15 minutes - Laura</a:t>
            </a:r>
          </a:p>
          <a:p>
            <a:pPr algn="l"/>
            <a:endParaRPr lang="en-GB"/>
          </a:p>
          <a:p>
            <a:pPr marL="0" marR="0" lvl="0" indent="0" algn="l" defTabSz="457200" eaLnBrk="1" fontAlgn="auto" latinLnBrk="0" hangingPunct="1">
              <a:lnSpc>
                <a:spcPct val="117999"/>
              </a:lnSpc>
              <a:spcBef>
                <a:spcPts val="0"/>
              </a:spcBef>
              <a:spcAft>
                <a:spcPts val="0"/>
              </a:spcAft>
              <a:buClrTx/>
              <a:buSzTx/>
              <a:buFontTx/>
              <a:buNone/>
              <a:tabLst/>
              <a:defRPr/>
            </a:pPr>
            <a:r>
              <a:rPr lang="en-GB"/>
              <a:t>Under this question we expect you to take us through:</a:t>
            </a:r>
          </a:p>
          <a:p>
            <a:pPr marL="342900" indent="-342900" algn="l">
              <a:buFontTx/>
              <a:buChar char="-"/>
            </a:pPr>
            <a:r>
              <a:rPr lang="en-GB"/>
              <a:t>In terms of efficacy of the programme?</a:t>
            </a:r>
          </a:p>
          <a:p>
            <a:pPr marL="342900" indent="-342900" algn="l">
              <a:buFontTx/>
              <a:buChar char="-"/>
            </a:pPr>
            <a:r>
              <a:rPr lang="en-GB"/>
              <a:t>Cost-efficiency?</a:t>
            </a:r>
          </a:p>
          <a:p>
            <a:pPr marL="342900" indent="-342900" algn="l">
              <a:buFontTx/>
              <a:buChar char="-"/>
            </a:pPr>
            <a:r>
              <a:rPr lang="en-GB"/>
              <a:t>Improved coverage? </a:t>
            </a:r>
          </a:p>
          <a:p>
            <a:pPr marL="342900" indent="-342900" algn="l">
              <a:buFontTx/>
              <a:buChar char="-"/>
            </a:pPr>
            <a:r>
              <a:rPr lang="en-GB"/>
              <a:t>Allocations of resources?</a:t>
            </a:r>
          </a:p>
          <a:p>
            <a:pPr marL="342900" indent="-342900" algn="l">
              <a:buFontTx/>
              <a:buChar char="-"/>
            </a:pPr>
            <a:r>
              <a:rPr lang="en-GB"/>
              <a:t>Having high-risk MAM with the SAM</a:t>
            </a:r>
          </a:p>
          <a:p>
            <a:pPr marL="342900" indent="-342900" algn="l">
              <a:buFontTx/>
              <a:buChar char="-"/>
            </a:pPr>
            <a:r>
              <a:rPr lang="en-GB"/>
              <a:t>Inclusion of the prevention part but also MAM supplementation for the first time in WHO guidelines</a:t>
            </a:r>
          </a:p>
          <a:p>
            <a:pPr marL="342900" indent="-342900" algn="l">
              <a:buFontTx/>
              <a:buChar char="-"/>
            </a:pPr>
            <a:r>
              <a:rPr lang="en-GB"/>
              <a:t>Focus on home foods</a:t>
            </a:r>
          </a:p>
          <a:p>
            <a:pPr marL="342900" indent="-342900" algn="l">
              <a:buFontTx/>
              <a:buChar char="-"/>
            </a:pPr>
            <a:r>
              <a:rPr lang="en-GB"/>
              <a:t>Etc. </a:t>
            </a:r>
          </a:p>
          <a:p>
            <a:pPr algn="l"/>
            <a:endParaRPr lang="en-GB"/>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GB" sz="2000" b="1" i="0" u="none" strike="noStrike" cap="none" spc="0" normalizeH="0" baseline="0">
                <a:ln>
                  <a:noFill/>
                </a:ln>
                <a:solidFill>
                  <a:srgbClr val="000000"/>
                </a:solidFill>
                <a:effectLst/>
                <a:uFillTx/>
                <a:latin typeface="Helvetica Neue"/>
                <a:ea typeface="Helvetica Neue"/>
                <a:cs typeface="Helvetica Neue"/>
                <a:sym typeface="Helvetica Neue"/>
              </a:rPr>
              <a:t>MoH SSUD and Kenya</a:t>
            </a:r>
          </a:p>
          <a:p>
            <a:endParaRPr lang="en-GB"/>
          </a:p>
        </p:txBody>
      </p:sp>
    </p:spTree>
    <p:extLst>
      <p:ext uri="{BB962C8B-B14F-4D97-AF65-F5344CB8AC3E}">
        <p14:creationId xmlns:p14="http://schemas.microsoft.com/office/powerpoint/2010/main" val="279046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defTabSz="412750" rtl="0" hangingPunct="0">
              <a:lnSpc>
                <a:spcPct val="100000"/>
              </a:lnSpc>
            </a:pPr>
            <a:r>
              <a:rPr lang="en-US"/>
              <a:t>As we all are very aware, 2023 was another immensely challenging year that saw an increase in </a:t>
            </a:r>
            <a:r>
              <a:rPr lang="en-US" b="0"/>
              <a:t>displacement, rise in acute food insecurity and malnutrition that reached </a:t>
            </a:r>
            <a:r>
              <a:rPr lang="en-US"/>
              <a:t>very high </a:t>
            </a:r>
            <a:r>
              <a:rPr lang="en-US" b="0"/>
              <a:t>levels with </a:t>
            </a:r>
            <a:r>
              <a:rPr lang="en-US"/>
              <a:t>children, women, </a:t>
            </a:r>
            <a:r>
              <a:rPr lang="en-US" b="0"/>
              <a:t>and girls suffering </a:t>
            </a:r>
            <a:r>
              <a:rPr lang="en-US"/>
              <a:t>a disproportionate</a:t>
            </a:r>
            <a:r>
              <a:rPr lang="en-US" b="0"/>
              <a:t> burden.</a:t>
            </a:r>
            <a:r>
              <a:rPr lang="en-US"/>
              <a:t> </a:t>
            </a:r>
          </a:p>
          <a:p>
            <a:pPr algn="l" defTabSz="412750">
              <a:lnSpc>
                <a:spcPct val="100000"/>
              </a:lnSpc>
            </a:pPr>
            <a:endParaRPr lang="en-US"/>
          </a:p>
          <a:p>
            <a:pPr algn="l" defTabSz="412750">
              <a:lnSpc>
                <a:spcPct val="100000"/>
              </a:lnSpc>
            </a:pPr>
            <a:r>
              <a:rPr lang="en-US" b="0"/>
              <a:t>Additionally, the increase in global conflicts put millions in harms way and rising challenges due to climate change forced many to make strategic shifts away from usual ways of working</a:t>
            </a:r>
            <a:r>
              <a:rPr lang="en-US"/>
              <a:t> and this will continue into 2024. </a:t>
            </a:r>
          </a:p>
          <a:p>
            <a:pPr marL="0" marR="0" indent="0" algn="l" defTabSz="412750" rtl="0" fontAlgn="auto" latinLnBrk="0" hangingPunct="0">
              <a:lnSpc>
                <a:spcPct val="100000"/>
              </a:lnSpc>
              <a:spcBef>
                <a:spcPts val="0"/>
              </a:spcBef>
              <a:spcAft>
                <a:spcPts val="0"/>
              </a:spcAft>
              <a:buClrTx/>
              <a:buSzTx/>
              <a:buFontTx/>
              <a:buNone/>
              <a:tabLst/>
            </a:pPr>
            <a:endParaRPr lang="en-US" b="0"/>
          </a:p>
          <a:p>
            <a:pPr marL="0" marR="0" indent="0" algn="l" defTabSz="412750" rtl="0" fontAlgn="auto" latinLnBrk="0" hangingPunct="0">
              <a:lnSpc>
                <a:spcPct val="100000"/>
              </a:lnSpc>
              <a:spcBef>
                <a:spcPts val="0"/>
              </a:spcBef>
              <a:spcAft>
                <a:spcPts val="0"/>
              </a:spcAft>
              <a:buClrTx/>
              <a:buSzTx/>
              <a:buFontTx/>
              <a:buNone/>
              <a:tabLst/>
            </a:pPr>
            <a:r>
              <a:rPr lang="en-US" b="0" i="0">
                <a:effectLst/>
                <a:latin typeface="-apple-system"/>
              </a:rPr>
              <a:t>Other challenges in 2023 included a funding pitfall where less than 1/3 of the required amount was received. However, as we will undoubtedly continue to face increasing challenges, we need funding so we can provide the life saving assistance so desperately needed now and in the future.</a:t>
            </a:r>
            <a:endParaRPr lang="en-US" b="0"/>
          </a:p>
          <a:p>
            <a:pPr marL="0" marR="0" indent="0" algn="l" defTabSz="41275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176059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Takeaways</a:t>
            </a:r>
          </a:p>
          <a:p>
            <a:r>
              <a:rPr lang="en-GB"/>
              <a:t>Summary of the Package of services t]link to the new WHO Guidelines –Jasinta – 5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7884D-8063-894A-9B96-2E8B250142E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985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Laura – 10 minutes</a:t>
            </a:r>
          </a:p>
        </p:txBody>
      </p:sp>
    </p:spTree>
    <p:extLst>
      <p:ext uri="{BB962C8B-B14F-4D97-AF65-F5344CB8AC3E}">
        <p14:creationId xmlns:p14="http://schemas.microsoft.com/office/powerpoint/2010/main" val="3595434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sz="1400" b="1">
                <a:solidFill>
                  <a:schemeClr val="accent1"/>
                </a:solidFill>
              </a:rPr>
              <a:t>Nutritional Supplementation </a:t>
            </a:r>
            <a:r>
              <a:rPr lang="en-GB" sz="1400" b="1">
                <a:solidFill>
                  <a:schemeClr val="accent1"/>
                </a:solidFill>
                <a:sym typeface="Wingdings" panose="05000000000000000000" pitchFamily="2" charset="2"/>
              </a:rPr>
              <a:t> MAM</a:t>
            </a:r>
            <a:r>
              <a:rPr lang="en-150" sz="1400" b="1">
                <a:solidFill>
                  <a:schemeClr val="accent1"/>
                </a:solidFill>
                <a:sym typeface="Wingdings" panose="05000000000000000000" pitchFamily="2" charset="2"/>
              </a:rPr>
              <a:t> </a:t>
            </a:r>
            <a:r>
              <a:rPr lang="en-GB" sz="1400">
                <a:sym typeface="Wingdings" panose="05000000000000000000" pitchFamily="2" charset="2"/>
              </a:rPr>
              <a:t>We are supplementing a child with MAM diet to meet their full nutrient needs for recovery – not providing SFFs to meet their full needs.</a:t>
            </a:r>
            <a:endParaRPr lang="en-150" sz="1400">
              <a:sym typeface="Wingdings" panose="05000000000000000000" pitchFamily="2" charset="2"/>
            </a:endParaRPr>
          </a:p>
          <a:p>
            <a:r>
              <a:rPr lang="en-GB" sz="1400" b="1">
                <a:solidFill>
                  <a:schemeClr val="accent1"/>
                </a:solidFill>
              </a:rPr>
              <a:t>Nutritional Treatment </a:t>
            </a:r>
            <a:r>
              <a:rPr lang="en-GB" sz="1400" b="1">
                <a:solidFill>
                  <a:schemeClr val="accent1"/>
                </a:solidFill>
                <a:sym typeface="Wingdings" panose="05000000000000000000" pitchFamily="2" charset="2"/>
              </a:rPr>
              <a:t> SAM</a:t>
            </a:r>
            <a:r>
              <a:rPr lang="en-150" sz="1400" b="1">
                <a:solidFill>
                  <a:schemeClr val="accent1"/>
                </a:solidFill>
                <a:sym typeface="Wingdings" panose="05000000000000000000" pitchFamily="2" charset="2"/>
              </a:rPr>
              <a:t> </a:t>
            </a:r>
            <a:r>
              <a:rPr lang="en-US" sz="1400"/>
              <a:t>We are providing RUTF in an amount to meet their full nutrient needs for recovery. We are treating them. </a:t>
            </a:r>
            <a:endParaRPr lang="en-US" sz="1400">
              <a:ea typeface="Calibri"/>
              <a:cs typeface="Calibri"/>
            </a:endParaRPr>
          </a:p>
          <a:p>
            <a:endParaRPr lang="en-GB" sz="1400">
              <a:ea typeface="Calibri"/>
              <a:cs typeface="Calibri"/>
            </a:endParaRPr>
          </a:p>
          <a:p>
            <a:endParaRPr lang="en-US" sz="1400"/>
          </a:p>
          <a:p>
            <a:endParaRPr lang="en-GB" sz="1400"/>
          </a:p>
          <a:p>
            <a:endParaRPr lang="en-GB" sz="1400"/>
          </a:p>
        </p:txBody>
      </p:sp>
    </p:spTree>
    <p:extLst>
      <p:ext uri="{BB962C8B-B14F-4D97-AF65-F5344CB8AC3E}">
        <p14:creationId xmlns:p14="http://schemas.microsoft.com/office/powerpoint/2010/main" val="318776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2400" i="1">
                <a:latin typeface="+mj-lt"/>
              </a:rPr>
              <a:t>In most countries program data commonly starts only at admissions for severe wasting treatment.</a:t>
            </a:r>
          </a:p>
          <a:p>
            <a:r>
              <a:rPr lang="en-US" sz="2400" i="1">
                <a:latin typeface="+mj-lt"/>
              </a:rPr>
              <a:t>We need to start from (1</a:t>
            </a:r>
            <a:r>
              <a:rPr lang="en-US" sz="2400" i="1" baseline="30000">
                <a:latin typeface="+mj-lt"/>
              </a:rPr>
              <a:t>st</a:t>
            </a:r>
            <a:r>
              <a:rPr lang="en-US" sz="2400" i="1">
                <a:latin typeface="+mj-lt"/>
              </a:rPr>
              <a:t> circle in blue) – How many children are in the coverage area (</a:t>
            </a:r>
            <a:r>
              <a:rPr lang="en-US" sz="2400">
                <a:latin typeface="+mj-lt"/>
              </a:rPr>
              <a:t>national, region, district)</a:t>
            </a:r>
          </a:p>
          <a:p>
            <a:r>
              <a:rPr lang="en-US" sz="2400">
                <a:latin typeface="+mj-lt"/>
              </a:rPr>
              <a:t>And continue…</a:t>
            </a:r>
          </a:p>
          <a:p>
            <a:endParaRPr lang="en-US" sz="2400">
              <a:latin typeface="+mj-lt"/>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2400">
                <a:latin typeface="Arial" panose="020B0604020202020204" pitchFamily="34" charset="0"/>
                <a:ea typeface="Arial" panose="020B0604020202020204" pitchFamily="34" charset="0"/>
                <a:cs typeface="Arial" panose="020B0604020202020204" pitchFamily="34" charset="0"/>
              </a:rPr>
              <a:t>The Wasting Cascade will provide the list of indicators and analysis framework to identify and address the outstanding data gaps to ensure comprehensive monitoring of preventive and treatment programs for all children in need. </a:t>
            </a:r>
          </a:p>
          <a:p>
            <a:endParaRPr lang="en-US"/>
          </a:p>
          <a:p>
            <a:endParaRPr lang="en-GB"/>
          </a:p>
        </p:txBody>
      </p:sp>
    </p:spTree>
    <p:extLst>
      <p:ext uri="{BB962C8B-B14F-4D97-AF65-F5344CB8AC3E}">
        <p14:creationId xmlns:p14="http://schemas.microsoft.com/office/powerpoint/2010/main" val="1942050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89650" cy="3429000"/>
          </a:xfrm>
        </p:spPr>
      </p:sp>
      <p:sp>
        <p:nvSpPr>
          <p:cNvPr id="3" name="Espace réservé des notes 2"/>
          <p:cNvSpPr>
            <a:spLocks noGrp="1"/>
          </p:cNvSpPr>
          <p:nvPr>
            <p:ph type="body" idx="1"/>
          </p:nvPr>
        </p:nvSpPr>
        <p:spPr/>
        <p:txBody>
          <a:bodyPr/>
          <a:lstStyle/>
          <a:p>
            <a:pPr marL="342900" indent="-342900" algn="l">
              <a:buFont typeface="Arial" panose="020B0604020202020204" pitchFamily="34" charset="0"/>
              <a:buChar char="•"/>
            </a:pPr>
            <a:endParaRPr lang="fr-FR" sz="1600" b="0">
              <a:latin typeface="Lato" panose="020F0502020204030203" pitchFamily="34" charset="0"/>
              <a:ea typeface="Lato" panose="020F0502020204030203" pitchFamily="34" charset="0"/>
              <a:cs typeface="Lato" panose="020F0502020204030203"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9F3D6-CB1E-4C29-A702-367DDBB19F0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87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8965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0ABBC-29D4-4075-BC7E-79846004AF4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950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89650" cy="3429000"/>
          </a:xfrm>
        </p:spPr>
      </p:sp>
      <p:sp>
        <p:nvSpPr>
          <p:cNvPr id="3" name="Espace réservé des notes 2"/>
          <p:cNvSpPr>
            <a:spLocks noGrp="1"/>
          </p:cNvSpPr>
          <p:nvPr>
            <p:ph type="body" idx="1"/>
          </p:nvPr>
        </p:nvSpPr>
        <p:spPr/>
        <p:txBody>
          <a:bodyPr/>
          <a:lstStyle/>
          <a:p>
            <a:pPr algn="l"/>
            <a:endParaRPr lang="fr-FR" b="0"/>
          </a:p>
        </p:txBody>
      </p:sp>
      <p:sp>
        <p:nvSpPr>
          <p:cNvPr id="4" name="Espace réservé du numéro de diapositive 3"/>
          <p:cNvSpPr>
            <a:spLocks noGrp="1"/>
          </p:cNvSpPr>
          <p:nvPr>
            <p:ph type="sldNum" sz="quarter" idx="5"/>
          </p:nvPr>
        </p:nvSpPr>
        <p:spPr/>
        <p:txBody>
          <a:bodyPr/>
          <a:lstStyle/>
          <a:p>
            <a:fld id="{F419F3D6-CB1E-4C29-A702-367DDBB19F09}" type="slidenum">
              <a:rPr lang="fr-FR" smtClean="0"/>
              <a:t>75</a:t>
            </a:fld>
            <a:endParaRPr lang="fr-FR"/>
          </a:p>
        </p:txBody>
      </p:sp>
    </p:spTree>
    <p:extLst>
      <p:ext uri="{BB962C8B-B14F-4D97-AF65-F5344CB8AC3E}">
        <p14:creationId xmlns:p14="http://schemas.microsoft.com/office/powerpoint/2010/main" val="278777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20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D05F-2053-4740-AA26-059C640F32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13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To review / </a:t>
            </a:r>
            <a:r>
              <a:rPr lang="en-GB" err="1"/>
              <a:t>rajouter</a:t>
            </a:r>
            <a:r>
              <a:rPr lang="en-GB"/>
              <a:t> (++ </a:t>
            </a:r>
            <a:r>
              <a:rPr lang="en-GB" err="1"/>
              <a:t>strategique</a:t>
            </a:r>
            <a:r>
              <a:rPr lang="en-GB"/>
              <a:t>/ messages </a:t>
            </a:r>
            <a:r>
              <a:rPr lang="en-GB" err="1"/>
              <a:t>cles</a:t>
            </a:r>
            <a:r>
              <a:rPr lang="en-GB"/>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1F6E5-72B7-43D0-BB45-15D80C72BEF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56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181A7-06B0-7BD9-7A8F-F30F6D467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C4ED9-0740-99CE-AAF7-27293B7EFBE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F08CDD5F-0A25-7453-EBC9-45373ADEB97A}"/>
              </a:ext>
            </a:extLst>
          </p:cNvPr>
          <p:cNvSpPr>
            <a:spLocks noGrp="1"/>
          </p:cNvSpPr>
          <p:nvPr>
            <p:ph type="body" idx="1"/>
          </p:nvPr>
        </p:nvSpPr>
        <p:spPr/>
        <p:txBody>
          <a:bodyPr/>
          <a:lstStyle/>
          <a:p>
            <a:pPr algn="l" defTabSz="412750" rtl="0" hangingPunct="0">
              <a:lnSpc>
                <a:spcPct val="100000"/>
              </a:lnSpc>
              <a:defRPr/>
            </a:pPr>
            <a:r>
              <a:rPr lang="en-US" sz="2400" b="0" i="0">
                <a:solidFill>
                  <a:srgbClr val="455F51"/>
                </a:solidFill>
              </a:rPr>
              <a:t>Globally, almost 300 Million people </a:t>
            </a:r>
            <a:r>
              <a:rPr lang="en-US" sz="2400">
                <a:solidFill>
                  <a:srgbClr val="455F51"/>
                </a:solidFill>
              </a:rPr>
              <a:t>are and will be </a:t>
            </a:r>
            <a:r>
              <a:rPr lang="en-US" sz="2400" b="0" i="0">
                <a:solidFill>
                  <a:srgbClr val="455F51"/>
                </a:solidFill>
              </a:rPr>
              <a:t>in need </a:t>
            </a:r>
            <a:r>
              <a:rPr lang="en-US" sz="2400">
                <a:solidFill>
                  <a:srgbClr val="455F51"/>
                </a:solidFill>
              </a:rPr>
              <a:t>of humanitarian assistance in </a:t>
            </a:r>
            <a:r>
              <a:rPr lang="en-US" sz="2400" b="0" i="0">
                <a:solidFill>
                  <a:srgbClr val="455F51"/>
                </a:solidFill>
              </a:rPr>
              <a:t>2024, with 180.5 million targeted and $46.4billion required in total humanitarian assistance.</a:t>
            </a:r>
            <a:r>
              <a:rPr lang="en-US" sz="2400">
                <a:solidFill>
                  <a:srgbClr val="455F51"/>
                </a:solidFill>
              </a:rPr>
              <a:t> </a:t>
            </a:r>
            <a:endParaRPr lang="en-US" sz="2400" b="0" i="0">
              <a:solidFill>
                <a:srgbClr val="455F51"/>
              </a:solidFill>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lang="en-US" sz="2400" b="0" i="0">
              <a:solidFill>
                <a:srgbClr val="455F51"/>
              </a:solidFill>
            </a:endParaRPr>
          </a:p>
          <a:p>
            <a:pPr algn="l" defTabSz="412750" rtl="0" hangingPunct="0">
              <a:lnSpc>
                <a:spcPct val="100000"/>
              </a:lnSpc>
              <a:defRPr/>
            </a:pPr>
            <a:r>
              <a:rPr lang="en-US" sz="2400">
                <a:solidFill>
                  <a:srgbClr val="455F51"/>
                </a:solidFill>
              </a:rPr>
              <a:t>74.1 million</a:t>
            </a:r>
            <a:r>
              <a:rPr lang="en-US" sz="2400" b="0" i="0">
                <a:solidFill>
                  <a:srgbClr val="455F51"/>
                </a:solidFill>
              </a:rPr>
              <a:t> people will need humanitarian assistance in East and Southern Africa alone, with the crisis in Sudan at the center, making up nearly 40% of this</a:t>
            </a:r>
            <a:r>
              <a:rPr lang="en-US" sz="2400">
                <a:solidFill>
                  <a:srgbClr val="455F51"/>
                </a:solidFill>
              </a:rPr>
              <a:t>. </a:t>
            </a:r>
            <a:r>
              <a:rPr lang="en-US" sz="1400" b="0" i="0">
                <a:solidFill>
                  <a:srgbClr val="444444"/>
                </a:solidFill>
                <a:effectLst/>
                <a:latin typeface="Roboto"/>
                <a:cs typeface="Roboto"/>
              </a:rPr>
              <a:t>$10.9 billion</a:t>
            </a:r>
            <a:r>
              <a:rPr lang="en-US" sz="1400">
                <a:solidFill>
                  <a:srgbClr val="444444"/>
                </a:solidFill>
                <a:latin typeface="Roboto"/>
                <a:cs typeface="Roboto"/>
              </a:rPr>
              <a:t> is required in ESA to address the millions in need.</a:t>
            </a:r>
            <a:endParaRPr lang="en-NL" sz="1800" b="0" i="0" u="none" strike="noStrike" cap="none" spc="0" normalizeH="0" baseline="0">
              <a:ln>
                <a:noFill/>
              </a:ln>
              <a:solidFill>
                <a:srgbClr val="455F51"/>
              </a:solidFill>
              <a:effectLst/>
              <a:uFillTx/>
              <a:ea typeface="Helvetica Neue"/>
              <a:cs typeface="Roboto"/>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lang="en-US" b="1" i="0">
              <a:effectLst/>
              <a:latin typeface="-apple-system"/>
            </a:endParaRPr>
          </a:p>
          <a:p>
            <a:pPr algn="l" defTabSz="412750" rtl="0" hangingPunct="0">
              <a:lnSpc>
                <a:spcPct val="100000"/>
              </a:lnSpc>
              <a:defRPr/>
            </a:pPr>
            <a:r>
              <a:rPr lang="en-US" b="1" i="0">
                <a:effectLst/>
                <a:latin typeface="-apple-system"/>
              </a:rPr>
              <a:t>2024 Global priority of needs </a:t>
            </a:r>
            <a:r>
              <a:rPr lang="en-US" b="1">
                <a:latin typeface="-apple-system"/>
              </a:rPr>
              <a:t>have been and are</a:t>
            </a:r>
            <a:r>
              <a:rPr lang="en-US" b="1" i="0">
                <a:effectLst/>
                <a:latin typeface="-apple-system"/>
              </a:rPr>
              <a:t> driven by three key, overarching </a:t>
            </a:r>
            <a:r>
              <a:rPr lang="en-US" b="1">
                <a:latin typeface="-apple-system"/>
              </a:rPr>
              <a:t>determinants</a:t>
            </a:r>
            <a:r>
              <a:rPr lang="en-US" b="1" i="0">
                <a:effectLst/>
                <a:latin typeface="-apple-system"/>
              </a:rPr>
              <a:t>: </a:t>
            </a:r>
            <a:endParaRPr lang="en-US" b="1">
              <a:latin typeface="-apple-system"/>
            </a:endParaRPr>
          </a:p>
          <a:p>
            <a:pPr algn="l" defTabSz="412750">
              <a:lnSpc>
                <a:spcPct val="100000"/>
              </a:lnSpc>
              <a:defRPr/>
            </a:pPr>
            <a:r>
              <a:rPr lang="en-US" b="1" i="0">
                <a:effectLst/>
                <a:latin typeface="-apple-system"/>
              </a:rPr>
              <a:t>1) </a:t>
            </a:r>
            <a:r>
              <a:rPr lang="en-US" b="0" i="0">
                <a:effectLst/>
                <a:latin typeface="-apple-system"/>
              </a:rPr>
              <a:t>conflict – the world is witness to more devasting conflicts. From the ongoing conflict in Ukraine to the more recent ones in Sudan and </a:t>
            </a:r>
            <a:r>
              <a:rPr lang="en-US" b="0" i="0" err="1">
                <a:effectLst/>
                <a:latin typeface="-apple-system"/>
              </a:rPr>
              <a:t>SoP</a:t>
            </a:r>
            <a:r>
              <a:rPr lang="en-US" b="0" i="0">
                <a:effectLst/>
                <a:latin typeface="-apple-system"/>
              </a:rPr>
              <a:t>, the consequences for civilians has been widespread with 1 in 5 children living in or fleeing from conflict afflicted areas.</a:t>
            </a:r>
            <a:r>
              <a:rPr lang="en-US">
                <a:latin typeface="-apple-system"/>
              </a:rPr>
              <a:t>  </a:t>
            </a:r>
            <a:endParaRPr lang="en-US"/>
          </a:p>
          <a:p>
            <a:pPr algn="l" defTabSz="412750" rtl="0" hangingPunct="0">
              <a:lnSpc>
                <a:spcPct val="100000"/>
              </a:lnSpc>
              <a:defRPr/>
            </a:pPr>
            <a:r>
              <a:rPr lang="en-US" b="0" i="0">
                <a:effectLst/>
                <a:latin typeface="-apple-system"/>
              </a:rPr>
              <a:t>2) Climate emergencies are forcing </a:t>
            </a:r>
            <a:r>
              <a:rPr lang="en-US">
                <a:latin typeface="-apple-system"/>
              </a:rPr>
              <a:t>and increasing number of people</a:t>
            </a:r>
            <a:r>
              <a:rPr lang="en-US" b="0" i="0">
                <a:effectLst/>
                <a:latin typeface="-apple-system"/>
              </a:rPr>
              <a:t> to flee their homes due to extreme drought and food shortages</a:t>
            </a:r>
            <a:r>
              <a:rPr lang="en-US">
                <a:latin typeface="-apple-system"/>
              </a:rPr>
              <a:t>.  </a:t>
            </a:r>
            <a:endParaRPr lang="en-US" b="0" i="0">
              <a:effectLst/>
              <a:latin typeface="-apple-system"/>
            </a:endParaRPr>
          </a:p>
          <a:p>
            <a:pPr algn="l" defTabSz="412750" rtl="0" hangingPunct="0">
              <a:lnSpc>
                <a:spcPct val="100000"/>
              </a:lnSpc>
              <a:defRPr/>
            </a:pPr>
            <a:r>
              <a:rPr lang="en-US" b="0" i="0">
                <a:effectLst/>
                <a:latin typeface="-apple-system"/>
              </a:rPr>
              <a:t>3) economic </a:t>
            </a:r>
            <a:r>
              <a:rPr lang="en-US">
                <a:latin typeface="-apple-system"/>
              </a:rPr>
              <a:t>downturn, including the persistent effect of COVID,</a:t>
            </a:r>
            <a:r>
              <a:rPr lang="en-US" b="0" i="0">
                <a:effectLst/>
                <a:latin typeface="-apple-system"/>
              </a:rPr>
              <a:t> in combination with the above, further drive up the humanitarian needs</a:t>
            </a:r>
          </a:p>
          <a:p>
            <a:pPr marL="0" marR="0" lvl="0" indent="0" algn="l" defTabSz="412750" rtl="0" eaLnBrk="1" fontAlgn="auto" latinLnBrk="0" hangingPunct="0">
              <a:lnSpc>
                <a:spcPct val="100000"/>
              </a:lnSpc>
              <a:spcBef>
                <a:spcPts val="0"/>
              </a:spcBef>
              <a:spcAft>
                <a:spcPts val="0"/>
              </a:spcAft>
              <a:buClrTx/>
              <a:buSzTx/>
              <a:buFontTx/>
              <a:buNone/>
              <a:tabLst/>
              <a:defRPr/>
            </a:pPr>
            <a:endParaRPr lang="en-US" b="0" i="0">
              <a:effectLst/>
              <a:latin typeface="-apple-system"/>
            </a:endParaRPr>
          </a:p>
          <a:p>
            <a:pPr algn="l" defTabSz="412750" rtl="0" hangingPunct="0">
              <a:lnSpc>
                <a:spcPct val="100000"/>
              </a:lnSpc>
              <a:defRPr/>
            </a:pPr>
            <a:r>
              <a:rPr lang="en-US" b="1" i="0">
                <a:solidFill>
                  <a:srgbClr val="444444"/>
                </a:solidFill>
                <a:effectLst/>
                <a:latin typeface="Roboto"/>
                <a:cs typeface="Roboto"/>
              </a:rPr>
              <a:t>Acute food insecurity is a reality for 258 million people in 58 countries</a:t>
            </a:r>
            <a:endParaRPr lang="en-US">
              <a:solidFill>
                <a:srgbClr val="000000"/>
              </a:solidFill>
              <a:latin typeface="Roboto"/>
              <a:cs typeface="Roboto"/>
            </a:endParaRPr>
          </a:p>
          <a:p>
            <a:pPr algn="l" defTabSz="412750">
              <a:lnSpc>
                <a:spcPct val="100000"/>
              </a:lnSpc>
              <a:defRPr/>
            </a:pPr>
            <a:r>
              <a:rPr lang="en-US" b="0" i="0">
                <a:solidFill>
                  <a:srgbClr val="444444"/>
                </a:solidFill>
                <a:effectLst/>
                <a:latin typeface="Roboto"/>
                <a:cs typeface="Roboto"/>
              </a:rPr>
              <a:t>Wasting threatens the lives of 45 million children under 5. Of this, 13.6 million are already suffering from severe wasting, placing them at imminent risk of death. </a:t>
            </a:r>
            <a:endParaRPr lang="en-US">
              <a:solidFill>
                <a:srgbClr val="000000"/>
              </a:solidFill>
              <a:latin typeface="Roboto"/>
              <a:cs typeface="Roboto"/>
            </a:endParaRPr>
          </a:p>
          <a:p>
            <a:pPr algn="l" defTabSz="412750">
              <a:lnSpc>
                <a:spcPct val="100000"/>
              </a:lnSpc>
              <a:defRPr/>
            </a:pPr>
            <a:r>
              <a:rPr lang="en-US" b="0" i="0">
                <a:solidFill>
                  <a:srgbClr val="444444"/>
                </a:solidFill>
                <a:effectLst/>
                <a:latin typeface="Roboto"/>
                <a:cs typeface="Roboto"/>
              </a:rPr>
              <a:t>Without concerted international efforts, </a:t>
            </a:r>
            <a:r>
              <a:rPr lang="en-US">
                <a:solidFill>
                  <a:srgbClr val="444444"/>
                </a:solidFill>
                <a:latin typeface="Roboto"/>
                <a:cs typeface="Roboto"/>
              </a:rPr>
              <a:t>nutrition insecurity </a:t>
            </a:r>
            <a:r>
              <a:rPr lang="en-US" b="0" i="0">
                <a:solidFill>
                  <a:srgbClr val="444444"/>
                </a:solidFill>
                <a:effectLst/>
                <a:latin typeface="Roboto"/>
                <a:cs typeface="Roboto"/>
              </a:rPr>
              <a:t>will deteriorate further in 2024 with Burkina Faso, Mali, </a:t>
            </a:r>
            <a:r>
              <a:rPr lang="en-US" b="0" i="0" err="1">
                <a:solidFill>
                  <a:srgbClr val="444444"/>
                </a:solidFill>
                <a:effectLst/>
                <a:latin typeface="Roboto"/>
                <a:cs typeface="Roboto"/>
              </a:rPr>
              <a:t>SoP</a:t>
            </a:r>
            <a:r>
              <a:rPr lang="en-US" b="0" i="0">
                <a:solidFill>
                  <a:srgbClr val="444444"/>
                </a:solidFill>
                <a:effectLst/>
                <a:latin typeface="Roboto"/>
                <a:cs typeface="Roboto"/>
              </a:rPr>
              <a:t>, South Sudan and Sudan at the highest level of concern.</a:t>
            </a:r>
            <a:endParaRPr lang="en-US" b="0" i="0">
              <a:effectLst/>
              <a:latin typeface="Roboto"/>
              <a:cs typeface="Roboto"/>
            </a:endParaRPr>
          </a:p>
          <a:p>
            <a:pPr marL="0" marR="0" indent="0" algn="l" defTabSz="412750" rtl="0" fontAlgn="auto" latinLnBrk="0" hangingPunct="0">
              <a:lnSpc>
                <a:spcPct val="100000"/>
              </a:lnSpc>
              <a:spcBef>
                <a:spcPts val="0"/>
              </a:spcBef>
              <a:spcAft>
                <a:spcPts val="0"/>
              </a:spcAft>
              <a:buClrTx/>
              <a:buSzTx/>
              <a:buFontTx/>
              <a:buNone/>
              <a:tabLst/>
            </a:pPr>
            <a:endParaRPr lang="en-US">
              <a:solidFill>
                <a:srgbClr val="000000"/>
              </a:solidFill>
              <a:latin typeface="Calibri"/>
              <a:cs typeface="Calibri"/>
            </a:endParaRPr>
          </a:p>
          <a:p>
            <a:pPr algn="l" defTabSz="412750" rtl="0" hangingPunct="0">
              <a:lnSpc>
                <a:spcPct val="100000"/>
              </a:lnSpc>
            </a:pPr>
            <a:r>
              <a:rPr lang="en-US">
                <a:solidFill>
                  <a:srgbClr val="000000"/>
                </a:solidFill>
                <a:latin typeface="Calibri"/>
                <a:cs typeface="Calibri"/>
              </a:rPr>
              <a:t>As the Global Nutrition Cluster, we</a:t>
            </a:r>
            <a:r>
              <a:rPr lang="en-US">
                <a:latin typeface="Calibri"/>
                <a:cs typeface="Calibri"/>
              </a:rPr>
              <a:t> aim to </a:t>
            </a:r>
            <a:r>
              <a:rPr lang="en-GB" err="1">
                <a:latin typeface="Calibri"/>
                <a:cs typeface="Calibri"/>
              </a:rPr>
              <a:t>strenghten</a:t>
            </a:r>
            <a:r>
              <a:rPr lang="en-US">
                <a:latin typeface="Calibri"/>
                <a:cs typeface="Calibri"/>
              </a:rPr>
              <a:t> national capacity for </a:t>
            </a:r>
            <a:r>
              <a:rPr lang="en-US" b="0" i="0">
                <a:effectLst/>
                <a:latin typeface="-apple-system"/>
              </a:rPr>
              <a:t>a coordinated nutrition response before, during, and after emergencies and ensure a response that </a:t>
            </a:r>
            <a:r>
              <a:rPr lang="en-US">
                <a:latin typeface="-apple-system"/>
              </a:rPr>
              <a:t>preserves the nutritional status and saves</a:t>
            </a:r>
            <a:r>
              <a:rPr lang="en-US" b="0" i="0">
                <a:effectLst/>
                <a:latin typeface="-apple-system"/>
              </a:rPr>
              <a:t> the most lives. Our </a:t>
            </a:r>
            <a:r>
              <a:rPr lang="en-US">
                <a:latin typeface="-apple-system"/>
              </a:rPr>
              <a:t>collective role</a:t>
            </a:r>
            <a:r>
              <a:rPr lang="en-US" b="0" i="0">
                <a:effectLst/>
                <a:latin typeface="-apple-system"/>
              </a:rPr>
              <a:t> is to </a:t>
            </a:r>
            <a:r>
              <a:rPr lang="en-US">
                <a:latin typeface="-apple-system"/>
              </a:rPr>
              <a:t>ensure that this support is provided where it is most needed in a coherent, consistent and predictable manner to </a:t>
            </a:r>
            <a:r>
              <a:rPr lang="en-US" err="1">
                <a:latin typeface="-apple-system"/>
              </a:rPr>
              <a:t>maximise</a:t>
            </a:r>
            <a:r>
              <a:rPr lang="en-US">
                <a:latin typeface="-apple-system"/>
              </a:rPr>
              <a:t> its efficiency and effectiveness.  </a:t>
            </a:r>
            <a:endParaRPr lang="en-US" b="0" i="0">
              <a:effectLst/>
              <a:latin typeface="-apple-system"/>
            </a:endParaRPr>
          </a:p>
          <a:p>
            <a:br>
              <a:rPr lang="en-US"/>
            </a:br>
            <a:endParaRPr lang="en-US">
              <a:solidFill>
                <a:srgbClr val="000000"/>
              </a:solidFill>
              <a:latin typeface="Calibri"/>
              <a:cs typeface="Calibri"/>
            </a:endParaRPr>
          </a:p>
          <a:p>
            <a:endParaRPr lang="en-NL"/>
          </a:p>
        </p:txBody>
      </p:sp>
    </p:spTree>
    <p:extLst>
      <p:ext uri="{BB962C8B-B14F-4D97-AF65-F5344CB8AC3E}">
        <p14:creationId xmlns:p14="http://schemas.microsoft.com/office/powerpoint/2010/main" val="3387836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S+O? or leave as W+A?</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1F6E5-72B7-43D0-BB45-15D80C72BEF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861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FFA36-4440-7D92-18F6-941870CA2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B986-1362-923E-C171-ED74E4AD381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455F26D-3D4E-09D0-2589-05EB94C4734E}"/>
              </a:ext>
            </a:extLst>
          </p:cNvPr>
          <p:cNvSpPr>
            <a:spLocks noGrp="1"/>
          </p:cNvSpPr>
          <p:nvPr>
            <p:ph type="body" idx="1"/>
          </p:nvPr>
        </p:nvSpPr>
        <p:spPr/>
        <p:txBody>
          <a:bodyPr/>
          <a:lstStyle/>
          <a:p>
            <a:r>
              <a:rPr lang="en-GB" dirty="0"/>
              <a:t>Laura – 10 minutes</a:t>
            </a:r>
          </a:p>
        </p:txBody>
      </p:sp>
    </p:spTree>
    <p:extLst>
      <p:ext uri="{BB962C8B-B14F-4D97-AF65-F5344CB8AC3E}">
        <p14:creationId xmlns:p14="http://schemas.microsoft.com/office/powerpoint/2010/main" val="2847940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56682-F914-73F6-A742-63CD34047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9AB60-DAAE-B66D-6F98-A8A190F0A55C}"/>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C7B5ABFA-1463-4F78-FF62-41E7E57A8472}"/>
              </a:ext>
            </a:extLst>
          </p:cNvPr>
          <p:cNvSpPr>
            <a:spLocks noGrp="1"/>
          </p:cNvSpPr>
          <p:nvPr>
            <p:ph type="body" idx="1"/>
          </p:nvPr>
        </p:nvSpPr>
        <p:spPr/>
        <p:txBody>
          <a:bodyPr/>
          <a:lstStyle/>
          <a:p>
            <a:pPr algn="l" rtl="0">
              <a:spcBef>
                <a:spcPts val="0"/>
              </a:spcBef>
              <a:spcAft>
                <a:spcPts val="0"/>
              </a:spcAft>
            </a:pPr>
            <a:r>
              <a:rPr lang="fr-FR" sz="2400" i="0"/>
              <a:t>In the world </a:t>
            </a:r>
            <a:r>
              <a:rPr lang="fr-FR" sz="2400" i="0" err="1"/>
              <a:t>today</a:t>
            </a:r>
            <a:r>
              <a:rPr lang="fr-FR" sz="2400" i="0"/>
              <a:t>, </a:t>
            </a:r>
            <a:r>
              <a:rPr lang="en-GB" sz="1800" b="0" i="0" u="none" strike="noStrike">
                <a:solidFill>
                  <a:srgbClr val="000000"/>
                </a:solidFill>
                <a:effectLst/>
                <a:latin typeface="Times New Roman" panose="02020603050405020304" pitchFamily="18" charset="0"/>
              </a:rPr>
              <a:t>communities are facing humanitarian crises at increasing frequency and severity, the climate crisis and its effects exacerbate nutrition vulnerabilities hence, the</a:t>
            </a:r>
            <a:r>
              <a:rPr lang="en-GB" sz="1800" b="0" i="0" u="none" strike="noStrike">
                <a:solidFill>
                  <a:srgbClr val="000000"/>
                </a:solidFill>
                <a:effectLst/>
                <a:latin typeface="Calibri" panose="020F0502020204030204" pitchFamily="34" charset="0"/>
              </a:rPr>
              <a:t> scale of needs will only continue to grow.</a:t>
            </a:r>
          </a:p>
          <a:p>
            <a:pPr algn="l" rtl="0">
              <a:spcBef>
                <a:spcPts val="0"/>
              </a:spcBef>
              <a:spcAft>
                <a:spcPts val="0"/>
              </a:spcAft>
            </a:pPr>
            <a:r>
              <a:rPr lang="en-GB" sz="1800" b="0" i="0" u="none" strike="noStrike">
                <a:solidFill>
                  <a:srgbClr val="000000"/>
                </a:solidFill>
                <a:effectLst/>
                <a:latin typeface="Calibri" panose="020F0502020204030204" pitchFamily="34" charset="0"/>
              </a:rPr>
              <a:t>2030 Agenda for Sustainable Development, the Sendai Framework for Disaster Risk Reduction, all highlighted the need to shift from reactive crisis management to prevention and early actions.</a:t>
            </a:r>
            <a:endParaRPr lang="en-GB" sz="1800" b="0" i="0" u="none" strike="noStrike">
              <a:solidFill>
                <a:srgbClr val="000000"/>
              </a:solidFill>
              <a:effectLst/>
              <a:latin typeface="Arial" panose="020B0604020202020204" pitchFamily="34" charset="0"/>
            </a:endParaRPr>
          </a:p>
          <a:p>
            <a:r>
              <a:rPr lang="fr-FR" sz="2400" i="0"/>
              <a:t>How do </a:t>
            </a:r>
            <a:r>
              <a:rPr lang="fr-FR" sz="2400" i="0" err="1"/>
              <a:t>we</a:t>
            </a:r>
            <a:r>
              <a:rPr lang="fr-FR" sz="2400" i="0"/>
              <a:t> move </a:t>
            </a:r>
            <a:r>
              <a:rPr lang="fr-FR" sz="2400" i="0" err="1"/>
              <a:t>away</a:t>
            </a:r>
            <a:r>
              <a:rPr lang="fr-FR" sz="2400" i="0"/>
              <a:t> </a:t>
            </a:r>
            <a:r>
              <a:rPr lang="fr-FR" sz="2400" i="0" err="1"/>
              <a:t>from</a:t>
            </a:r>
            <a:r>
              <a:rPr lang="fr-FR" sz="2400" i="0"/>
              <a:t> the </a:t>
            </a:r>
            <a:r>
              <a:rPr lang="fr-FR" sz="2400" i="0" err="1"/>
              <a:t>traditional</a:t>
            </a:r>
            <a:r>
              <a:rPr lang="fr-FR" sz="2400" i="0"/>
              <a:t> </a:t>
            </a:r>
            <a:r>
              <a:rPr lang="fr-FR" sz="2400" i="0" err="1"/>
              <a:t>approach</a:t>
            </a:r>
            <a:r>
              <a:rPr lang="fr-FR" sz="2400" i="0"/>
              <a:t> to </a:t>
            </a:r>
            <a:r>
              <a:rPr lang="fr-FR" sz="2400" i="0" err="1"/>
              <a:t>ensure</a:t>
            </a:r>
            <a:r>
              <a:rPr lang="fr-FR" sz="2400" i="0"/>
              <a:t> nutrition emergency </a:t>
            </a:r>
            <a:r>
              <a:rPr lang="fr-FR" sz="2400" i="0" err="1"/>
              <a:t>responses</a:t>
            </a:r>
            <a:r>
              <a:rPr lang="fr-FR" sz="2400" i="0"/>
              <a:t> are </a:t>
            </a:r>
            <a:r>
              <a:rPr lang="fr-FR" sz="2400" i="0" err="1"/>
              <a:t>implemented</a:t>
            </a:r>
            <a:r>
              <a:rPr lang="fr-FR" sz="2400" i="0"/>
              <a:t> </a:t>
            </a:r>
            <a:r>
              <a:rPr lang="fr-FR" sz="2400" i="0" err="1"/>
              <a:t>early</a:t>
            </a:r>
            <a:r>
              <a:rPr lang="fr-FR" sz="2400" i="0"/>
              <a:t> / </a:t>
            </a:r>
            <a:r>
              <a:rPr lang="fr-FR" sz="2400" i="0" err="1"/>
              <a:t>scaled</a:t>
            </a:r>
            <a:r>
              <a:rPr lang="fr-FR" sz="2400" i="0"/>
              <a:t> up </a:t>
            </a:r>
            <a:r>
              <a:rPr lang="fr-FR" sz="2400" i="0" err="1"/>
              <a:t>timely</a:t>
            </a:r>
            <a:r>
              <a:rPr lang="fr-FR" sz="2400" i="0"/>
              <a:t>?</a:t>
            </a:r>
          </a:p>
          <a:p>
            <a:endParaRPr lang="fr-FR" sz="2400" i="1"/>
          </a:p>
          <a:p>
            <a:endParaRPr lang="fr-FR" sz="2400" i="1"/>
          </a:p>
          <a:p>
            <a:r>
              <a:rPr lang="fr-FR" sz="2400" i="1"/>
              <a:t>Scheme source: </a:t>
            </a:r>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415535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D1FA-7BB5-AE71-B352-646C68326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6027E-9A62-995A-91CE-798704E3DBBD}"/>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7382FB90-268A-1470-A07E-1725FB94506B}"/>
              </a:ext>
            </a:extLst>
          </p:cNvPr>
          <p:cNvSpPr>
            <a:spLocks noGrp="1"/>
          </p:cNvSpPr>
          <p:nvPr>
            <p:ph type="body" idx="1"/>
          </p:nvPr>
        </p:nvSpPr>
        <p:spPr/>
        <p:txBody>
          <a:bodyPr/>
          <a:lstStyle/>
          <a:p>
            <a:pPr algn="l" rtl="0">
              <a:spcBef>
                <a:spcPts val="0"/>
              </a:spcBef>
              <a:spcAft>
                <a:spcPts val="0"/>
              </a:spcAft>
            </a:pPr>
            <a:r>
              <a:rPr lang="en-GB" sz="1800" b="0" i="0" u="none" strike="noStrike">
                <a:solidFill>
                  <a:srgbClr val="000000"/>
                </a:solidFill>
                <a:effectLst/>
                <a:latin typeface="Calibri" panose="020F0502020204030204" pitchFamily="34" charset="0"/>
              </a:rPr>
              <a:t>Looking at the broader DRM cycle to build on long term / development strategies increasing national and local resilience to disasters</a:t>
            </a:r>
          </a:p>
          <a:p>
            <a:pPr marL="0" marR="0" lvl="0" indent="0" algn="l" defTabSz="457200" rtl="0" eaLnBrk="1" fontAlgn="auto" latinLnBrk="0" hangingPunct="1">
              <a:lnSpc>
                <a:spcPct val="117999"/>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the humanitarian system has been using a more proactive approach to preparedness and response, the IASC developed a robust ERP guidance to increase </a:t>
            </a:r>
            <a:r>
              <a:rPr lang="en-GB" sz="1800" b="0">
                <a:solidFill>
                  <a:schemeClr val="tx1"/>
                </a:solidFill>
                <a:effectLst/>
              </a:rPr>
              <a:t>the speed and volume of critical assistance delivered immediately after the onset of a humanitarian emergency</a:t>
            </a:r>
            <a:endParaRPr lang="en-GB" sz="1800" b="0" i="0" u="none" strike="noStrike">
              <a:solidFill>
                <a:srgbClr val="000000"/>
              </a:solidFill>
              <a:effectLst/>
              <a:latin typeface="Arial" panose="020B0604020202020204" pitchFamily="34" charset="0"/>
            </a:endParaRPr>
          </a:p>
          <a:p>
            <a:pPr algn="l" rtl="0">
              <a:spcBef>
                <a:spcPts val="0"/>
              </a:spcBef>
              <a:spcAft>
                <a:spcPts val="0"/>
              </a:spcAft>
            </a:pPr>
            <a:r>
              <a:rPr lang="en-GB" sz="1800" b="0" i="0" u="none" strike="noStrike">
                <a:solidFill>
                  <a:srgbClr val="000000"/>
                </a:solidFill>
                <a:effectLst/>
                <a:latin typeface="Calibri" panose="020F0502020204030204" pitchFamily="34" charset="0"/>
              </a:rPr>
              <a:t>More recently, with the anticipatory actions initiative </a:t>
            </a:r>
            <a:r>
              <a:rPr lang="en-US" sz="1800">
                <a:effectLst/>
                <a:latin typeface="Times New Roman" panose="02020603050405020304" pitchFamily="18" charset="0"/>
                <a:ea typeface="Arial Unicode MS" panose="020B0604020202020204" pitchFamily="34" charset="-128"/>
                <a:cs typeface="Calibri" panose="020F0502020204030204" pitchFamily="34" charset="0"/>
              </a:rPr>
              <a:t>a priority has been put to undertake a set of interventions ahead of predictable shocks to prevent and mitigate their impact. The AA initiative is based on based triggers and pre-agreed funding arrangements for the implementation of the AAs once triggers meet thresholds. </a:t>
            </a:r>
          </a:p>
          <a:p>
            <a:pPr algn="l" rtl="0">
              <a:spcBef>
                <a:spcPts val="0"/>
              </a:spcBef>
              <a:spcAft>
                <a:spcPts val="0"/>
              </a:spcAft>
            </a:pPr>
            <a:r>
              <a:rPr lang="en-US" sz="1800" b="0" i="0" u="none" strike="noStrike">
                <a:solidFill>
                  <a:srgbClr val="000000"/>
                </a:solidFill>
                <a:effectLst/>
                <a:latin typeface="Times New Roman" panose="02020603050405020304" pitchFamily="18" charset="0"/>
                <a:ea typeface="Arial Unicode MS" panose="020B0604020202020204" pitchFamily="34" charset="-128"/>
                <a:cs typeface="Calibri" panose="020F0502020204030204" pitchFamily="34" charset="0"/>
              </a:rPr>
              <a:t>All these mechanisms allow </a:t>
            </a:r>
            <a:r>
              <a:rPr lang="en-US" sz="1800" i="1">
                <a:effectLst/>
                <a:latin typeface="Calibri Light" panose="020F0302020204030204" pitchFamily="34" charset="0"/>
                <a:ea typeface="Calibri Light" panose="020F0302020204030204" pitchFamily="34" charset="0"/>
                <a:cs typeface="Times New Roman" panose="02020603050405020304" pitchFamily="18" charset="0"/>
              </a:rPr>
              <a:t>acting on risks instead of only reacting to needs. Such an approach reduces the humanitarian needs, helping to protect hard-won development gains and enhance resilience</a:t>
            </a:r>
            <a:r>
              <a:rPr lang="en-US" sz="1800">
                <a:effectLst/>
                <a:latin typeface="Calibri Light" panose="020F0302020204030204" pitchFamily="34" charset="0"/>
                <a:ea typeface="Calibri Light" panose="020F0302020204030204" pitchFamily="34" charset="0"/>
                <a:cs typeface="Times New Roman" panose="02020603050405020304" pitchFamily="18" charset="0"/>
              </a:rPr>
              <a:t>” (OCHA, 2022).</a:t>
            </a:r>
            <a:r>
              <a:rPr lang="en-FR" sz="1600">
                <a:effectLst/>
              </a:rPr>
              <a:t> </a:t>
            </a:r>
            <a:endParaRPr lang="en-GB" sz="2000" b="0" i="0" u="none" strike="noStrike">
              <a:solidFill>
                <a:srgbClr val="000000"/>
              </a:solidFill>
              <a:effectLst/>
            </a:endParaRPr>
          </a:p>
          <a:p>
            <a:br>
              <a:rPr lang="en-GB" sz="2000"/>
            </a:br>
            <a:br>
              <a:rPr lang="en-GB" sz="2000"/>
            </a:br>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980856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6F27-32F0-1CB2-0380-4E78F387A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56CE7-E622-EF3E-DDA5-8545B8F98778}"/>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A7DB611E-5F8D-7DB4-803F-628726EACF99}"/>
              </a:ext>
            </a:extLst>
          </p:cNvPr>
          <p:cNvSpPr>
            <a:spLocks noGrp="1"/>
          </p:cNvSpPr>
          <p:nvPr>
            <p:ph type="body" idx="1"/>
          </p:nvPr>
        </p:nvSpPr>
        <p:spPr/>
        <p:txBody>
          <a:bodyPr/>
          <a:lstStyle/>
          <a:p>
            <a:r>
              <a:rPr lang="en-GB" sz="2400" b="0" i="0" u="none" strike="noStrike">
                <a:solidFill>
                  <a:srgbClr val="000000"/>
                </a:solidFill>
                <a:effectLst/>
                <a:latin typeface="Calibri" panose="020F0502020204030204" pitchFamily="34" charset="0"/>
              </a:rPr>
              <a:t>the aim of ERP is to increase the speed and volume of life-saving assistance delivered in the first three to four weeks of an emergency. That is in theory the time it takes for external support to arrive. So, a plan must be in place, based on the available in-country capacities, to deal with the initial phase of an emergency</a:t>
            </a:r>
          </a:p>
          <a:p>
            <a:r>
              <a:rPr lang="en-US" sz="1800">
                <a:effectLst/>
                <a:latin typeface="Times New Roman" panose="02020603050405020304" pitchFamily="18" charset="0"/>
                <a:ea typeface="Arial Unicode MS" panose="020B0604020202020204" pitchFamily="34" charset="-128"/>
                <a:cs typeface="Calibri" panose="020F0502020204030204" pitchFamily="34" charset="0"/>
              </a:rPr>
              <a:t>ERP is an approach to enable the humanitarian system to improve collective actions undertaken to strengthen emergency preparedness and in turns, to augment the readiness to respond timely and effectively </a:t>
            </a:r>
            <a:endParaRPr lang="en-GB" sz="2400" b="0" i="0" u="none" strike="noStrike">
              <a:solidFill>
                <a:srgbClr val="000000"/>
              </a:solidFill>
              <a:effectLst/>
              <a:latin typeface="Calibri" panose="020F0502020204030204" pitchFamily="34" charset="0"/>
            </a:endParaRPr>
          </a:p>
          <a:p>
            <a:endParaRPr lang="en-GB" sz="2400" b="0" i="0" u="none" strike="noStrike">
              <a:solidFill>
                <a:srgbClr val="000000"/>
              </a:solidFill>
              <a:effectLst/>
              <a:latin typeface="Calibri" panose="020F0502020204030204" pitchFamily="34" charset="0"/>
            </a:endParaRPr>
          </a:p>
          <a:p>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696155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36613-658F-2A8E-B3A3-49032CF95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FAC39-F6F0-7005-EC6A-F3FCB43CEE1B}"/>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1C93A77D-9163-BE98-F34D-D5FBC2BAB949}"/>
              </a:ext>
            </a:extLst>
          </p:cNvPr>
          <p:cNvSpPr>
            <a:spLocks noGrp="1"/>
          </p:cNvSpPr>
          <p:nvPr>
            <p:ph type="body" idx="1"/>
          </p:nvPr>
        </p:nvSpPr>
        <p:spPr/>
        <p:txBody>
          <a:bodyPr/>
          <a:lstStyle/>
          <a:p>
            <a:pPr marL="228600" indent="0">
              <a:spcAft>
                <a:spcPts val="600"/>
              </a:spcAft>
              <a:buFont typeface="Arial" panose="020B0604020202020204" pitchFamily="34" charset="0"/>
              <a:buNone/>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AA are a </a:t>
            </a:r>
            <a:r>
              <a:rPr lang="en-US" sz="1800" b="1">
                <a:effectLst/>
                <a:latin typeface="Calibri Light" panose="020F0302020204030204" pitchFamily="34" charset="0"/>
                <a:ea typeface="Calibri Light" panose="020F0302020204030204" pitchFamily="34" charset="0"/>
                <a:cs typeface="Times New Roman" panose="02020603050405020304" pitchFamily="18" charset="0"/>
              </a:rPr>
              <a:t>set of interventions taken ahead of a hazard to reduce or mitigate its impact on people. </a:t>
            </a:r>
            <a:r>
              <a:rPr lang="en-US" sz="1800">
                <a:effectLst/>
                <a:latin typeface="Calibri Light" panose="020F0302020204030204" pitchFamily="34" charset="0"/>
                <a:ea typeface="Calibri Light" panose="020F0302020204030204" pitchFamily="34" charset="0"/>
                <a:cs typeface="Times New Roman" panose="02020603050405020304" pitchFamily="18" charset="0"/>
              </a:rPr>
              <a:t>It complements preparedness actions and is based on a forecasting approach (or triggers) that help understand when to act</a:t>
            </a:r>
            <a:r>
              <a:rPr lang="en-FR" sz="2000">
                <a:effectLst/>
              </a:rPr>
              <a:t> </a:t>
            </a:r>
          </a:p>
          <a:p>
            <a:pPr marL="228600" indent="0">
              <a:spcAft>
                <a:spcPts val="600"/>
              </a:spcAft>
              <a:buFont typeface="Arial" panose="020B0604020202020204" pitchFamily="34" charset="0"/>
              <a:buNone/>
            </a:pPr>
            <a:r>
              <a:rPr lang="en-FR" sz="2000" b="0">
                <a:effectLst/>
              </a:rPr>
              <a:t>In a subsquent presentation we will mearn more about this mechanisms and what is means for the nutrition sector; hear examples of preventive nutrition interventions to consider </a:t>
            </a:r>
            <a:endParaRPr lang="en-US" sz="2400" b="0"/>
          </a:p>
          <a:p>
            <a:endParaRPr lang="fr-FR" sz="2400" i="1"/>
          </a:p>
          <a:p>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1207474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fr-FR" sz="2400" i="0" err="1"/>
              <a:t>Insist</a:t>
            </a:r>
            <a:r>
              <a:rPr lang="fr-FR" sz="2400" i="0"/>
              <a:t> on the </a:t>
            </a:r>
            <a:r>
              <a:rPr lang="fr-FR" sz="2400" i="0" err="1"/>
              <a:t>interconnectedness</a:t>
            </a:r>
            <a:endParaRPr lang="fr-FR" sz="2400" i="0"/>
          </a:p>
          <a:p>
            <a:r>
              <a:rPr lang="fr-FR" sz="2400" i="0" err="1"/>
              <a:t>Reiterate</a:t>
            </a:r>
            <a:r>
              <a:rPr lang="fr-FR" sz="2400" i="0"/>
              <a:t> key </a:t>
            </a:r>
            <a:r>
              <a:rPr lang="fr-FR" sz="2400" i="0" err="1"/>
              <a:t>principles</a:t>
            </a:r>
            <a:r>
              <a:rPr lang="fr-FR" sz="2400" i="0"/>
              <a:t> (partnerships, </a:t>
            </a:r>
            <a:r>
              <a:rPr lang="fr-FR" sz="2400" i="0" err="1"/>
              <a:t>localization</a:t>
            </a:r>
            <a:r>
              <a:rPr lang="fr-FR" sz="2400" i="0"/>
              <a:t>, </a:t>
            </a:r>
            <a:r>
              <a:rPr lang="fr-FR" sz="2400" i="0" err="1"/>
              <a:t>risk</a:t>
            </a:r>
            <a:r>
              <a:rPr lang="fr-FR" sz="2400" i="0"/>
              <a:t> </a:t>
            </a:r>
            <a:r>
              <a:rPr lang="fr-FR" sz="2400" i="0" err="1"/>
              <a:t>informed</a:t>
            </a:r>
            <a:r>
              <a:rPr lang="fr-FR" sz="2400" i="0"/>
              <a:t>, data and </a:t>
            </a:r>
            <a:r>
              <a:rPr lang="fr-FR" sz="2400" i="0" err="1"/>
              <a:t>evidence</a:t>
            </a:r>
            <a:r>
              <a:rPr lang="fr-FR" sz="2400" i="0"/>
              <a:t> </a:t>
            </a:r>
            <a:r>
              <a:rPr lang="fr-FR" sz="2400" i="0" err="1"/>
              <a:t>driven</a:t>
            </a:r>
            <a:r>
              <a:rPr lang="fr-FR" sz="2400" i="0"/>
              <a:t>) and </a:t>
            </a:r>
            <a:r>
              <a:rPr lang="fr-FR" sz="2400" i="0" err="1"/>
              <a:t>coordinated</a:t>
            </a:r>
            <a:r>
              <a:rPr lang="fr-FR" sz="2400" i="0"/>
              <a:t> actions to </a:t>
            </a:r>
            <a:r>
              <a:rPr lang="fr-FR" sz="2400" i="0" err="1"/>
              <a:t>reduce</a:t>
            </a:r>
            <a:r>
              <a:rPr lang="fr-FR" sz="2400" i="0"/>
              <a:t> the impact of </a:t>
            </a:r>
            <a:r>
              <a:rPr lang="fr-FR" sz="2400" i="0" err="1"/>
              <a:t>crisis</a:t>
            </a:r>
            <a:r>
              <a:rPr lang="fr-FR" sz="2400" i="0"/>
              <a:t> on </a:t>
            </a:r>
            <a:r>
              <a:rPr lang="fr-FR" sz="2400" i="0" err="1"/>
              <a:t>vulnerable</a:t>
            </a:r>
            <a:r>
              <a:rPr lang="fr-FR" sz="2400" i="0"/>
              <a:t> </a:t>
            </a:r>
            <a:r>
              <a:rPr lang="fr-FR" sz="2400" i="0" err="1"/>
              <a:t>children</a:t>
            </a:r>
            <a:r>
              <a:rPr lang="fr-FR" sz="2400" i="0"/>
              <a:t> and </a:t>
            </a:r>
            <a:r>
              <a:rPr lang="fr-FR" sz="2400" i="0" err="1"/>
              <a:t>women</a:t>
            </a:r>
            <a:r>
              <a:rPr lang="fr-FR" sz="2400" i="0"/>
              <a:t> </a:t>
            </a:r>
            <a:r>
              <a:rPr lang="fr-FR" sz="2400" i="0" err="1"/>
              <a:t>through</a:t>
            </a:r>
            <a:r>
              <a:rPr lang="fr-FR" sz="2400" i="0"/>
              <a:t> a pro active and protective </a:t>
            </a:r>
            <a:r>
              <a:rPr lang="fr-FR" sz="2400" i="0" err="1"/>
              <a:t>approach</a:t>
            </a:r>
            <a:r>
              <a:rPr lang="fr-FR" sz="2400" i="0"/>
              <a:t>.</a:t>
            </a:r>
          </a:p>
          <a:p>
            <a:endParaRPr lang="fr-FR" sz="2400" i="0"/>
          </a:p>
          <a:p>
            <a:r>
              <a:rPr lang="fr-FR" sz="2400" i="1" err="1"/>
              <a:t>Adapted</a:t>
            </a:r>
            <a:r>
              <a:rPr lang="fr-FR" sz="2400" i="1"/>
              <a:t> </a:t>
            </a:r>
            <a:r>
              <a:rPr lang="fr-FR" sz="2400" i="1" err="1"/>
              <a:t>from</a:t>
            </a:r>
            <a:r>
              <a:rPr lang="fr-FR" sz="2400" i="1"/>
              <a:t> the </a:t>
            </a:r>
            <a:r>
              <a:rPr lang="fr-FR" sz="2400" i="1" err="1"/>
              <a:t>framework</a:t>
            </a:r>
            <a:r>
              <a:rPr lang="fr-FR" sz="2400" i="1"/>
              <a:t> for </a:t>
            </a:r>
            <a:r>
              <a:rPr lang="fr-FR" sz="2400" i="1" err="1"/>
              <a:t>UNICEF’s</a:t>
            </a:r>
            <a:r>
              <a:rPr lang="fr-FR" sz="2400" i="1"/>
              <a:t> </a:t>
            </a:r>
            <a:r>
              <a:rPr lang="fr-FR" sz="2400" i="1" err="1"/>
              <a:t>Anticipatory</a:t>
            </a:r>
            <a:r>
              <a:rPr lang="fr-FR" sz="2400" i="1"/>
              <a:t> Actions, June 2023</a:t>
            </a:r>
            <a:endParaRPr lang="en-FR"/>
          </a:p>
        </p:txBody>
      </p:sp>
    </p:spTree>
    <p:extLst>
      <p:ext uri="{BB962C8B-B14F-4D97-AF65-F5344CB8AC3E}">
        <p14:creationId xmlns:p14="http://schemas.microsoft.com/office/powerpoint/2010/main" val="3082887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FR"/>
              <a:t>ERP sessions starts</a:t>
            </a:r>
          </a:p>
          <a:p>
            <a:pPr marL="0" marR="0" lvl="0" indent="0" algn="l" defTabSz="457200" rtl="0" eaLnBrk="1" fontAlgn="auto" latinLnBrk="0" hangingPunct="1">
              <a:lnSpc>
                <a:spcPct val="117999"/>
              </a:lnSpc>
              <a:spcBef>
                <a:spcPts val="0"/>
              </a:spcBef>
              <a:spcAft>
                <a:spcPts val="0"/>
              </a:spcAft>
              <a:buClrTx/>
              <a:buSzTx/>
              <a:buFontTx/>
              <a:buNone/>
              <a:tabLst/>
              <a:defRPr/>
            </a:pPr>
            <a:r>
              <a:rPr lang="en-FR"/>
              <a:t>GNC strategy and ERP step by step approach in brief</a:t>
            </a:r>
          </a:p>
        </p:txBody>
      </p:sp>
    </p:spTree>
    <p:extLst>
      <p:ext uri="{BB962C8B-B14F-4D97-AF65-F5344CB8AC3E}">
        <p14:creationId xmlns:p14="http://schemas.microsoft.com/office/powerpoint/2010/main" val="1973284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0594-B9F5-118D-9DC4-7A145323E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23231-0C76-E0A8-03F8-8ED10C9D0C88}"/>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A50CF407-159F-4B89-3895-8901707A60C1}"/>
              </a:ext>
            </a:extLst>
          </p:cNvPr>
          <p:cNvSpPr>
            <a:spLocks noGrp="1"/>
          </p:cNvSpPr>
          <p:nvPr>
            <p:ph type="body" idx="1"/>
          </p:nvPr>
        </p:nvSpPr>
        <p:spPr/>
        <p:txBody>
          <a:bodyPr/>
          <a:lstStyle/>
          <a:p>
            <a:pPr marL="0" indent="0" algn="l" defTabSz="609492">
              <a:buFont typeface="Wingdings" panose="05000000000000000000" pitchFamily="2" charset="2"/>
              <a:buNone/>
              <a:defRPr sz="2400" b="0">
                <a:latin typeface="Arial"/>
                <a:ea typeface="Arial"/>
                <a:cs typeface="Arial"/>
                <a:sym typeface="Arial"/>
              </a:defRPr>
            </a:pPr>
            <a:endParaRPr lang="en-FR"/>
          </a:p>
        </p:txBody>
      </p:sp>
    </p:spTree>
    <p:extLst>
      <p:ext uri="{BB962C8B-B14F-4D97-AF65-F5344CB8AC3E}">
        <p14:creationId xmlns:p14="http://schemas.microsoft.com/office/powerpoint/2010/main" val="38149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a:solidFill>
                  <a:srgbClr val="000000"/>
                </a:solidFill>
                <a:latin typeface="Calibri"/>
                <a:cs typeface="Calibri"/>
              </a:rPr>
              <a:t>To address these increasing challenges and needs, we must constantly evolve the ways in which we work and shift priorities to align with the needs of the most affected people.</a:t>
            </a:r>
            <a:endParaRPr lang="en-US" b="0" i="0">
              <a:effectLst/>
              <a:latin typeface="-apple-system"/>
            </a:endParaRPr>
          </a:p>
          <a:p>
            <a:pPr algn="l"/>
            <a:r>
              <a:rPr lang="en-US">
                <a:latin typeface="-apple-system"/>
              </a:rPr>
              <a:t>In particular over the year ahead we aim to have more consistent progress on Localization and Climate Change</a:t>
            </a:r>
            <a:endParaRPr lang="en-NL"/>
          </a:p>
          <a:p>
            <a:pPr algn="l"/>
            <a:endParaRPr lang="en-US">
              <a:latin typeface="-apple-system"/>
            </a:endParaRPr>
          </a:p>
        </p:txBody>
      </p:sp>
    </p:spTree>
    <p:extLst>
      <p:ext uri="{BB962C8B-B14F-4D97-AF65-F5344CB8AC3E}">
        <p14:creationId xmlns:p14="http://schemas.microsoft.com/office/powerpoint/2010/main" val="1339207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FAC3-0946-5739-518A-B626D6F28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51CF1-3546-AEDC-F623-054E39A7F72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88E60862-52BC-1BDC-5BD9-B1B0061BBE4C}"/>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FR"/>
              <a:t>Share about the ERP resources guidance tools developed in 2022 and achievement made to support nutrition clusters advancing on ERP</a:t>
            </a:r>
          </a:p>
          <a:p>
            <a:pPr marL="0" marR="0" lvl="0" indent="0" algn="l" defTabSz="457200" rtl="0" eaLnBrk="1" fontAlgn="auto" latinLnBrk="0" hangingPunct="1">
              <a:lnSpc>
                <a:spcPct val="117999"/>
              </a:lnSpc>
              <a:spcBef>
                <a:spcPts val="0"/>
              </a:spcBef>
              <a:spcAft>
                <a:spcPts val="0"/>
              </a:spcAft>
              <a:buClrTx/>
              <a:buSzTx/>
              <a:buFontTx/>
              <a:buNone/>
              <a:tabLst/>
              <a:defRPr/>
            </a:pPr>
            <a:r>
              <a:rPr lang="en-FR"/>
              <a:t>Link to the ERP toolkit page: </a:t>
            </a:r>
            <a:r>
              <a:rPr lang="fr-FR" sz="2000" b="0" kern="1200">
                <a:solidFill>
                  <a:schemeClr val="tx1"/>
                </a:solidFill>
                <a:latin typeface="Calibri"/>
                <a:ea typeface="+mj-ea"/>
                <a:cs typeface="Calibri"/>
                <a:hlinkClick r:id="rId3">
                  <a:extLst>
                    <a:ext uri="{A12FA001-AC4F-418D-AE19-62706E023703}">
                      <ahyp:hlinkClr xmlns:ahyp="http://schemas.microsoft.com/office/drawing/2018/hyperlinkcolor" val="tx"/>
                    </a:ext>
                  </a:extLst>
                </a:hlinkClick>
              </a:rPr>
              <a:t>https://www.nutritioncluster.net/emergency-response-preparedness-erp</a:t>
            </a:r>
            <a:endParaRPr lang="fr-FR" sz="2000" b="0" kern="1200">
              <a:solidFill>
                <a:schemeClr val="tx1"/>
              </a:solidFill>
              <a:latin typeface="Calibri"/>
              <a:ea typeface="+mj-ea"/>
              <a:cs typeface="Calibri"/>
            </a:endParaRPr>
          </a:p>
          <a:p>
            <a:pPr algn="l" defTabSz="609492">
              <a:defRPr sz="2400" b="0">
                <a:latin typeface="Arial"/>
                <a:ea typeface="Arial"/>
                <a:cs typeface="Arial"/>
                <a:sym typeface="Arial"/>
              </a:defRPr>
            </a:pPr>
            <a:r>
              <a:rPr lang="en-US" b="1">
                <a:solidFill>
                  <a:srgbClr val="7C7C7C"/>
                </a:solidFill>
                <a:latin typeface="RobotoRegular"/>
              </a:rPr>
              <a:t>short course for eLearning on ERP: 7 modules are currently hosted on the GNC Learn platform</a:t>
            </a:r>
          </a:p>
          <a:p>
            <a:pPr marL="0" indent="0" algn="l" defTabSz="609492">
              <a:buFont typeface="Wingdings" panose="05000000000000000000" pitchFamily="2" charset="2"/>
              <a:buNone/>
              <a:defRPr sz="2400" b="0">
                <a:latin typeface="Arial"/>
                <a:ea typeface="Arial"/>
                <a:cs typeface="Arial"/>
                <a:sym typeface="Arial"/>
              </a:defRPr>
            </a:pPr>
            <a:r>
              <a:rPr lang="en-US" b="0" i="0">
                <a:solidFill>
                  <a:srgbClr val="7C7C7C"/>
                </a:solidFill>
                <a:effectLst/>
                <a:latin typeface="RobotoRegular"/>
              </a:rPr>
              <a:t>In 2022: 3 global virtual ERP workshops </a:t>
            </a:r>
            <a:r>
              <a:rPr lang="en-US" b="1" i="0">
                <a:solidFill>
                  <a:srgbClr val="7C7C7C"/>
                </a:solidFill>
                <a:effectLst/>
                <a:latin typeface="RobotoRegular"/>
              </a:rPr>
              <a:t>to coach Nutrition Cluster Coordination teams on ERP,  reaching 87 personnel from 38 countries</a:t>
            </a:r>
            <a:endParaRPr lang="en-FR"/>
          </a:p>
        </p:txBody>
      </p:sp>
    </p:spTree>
    <p:extLst>
      <p:ext uri="{BB962C8B-B14F-4D97-AF65-F5344CB8AC3E}">
        <p14:creationId xmlns:p14="http://schemas.microsoft.com/office/powerpoint/2010/main" val="3681301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FR"/>
              <a:t>Where do we stand now? Share an overview of where do we stand in the region on ERP from a GNC perspective</a:t>
            </a:r>
          </a:p>
        </p:txBody>
      </p:sp>
    </p:spTree>
    <p:extLst>
      <p:ext uri="{BB962C8B-B14F-4D97-AF65-F5344CB8AC3E}">
        <p14:creationId xmlns:p14="http://schemas.microsoft.com/office/powerpoint/2010/main" val="2398553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GB"/>
              <a:t>C</a:t>
            </a:r>
            <a:r>
              <a:rPr lang="en-FR"/>
              <a:t>ite some of the main challenges </a:t>
            </a:r>
          </a:p>
        </p:txBody>
      </p:sp>
    </p:spTree>
    <p:extLst>
      <p:ext uri="{BB962C8B-B14F-4D97-AF65-F5344CB8AC3E}">
        <p14:creationId xmlns:p14="http://schemas.microsoft.com/office/powerpoint/2010/main" val="2948038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FR"/>
              <a:t>This is for a Q&amp;A session</a:t>
            </a:r>
          </a:p>
          <a:p>
            <a:r>
              <a:rPr lang="en-FR"/>
              <a:t>Asking the audience as well as selected country colleagues who received the questions in advance</a:t>
            </a:r>
          </a:p>
          <a:p>
            <a:r>
              <a:rPr lang="en-FR"/>
              <a:t>Why is is so hard to be prepared for disaster?</a:t>
            </a:r>
          </a:p>
          <a:p>
            <a:r>
              <a:rPr lang="en-GB" sz="1800">
                <a:effectLst/>
                <a:latin typeface="Calibri" panose="020F0502020204030204" pitchFamily="34" charset="0"/>
                <a:ea typeface="Cambria" panose="02040503050406030204" pitchFamily="18" charset="0"/>
                <a:cs typeface="Times New Roman" panose="02020603050405020304" pitchFamily="18" charset="0"/>
              </a:rPr>
              <a:t>What is the status of your Nutrition ERP process in your country? </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Have mapped you existing response capacities (partners? Trained personnel? necessary guidance and protocols? Supply stock mapping?)?</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Are your operational arrangements anticipated? (for coordination, IM, assessment and response provision)?</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an early nutrition response plan for the initial phase of a crisis</a:t>
            </a:r>
            <a:endParaRPr lang="en-FR" sz="180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 preparedness actions workplan?</a:t>
            </a:r>
            <a:endParaRPr lang="en-FR" sz="180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 you have a multi-risk Nutrition ERP plan?</a:t>
            </a:r>
            <a:r>
              <a:rPr lang="en-FR">
                <a:effectLst/>
              </a:rPr>
              <a:t> </a:t>
            </a:r>
            <a:endParaRPr lang="en-FR"/>
          </a:p>
        </p:txBody>
      </p:sp>
    </p:spTree>
    <p:extLst>
      <p:ext uri="{BB962C8B-B14F-4D97-AF65-F5344CB8AC3E}">
        <p14:creationId xmlns:p14="http://schemas.microsoft.com/office/powerpoint/2010/main" val="2021822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6AD93-F4BE-42B6-8C30-17161E4ACA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65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106</a:t>
            </a:fld>
            <a:endParaRPr lang="en-US"/>
          </a:p>
        </p:txBody>
      </p:sp>
    </p:spTree>
    <p:extLst>
      <p:ext uri="{BB962C8B-B14F-4D97-AF65-F5344CB8AC3E}">
        <p14:creationId xmlns:p14="http://schemas.microsoft.com/office/powerpoint/2010/main" val="2970948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457200" indent="-228600">
              <a:spcAft>
                <a:spcPts val="600"/>
              </a:spcAft>
              <a:buFont typeface="Arial" panose="020B0604020202020204" pitchFamily="34" charset="0"/>
              <a:buChar char="•"/>
            </a:pPr>
            <a:r>
              <a:rPr lang="en-US" b="1">
                <a:solidFill>
                  <a:srgbClr val="0070C0"/>
                </a:solidFill>
              </a:rPr>
              <a:t>Triggers/parameters for action</a:t>
            </a:r>
            <a:r>
              <a:rPr lang="en-US">
                <a:solidFill>
                  <a:srgbClr val="0070C0"/>
                </a:solidFill>
              </a:rPr>
              <a:t> : developed based on forecasts to monitor the risks and determine when to intervene.</a:t>
            </a:r>
          </a:p>
          <a:p>
            <a:pPr marL="457200" indent="-228600">
              <a:spcAft>
                <a:spcPts val="600"/>
              </a:spcAft>
              <a:buFont typeface="Arial" panose="020B0604020202020204" pitchFamily="34" charset="0"/>
              <a:buChar char="•"/>
            </a:pPr>
            <a:r>
              <a:rPr lang="en-US" b="1">
                <a:solidFill>
                  <a:srgbClr val="0070C0"/>
                </a:solidFill>
              </a:rPr>
              <a:t>Pre-agreed interventions </a:t>
            </a:r>
            <a:r>
              <a:rPr lang="en-US">
                <a:solidFill>
                  <a:srgbClr val="0070C0"/>
                </a:solidFill>
              </a:rPr>
              <a:t>: Set of activities planned based on the identified threats &amp; developed considering the risks and impact on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70C0"/>
                </a:solidFill>
              </a:rPr>
              <a:t>Pre-arranged financing</a:t>
            </a:r>
            <a:r>
              <a:rPr lang="en-US">
                <a:solidFill>
                  <a:srgbClr val="0070C0"/>
                </a:solidFill>
              </a:rPr>
              <a:t>: funding committed at the planning phase and ready for disbursement to enable activities to be undertaken in a timely manner.</a:t>
            </a: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107</a:t>
            </a:fld>
            <a:endParaRPr lang="en-US"/>
          </a:p>
        </p:txBody>
      </p:sp>
    </p:spTree>
    <p:extLst>
      <p:ext uri="{BB962C8B-B14F-4D97-AF65-F5344CB8AC3E}">
        <p14:creationId xmlns:p14="http://schemas.microsoft.com/office/powerpoint/2010/main" val="1708178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457200" marR="0" indent="-228600">
              <a:lnSpc>
                <a:spcPct val="107000"/>
              </a:lnSpc>
              <a:spcBef>
                <a:spcPts val="200"/>
              </a:spcBef>
              <a:spcAft>
                <a:spcPts val="0"/>
              </a:spcAft>
              <a:tabLst>
                <a:tab pos="457200" algn="l"/>
              </a:tabLst>
            </a:pPr>
            <a:r>
              <a:rPr lang="en-US" sz="1800" b="1" u="sng">
                <a:effectLst/>
                <a:latin typeface="Calibri Light" panose="020F0302020204030204" pitchFamily="34" charset="0"/>
                <a:ea typeface="Yu Gothic Light" panose="020B0300000000000000" pitchFamily="34" charset="-128"/>
                <a:cs typeface="Times New Roman" panose="02020603050405020304" pitchFamily="18" charset="0"/>
              </a:rPr>
              <a:t>Contingency plans, Preparedness and AA</a:t>
            </a:r>
            <a:endParaRPr lang="fr-FR" sz="1800" b="1" u="sng">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Refers to the preparedness activities (Monitoring and analyzing risks, developing contingency plans, conducting simulation exercises and preposition stockpiles), do not fall under the humanitarian response.</a:t>
            </a: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AA sits between preparedness and response, in a window of opportunity between an early warning (or another trigger for action) and the onset of a crisis.</a:t>
            </a:r>
          </a:p>
          <a:p>
            <a:pPr marL="0" marR="0" indent="0">
              <a:lnSpc>
                <a:spcPct val="107000"/>
              </a:lnSpc>
              <a:spcBef>
                <a:spcPts val="0"/>
              </a:spcBef>
              <a:spcAft>
                <a:spcPts val="800"/>
              </a:spcAft>
              <a:buFont typeface="Arial" panose="020B0604020202020204" pitchFamily="34" charset="0"/>
              <a:buNone/>
            </a:pPr>
            <a:endParaRPr lang="fr-FR" sz="18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200"/>
              </a:spcBef>
              <a:spcAft>
                <a:spcPts val="0"/>
              </a:spcAft>
              <a:tabLst>
                <a:tab pos="457200" algn="l"/>
              </a:tabLst>
            </a:pPr>
            <a:r>
              <a:rPr lang="en-US" sz="1800" b="1" u="sng">
                <a:effectLst/>
                <a:latin typeface="Calibri Light" panose="020F0302020204030204" pitchFamily="34" charset="0"/>
                <a:ea typeface="Yu Gothic Light" panose="020B0300000000000000" pitchFamily="34" charset="-128"/>
                <a:cs typeface="Times New Roman" panose="02020603050405020304" pitchFamily="18" charset="0"/>
              </a:rPr>
              <a:t>Early Response, Humanitarian Response and Anticipatory Action</a:t>
            </a:r>
            <a:endParaRPr lang="fr-FR" sz="1800" b="1" u="sng">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Early response: no trigger mechanisms, but undertaken at the early stage of the emergency</a:t>
            </a:r>
          </a:p>
          <a:p>
            <a:pPr marL="285750" marR="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Traditional response: based on the assessed needs (long process)</a:t>
            </a:r>
            <a:endParaRPr lang="fr-FR"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086AD93-F4BE-42B6-8C30-17161E4ACA4D}" type="slidenum">
              <a:rPr lang="fr-FR" smtClean="0"/>
              <a:t>108</a:t>
            </a:fld>
            <a:endParaRPr lang="fr-FR"/>
          </a:p>
        </p:txBody>
      </p:sp>
    </p:spTree>
    <p:extLst>
      <p:ext uri="{BB962C8B-B14F-4D97-AF65-F5344CB8AC3E}">
        <p14:creationId xmlns:p14="http://schemas.microsoft.com/office/powerpoint/2010/main" val="38261161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err="1"/>
              <a:t>Preparedness</a:t>
            </a:r>
            <a:r>
              <a:rPr lang="fr-FR"/>
              <a:t> </a:t>
            </a:r>
            <a:r>
              <a:rPr lang="fr-FR" err="1"/>
              <a:t>is</a:t>
            </a:r>
            <a:r>
              <a:rPr lang="fr-FR"/>
              <a:t> crucial: </a:t>
            </a:r>
          </a:p>
          <a:p>
            <a:pPr marL="628650" lvl="1" indent="-171450">
              <a:buFont typeface="Arial" panose="020B0604020202020204" pitchFamily="34" charset="0"/>
              <a:buChar char="•"/>
            </a:pPr>
            <a:r>
              <a:rPr lang="fr-FR" err="1"/>
              <a:t>Early</a:t>
            </a:r>
            <a:r>
              <a:rPr lang="fr-FR"/>
              <a:t> warning </a:t>
            </a:r>
            <a:r>
              <a:rPr lang="fr-FR" err="1"/>
              <a:t>systems</a:t>
            </a:r>
            <a:r>
              <a:rPr lang="fr-FR"/>
              <a:t> in place, impact </a:t>
            </a:r>
            <a:r>
              <a:rPr lang="fr-FR" err="1"/>
              <a:t>based</a:t>
            </a:r>
            <a:r>
              <a:rPr lang="fr-FR"/>
              <a:t> </a:t>
            </a:r>
            <a:r>
              <a:rPr lang="fr-FR" err="1"/>
              <a:t>forecasting</a:t>
            </a:r>
            <a:r>
              <a:rPr lang="fr-FR"/>
              <a:t>, triggers and monitoring</a:t>
            </a:r>
          </a:p>
          <a:p>
            <a:pPr marL="628650" lvl="1" indent="-171450">
              <a:buFont typeface="Arial" panose="020B0604020202020204" pitchFamily="34" charset="0"/>
              <a:buChar char="•"/>
            </a:pPr>
            <a:r>
              <a:rPr lang="fr-FR" b="1"/>
              <a:t>Set of </a:t>
            </a:r>
            <a:r>
              <a:rPr lang="fr-FR" b="1" err="1"/>
              <a:t>activities</a:t>
            </a:r>
            <a:r>
              <a:rPr lang="fr-FR" b="1"/>
              <a:t> </a:t>
            </a:r>
            <a:r>
              <a:rPr lang="fr-FR"/>
              <a:t>to </a:t>
            </a:r>
            <a:r>
              <a:rPr lang="fr-FR" err="1"/>
              <a:t>mitigate</a:t>
            </a:r>
            <a:r>
              <a:rPr lang="fr-FR"/>
              <a:t> the </a:t>
            </a:r>
            <a:r>
              <a:rPr lang="fr-FR" err="1"/>
              <a:t>identified</a:t>
            </a:r>
            <a:r>
              <a:rPr lang="fr-FR"/>
              <a:t> </a:t>
            </a:r>
            <a:r>
              <a:rPr lang="fr-FR" err="1"/>
              <a:t>risks</a:t>
            </a:r>
            <a:r>
              <a:rPr lang="fr-FR"/>
              <a:t>, </a:t>
            </a:r>
            <a:r>
              <a:rPr lang="fr-FR" err="1"/>
              <a:t>beneficiaries</a:t>
            </a:r>
            <a:r>
              <a:rPr lang="fr-FR"/>
              <a:t> to </a:t>
            </a:r>
            <a:r>
              <a:rPr lang="fr-FR" err="1"/>
              <a:t>target</a:t>
            </a:r>
            <a:r>
              <a:rPr lang="fr-FR"/>
              <a:t> (</a:t>
            </a:r>
            <a:r>
              <a:rPr lang="fr-FR" err="1"/>
              <a:t>context</a:t>
            </a:r>
            <a:r>
              <a:rPr lang="fr-FR"/>
              <a:t> </a:t>
            </a:r>
            <a:r>
              <a:rPr lang="fr-FR" err="1"/>
              <a:t>based</a:t>
            </a:r>
            <a:r>
              <a:rPr lang="fr-FR"/>
              <a:t>) and </a:t>
            </a:r>
            <a:r>
              <a:rPr lang="fr-FR" err="1"/>
              <a:t>readiness</a:t>
            </a:r>
            <a:r>
              <a:rPr lang="fr-FR"/>
              <a:t> (</a:t>
            </a:r>
            <a:r>
              <a:rPr lang="fr-FR" err="1"/>
              <a:t>prepositioning</a:t>
            </a:r>
            <a:r>
              <a:rPr lang="fr-FR"/>
              <a:t>)</a:t>
            </a:r>
          </a:p>
          <a:p>
            <a:pPr marL="628650" lvl="1" indent="-171450">
              <a:buFont typeface="Arial" panose="020B0604020202020204" pitchFamily="34" charset="0"/>
              <a:buChar char="•"/>
            </a:pPr>
            <a:r>
              <a:rPr lang="fr-FR" b="1" err="1"/>
              <a:t>Funding</a:t>
            </a:r>
            <a:r>
              <a:rPr lang="fr-FR" b="1"/>
              <a:t> </a:t>
            </a:r>
            <a:r>
              <a:rPr lang="fr-FR" b="1" err="1"/>
              <a:t>piece</a:t>
            </a:r>
            <a:r>
              <a:rPr lang="fr-FR"/>
              <a:t>: money </a:t>
            </a:r>
            <a:r>
              <a:rPr lang="fr-FR" err="1"/>
              <a:t>should</a:t>
            </a:r>
            <a:r>
              <a:rPr lang="fr-FR"/>
              <a:t> </a:t>
            </a:r>
            <a:r>
              <a:rPr lang="fr-FR" err="1"/>
              <a:t>be</a:t>
            </a:r>
            <a:r>
              <a:rPr lang="fr-FR"/>
              <a:t> </a:t>
            </a:r>
            <a:r>
              <a:rPr lang="fr-FR" err="1"/>
              <a:t>ready</a:t>
            </a:r>
            <a:r>
              <a:rPr lang="fr-FR"/>
              <a:t> for </a:t>
            </a:r>
            <a:r>
              <a:rPr lang="fr-FR" err="1"/>
              <a:t>disbursement</a:t>
            </a: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109</a:t>
            </a:fld>
            <a:endParaRPr lang="fr-FR"/>
          </a:p>
        </p:txBody>
      </p:sp>
    </p:spTree>
    <p:extLst>
      <p:ext uri="{BB962C8B-B14F-4D97-AF65-F5344CB8AC3E}">
        <p14:creationId xmlns:p14="http://schemas.microsoft.com/office/powerpoint/2010/main" val="410439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7CBE-CF65-7FA7-1C7B-B32BDB71B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17ABC-7D33-4C50-665F-CF342099791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1453040-5CD1-E20E-1CD4-320F997AE3DF}"/>
              </a:ext>
            </a:extLst>
          </p:cNvPr>
          <p:cNvSpPr>
            <a:spLocks noGrp="1"/>
          </p:cNvSpPr>
          <p:nvPr>
            <p:ph type="body" idx="1"/>
          </p:nvPr>
        </p:nvSpPr>
        <p:spPr/>
        <p:txBody>
          <a:bodyPr/>
          <a:lstStyle/>
          <a:p>
            <a:pPr algn="l">
              <a:defRPr/>
            </a:pPr>
            <a:r>
              <a:rPr lang="en-US" b="0" i="0">
                <a:effectLst/>
                <a:latin typeface="-apple-system"/>
              </a:rPr>
              <a:t>One is to ensure</a:t>
            </a:r>
            <a:r>
              <a:rPr lang="en-US">
                <a:solidFill>
                  <a:srgbClr val="000000"/>
                </a:solidFill>
              </a:rPr>
              <a:t> a more localized approach in the response supporting national and subnational leadership and acknowledging and centering the work of local and national NGOs. Here, </a:t>
            </a:r>
          </a:p>
          <a:p>
            <a:pPr algn="l">
              <a:defRPr/>
            </a:pPr>
            <a:r>
              <a:rPr lang="en-US">
                <a:solidFill>
                  <a:srgbClr val="000000"/>
                </a:solidFill>
              </a:rPr>
              <a:t>Martha the GNC CMAM Advisor is training future facilitators in Somalia on In-patient Management of SAM. LNAs are the first responders in every emergency and the heart of the response. They can often mobilize resources and networks quickly and have greater access to crisis affected populations. This creates and contributes to a more sustainable, effective and efficient response. . </a:t>
            </a:r>
            <a:endParaRPr lang="en-US"/>
          </a:p>
          <a:p>
            <a:pPr algn="l"/>
            <a:endParaRPr lang="en-US">
              <a:solidFill>
                <a:srgbClr val="000000"/>
              </a:solidFill>
            </a:endParaRPr>
          </a:p>
          <a:p>
            <a:pPr algn="l"/>
            <a:r>
              <a:rPr lang="en-US">
                <a:solidFill>
                  <a:srgbClr val="000000"/>
                </a:solidFill>
              </a:rPr>
              <a:t>We need greater clarity on how best we can contribute to the Climate Change agenda, ensuring that response efforts are considered through a climate change lens. The spiraling climate crisis is exposing more and more people to vulnerabilities and increasing needs. </a:t>
            </a:r>
          </a:p>
          <a:p>
            <a:pPr algn="l" fontAlgn="auto"/>
            <a:endParaRPr lang="en-US" b="0" i="0">
              <a:effectLst/>
              <a:latin typeface="-apple-system"/>
            </a:endParaRPr>
          </a:p>
          <a:p>
            <a:br>
              <a:rPr lang="en-US"/>
            </a:br>
            <a:endParaRPr lang="en-US">
              <a:solidFill>
                <a:srgbClr val="000000"/>
              </a:solidFill>
              <a:latin typeface="Calibri"/>
              <a:cs typeface="Calibri"/>
            </a:endParaRPr>
          </a:p>
          <a:p>
            <a:endParaRPr lang="en-NL"/>
          </a:p>
        </p:txBody>
      </p:sp>
    </p:spTree>
    <p:extLst>
      <p:ext uri="{BB962C8B-B14F-4D97-AF65-F5344CB8AC3E}">
        <p14:creationId xmlns:p14="http://schemas.microsoft.com/office/powerpoint/2010/main" val="2953651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110</a:t>
            </a:fld>
            <a:endParaRPr lang="fr-FR"/>
          </a:p>
        </p:txBody>
      </p:sp>
    </p:spTree>
    <p:extLst>
      <p:ext uri="{BB962C8B-B14F-4D97-AF65-F5344CB8AC3E}">
        <p14:creationId xmlns:p14="http://schemas.microsoft.com/office/powerpoint/2010/main" val="1175241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1538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43062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As of December 2022</a:t>
            </a:r>
          </a:p>
          <a:p>
            <a:pPr marL="171450" indent="-171450">
              <a:buFont typeface="Arial" panose="020B0604020202020204" pitchFamily="34" charset="0"/>
              <a:buChar char="•"/>
            </a:pPr>
            <a:r>
              <a:rPr lang="en-US" b="1"/>
              <a:t>Total frameworks </a:t>
            </a:r>
            <a:r>
              <a:rPr lang="en-US"/>
              <a:t>: 12 + South Sudan (Early Action)</a:t>
            </a:r>
          </a:p>
          <a:p>
            <a:pPr marL="171450" indent="-171450">
              <a:buFont typeface="Arial" panose="020B0604020202020204" pitchFamily="34" charset="0"/>
              <a:buChar char="•"/>
            </a:pPr>
            <a:r>
              <a:rPr lang="en-US" b="1"/>
              <a:t>UNICEF engagement</a:t>
            </a:r>
            <a:r>
              <a:rPr lang="en-US"/>
              <a:t>: 11 frameworks, and Mozambique which is in development/discussion</a:t>
            </a:r>
          </a:p>
          <a:p>
            <a:pPr marL="171450" indent="-171450">
              <a:buFont typeface="Arial" panose="020B0604020202020204" pitchFamily="34" charset="0"/>
              <a:buChar char="•"/>
            </a:pPr>
            <a:r>
              <a:rPr lang="en-US" b="1"/>
              <a:t>Sectoral engagement: </a:t>
            </a:r>
            <a:r>
              <a:rPr lang="en-US"/>
              <a:t>WASH, Health and Nutrition, Child protection,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D4E36-F079-426A-B1F6-DA9BB643F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070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ysClr val="windowText" lastClr="000000"/>
                </a:solidFill>
                <a:latin typeface="Open Sans"/>
                <a:cs typeface="Open Sans"/>
              </a:rPr>
              <a:t>WFP</a:t>
            </a:r>
            <a:r>
              <a:rPr lang="en-US" sz="1200" kern="0" spc="-58">
                <a:solidFill>
                  <a:sysClr val="windowText" lastClr="000000"/>
                </a:solidFill>
                <a:latin typeface="Open Sans"/>
                <a:cs typeface="Open Sans"/>
              </a:rPr>
              <a:t> </a:t>
            </a:r>
            <a:r>
              <a:rPr lang="en-US" sz="1200" kern="0">
                <a:solidFill>
                  <a:sysClr val="windowText" lastClr="000000"/>
                </a:solidFill>
                <a:latin typeface="Open Sans"/>
                <a:cs typeface="Open Sans"/>
              </a:rPr>
              <a:t>has</a:t>
            </a:r>
            <a:r>
              <a:rPr lang="en-US" sz="1200" kern="0" spc="-58">
                <a:solidFill>
                  <a:sysClr val="windowText" lastClr="000000"/>
                </a:solidFill>
                <a:latin typeface="Open Sans"/>
                <a:cs typeface="Open Sans"/>
              </a:rPr>
              <a:t> </a:t>
            </a:r>
            <a:r>
              <a:rPr lang="en-US" sz="1200" kern="0">
                <a:solidFill>
                  <a:sysClr val="windowText" lastClr="000000"/>
                </a:solidFill>
                <a:latin typeface="Open Sans"/>
                <a:cs typeface="Open Sans"/>
              </a:rPr>
              <a:t>deep</a:t>
            </a:r>
            <a:r>
              <a:rPr lang="en-US" sz="1200" kern="0" spc="-55">
                <a:solidFill>
                  <a:sysClr val="windowText" lastClr="000000"/>
                </a:solidFill>
                <a:latin typeface="Open Sans"/>
                <a:cs typeface="Open Sans"/>
              </a:rPr>
              <a:t> </a:t>
            </a:r>
            <a:r>
              <a:rPr lang="en-US" sz="1200" kern="0">
                <a:solidFill>
                  <a:sysClr val="windowText" lastClr="000000"/>
                </a:solidFill>
                <a:latin typeface="Open Sans"/>
                <a:cs typeface="Open Sans"/>
              </a:rPr>
              <a:t>field</a:t>
            </a:r>
            <a:r>
              <a:rPr lang="en-US" sz="1200" kern="0" spc="-55">
                <a:solidFill>
                  <a:sysClr val="windowText" lastClr="000000"/>
                </a:solidFill>
                <a:latin typeface="Open Sans"/>
                <a:cs typeface="Open Sans"/>
              </a:rPr>
              <a:t> </a:t>
            </a:r>
            <a:r>
              <a:rPr lang="en-US" sz="1200" kern="0" spc="-6">
                <a:solidFill>
                  <a:sysClr val="windowText" lastClr="000000"/>
                </a:solidFill>
                <a:latin typeface="Open Sans"/>
                <a:cs typeface="Open Sans"/>
              </a:rPr>
              <a:t>presence,</a:t>
            </a:r>
            <a:r>
              <a:rPr lang="en-US" sz="1200" kern="0" spc="-55">
                <a:solidFill>
                  <a:sysClr val="windowText" lastClr="000000"/>
                </a:solidFill>
                <a:latin typeface="Open Sans"/>
                <a:cs typeface="Open Sans"/>
              </a:rPr>
              <a:t> </a:t>
            </a:r>
            <a:r>
              <a:rPr lang="en-US" sz="1200" kern="0" spc="-6">
                <a:solidFill>
                  <a:sysClr val="windowText" lastClr="000000"/>
                </a:solidFill>
                <a:latin typeface="Open Sans"/>
                <a:cs typeface="Open Sans"/>
              </a:rPr>
              <a:t>knowledge </a:t>
            </a:r>
            <a:r>
              <a:rPr lang="en-US" sz="1200" kern="0">
                <a:solidFill>
                  <a:sysClr val="windowText" lastClr="000000"/>
                </a:solidFill>
                <a:latin typeface="Open Sans"/>
                <a:cs typeface="Open Sans"/>
              </a:rPr>
              <a:t>of</a:t>
            </a:r>
            <a:r>
              <a:rPr lang="en-US" sz="1200" kern="0" spc="-45">
                <a:solidFill>
                  <a:sysClr val="windowText" lastClr="000000"/>
                </a:solidFill>
                <a:latin typeface="Open Sans"/>
                <a:cs typeface="Open Sans"/>
              </a:rPr>
              <a:t> </a:t>
            </a:r>
            <a:r>
              <a:rPr lang="en-US" sz="1200" kern="0">
                <a:solidFill>
                  <a:sysClr val="windowText" lastClr="000000"/>
                </a:solidFill>
                <a:latin typeface="Open Sans"/>
                <a:cs typeface="Open Sans"/>
              </a:rPr>
              <a:t>local</a:t>
            </a:r>
            <a:r>
              <a:rPr lang="en-US" sz="1200" kern="0" spc="-42">
                <a:solidFill>
                  <a:sysClr val="windowText" lastClr="000000"/>
                </a:solidFill>
                <a:latin typeface="Open Sans"/>
                <a:cs typeface="Open Sans"/>
              </a:rPr>
              <a:t> </a:t>
            </a:r>
            <a:r>
              <a:rPr lang="en-US" sz="1200" kern="0">
                <a:solidFill>
                  <a:sysClr val="windowText" lastClr="000000"/>
                </a:solidFill>
                <a:latin typeface="Open Sans"/>
                <a:cs typeface="Open Sans"/>
              </a:rPr>
              <a:t>contexts,</a:t>
            </a:r>
            <a:r>
              <a:rPr lang="en-US" sz="1200" kern="0" spc="-42">
                <a:solidFill>
                  <a:sysClr val="windowText" lastClr="000000"/>
                </a:solidFill>
                <a:latin typeface="Open Sans"/>
                <a:cs typeface="Open Sans"/>
              </a:rPr>
              <a:t> </a:t>
            </a:r>
            <a:r>
              <a:rPr lang="en-US" sz="1200" kern="0">
                <a:solidFill>
                  <a:sysClr val="windowText" lastClr="000000"/>
                </a:solidFill>
                <a:latin typeface="Open Sans"/>
                <a:cs typeface="Open Sans"/>
              </a:rPr>
              <a:t>and</a:t>
            </a:r>
            <a:r>
              <a:rPr lang="en-US" sz="1200" kern="0" spc="-45">
                <a:solidFill>
                  <a:sysClr val="windowText" lastClr="000000"/>
                </a:solidFill>
                <a:latin typeface="Open Sans"/>
                <a:cs typeface="Open Sans"/>
              </a:rPr>
              <a:t> </a:t>
            </a:r>
            <a:r>
              <a:rPr lang="en-US" sz="1200" kern="0" spc="-6">
                <a:solidFill>
                  <a:sysClr val="windowText" lastClr="000000"/>
                </a:solidFill>
                <a:latin typeface="Open Sans"/>
                <a:cs typeface="Open Sans"/>
              </a:rPr>
              <a:t>technical</a:t>
            </a:r>
            <a:r>
              <a:rPr lang="en-US" sz="1200" kern="0" spc="-42">
                <a:solidFill>
                  <a:sysClr val="windowText" lastClr="000000"/>
                </a:solidFill>
                <a:latin typeface="Open Sans"/>
                <a:cs typeface="Open Sans"/>
              </a:rPr>
              <a:t> </a:t>
            </a:r>
            <a:r>
              <a:rPr lang="en-US" sz="1200" kern="0" spc="-6">
                <a:solidFill>
                  <a:sysClr val="windowText" lastClr="000000"/>
                </a:solidFill>
                <a:latin typeface="Open Sans"/>
                <a:cs typeface="Open Sans"/>
              </a:rPr>
              <a:t>expertise</a:t>
            </a:r>
            <a:endParaRPr lang="en-US" sz="1200" kern="0">
              <a:solidFill>
                <a:sysClr val="windowText" lastClr="000000"/>
              </a:solidFill>
              <a:latin typeface="Open Sans"/>
              <a:cs typeface="Open Sans"/>
            </a:endParaRPr>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005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Assess risks and impacts: </a:t>
            </a:r>
            <a:r>
              <a:rPr kumimoji="0" lang="en-GB" sz="1200" b="0" i="0" u="none" strike="noStrike" kern="1200" cap="none" spc="0" normalizeH="0" baseline="0" noProof="0">
                <a:ln>
                  <a:noFill/>
                </a:ln>
                <a:solidFill>
                  <a:srgbClr val="264363"/>
                </a:solidFill>
                <a:effectLst/>
                <a:uLnTx/>
                <a:uFillTx/>
                <a:latin typeface="Calibri"/>
                <a:ea typeface="+mn-ea"/>
                <a:cs typeface="+mn-cs"/>
              </a:rPr>
              <a:t>to better understand the potential impact of extreme weather events on food- and nutrition insecure people, including nutritionally vulnerable groups, to inform the design and targeting of anticipatory mitigation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Decide when to act by developing trigger mechanisms: </a:t>
            </a:r>
            <a:r>
              <a:rPr kumimoji="0" lang="en-GB" sz="1200" b="0" i="0" u="none" strike="noStrike" kern="0" cap="none" spc="-6" normalizeH="0" baseline="0" noProof="0">
                <a:ln>
                  <a:noFill/>
                </a:ln>
                <a:solidFill>
                  <a:srgbClr val="15BA8E"/>
                </a:solidFill>
                <a:effectLst/>
                <a:uLnTx/>
                <a:uFillTx/>
                <a:latin typeface="Calibri"/>
                <a:ea typeface="+mn-ea"/>
                <a:cs typeface="Open Sans"/>
              </a:rPr>
              <a:t>together</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with</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national</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disaster management</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actors</a:t>
            </a:r>
            <a:r>
              <a:rPr kumimoji="0" lang="en-GB" sz="1200" b="0" i="0" u="none" strike="noStrike" kern="0" cap="none" spc="-4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to</a:t>
            </a:r>
            <a:r>
              <a:rPr kumimoji="0" lang="en-GB" sz="1200" b="0" i="0" u="none" strike="noStrike" kern="0" cap="none" spc="-42"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determine </a:t>
            </a:r>
            <a:r>
              <a:rPr kumimoji="0" lang="en-GB" sz="1200" b="0" i="0" u="none" strike="noStrike" kern="0" cap="none" spc="0" normalizeH="0" baseline="0" noProof="0">
                <a:ln>
                  <a:noFill/>
                </a:ln>
                <a:solidFill>
                  <a:srgbClr val="15BA8E"/>
                </a:solidFill>
                <a:effectLst/>
                <a:uLnTx/>
                <a:uFillTx/>
                <a:latin typeface="Calibri"/>
                <a:ea typeface="+mn-ea"/>
                <a:cs typeface="Open Sans"/>
              </a:rPr>
              <a:t>the</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magnitude</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of</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an</a:t>
            </a:r>
            <a:r>
              <a:rPr kumimoji="0" lang="en-GB" sz="1200" b="0" i="0" u="none" strike="noStrike" kern="0" cap="none" spc="-52"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extreme</a:t>
            </a:r>
            <a:r>
              <a:rPr kumimoji="0" lang="en-GB" sz="1200" b="0" i="0" u="none" strike="noStrike" kern="0" cap="none" spc="-55"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weather </a:t>
            </a:r>
            <a:r>
              <a:rPr kumimoji="0" lang="en-GB" sz="1200" b="0" i="0" u="none" strike="noStrike" kern="0" cap="none" spc="0" normalizeH="0" baseline="0" noProof="0">
                <a:ln>
                  <a:noFill/>
                </a:ln>
                <a:solidFill>
                  <a:srgbClr val="15BA8E"/>
                </a:solidFill>
                <a:effectLst/>
                <a:uLnTx/>
                <a:uFillTx/>
                <a:latin typeface="Calibri"/>
                <a:ea typeface="+mn-ea"/>
                <a:cs typeface="Open Sans"/>
              </a:rPr>
              <a:t>event that</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can</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lead</a:t>
            </a:r>
            <a:r>
              <a:rPr kumimoji="0" lang="en-GB" sz="1200" b="0" i="0" u="none" strike="noStrike" kern="0" cap="none" spc="-61"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to</a:t>
            </a:r>
            <a:r>
              <a:rPr kumimoji="0" lang="en-GB" sz="1200" b="0" i="0" u="none" strike="noStrike" kern="0" cap="none" spc="-67"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high,</a:t>
            </a:r>
            <a:r>
              <a:rPr kumimoji="0" lang="en-GB" sz="1200" b="0" i="0" u="none" strike="noStrike" kern="0" cap="none" spc="-64"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moderate </a:t>
            </a:r>
            <a:r>
              <a:rPr kumimoji="0" lang="en-GB" sz="1200" b="0" i="0" u="none" strike="noStrike" kern="0" cap="none" spc="0" normalizeH="0" baseline="0" noProof="0">
                <a:ln>
                  <a:noFill/>
                </a:ln>
                <a:solidFill>
                  <a:srgbClr val="15BA8E"/>
                </a:solidFill>
                <a:effectLst/>
                <a:uLnTx/>
                <a:uFillTx/>
                <a:latin typeface="Calibri"/>
                <a:ea typeface="+mn-ea"/>
                <a:cs typeface="Open Sans"/>
              </a:rPr>
              <a:t>and</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0" normalizeH="0" baseline="0" noProof="0">
                <a:ln>
                  <a:noFill/>
                </a:ln>
                <a:solidFill>
                  <a:srgbClr val="15BA8E"/>
                </a:solidFill>
                <a:effectLst/>
                <a:uLnTx/>
                <a:uFillTx/>
                <a:latin typeface="Calibri"/>
                <a:ea typeface="+mn-ea"/>
                <a:cs typeface="Open Sans"/>
              </a:rPr>
              <a:t>low-level</a:t>
            </a:r>
            <a:r>
              <a:rPr kumimoji="0" lang="en-GB" sz="1200" b="0" i="0" u="none" strike="noStrike" kern="0" cap="none" spc="-58" normalizeH="0" baseline="0" noProof="0">
                <a:ln>
                  <a:noFill/>
                </a:ln>
                <a:solidFill>
                  <a:srgbClr val="15BA8E"/>
                </a:solidFill>
                <a:effectLst/>
                <a:uLnTx/>
                <a:uFillTx/>
                <a:latin typeface="Calibri"/>
                <a:ea typeface="+mn-ea"/>
                <a:cs typeface="Open Sans"/>
              </a:rPr>
              <a:t> </a:t>
            </a:r>
            <a:r>
              <a:rPr kumimoji="0" lang="en-GB" sz="1200" b="0" i="0" u="none" strike="noStrike" kern="0" cap="none" spc="-6" normalizeH="0" baseline="0" noProof="0">
                <a:ln>
                  <a:noFill/>
                </a:ln>
                <a:solidFill>
                  <a:srgbClr val="15BA8E"/>
                </a:solidFill>
                <a:effectLst/>
                <a:uLnTx/>
                <a:uFillTx/>
                <a:latin typeface="Calibri"/>
                <a:ea typeface="+mn-ea"/>
                <a:cs typeface="Open Sans"/>
              </a:rPr>
              <a:t>impacts</a:t>
            </a:r>
            <a:endParaRPr kumimoji="0" lang="en-GB" sz="1200" b="0" i="0" u="none" strike="noStrike" kern="0" cap="none" spc="0" normalizeH="0" baseline="0" noProof="0">
              <a:ln>
                <a:noFill/>
              </a:ln>
              <a:solidFill>
                <a:srgbClr val="15BA8E"/>
              </a:solidFill>
              <a:effectLst/>
              <a:uLnTx/>
              <a:uFillTx/>
              <a:latin typeface="Calibri"/>
              <a:ea typeface="+mn-ea"/>
              <a:cs typeface="Open Sans"/>
            </a:endParaRPr>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36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Develop anticipatory actions :  </a:t>
            </a:r>
            <a:r>
              <a:rPr kumimoji="0" lang="en-GB" sz="1200" b="0" i="0" u="none" strike="noStrike" kern="1200" cap="none" spc="0" normalizeH="0" baseline="0" noProof="0">
                <a:ln>
                  <a:noFill/>
                </a:ln>
                <a:solidFill>
                  <a:srgbClr val="0D7FC2"/>
                </a:solidFill>
                <a:effectLst/>
                <a:uLnTx/>
                <a:uFillTx/>
                <a:latin typeface="Calibri"/>
                <a:ea typeface="+mn-ea"/>
                <a:cs typeface="+mn-cs"/>
              </a:rPr>
              <a:t>Based on multi-stakeholder consultations, risk and historical post- disaster assessments, identify high, moderate, and low-risk actions that can be completed in the window between forecast and extreme weather event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Design SOPs: </a:t>
            </a:r>
            <a:r>
              <a:rPr kumimoji="0" lang="en-GB" sz="1200" b="0" i="0" u="none" strike="noStrike" kern="1200" cap="none" spc="0" normalizeH="0" baseline="0" noProof="0">
                <a:ln>
                  <a:noFill/>
                </a:ln>
                <a:solidFill>
                  <a:srgbClr val="62A4B6"/>
                </a:solidFill>
                <a:effectLst/>
                <a:uLnTx/>
                <a:uFillTx/>
                <a:latin typeface="Calibri"/>
                <a:ea typeface="+mn-ea"/>
                <a:cs typeface="Open Sans"/>
              </a:rPr>
              <a:t>SOPs</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outline</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the</a:t>
            </a:r>
            <a:r>
              <a:rPr kumimoji="0" lang="en-GB" sz="1200" b="0" i="0" u="none" strike="noStrike" kern="1200" cap="none" spc="-9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actions,</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along</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the </a:t>
            </a:r>
            <a:r>
              <a:rPr kumimoji="0" lang="en-GB" sz="1200" b="0" i="0" u="none" strike="noStrike" kern="1200" cap="none" spc="0" normalizeH="0" baseline="0" noProof="0">
                <a:ln>
                  <a:noFill/>
                </a:ln>
                <a:solidFill>
                  <a:srgbClr val="62A4B6"/>
                </a:solidFill>
                <a:effectLst/>
                <a:uLnTx/>
                <a:uFillTx/>
                <a:latin typeface="Calibri"/>
                <a:ea typeface="+mn-ea"/>
                <a:cs typeface="Open Sans"/>
              </a:rPr>
              <a:t>actors,</a:t>
            </a:r>
            <a:r>
              <a:rPr kumimoji="0" lang="en-GB" sz="1200" b="0" i="0" u="none" strike="noStrike" kern="1200" cap="none" spc="-3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costs,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thresholds,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triggers,</a:t>
            </a:r>
            <a:r>
              <a:rPr kumimoji="0" lang="en-GB" sz="1200" b="0" i="0" u="none" strike="noStrike" kern="1200" cap="none" spc="-3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and </a:t>
            </a:r>
            <a:r>
              <a:rPr kumimoji="0" lang="en-GB" sz="1200" b="0" i="0" u="none" strike="noStrike" kern="1200" cap="none" spc="-10" normalizeH="0" baseline="0" noProof="0">
                <a:ln>
                  <a:noFill/>
                </a:ln>
                <a:solidFill>
                  <a:srgbClr val="62A4B6"/>
                </a:solidFill>
                <a:effectLst/>
                <a:uLnTx/>
                <a:uFillTx/>
                <a:latin typeface="Calibri"/>
                <a:ea typeface="+mn-ea"/>
                <a:cs typeface="Open Sans"/>
              </a:rPr>
              <a:t>predetermined</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funds</a:t>
            </a:r>
            <a:r>
              <a:rPr kumimoji="0" lang="en-GB" sz="1200" b="0" i="0" u="none" strike="noStrike" kern="1200" cap="none" spc="-9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to</a:t>
            </a:r>
            <a:r>
              <a:rPr kumimoji="0" lang="en-GB" sz="1200" b="0" i="0" u="none" strike="noStrike" kern="1200" cap="none" spc="-8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be</a:t>
            </a:r>
            <a:r>
              <a:rPr kumimoji="0" lang="en-GB" sz="1200" b="0" i="0" u="none" strike="noStrike" kern="1200" cap="none" spc="-8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mobilized</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25" normalizeH="0" baseline="0" noProof="0">
                <a:ln>
                  <a:noFill/>
                </a:ln>
                <a:solidFill>
                  <a:srgbClr val="62A4B6"/>
                </a:solidFill>
                <a:effectLst/>
                <a:uLnTx/>
                <a:uFillTx/>
                <a:latin typeface="Calibri"/>
                <a:ea typeface="+mn-ea"/>
                <a:cs typeface="Open Sans"/>
              </a:rPr>
              <a:t>in </a:t>
            </a:r>
            <a:r>
              <a:rPr kumimoji="0" lang="en-GB" sz="1200" b="0" i="0" u="none" strike="noStrike" kern="1200" cap="none" spc="-10" normalizeH="0" baseline="0" noProof="0">
                <a:ln>
                  <a:noFill/>
                </a:ln>
                <a:solidFill>
                  <a:srgbClr val="62A4B6"/>
                </a:solidFill>
                <a:effectLst/>
                <a:uLnTx/>
                <a:uFillTx/>
                <a:latin typeface="Calibri"/>
                <a:ea typeface="+mn-ea"/>
                <a:cs typeface="Open Sans"/>
              </a:rPr>
              <a:t>anticipation</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of</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an</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extreme</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weather</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event. T</a:t>
            </a:r>
            <a:r>
              <a:rPr kumimoji="0" lang="en-GB" sz="1200" b="0" i="0" u="none" strike="noStrike" kern="1200" cap="none" spc="0" normalizeH="0" baseline="0" noProof="0">
                <a:ln>
                  <a:noFill/>
                </a:ln>
                <a:solidFill>
                  <a:srgbClr val="62A4B6"/>
                </a:solidFill>
                <a:effectLst/>
                <a:uLnTx/>
                <a:uFillTx/>
                <a:latin typeface="Calibri"/>
                <a:ea typeface="+mn-ea"/>
                <a:cs typeface="Open Sans"/>
              </a:rPr>
              <a:t>he</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SOPs</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should</a:t>
            </a:r>
            <a:r>
              <a:rPr kumimoji="0" lang="en-GB" sz="1200" b="0" i="0" u="none" strike="noStrike" kern="1200" cap="none" spc="-6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be</a:t>
            </a:r>
            <a:r>
              <a:rPr kumimoji="0" lang="en-GB" sz="1200" b="0" i="0" u="none" strike="noStrike" kern="1200" cap="none" spc="-7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aligned</a:t>
            </a:r>
            <a:r>
              <a:rPr kumimoji="0" lang="en-GB" sz="1200" b="0" i="0" u="none" strike="noStrike" kern="1200" cap="none" spc="-7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6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national </a:t>
            </a:r>
            <a:r>
              <a:rPr kumimoji="0" lang="en-GB" sz="1200" b="0" i="0" u="none" strike="noStrike" kern="1200" cap="none" spc="0" normalizeH="0" baseline="0" noProof="0">
                <a:ln>
                  <a:noFill/>
                </a:ln>
                <a:solidFill>
                  <a:srgbClr val="62A4B6"/>
                </a:solidFill>
                <a:effectLst/>
                <a:uLnTx/>
                <a:uFillTx/>
                <a:latin typeface="Calibri"/>
                <a:ea typeface="+mn-ea"/>
                <a:cs typeface="Open Sans"/>
              </a:rPr>
              <a:t>disaster</a:t>
            </a:r>
            <a:r>
              <a:rPr kumimoji="0" lang="en-GB" sz="1200" b="0" i="0" u="none" strike="noStrike" kern="1200" cap="none" spc="-105"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risk</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management</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plans</a:t>
            </a:r>
            <a:r>
              <a:rPr kumimoji="0" lang="en-GB" sz="1200" b="0" i="0" u="none" strike="noStrike" kern="1200" cap="none" spc="-10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and</a:t>
            </a:r>
            <a:r>
              <a:rPr kumimoji="0" lang="en-GB" sz="1200" b="0" i="0" u="none" strike="noStrike" kern="1200" cap="none" spc="-105"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validated together</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with</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key</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actors</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0" normalizeH="0" baseline="0" noProof="0">
                <a:ln>
                  <a:noFill/>
                </a:ln>
                <a:solidFill>
                  <a:srgbClr val="62A4B6"/>
                </a:solidFill>
                <a:effectLst/>
                <a:uLnTx/>
                <a:uFillTx/>
                <a:latin typeface="Calibri"/>
                <a:ea typeface="+mn-ea"/>
                <a:cs typeface="Open Sans"/>
              </a:rPr>
              <a:t>through</a:t>
            </a:r>
            <a:r>
              <a:rPr kumimoji="0" lang="en-GB" sz="1200" b="0" i="0" u="none" strike="noStrike" kern="1200" cap="none" spc="-80" normalizeH="0" baseline="0" noProof="0">
                <a:ln>
                  <a:noFill/>
                </a:ln>
                <a:solidFill>
                  <a:srgbClr val="62A4B6"/>
                </a:solidFill>
                <a:effectLst/>
                <a:uLnTx/>
                <a:uFillTx/>
                <a:latin typeface="Calibri"/>
                <a:ea typeface="+mn-ea"/>
                <a:cs typeface="Open Sans"/>
              </a:rPr>
              <a:t> </a:t>
            </a:r>
            <a:r>
              <a:rPr kumimoji="0" lang="en-GB" sz="1200" b="0" i="0" u="none" strike="noStrike" kern="1200" cap="none" spc="-10" normalizeH="0" baseline="0" noProof="0">
                <a:ln>
                  <a:noFill/>
                </a:ln>
                <a:solidFill>
                  <a:srgbClr val="62A4B6"/>
                </a:solidFill>
                <a:effectLst/>
                <a:uLnTx/>
                <a:uFillTx/>
                <a:latin typeface="Calibri"/>
                <a:ea typeface="+mn-ea"/>
                <a:cs typeface="Open Sans"/>
              </a:rPr>
              <a:t>simulations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0" normalizeH="0" baseline="0" noProof="0">
              <a:ln>
                <a:noFill/>
              </a:ln>
              <a:solidFill>
                <a:srgbClr val="62A4B6"/>
              </a:solidFill>
              <a:effectLst/>
              <a:uLnTx/>
              <a:uFillTx/>
              <a:latin typeface="Calibri"/>
              <a:ea typeface="+mn-ea"/>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0" normalizeH="0" baseline="0" noProof="0">
                <a:ln>
                  <a:noFill/>
                </a:ln>
                <a:solidFill>
                  <a:srgbClr val="62A4B6"/>
                </a:solidFill>
                <a:effectLst/>
                <a:uLnTx/>
                <a:uFillTx/>
                <a:latin typeface="Calibri"/>
                <a:ea typeface="+mn-ea"/>
                <a:cs typeface="Open Sans"/>
              </a:rPr>
              <a:t>Monitor forecasts, act and measure impact: </a:t>
            </a:r>
            <a:r>
              <a:rPr kumimoji="0" lang="en-GB" sz="1200" b="0" i="0" u="none" strike="noStrike" kern="1200" cap="none" spc="0" normalizeH="0" baseline="0" noProof="0">
                <a:ln>
                  <a:noFill/>
                </a:ln>
                <a:solidFill>
                  <a:srgbClr val="14B98E"/>
                </a:solidFill>
                <a:effectLst/>
                <a:uLnTx/>
                <a:uFillTx/>
                <a:latin typeface="Calibri"/>
                <a:ea typeface="+mn-ea"/>
                <a:cs typeface="Open Sans"/>
              </a:rPr>
              <a:t>In response to a high, medium or low-level trigger, coordinate with key stakeholders to implement anticipatory actions as per the SOPs. </a:t>
            </a:r>
            <a:r>
              <a:rPr kumimoji="0" lang="en-GB" sz="1200" b="0" i="0" u="none" strike="noStrike" kern="1200" cap="none" spc="0" normalizeH="0" baseline="0" noProof="0" err="1">
                <a:ln>
                  <a:noFill/>
                </a:ln>
                <a:solidFill>
                  <a:srgbClr val="14B98E"/>
                </a:solidFill>
                <a:effectLst/>
                <a:uLnTx/>
                <a:uFillTx/>
                <a:latin typeface="Calibri"/>
                <a:ea typeface="+mn-ea"/>
                <a:cs typeface="Open Sans"/>
              </a:rPr>
              <a:t>Analyze</a:t>
            </a:r>
            <a:r>
              <a:rPr kumimoji="0" lang="en-GB" sz="1200" b="0" i="0" u="none" strike="noStrike" kern="1200" cap="none" spc="0" normalizeH="0" baseline="0" noProof="0">
                <a:ln>
                  <a:noFill/>
                </a:ln>
                <a:solidFill>
                  <a:srgbClr val="14B98E"/>
                </a:solidFill>
                <a:effectLst/>
                <a:uLnTx/>
                <a:uFillTx/>
                <a:latin typeface="Calibri"/>
                <a:ea typeface="+mn-ea"/>
                <a:cs typeface="Open Sans"/>
              </a:rPr>
              <a:t> impact, assimilate lessons learned and generate the necessary evidence to scale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2A4B6"/>
              </a:solidFill>
              <a:effectLst/>
              <a:uLnTx/>
              <a:uFillTx/>
              <a:latin typeface="Calibri"/>
              <a:ea typeface="+mn-ea"/>
              <a:cs typeface="Open Sans"/>
            </a:endParaRPr>
          </a:p>
          <a:p>
            <a:endParaRPr lang="en-GB"/>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116</a:t>
            </a:fld>
            <a:endParaRPr lang="en-US"/>
          </a:p>
        </p:txBody>
      </p:sp>
    </p:spTree>
    <p:extLst>
      <p:ext uri="{BB962C8B-B14F-4D97-AF65-F5344CB8AC3E}">
        <p14:creationId xmlns:p14="http://schemas.microsoft.com/office/powerpoint/2010/main" val="355743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fr-FR" err="1"/>
              <a:t>Somalia</a:t>
            </a:r>
            <a:r>
              <a:rPr lang="fr-FR"/>
              <a:t> </a:t>
            </a:r>
            <a:r>
              <a:rPr lang="fr-FR" err="1"/>
              <a:t>example</a:t>
            </a:r>
            <a:r>
              <a:rPr lang="fr-F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UNICEF’s work in Somalia with </a:t>
            </a:r>
            <a:r>
              <a:rPr lang="en-US" sz="1800" b="1">
                <a:effectLst/>
                <a:latin typeface="Calibri" panose="020F0502020204030204" pitchFamily="34" charset="0"/>
                <a:ea typeface="Calibri" panose="020F0502020204030204" pitchFamily="34" charset="0"/>
                <a:cs typeface="Times New Roman" panose="02020603050405020304" pitchFamily="18" charset="0"/>
              </a:rPr>
              <a:t>$4M of CERF-allocated </a:t>
            </a:r>
            <a:r>
              <a:rPr lang="en-US" sz="1800">
                <a:effectLst/>
                <a:latin typeface="Calibri" panose="020F0502020204030204" pitchFamily="34" charset="0"/>
                <a:ea typeface="Calibri" panose="020F0502020204030204" pitchFamily="34" charset="0"/>
                <a:cs typeface="Times New Roman" panose="02020603050405020304" pitchFamily="18" charset="0"/>
              </a:rPr>
              <a:t>funding in anticipation of severe drought across the country. </a:t>
            </a: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Interventions</a:t>
            </a:r>
            <a:r>
              <a:rPr lang="en-US" sz="1800">
                <a:effectLst/>
                <a:latin typeface="Calibri" panose="020F0502020204030204" pitchFamily="34" charset="0"/>
                <a:ea typeface="Calibri" panose="020F0502020204030204" pitchFamily="34" charset="0"/>
                <a:cs typeface="Times New Roman" panose="02020603050405020304" pitchFamily="18" charset="0"/>
              </a:rPr>
              <a:t>: provision of safe water, critical nutrition services, child protection support, immunization and emergency health care to drought-affected children and caregivers. </a:t>
            </a: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Times New Roman" panose="02020603050405020304" pitchFamily="18" charset="0"/>
              </a:rPr>
              <a:t>Impact</a:t>
            </a:r>
            <a:r>
              <a:rPr lang="en-US" sz="1800">
                <a:effectLst/>
                <a:latin typeface="Calibri" panose="020F0502020204030204" pitchFamily="34" charset="0"/>
                <a:ea typeface="Calibri" panose="020F0502020204030204" pitchFamily="34" charset="0"/>
                <a:cs typeface="Times New Roman" panose="02020603050405020304" pitchFamily="18" charset="0"/>
              </a:rPr>
              <a:t>: Anticipatory rehabilitation and upgrading of boreholes improved household finances, strengthened mental health, kept livestock healthier, reduced disputes related to water sources, and mitigated migration.</a:t>
            </a:r>
            <a:endParaRPr lang="fr-FR"/>
          </a:p>
        </p:txBody>
      </p:sp>
      <p:sp>
        <p:nvSpPr>
          <p:cNvPr id="4" name="Slide Number Placeholder 3"/>
          <p:cNvSpPr>
            <a:spLocks noGrp="1"/>
          </p:cNvSpPr>
          <p:nvPr>
            <p:ph type="sldNum" sz="quarter" idx="5"/>
          </p:nvPr>
        </p:nvSpPr>
        <p:spPr/>
        <p:txBody>
          <a:bodyPr/>
          <a:lstStyle/>
          <a:p>
            <a:fld id="{E086AD93-F4BE-42B6-8C30-17161E4ACA4D}" type="slidenum">
              <a:rPr lang="fr-FR" smtClean="0"/>
              <a:t>120</a:t>
            </a:fld>
            <a:endParaRPr lang="fr-FR"/>
          </a:p>
        </p:txBody>
      </p:sp>
    </p:spTree>
    <p:extLst>
      <p:ext uri="{BB962C8B-B14F-4D97-AF65-F5344CB8AC3E}">
        <p14:creationId xmlns:p14="http://schemas.microsoft.com/office/powerpoint/2010/main" val="810575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89650" cy="3429000"/>
          </a:xfrm>
        </p:spPr>
      </p:sp>
      <p:sp>
        <p:nvSpPr>
          <p:cNvPr id="3" name="Espace réservé des notes 2"/>
          <p:cNvSpPr>
            <a:spLocks noGrp="1"/>
          </p:cNvSpPr>
          <p:nvPr>
            <p:ph type="body" idx="1"/>
          </p:nvPr>
        </p:nvSpPr>
        <p:spPr/>
        <p:txBody>
          <a:bodyPr/>
          <a:lstStyle/>
          <a:p>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2844727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89650" cy="3429000"/>
          </a:xfrm>
        </p:spPr>
      </p:sp>
      <p:sp>
        <p:nvSpPr>
          <p:cNvPr id="3" name="Espace réservé des notes 2"/>
          <p:cNvSpPr>
            <a:spLocks noGrp="1"/>
          </p:cNvSpPr>
          <p:nvPr>
            <p:ph type="body" idx="1"/>
          </p:nvPr>
        </p:nvSpPr>
        <p:spPr/>
        <p:txBody>
          <a:bodyPr/>
          <a:lstStyle/>
          <a:p>
            <a:endParaRPr lang="en-GB" sz="1800" b="0" i="0" u="none" strike="noStrike" baseline="0">
              <a:solidFill>
                <a:srgbClr val="000000"/>
              </a:solidFill>
              <a:latin typeface="Open Sans" panose="020B0606030504020204" pitchFamily="34" charset="0"/>
            </a:endParaRPr>
          </a:p>
          <a:p>
            <a:r>
              <a:rPr lang="en-GB" sz="1800" b="0" i="0" u="none" strike="noStrike" baseline="0">
                <a:solidFill>
                  <a:srgbClr val="000000"/>
                </a:solidFill>
                <a:latin typeface="Open Sans" panose="020B0606030504020204" pitchFamily="34" charset="0"/>
              </a:rPr>
              <a:t> </a:t>
            </a:r>
          </a:p>
          <a:p>
            <a:r>
              <a:rPr lang="en-GB" sz="1800" b="0" i="0" u="none" strike="noStrike" baseline="0">
                <a:solidFill>
                  <a:srgbClr val="000000"/>
                </a:solidFill>
                <a:latin typeface="Open Sans" panose="020B0606030504020204" pitchFamily="34" charset="0"/>
              </a:rPr>
              <a:t>Dissemination of Early Warning Messages (EWM) to 442,209 people through loudspeakers and radio broadcasts. </a:t>
            </a:r>
            <a:r>
              <a:rPr lang="en-GB" sz="1800" b="0" i="0" u="none" strike="noStrike" baseline="0" err="1">
                <a:solidFill>
                  <a:srgbClr val="000000"/>
                </a:solidFill>
                <a:latin typeface="Open Sans" panose="020B0606030504020204" pitchFamily="34" charset="0"/>
              </a:rPr>
              <a:t>SoDMA</a:t>
            </a:r>
            <a:r>
              <a:rPr lang="en-GB" sz="1800" b="0" i="0" u="none" strike="noStrike" baseline="0">
                <a:solidFill>
                  <a:srgbClr val="000000"/>
                </a:solidFill>
                <a:latin typeface="Open Sans" panose="020B0606030504020204" pitchFamily="34" charset="0"/>
              </a:rPr>
              <a:t> augmented this effort with an automated flood early warning message for all mobile phone users. All messages were translated into the local language to enhance people’s understanding and prompt action. The messages aimed at informing households about the possible risk from floods, giving them 1) guidance on flood risk reduction measures, 2) what to do during the flood and 3) recovery measures and advice on preventing future damage. </a:t>
            </a:r>
          </a:p>
          <a:p>
            <a:r>
              <a:rPr lang="en-GB" sz="1800" b="0" i="0" u="none" strike="noStrike" baseline="0">
                <a:solidFill>
                  <a:srgbClr val="000000"/>
                </a:solidFill>
                <a:latin typeface="Open Sans" panose="020B0606030504020204" pitchFamily="34" charset="0"/>
              </a:rPr>
              <a:t>• Distribution of unconditional anticipatory cash transfers to 218,718 people who were most vulnerable to the floods. USD 81 per household was provided to meet basic food needs and other priority needs to reduce floods impacts. Out of the people reached with cash, 59% were women, enhancing their involvement in decision making. </a:t>
            </a:r>
          </a:p>
          <a:p>
            <a:r>
              <a:rPr lang="en-GB" sz="1800" b="0" i="0" u="none" strike="noStrike" baseline="0">
                <a:solidFill>
                  <a:srgbClr val="000000"/>
                </a:solidFill>
                <a:latin typeface="Open Sans" panose="020B0606030504020204" pitchFamily="34" charset="0"/>
              </a:rPr>
              <a:t>• Strategic pre-positioning of nutrition commodities and boats to ensure efficient delivery of essential food and nutrition assistance to potentially flood-affected communities. </a:t>
            </a:r>
          </a:p>
          <a:p>
            <a:endParaRPr lang="en-GB"/>
          </a:p>
        </p:txBody>
      </p:sp>
    </p:spTree>
    <p:extLst>
      <p:ext uri="{BB962C8B-B14F-4D97-AF65-F5344CB8AC3E}">
        <p14:creationId xmlns:p14="http://schemas.microsoft.com/office/powerpoint/2010/main" val="256326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solidFill>
                <a:srgbClr val="000000"/>
              </a:solidFill>
              <a:latin typeface="Calibri"/>
              <a:ea typeface="Calibri"/>
              <a:cs typeface="Calibri"/>
            </a:endParaRPr>
          </a:p>
        </p:txBody>
      </p:sp>
    </p:spTree>
    <p:extLst>
      <p:ext uri="{BB962C8B-B14F-4D97-AF65-F5344CB8AC3E}">
        <p14:creationId xmlns:p14="http://schemas.microsoft.com/office/powerpoint/2010/main" val="24464844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pPr>
              <a:lnSpc>
                <a:spcPct val="100000"/>
              </a:lnSpc>
            </a:pPr>
            <a:r>
              <a:rPr lang="en-US" sz="1000">
                <a:latin typeface="+mn-lt"/>
              </a:rPr>
              <a:t>Diane-</a:t>
            </a:r>
          </a:p>
          <a:p>
            <a:pPr>
              <a:lnSpc>
                <a:spcPct val="100000"/>
              </a:lnSpc>
            </a:pPr>
            <a:endParaRPr lang="en-US" sz="1000">
              <a:latin typeface="+mn-lt"/>
            </a:endParaRPr>
          </a:p>
          <a:p>
            <a:pPr>
              <a:lnSpc>
                <a:spcPct val="100000"/>
              </a:lnSpc>
            </a:pPr>
            <a:r>
              <a:rPr lang="en-US" sz="1000">
                <a:latin typeface="+mn-lt"/>
              </a:rPr>
              <a:t>Acknowledgement and appreciation for opportunity of the session, and co-facilitation between Christiane </a:t>
            </a:r>
            <a:r>
              <a:rPr lang="en-US" sz="1000" err="1">
                <a:latin typeface="+mn-lt"/>
              </a:rPr>
              <a:t>Rudert</a:t>
            </a:r>
            <a:r>
              <a:rPr lang="en-US" sz="1000">
                <a:latin typeface="+mn-lt"/>
              </a:rPr>
              <a:t> (UNICEF ESARO) and myself (working for GNC). </a:t>
            </a:r>
          </a:p>
          <a:p>
            <a:pPr>
              <a:lnSpc>
                <a:spcPct val="100000"/>
              </a:lnSpc>
            </a:pPr>
            <a:endParaRPr lang="en-US" sz="1000">
              <a:latin typeface="+mn-lt"/>
            </a:endParaRPr>
          </a:p>
          <a:p>
            <a:pPr>
              <a:lnSpc>
                <a:spcPct val="100000"/>
              </a:lnSpc>
            </a:pPr>
            <a:r>
              <a:rPr lang="en-US" sz="1000">
                <a:latin typeface="+mn-lt"/>
              </a:rPr>
              <a:t>The objectives of this presentation </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ground participants in a common understanding of nutrition challenges in the context of the climate crisis globally (evidence, commitments, gaps) and regionally,</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share efforts to help prioritize what NIE in the context of the climate crisis means regionally and globally,</a:t>
            </a:r>
          </a:p>
          <a:p>
            <a:pPr>
              <a:lnSpc>
                <a:spcPct val="100000"/>
              </a:lnSpc>
            </a:pPr>
            <a:endParaRPr lang="en-GB" sz="1000">
              <a:solidFill>
                <a:srgbClr val="000000"/>
              </a:solidFill>
              <a:effectLst/>
              <a:latin typeface="+mn-lt"/>
              <a:ea typeface="Cambria" panose="02040503050406030204" pitchFamily="18" charset="0"/>
              <a:cs typeface="Times New Roman" panose="02020603050405020304" pitchFamily="18" charset="0"/>
            </a:endParaRPr>
          </a:p>
          <a:p>
            <a:pPr>
              <a:lnSpc>
                <a:spcPct val="100000"/>
              </a:lnSpc>
            </a:pPr>
            <a:r>
              <a:rPr lang="en-GB" sz="1000">
                <a:solidFill>
                  <a:srgbClr val="000000"/>
                </a:solidFill>
                <a:effectLst/>
                <a:latin typeface="+mn-lt"/>
                <a:ea typeface="Cambria" panose="02040503050406030204" pitchFamily="18" charset="0"/>
                <a:cs typeface="Times New Roman" panose="02020603050405020304" pitchFamily="18" charset="0"/>
              </a:rPr>
              <a:t>And in the working group session after the break:</a:t>
            </a:r>
          </a:p>
          <a:p>
            <a:pPr marL="171450" indent="-171450">
              <a:lnSpc>
                <a:spcPct val="100000"/>
              </a:lnSpc>
              <a:buFont typeface="Arial" panose="020B0604020202020204" pitchFamily="34" charset="0"/>
              <a:buChar char="•"/>
            </a:pPr>
            <a:r>
              <a:rPr lang="en-GB" sz="1000">
                <a:solidFill>
                  <a:srgbClr val="000000"/>
                </a:solidFill>
                <a:effectLst/>
                <a:latin typeface="+mn-lt"/>
                <a:ea typeface="Cambria" panose="02040503050406030204" pitchFamily="18" charset="0"/>
                <a:cs typeface="Times New Roman" panose="02020603050405020304" pitchFamily="18" charset="0"/>
              </a:rPr>
              <a:t>To hear/learn country experience on NIE in context of climate crisis,</a:t>
            </a:r>
            <a:endParaRPr lang="en-US" sz="1000">
              <a:solidFill>
                <a:sysClr val="windowText" lastClr="000000"/>
              </a:solidFill>
              <a:effectLst/>
              <a:latin typeface="+mn-lt"/>
              <a:ea typeface="Cambria" panose="02040503050406030204" pitchFamily="18" charset="0"/>
              <a:cs typeface="Times New Roman" panose="02020603050405020304" pitchFamily="18" charset="0"/>
            </a:endParaRPr>
          </a:p>
          <a:p>
            <a:pPr marL="171450" indent="-171450">
              <a:lnSpc>
                <a:spcPct val="100000"/>
              </a:lnSpc>
              <a:buFont typeface="Arial" panose="020B0604020202020204" pitchFamily="34" charset="0"/>
              <a:buChar char="•"/>
            </a:pPr>
            <a:r>
              <a:rPr lang="en-GB" sz="1000">
                <a:solidFill>
                  <a:srgbClr val="000000"/>
                </a:solidFill>
                <a:effectLst/>
                <a:latin typeface="+mn-lt"/>
                <a:ea typeface="Times New Roman" panose="02020603050405020304" pitchFamily="18" charset="0"/>
                <a:cs typeface="Times New Roman" panose="02020603050405020304" pitchFamily="18" charset="0"/>
              </a:rPr>
              <a:t>To identify priority asks for regional and global efforts for NIE in the context of climate crisis action. (which will happen during the group work session)</a:t>
            </a:r>
          </a:p>
          <a:p>
            <a:pPr marL="171450" indent="-171450">
              <a:lnSpc>
                <a:spcPct val="100000"/>
              </a:lnSpc>
              <a:buFont typeface="Arial" panose="020B0604020202020204" pitchFamily="34" charset="0"/>
              <a:buChar char="•"/>
            </a:pPr>
            <a:endParaRPr lang="en-GB" sz="1000">
              <a:solidFill>
                <a:srgbClr val="000000"/>
              </a:solidFill>
              <a:effectLst/>
              <a:latin typeface="+mn-lt"/>
              <a:cs typeface="Times New Roman" panose="02020603050405020304" pitchFamily="18" charset="0"/>
            </a:endParaRPr>
          </a:p>
          <a:p>
            <a:pPr marL="0" indent="0">
              <a:lnSpc>
                <a:spcPct val="100000"/>
              </a:lnSpc>
              <a:buFont typeface="Arial" panose="020B0604020202020204" pitchFamily="34" charset="0"/>
              <a:buNone/>
            </a:pPr>
            <a:r>
              <a:rPr lang="en-GB" sz="1000">
                <a:solidFill>
                  <a:srgbClr val="000000"/>
                </a:solidFill>
                <a:effectLst/>
                <a:latin typeface="+mn-lt"/>
                <a:cs typeface="Times New Roman" panose="02020603050405020304" pitchFamily="18" charset="0"/>
              </a:rPr>
              <a:t>Acknowledge that this is a brief session, and that some terminology and approaches may differ between countries and agencies, so will aim to offer clarity where it is available, and also acknowledge that part of the reason to have this session is to identify ways to bring diverse perspectives together around this critical issue. </a:t>
            </a:r>
            <a:endParaRPr lang="en-NL" sz="1000">
              <a:latin typeface="+mn-lt"/>
            </a:endParaRPr>
          </a:p>
        </p:txBody>
      </p:sp>
    </p:spTree>
    <p:extLst>
      <p:ext uri="{BB962C8B-B14F-4D97-AF65-F5344CB8AC3E}">
        <p14:creationId xmlns:p14="http://schemas.microsoft.com/office/powerpoint/2010/main" val="37470187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nSpc>
                <a:spcPct val="100000"/>
              </a:lnSpc>
            </a:pPr>
            <a:r>
              <a:rPr lang="en-US" sz="1000">
                <a:latin typeface="+mn-lt"/>
              </a:rPr>
              <a:t>Diane to set the stage- climate change has changed the landscape of climate and environmental hazards shocks and stresses. </a:t>
            </a:r>
          </a:p>
          <a:p>
            <a:pPr>
              <a:lnSpc>
                <a:spcPct val="100000"/>
              </a:lnSpc>
              <a:spcBef>
                <a:spcPts val="0"/>
              </a:spcBef>
              <a:spcAft>
                <a:spcPts val="0"/>
              </a:spcAft>
            </a:pPr>
            <a:endParaRPr lang="en-US" sz="1000">
              <a:latin typeface="+mn-lt"/>
            </a:endParaRPr>
          </a:p>
          <a:p>
            <a:pPr>
              <a:lnSpc>
                <a:spcPct val="100000"/>
              </a:lnSpc>
              <a:defRPr/>
            </a:pPr>
            <a:r>
              <a:rPr lang="en-US" sz="1000">
                <a:latin typeface="+mn-lt"/>
              </a:rPr>
              <a:t>A 2021 report by UNICEF presented this collective challenge.  The analysis included sudden onset events (heatwaves, cyclones, riverine flooding, coastal flooding), slower onset changes (water scarcity and vector-borne diseases) and environmental degradation and stresses (air pollution, tied to fossil fuel combustion) and lead pollution. </a:t>
            </a:r>
          </a:p>
          <a:p>
            <a:pPr>
              <a:lnSpc>
                <a:spcPct val="100000"/>
              </a:lnSpc>
              <a:spcBef>
                <a:spcPts val="0"/>
              </a:spcBef>
              <a:spcAft>
                <a:spcPts val="0"/>
              </a:spcAft>
            </a:pPr>
            <a:endParaRPr lang="en-US" sz="1000">
              <a:latin typeface="+mn-lt"/>
            </a:endParaRPr>
          </a:p>
          <a:p>
            <a:pPr>
              <a:lnSpc>
                <a:spcPct val="100000"/>
              </a:lnSpc>
            </a:pPr>
            <a:r>
              <a:rPr lang="en-US" sz="1000">
                <a:latin typeface="+mn-lt"/>
              </a:rPr>
              <a:t>As the map on the left shows (with red representing greater than or equal to 5 of these challenges, and orange representing 3), we can see that much of the global is facing overlapping climate and environmental hazards, shocks and stresses, which is concerning. </a:t>
            </a:r>
          </a:p>
          <a:p>
            <a:pPr>
              <a:lnSpc>
                <a:spcPct val="100000"/>
              </a:lnSpc>
              <a:spcBef>
                <a:spcPts val="0"/>
              </a:spcBef>
              <a:spcAft>
                <a:spcPts val="0"/>
              </a:spcAft>
            </a:pPr>
            <a:endParaRPr lang="en-US" sz="1000">
              <a:latin typeface="+mn-lt"/>
            </a:endParaRPr>
          </a:p>
          <a:p>
            <a:pPr>
              <a:lnSpc>
                <a:spcPct val="100000"/>
              </a:lnSpc>
              <a:spcBef>
                <a:spcPts val="0"/>
              </a:spcBef>
              <a:spcAft>
                <a:spcPts val="0"/>
              </a:spcAft>
            </a:pPr>
            <a:r>
              <a:rPr lang="en-US" sz="1000">
                <a:latin typeface="+mn-lt"/>
              </a:rPr>
              <a:t>“</a:t>
            </a:r>
            <a:r>
              <a:rPr lang="en-US" sz="1000" b="0" i="0" u="none" strike="noStrike" baseline="0">
                <a:solidFill>
                  <a:srgbClr val="211D1E"/>
                </a:solidFill>
                <a:latin typeface="+mn-lt"/>
              </a:rPr>
              <a:t>Droughts, floods and severe weather, coupled with other environmental stresses, compound one another. These hazards can not only exacerbate each other, but also marginalize pockets of society and increase inequality. They also interact with other social, political and health risks, including COVID-19. Overlapping hazards ultimately make certain parts of the world even more precarious and risky places for children – drastically reducing their future potential.”</a:t>
            </a:r>
          </a:p>
          <a:p>
            <a:pPr>
              <a:lnSpc>
                <a:spcPct val="100000"/>
              </a:lnSpc>
              <a:spcBef>
                <a:spcPts val="0"/>
              </a:spcBef>
              <a:spcAft>
                <a:spcPts val="0"/>
              </a:spcAft>
            </a:pPr>
            <a:endParaRPr lang="en-US" sz="1000" b="0" i="0" u="none" strike="noStrike" baseline="0">
              <a:solidFill>
                <a:srgbClr val="211D1E"/>
              </a:solidFill>
              <a:latin typeface="+mn-lt"/>
            </a:endParaRPr>
          </a:p>
          <a:p>
            <a:pPr>
              <a:lnSpc>
                <a:spcPct val="100000"/>
              </a:lnSpc>
            </a:pPr>
            <a:r>
              <a:rPr lang="en-US" sz="1000" b="0" i="0" u="none" strike="noStrike" baseline="0">
                <a:solidFill>
                  <a:srgbClr val="211D1E"/>
                </a:solidFill>
                <a:latin typeface="+mn-lt"/>
              </a:rPr>
              <a:t>When we look at this overlap at the level of the child (on the right), we see that almost every child on earth is facing at least one of these, and that 1.2 billion are facing at least three, and almost 80 million children are facing at least 6 of these challenges.</a:t>
            </a:r>
            <a:r>
              <a:rPr lang="en-US" sz="1000">
                <a:solidFill>
                  <a:srgbClr val="211D1E"/>
                </a:solidFill>
                <a:latin typeface="+mn-lt"/>
              </a:rPr>
              <a:t>  </a:t>
            </a:r>
            <a:endParaRPr lang="en-US" sz="1000" b="0" i="0" u="none" strike="noStrike" baseline="0">
              <a:solidFill>
                <a:srgbClr val="211D1E"/>
              </a:solidFill>
              <a:latin typeface="+mn-lt"/>
            </a:endParaRPr>
          </a:p>
          <a:p>
            <a:pPr>
              <a:lnSpc>
                <a:spcPct val="100000"/>
              </a:lnSpc>
              <a:spcBef>
                <a:spcPts val="0"/>
              </a:spcBef>
              <a:spcAft>
                <a:spcPts val="0"/>
              </a:spcAft>
            </a:pPr>
            <a:endParaRPr lang="en-US" sz="1000" b="0" i="0" u="none" strike="noStrike" baseline="0">
              <a:solidFill>
                <a:srgbClr val="211D1E"/>
              </a:solidFill>
              <a:latin typeface="+mn-lt"/>
            </a:endParaRPr>
          </a:p>
        </p:txBody>
      </p:sp>
    </p:spTree>
    <p:extLst>
      <p:ext uri="{BB962C8B-B14F-4D97-AF65-F5344CB8AC3E}">
        <p14:creationId xmlns:p14="http://schemas.microsoft.com/office/powerpoint/2010/main" val="3244844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lnSpc>
                <a:spcPct val="100000"/>
              </a:lnSpc>
            </a:pPr>
            <a:r>
              <a:rPr lang="en-US" sz="1000">
                <a:latin typeface="+mn-lt"/>
              </a:rPr>
              <a:t>Diane</a:t>
            </a:r>
            <a:endParaRPr lang="en-US"/>
          </a:p>
          <a:p>
            <a:pPr algn="l">
              <a:lnSpc>
                <a:spcPct val="100000"/>
              </a:lnSpc>
            </a:pPr>
            <a:r>
              <a:rPr lang="en-US" sz="1000">
                <a:latin typeface="+mn-lt"/>
              </a:rPr>
              <a:t>Similarly, we are facing overlapping challenges in relation to nutrition. In 2019, UNICEF introduced a new indicators of “children not growing well- e.g. children who are free from stunting, wasting, overweight or combinations of </a:t>
            </a:r>
            <a:r>
              <a:rPr lang="en-US" sz="1000" b="0" i="0" u="none" strike="noStrike" baseline="0">
                <a:solidFill>
                  <a:srgbClr val="120D09"/>
                </a:solidFill>
                <a:latin typeface="+mn-lt"/>
              </a:rPr>
              <a:t>stunted, stunted and overweight, or stunted and wasted. At that time, </a:t>
            </a:r>
            <a:r>
              <a:rPr lang="en-US" sz="1000">
                <a:latin typeface="+mn-lt"/>
              </a:rPr>
              <a:t>“</a:t>
            </a:r>
            <a:r>
              <a:rPr lang="en-US" sz="1000" b="0" i="0" u="none" strike="noStrike" baseline="0">
                <a:solidFill>
                  <a:srgbClr val="120D09"/>
                </a:solidFill>
                <a:latin typeface="+mn-lt"/>
              </a:rPr>
              <a:t>Globally, at least one in three children under the age of 5 was stunted, wasted or overweight and, in some cases, suffers from a combination of two of these forms of malnutrition. Further, at least one in two children suffers from hidden hunger due to deficiencies – often not visible – in vitamins and essential nutrients, which can harm survival, growth and development at every stage of life.” We are learning more and more about </a:t>
            </a:r>
            <a:r>
              <a:rPr lang="en-US" sz="1000">
                <a:latin typeface="+mn-lt"/>
              </a:rPr>
              <a:t>how overlapping forms of malnutrition in children contributes to less optimal growth and development and increases in mortality risk.</a:t>
            </a:r>
          </a:p>
          <a:p>
            <a:pPr>
              <a:lnSpc>
                <a:spcPct val="100000"/>
              </a:lnSpc>
            </a:pPr>
            <a:endParaRPr lang="en-US" sz="1000">
              <a:latin typeface="+mn-lt"/>
            </a:endParaRPr>
          </a:p>
          <a:p>
            <a:pPr>
              <a:lnSpc>
                <a:spcPct val="100000"/>
              </a:lnSpc>
            </a:pPr>
            <a:r>
              <a:rPr lang="en-US" sz="1000">
                <a:latin typeface="+mn-lt"/>
              </a:rPr>
              <a:t>At the level of countries, on the left, we can see that (from left to right) 101 countries with at least medium stunting prevalence, 77 with at least medium overweight, 124 with at least moderate anemia prevalence and 62 with at least medium wasting prevalence, using the updated WHO thresholds.</a:t>
            </a:r>
          </a:p>
          <a:p>
            <a:pPr>
              <a:lnSpc>
                <a:spcPct val="100000"/>
              </a:lnSpc>
            </a:pPr>
            <a:endParaRPr lang="en-US" sz="1000">
              <a:latin typeface="+mn-lt"/>
            </a:endParaRPr>
          </a:p>
          <a:p>
            <a:pPr>
              <a:lnSpc>
                <a:spcPct val="100000"/>
              </a:lnSpc>
            </a:pPr>
            <a:r>
              <a:rPr lang="en-US" sz="1000">
                <a:latin typeface="+mn-lt"/>
              </a:rPr>
              <a:t>That is worrying enough- when we look more closely at how these overlap at country level, we see</a:t>
            </a:r>
          </a:p>
          <a:p>
            <a:pPr marL="342900" indent="-342900">
              <a:lnSpc>
                <a:spcPct val="100000"/>
              </a:lnSpc>
              <a:buFont typeface="Arial" panose="020B0604020202020204" pitchFamily="34" charset="0"/>
              <a:buChar char="•"/>
            </a:pPr>
            <a:r>
              <a:rPr lang="en-US" sz="1000">
                <a:latin typeface="+mn-lt"/>
              </a:rPr>
              <a:t>22 COs with stunting, wasting, overweight and anemia</a:t>
            </a:r>
          </a:p>
          <a:p>
            <a:pPr marL="342900" indent="-342900">
              <a:lnSpc>
                <a:spcPct val="100000"/>
              </a:lnSpc>
              <a:buFont typeface="Arial" panose="020B0604020202020204" pitchFamily="34" charset="0"/>
              <a:buChar char="•"/>
            </a:pPr>
            <a:r>
              <a:rPr lang="en-US" sz="1000">
                <a:latin typeface="+mn-lt"/>
              </a:rPr>
              <a:t>35 countries with stunting, wasting and anemia, </a:t>
            </a:r>
          </a:p>
          <a:p>
            <a:pPr marL="342900" indent="-342900">
              <a:lnSpc>
                <a:spcPct val="100000"/>
              </a:lnSpc>
              <a:buFont typeface="Arial" panose="020B0604020202020204" pitchFamily="34" charset="0"/>
              <a:buChar char="•"/>
            </a:pPr>
            <a:r>
              <a:rPr lang="en-US" sz="1000">
                <a:latin typeface="+mn-lt"/>
              </a:rPr>
              <a:t>14 with stunting and anemia</a:t>
            </a:r>
          </a:p>
          <a:p>
            <a:pPr marL="342900" indent="-342900">
              <a:lnSpc>
                <a:spcPct val="100000"/>
              </a:lnSpc>
              <a:buFont typeface="Arial" panose="020B0604020202020204" pitchFamily="34" charset="0"/>
              <a:buChar char="•"/>
            </a:pPr>
            <a:r>
              <a:rPr lang="en-US" sz="1000">
                <a:latin typeface="+mn-lt"/>
              </a:rPr>
              <a:t>0 with only wasting- which often times, for better or worse, is often the largest funding programming intervention in humanitarian crises. This data reiterates the importance of collective situation analysis of the nutrition situation and driving factors- to look at all forms of malnutrition. </a:t>
            </a:r>
          </a:p>
          <a:p>
            <a:pPr>
              <a:lnSpc>
                <a:spcPct val="100000"/>
              </a:lnSpc>
            </a:pPr>
            <a:endParaRPr lang="en-US" sz="1000">
              <a:latin typeface="+mn-lt"/>
            </a:endParaRPr>
          </a:p>
          <a:p>
            <a:pPr>
              <a:lnSpc>
                <a:spcPct val="100000"/>
              </a:lnSpc>
            </a:pPr>
            <a:r>
              <a:rPr lang="en-US" sz="1000">
                <a:latin typeface="+mn-lt"/>
              </a:rPr>
              <a:t>When we look at the global distribution of this overlapping nutrition crisis (the map on the right, where red represents more than 60% prevalence not growing well, and dark orange 50 to less than 60% prevalence,) we see that some countries are more impacted than others. </a:t>
            </a:r>
          </a:p>
          <a:p>
            <a:pPr>
              <a:lnSpc>
                <a:spcPct val="100000"/>
              </a:lnSpc>
            </a:pPr>
            <a:endParaRPr lang="en-US" sz="1000">
              <a:latin typeface="+mn-lt"/>
            </a:endParaRPr>
          </a:p>
          <a:p>
            <a:pPr>
              <a:lnSpc>
                <a:spcPct val="100000"/>
              </a:lnSpc>
            </a:pPr>
            <a:r>
              <a:rPr lang="en-US" sz="1000">
                <a:latin typeface="+mn-lt"/>
              </a:rPr>
              <a:t>When it comes to global trends- reduction in stunting over the last 20 years, with wasting prevalence remaining persistently stable</a:t>
            </a:r>
          </a:p>
          <a:p>
            <a:pPr>
              <a:lnSpc>
                <a:spcPct val="100000"/>
              </a:lnSpc>
            </a:pPr>
            <a:r>
              <a:rPr lang="en-US" sz="1000">
                <a:latin typeface="+mn-lt"/>
              </a:rPr>
              <a:t>And at the same time, acknowledge there are data gaps in nutrition of other age groups</a:t>
            </a:r>
          </a:p>
          <a:p>
            <a:pPr>
              <a:lnSpc>
                <a:spcPct val="100000"/>
              </a:lnSpc>
            </a:pPr>
            <a:endParaRPr lang="en-US" sz="1000">
              <a:latin typeface="+mn-lt"/>
            </a:endParaRPr>
          </a:p>
          <a:p>
            <a:pPr>
              <a:lnSpc>
                <a:spcPct val="100000"/>
              </a:lnSpc>
            </a:pPr>
            <a:endParaRPr lang="en-US" sz="1000">
              <a:latin typeface="+mn-lt"/>
            </a:endParaRPr>
          </a:p>
        </p:txBody>
      </p:sp>
    </p:spTree>
    <p:extLst>
      <p:ext uri="{BB962C8B-B14F-4D97-AF65-F5344CB8AC3E}">
        <p14:creationId xmlns:p14="http://schemas.microsoft.com/office/powerpoint/2010/main" val="4177556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nSpc>
                <a:spcPct val="100000"/>
              </a:lnSpc>
            </a:pPr>
            <a:r>
              <a:rPr lang="en-US" sz="1000">
                <a:solidFill>
                  <a:srgbClr val="221E1F"/>
                </a:solidFill>
                <a:latin typeface="+mj-lt"/>
              </a:rPr>
              <a:t>Diane</a:t>
            </a:r>
            <a:endParaRPr lang="en-US"/>
          </a:p>
          <a:p>
            <a:pPr>
              <a:lnSpc>
                <a:spcPct val="100000"/>
              </a:lnSpc>
            </a:pPr>
            <a:endParaRPr lang="en-US" sz="1000" b="0" i="0" u="none" strike="noStrike" baseline="0">
              <a:solidFill>
                <a:srgbClr val="221E1F"/>
              </a:solidFill>
              <a:latin typeface="+mj-lt"/>
            </a:endParaRPr>
          </a:p>
          <a:p>
            <a:pPr>
              <a:lnSpc>
                <a:spcPct val="100000"/>
              </a:lnSpc>
            </a:pPr>
            <a:r>
              <a:rPr lang="en-US" sz="1000" b="0" i="0" u="none" strike="noStrike" baseline="0">
                <a:solidFill>
                  <a:srgbClr val="221E1F"/>
                </a:solidFill>
                <a:latin typeface="+mj-lt"/>
              </a:rPr>
              <a:t>“</a:t>
            </a:r>
            <a:r>
              <a:rPr lang="en-US" sz="1000" b="1" i="0" u="none" strike="noStrike" baseline="0">
                <a:solidFill>
                  <a:srgbClr val="221E1F"/>
                </a:solidFill>
                <a:latin typeface="+mj-lt"/>
              </a:rPr>
              <a:t>Progress on adolescent girls’ and women’s nutrition is too slow and under threat. </a:t>
            </a:r>
            <a:r>
              <a:rPr lang="en-US" sz="1000" b="0" i="0" u="none" strike="noStrike" baseline="0">
                <a:solidFill>
                  <a:srgbClr val="221E1F"/>
                </a:solidFill>
                <a:latin typeface="+mj-lt"/>
              </a:rPr>
              <a:t>More than one billion adolescent girls and women suffer from undernutrition (including underweight and short height), deficiencies in essential micronutrients and </a:t>
            </a:r>
            <a:r>
              <a:rPr lang="en-US" sz="1000" b="0" i="0" u="none" strike="noStrike" baseline="0" err="1">
                <a:solidFill>
                  <a:srgbClr val="221E1F"/>
                </a:solidFill>
                <a:latin typeface="+mj-lt"/>
              </a:rPr>
              <a:t>anaemia</a:t>
            </a:r>
            <a:r>
              <a:rPr lang="en-US" sz="1000" b="0" i="0" u="none" strike="noStrike" baseline="0">
                <a:solidFill>
                  <a:srgbClr val="221E1F"/>
                </a:solidFill>
                <a:latin typeface="+mj-lt"/>
              </a:rPr>
              <a:t>, with devastating consequences for their lives and wellbeing. Since 2000, there has been no change in the prevalence of underweight in adolescent girls (8 per cent) and only a small decline in the prevalence of underweight in women (from 12 to 10 per cent). The prevalence of </a:t>
            </a:r>
            <a:r>
              <a:rPr lang="en-US" sz="1000" b="0" i="0" u="none" strike="noStrike" baseline="0" err="1">
                <a:solidFill>
                  <a:srgbClr val="221E1F"/>
                </a:solidFill>
                <a:latin typeface="+mj-lt"/>
              </a:rPr>
              <a:t>anaemia</a:t>
            </a:r>
            <a:r>
              <a:rPr lang="en-US" sz="1000" b="0" i="0" u="none" strike="noStrike" baseline="0">
                <a:solidFill>
                  <a:srgbClr val="221E1F"/>
                </a:solidFill>
                <a:latin typeface="+mj-lt"/>
              </a:rPr>
              <a:t> remains high and unabated (30 per cent), and more than two-thirds of girls and women (69 per cent) suffer from micronutrient deficiencies. “</a:t>
            </a:r>
          </a:p>
          <a:p>
            <a:pPr>
              <a:lnSpc>
                <a:spcPct val="100000"/>
              </a:lnSpc>
            </a:pPr>
            <a:endParaRPr lang="en-US" sz="1000" b="0" i="0" u="none" strike="noStrike" baseline="0">
              <a:solidFill>
                <a:srgbClr val="221E1F"/>
              </a:solidFill>
              <a:latin typeface="+mj-lt"/>
            </a:endParaRPr>
          </a:p>
          <a:p>
            <a:pPr>
              <a:lnSpc>
                <a:spcPct val="100000"/>
              </a:lnSpc>
            </a:pPr>
            <a:r>
              <a:rPr lang="en-US" sz="1000" b="0" i="0" u="none" strike="noStrike" baseline="0">
                <a:solidFill>
                  <a:srgbClr val="221E1F"/>
                </a:solidFill>
                <a:latin typeface="+mj-lt"/>
              </a:rPr>
              <a:t>“No region is on track to meet the 2030 global targets to reduce </a:t>
            </a:r>
            <a:r>
              <a:rPr lang="en-US" sz="1000" b="0" i="0" u="none" strike="noStrike" baseline="0" err="1">
                <a:solidFill>
                  <a:srgbClr val="221E1F"/>
                </a:solidFill>
                <a:latin typeface="+mj-lt"/>
              </a:rPr>
              <a:t>anaemia</a:t>
            </a:r>
            <a:r>
              <a:rPr lang="en-US" sz="1000" b="0" i="0" u="none" strike="noStrike" baseline="0">
                <a:solidFill>
                  <a:srgbClr val="221E1F"/>
                </a:solidFill>
                <a:latin typeface="+mj-lt"/>
              </a:rPr>
              <a:t> in adolescent girls and women by half and low birthweight in newborns by 30 per cent. The current global food and nutrition crisis could slow progress even further; we estimate that the number of acutely malnourished pregnant and breastfeeding women increased by 25 per cent between 2020 (5.5 million) and 2022 (6.9 million) in 12 countries that are hard hit by the current food and nutrition crisis.”</a:t>
            </a:r>
          </a:p>
          <a:p>
            <a:pPr>
              <a:lnSpc>
                <a:spcPct val="100000"/>
              </a:lnSpc>
            </a:pPr>
            <a:endParaRPr lang="en-US" sz="1000" b="0" i="0" u="none" strike="noStrike" baseline="0">
              <a:solidFill>
                <a:srgbClr val="221E1F"/>
              </a:solidFill>
              <a:latin typeface="+mj-lt"/>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sz="1800" b="1" i="0" u="none" strike="noStrike" baseline="0">
                <a:solidFill>
                  <a:srgbClr val="221E1F"/>
                </a:solidFill>
                <a:latin typeface="Univers LT Std 45 Light"/>
              </a:rPr>
              <a:t>Number of acutely malnourished pregnant and breastfeeding women in 12 countries affected by the food and nutrition crisis, 2020 and 2022 </a:t>
            </a:r>
            <a:endParaRPr lang="en-US" sz="1000" b="0" i="0" u="none" strike="noStrike" baseline="0">
              <a:solidFill>
                <a:srgbClr val="221E1F"/>
              </a:solidFill>
              <a:latin typeface="+mj-lt"/>
            </a:endParaRPr>
          </a:p>
          <a:p>
            <a:pPr algn="l"/>
            <a:r>
              <a:rPr lang="en-US" sz="1800" b="0" i="0" u="none" strike="noStrike" baseline="0">
                <a:solidFill>
                  <a:srgbClr val="525355"/>
                </a:solidFill>
                <a:latin typeface="Univers LT Std 55"/>
              </a:rPr>
              <a:t>“UNICEF has been tracking the nutritional status of pregnant and breastfeeding adolescent girls and women in the most affected countries in the Horn of Africa, central Sahel and other countries in crisis. Most of these countries assess the number of acutely malnourished pregnant and breastfeeding women in need of treatment at least once a year, usually based on survey estimates of the percentage with low mid-upper arm circumference. We find that the estimated number of acutely malnourished pregnant and breastfeeding adolescent girls and women increased by 25 per cent between 2020 (5.5 million) and 2022 </a:t>
            </a:r>
            <a:endParaRPr lang="en-US" sz="1800" b="0" i="0" u="none" strike="noStrike" baseline="0">
              <a:solidFill>
                <a:srgbClr val="000000"/>
              </a:solidFill>
              <a:latin typeface="Univers LT Std 55"/>
            </a:endParaRPr>
          </a:p>
          <a:p>
            <a:r>
              <a:rPr lang="en-US" sz="1800" b="0" i="0" u="none" strike="noStrike" baseline="0">
                <a:solidFill>
                  <a:srgbClr val="525355"/>
                </a:solidFill>
                <a:latin typeface="Univers LT Std 55"/>
              </a:rPr>
              <a:t>(6.9 million)  ”</a:t>
            </a:r>
            <a:endParaRPr lang="en-US" sz="1000">
              <a:latin typeface="+mj-lt"/>
            </a:endParaRPr>
          </a:p>
        </p:txBody>
      </p:sp>
    </p:spTree>
    <p:extLst>
      <p:ext uri="{BB962C8B-B14F-4D97-AF65-F5344CB8AC3E}">
        <p14:creationId xmlns:p14="http://schemas.microsoft.com/office/powerpoint/2010/main" val="8416606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1000">
                <a:latin typeface="+mn-lt"/>
              </a:rPr>
              <a:t>Diane – </a:t>
            </a:r>
            <a:r>
              <a:rPr kumimoji="0" lang="en-US" sz="1000" b="0" i="0" u="none" strike="noStrike" cap="none" spc="0" normalizeH="0" baseline="0">
                <a:ln>
                  <a:noFill/>
                </a:ln>
                <a:solidFill>
                  <a:srgbClr val="000000"/>
                </a:solidFill>
                <a:effectLst/>
                <a:uFillTx/>
                <a:latin typeface="+mn-lt"/>
                <a:ea typeface="Helvetica Neue"/>
                <a:cs typeface="Helvetica Neue"/>
                <a:sym typeface="Helvetica Neue"/>
              </a:rPr>
              <a:t>Climate change is influencing disaster risk and compounding other risks such as conflict, residual influence of COVID-19, and outbreaks</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1000" b="0" i="0" u="none" strike="noStrike" baseline="0">
              <a:solidFill>
                <a:srgbClr val="302E2C"/>
              </a:solidFill>
              <a:latin typeface="+mn-lt"/>
              <a:ea typeface="Calibri" panose="020F0502020204030204" pitchFamily="34" charset="0"/>
              <a:cs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000">
                <a:latin typeface="+mn-lt"/>
              </a:rPr>
              <a:t>This is also an important pause to propose a focus for our discussions- since this is about nutrition in emergencies. </a:t>
            </a:r>
          </a:p>
          <a:p>
            <a:pPr marL="0" marR="0" lvl="0" indent="0" defTabSz="457200" eaLnBrk="1" fontAlgn="auto" latinLnBrk="0" hangingPunct="1">
              <a:lnSpc>
                <a:spcPct val="117999"/>
              </a:lnSpc>
              <a:spcBef>
                <a:spcPts val="0"/>
              </a:spcBef>
              <a:spcAft>
                <a:spcPts val="0"/>
              </a:spcAft>
              <a:buClrTx/>
              <a:buSzTx/>
              <a:buFontTx/>
              <a:buNone/>
              <a:tabLst/>
              <a:defRPr/>
            </a:pPr>
            <a:endParaRPr lang="en-US" sz="1000">
              <a:latin typeface="+mn-lt"/>
            </a:endParaRPr>
          </a:p>
          <a:p>
            <a:pPr marL="0" marR="0" lvl="0" indent="0" defTabSz="457200" eaLnBrk="1" fontAlgn="auto" latinLnBrk="0" hangingPunct="1">
              <a:lnSpc>
                <a:spcPct val="117999"/>
              </a:lnSpc>
              <a:spcBef>
                <a:spcPts val="0"/>
              </a:spcBef>
              <a:spcAft>
                <a:spcPts val="0"/>
              </a:spcAft>
              <a:buClrTx/>
              <a:buSzTx/>
              <a:buFontTx/>
              <a:buNone/>
              <a:tabLst/>
              <a:defRPr/>
            </a:pPr>
            <a:r>
              <a:rPr lang="en-US" sz="1000">
                <a:latin typeface="+mn-lt"/>
              </a:rPr>
              <a:t>The climate change sphere, and stakeholders, is incredibly wide. For this session, propose to take a climate crisis lens- including</a:t>
            </a:r>
          </a:p>
          <a:p>
            <a:pPr marL="0" marR="0" lvl="0" indent="0" defTabSz="457200" eaLnBrk="1" fontAlgn="auto" latinLnBrk="0" hangingPunct="1">
              <a:lnSpc>
                <a:spcPct val="117999"/>
              </a:lnSpc>
              <a:spcBef>
                <a:spcPts val="0"/>
              </a:spcBef>
              <a:spcAft>
                <a:spcPts val="0"/>
              </a:spcAft>
              <a:buClrTx/>
              <a:buSzTx/>
              <a:buFontTx/>
              <a:buNone/>
              <a:tabLst/>
              <a:defRPr/>
            </a:pPr>
            <a:endParaRPr lang="en-US" sz="1000">
              <a:latin typeface="+mn-lt"/>
            </a:endParaRP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000">
                <a:latin typeface="+mn-lt"/>
              </a:rPr>
              <a:t>Where climate variability (e.g. seasonality of rains) impacts nutritional risk (e.g. hunger seasons)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000">
                <a:latin typeface="+mn-lt"/>
              </a:rPr>
              <a:t>Climate and weather shocks- like flood, drought, extreme heat, cyclones,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000">
                <a:latin typeface="+mn-lt"/>
              </a:rPr>
              <a:t>Longer term stressors (changes in temperature, rainfall, sea level rise) that ultimately impact communities and their ability to nourish themselves in a sustainable way.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1000" b="0" i="0" u="none" strike="noStrike" baseline="0">
              <a:solidFill>
                <a:srgbClr val="302E2C"/>
              </a:solidFill>
              <a:latin typeface="+mn-lt"/>
              <a:ea typeface="Calibri" panose="020F0502020204030204" pitchFamily="34" charset="0"/>
              <a:cs typeface="Calibri" panose="020F0502020204030204" pitchFamily="34" charset="0"/>
            </a:endParaRPr>
          </a:p>
          <a:p>
            <a:pPr>
              <a:spcBef>
                <a:spcPts val="0"/>
              </a:spcBef>
              <a:spcAft>
                <a:spcPts val="0"/>
              </a:spcAft>
            </a:pPr>
            <a:r>
              <a:rPr lang="en-US" sz="1000" b="1">
                <a:latin typeface="+mn-lt"/>
              </a:rPr>
              <a:t>Background notes:</a:t>
            </a:r>
          </a:p>
          <a:p>
            <a:pPr>
              <a:spcBef>
                <a:spcPts val="0"/>
              </a:spcBef>
              <a:spcAft>
                <a:spcPts val="0"/>
              </a:spcAft>
            </a:pPr>
            <a:r>
              <a:rPr lang="en-US" sz="1000">
                <a:latin typeface="+mn-lt"/>
                <a:hlinkClick r:id="rId3"/>
              </a:rPr>
              <a:t>WGII_AR5_Fig19-1.jpg (2147×1291) (ipcc.ch)</a:t>
            </a:r>
            <a:r>
              <a:rPr lang="en-US" sz="1000">
                <a:latin typeface="+mn-lt"/>
              </a:rPr>
              <a:t> image</a:t>
            </a:r>
          </a:p>
          <a:p>
            <a:pPr>
              <a:spcBef>
                <a:spcPts val="0"/>
              </a:spcBef>
              <a:spcAft>
                <a:spcPts val="0"/>
              </a:spcAft>
            </a:pPr>
            <a:r>
              <a:rPr lang="en-US" sz="1000">
                <a:latin typeface="+mn-lt"/>
                <a:hlinkClick r:id="rId4"/>
              </a:rPr>
              <a:t>Step 2. Assessing climate change risks and vulnerabilities (europa.eu)</a:t>
            </a:r>
            <a:r>
              <a:rPr lang="en-US" sz="1000">
                <a:latin typeface="+mn-lt"/>
              </a:rPr>
              <a:t> source</a:t>
            </a:r>
          </a:p>
          <a:p>
            <a:pPr>
              <a:spcBef>
                <a:spcPts val="0"/>
              </a:spcBef>
              <a:spcAft>
                <a:spcPts val="0"/>
              </a:spcAft>
            </a:pPr>
            <a:endParaRPr lang="en-US" sz="1000">
              <a:latin typeface="+mn-lt"/>
            </a:endParaRPr>
          </a:p>
          <a:p>
            <a:pPr algn="l">
              <a:spcBef>
                <a:spcPts val="0"/>
              </a:spcBef>
              <a:spcAft>
                <a:spcPts val="0"/>
              </a:spcAft>
            </a:pPr>
            <a:r>
              <a:rPr lang="en-US" sz="1000" b="0" i="1">
                <a:solidFill>
                  <a:srgbClr val="3D5265"/>
                </a:solidFill>
                <a:effectLst/>
                <a:latin typeface="+mn-lt"/>
              </a:rPr>
              <a:t>Climate risks depend on three different factors (see figure):</a:t>
            </a:r>
          </a:p>
          <a:p>
            <a:pPr algn="l">
              <a:spcBef>
                <a:spcPts val="0"/>
              </a:spcBef>
              <a:spcAft>
                <a:spcPts val="0"/>
              </a:spcAft>
              <a:buFont typeface="Arial" panose="020B0604020202020204" pitchFamily="34" charset="0"/>
              <a:buChar char="•"/>
            </a:pPr>
            <a:r>
              <a:rPr lang="en-US" sz="1000" b="1" i="1">
                <a:solidFill>
                  <a:srgbClr val="3D5265"/>
                </a:solidFill>
                <a:effectLst/>
                <a:latin typeface="+mn-lt"/>
              </a:rPr>
              <a:t>Climate-related hazards</a:t>
            </a:r>
            <a:r>
              <a:rPr lang="en-US" sz="1000" b="0" i="1">
                <a:solidFill>
                  <a:srgbClr val="3D5265"/>
                </a:solidFill>
                <a:effectLst/>
                <a:latin typeface="+mn-lt"/>
              </a:rPr>
              <a:t> - The current climate conditions and how they will change in the future.</a:t>
            </a:r>
            <a:r>
              <a:rPr lang="en-US" sz="1000" b="1" i="1">
                <a:solidFill>
                  <a:srgbClr val="3D5265"/>
                </a:solidFill>
                <a:effectLst/>
                <a:latin typeface="+mn-lt"/>
              </a:rPr>
              <a:t> </a:t>
            </a:r>
            <a:r>
              <a:rPr lang="en-US" sz="1000" b="0" i="1">
                <a:solidFill>
                  <a:srgbClr val="3D5265"/>
                </a:solidFill>
                <a:effectLst/>
                <a:latin typeface="+mn-lt"/>
              </a:rPr>
              <a:t> These conditions will determine the likelihood of an area being affected by either extreme events, such as heatwaves, or slow onset events such as sea-level rise.:</a:t>
            </a:r>
          </a:p>
          <a:p>
            <a:pPr algn="l">
              <a:spcBef>
                <a:spcPts val="0"/>
              </a:spcBef>
              <a:spcAft>
                <a:spcPts val="0"/>
              </a:spcAft>
              <a:buFont typeface="Arial" panose="020B0604020202020204" pitchFamily="34" charset="0"/>
              <a:buChar char="•"/>
            </a:pPr>
            <a:r>
              <a:rPr lang="en-US" sz="1000" b="1" i="1">
                <a:solidFill>
                  <a:srgbClr val="3D5265"/>
                </a:solidFill>
                <a:effectLst/>
                <a:latin typeface="+mn-lt"/>
              </a:rPr>
              <a:t>Vulnerability</a:t>
            </a:r>
            <a:r>
              <a:rPr lang="en-US" sz="1000" b="0" i="1">
                <a:solidFill>
                  <a:srgbClr val="3D5265"/>
                </a:solidFill>
                <a:effectLst/>
                <a:latin typeface="+mn-lt"/>
              </a:rPr>
              <a:t> - The tendency of the exposed system and its components to be adversely affected. Vulnerability is a product of:</a:t>
            </a:r>
          </a:p>
          <a:p>
            <a:pPr marL="742950" lvl="1" indent="-285750" algn="l">
              <a:spcBef>
                <a:spcPts val="0"/>
              </a:spcBef>
              <a:spcAft>
                <a:spcPts val="0"/>
              </a:spcAft>
              <a:buFont typeface="Arial" panose="020B0604020202020204" pitchFamily="34" charset="0"/>
              <a:buChar char="•"/>
            </a:pPr>
            <a:r>
              <a:rPr lang="en-US" sz="1000" b="1" i="1">
                <a:solidFill>
                  <a:srgbClr val="3D5265"/>
                </a:solidFill>
                <a:effectLst/>
                <a:latin typeface="+mn-lt"/>
              </a:rPr>
              <a:t>Sensitivity</a:t>
            </a:r>
            <a:r>
              <a:rPr lang="en-US" sz="1000" b="0" i="1">
                <a:solidFill>
                  <a:srgbClr val="3D5265"/>
                </a:solidFill>
                <a:effectLst/>
                <a:latin typeface="+mn-lt"/>
              </a:rPr>
              <a:t> - The degree to which a system or species is affected, either adversely or beneficially, by climate variability or change. The effect may be direct (e.g., a change in crop yield in response to a change in the mean, range, or variability of temperature) or indirect (e.g., damages caused by an increase in the frequency of coastal flooding due to sea level rise).</a:t>
            </a:r>
          </a:p>
          <a:p>
            <a:pPr marL="742950" lvl="1" indent="-285750" algn="l">
              <a:spcBef>
                <a:spcPts val="0"/>
              </a:spcBef>
              <a:spcAft>
                <a:spcPts val="0"/>
              </a:spcAft>
              <a:buFont typeface="Arial" panose="020B0604020202020204" pitchFamily="34" charset="0"/>
              <a:buChar char="•"/>
            </a:pPr>
            <a:r>
              <a:rPr lang="en-US" sz="1000" b="1" i="1">
                <a:solidFill>
                  <a:srgbClr val="3D5265"/>
                </a:solidFill>
                <a:effectLst/>
                <a:latin typeface="+mn-lt"/>
              </a:rPr>
              <a:t>Adaptive Capacity </a:t>
            </a:r>
            <a:r>
              <a:rPr lang="en-US" sz="1000" b="0" i="1">
                <a:solidFill>
                  <a:srgbClr val="3D5265"/>
                </a:solidFill>
                <a:effectLst/>
                <a:latin typeface="+mn-lt"/>
              </a:rPr>
              <a:t>- the ability of people, sectors, or systems to adjust to potential damage, to take advantage of opportunities, or to respond to consequences. Adaptive capacity will differ between risks and sectors, for example, a region that is well prepared to cope with floods may be taken aback by a heat wave.</a:t>
            </a:r>
          </a:p>
          <a:p>
            <a:pPr algn="l">
              <a:spcBef>
                <a:spcPts val="0"/>
              </a:spcBef>
              <a:spcAft>
                <a:spcPts val="0"/>
              </a:spcAft>
              <a:buFont typeface="Arial" panose="020B0604020202020204" pitchFamily="34" charset="0"/>
              <a:buChar char="•"/>
            </a:pPr>
            <a:r>
              <a:rPr lang="en-US" sz="1000" b="1" i="1">
                <a:solidFill>
                  <a:srgbClr val="3D5265"/>
                </a:solidFill>
                <a:effectLst/>
                <a:latin typeface="+mn-lt"/>
              </a:rPr>
              <a:t>Exposure – </a:t>
            </a:r>
            <a:r>
              <a:rPr lang="en-US" sz="1000" b="0" i="1">
                <a:solidFill>
                  <a:srgbClr val="3D5265"/>
                </a:solidFill>
                <a:effectLst/>
                <a:latin typeface="+mn-lt"/>
              </a:rPr>
              <a:t>The presence of people; livelihoods; infrastructure; and assets; or species and ecosystems in places and settings that could be adversely affected. For example, the exposure of vulnerable populations to heat or expansion of residential and economic areas in floodplains.</a:t>
            </a:r>
          </a:p>
          <a:p>
            <a:pPr>
              <a:spcBef>
                <a:spcPts val="0"/>
              </a:spcBef>
              <a:spcAft>
                <a:spcPts val="0"/>
              </a:spcAft>
            </a:pPr>
            <a:endParaRPr lang="en-US" sz="1000" i="1">
              <a:latin typeface="+mn-lt"/>
            </a:endParaRPr>
          </a:p>
          <a:p>
            <a:pPr>
              <a:spcBef>
                <a:spcPts val="0"/>
              </a:spcBef>
              <a:spcAft>
                <a:spcPts val="0"/>
              </a:spcAft>
            </a:pPr>
            <a:r>
              <a:rPr lang="en-US" sz="1000" b="0" i="1">
                <a:solidFill>
                  <a:srgbClr val="3D5265"/>
                </a:solidFill>
                <a:effectLst/>
                <a:latin typeface="+mn-lt"/>
              </a:rPr>
              <a:t>While hazards are directly determined by climate change, vulnerability and exposure depend on socio-economic factors.</a:t>
            </a:r>
          </a:p>
          <a:p>
            <a:pPr>
              <a:spcBef>
                <a:spcPts val="0"/>
              </a:spcBef>
              <a:spcAft>
                <a:spcPts val="0"/>
              </a:spcAft>
            </a:pPr>
            <a:endParaRPr lang="en-US" sz="1000" b="0" i="0">
              <a:solidFill>
                <a:srgbClr val="3D5265"/>
              </a:solidFill>
              <a:effectLst/>
              <a:latin typeface="+mn-lt"/>
            </a:endParaRPr>
          </a:p>
          <a:p>
            <a:pPr>
              <a:spcBef>
                <a:spcPts val="0"/>
              </a:spcBef>
              <a:spcAft>
                <a:spcPts val="0"/>
              </a:spcAft>
            </a:pPr>
            <a:endParaRPr lang="en-US" sz="1000">
              <a:latin typeface="+mn-lt"/>
            </a:endParaRPr>
          </a:p>
        </p:txBody>
      </p:sp>
    </p:spTree>
    <p:extLst>
      <p:ext uri="{BB962C8B-B14F-4D97-AF65-F5344CB8AC3E}">
        <p14:creationId xmlns:p14="http://schemas.microsoft.com/office/powerpoint/2010/main" val="34030516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defTabSz="412750" rtl="0" hangingPunct="0">
              <a:lnSpc>
                <a:spcPct val="100000"/>
              </a:lnSpc>
            </a:pPr>
            <a:r>
              <a:rPr lang="en-GB" sz="1000" b="1">
                <a:latin typeface="+mn-lt"/>
                <a:cs typeface="Calibri" panose="020F0502020204030204" pitchFamily="34" charset="0"/>
              </a:rPr>
              <a:t>Diane</a:t>
            </a:r>
            <a:endParaRPr lang="en-US"/>
          </a:p>
          <a:p>
            <a:pPr algn="l" defTabSz="412750">
              <a:lnSpc>
                <a:spcPct val="100000"/>
              </a:lnSpc>
            </a:pPr>
            <a:endParaRPr lang="en-GB" sz="1000" b="1">
              <a:latin typeface="+mn-lt"/>
              <a:ea typeface="Calibri" panose="020F0502020204030204" pitchFamily="34" charset="0"/>
              <a:cs typeface="Calibri" panose="020F0502020204030204" pitchFamily="34" charset="0"/>
            </a:endParaRPr>
          </a:p>
          <a:p>
            <a:pPr marL="0" marR="0" indent="0" algn="l" defTabSz="412750">
              <a:lnSpc>
                <a:spcPct val="100000"/>
              </a:lnSpc>
              <a:spcBef>
                <a:spcPts val="0"/>
              </a:spcBef>
              <a:spcAft>
                <a:spcPts val="0"/>
              </a:spcAft>
              <a:buClrTx/>
              <a:buSzTx/>
              <a:buFontTx/>
              <a:buNone/>
              <a:tabLst/>
            </a:pPr>
            <a:r>
              <a:rPr lang="en-GB" sz="1000" b="1">
                <a:latin typeface="+mn-lt"/>
                <a:ea typeface="Calibri" panose="020F0502020204030204" pitchFamily="34" charset="0"/>
                <a:cs typeface="Calibri" panose="020F0502020204030204" pitchFamily="34" charset="0"/>
              </a:rPr>
              <a:t>Increased</a:t>
            </a:r>
            <a:r>
              <a:rPr lang="en-GB" sz="1000" b="1">
                <a:effectLst/>
                <a:latin typeface="+mn-lt"/>
                <a:ea typeface="Calibri" panose="020F0502020204030204" pitchFamily="34" charset="0"/>
                <a:cs typeface="Calibri" panose="020F0502020204030204" pitchFamily="34" charset="0"/>
              </a:rPr>
              <a:t> frequency, severity and duration of climate-related emergencies</a:t>
            </a:r>
            <a:endParaRPr lang="en-GB"/>
          </a:p>
          <a:p>
            <a:pPr marL="285750" indent="-285750" algn="l">
              <a:lnSpc>
                <a:spcPct val="100000"/>
              </a:lnSpc>
              <a:spcBef>
                <a:spcPts val="0"/>
              </a:spcBef>
              <a:spcAft>
                <a:spcPts val="0"/>
              </a:spcAft>
              <a:buFont typeface="Arial" panose="020B0604020202020204" pitchFamily="34" charset="0"/>
              <a:buChar char="•"/>
            </a:pPr>
            <a:r>
              <a:rPr lang="en-GB" sz="1000" b="0">
                <a:latin typeface="+mn-lt"/>
                <a:ea typeface="Calibri" panose="020F0502020204030204" pitchFamily="34" charset="0"/>
                <a:cs typeface="Calibri" panose="020F0502020204030204" pitchFamily="34" charset="0"/>
              </a:rPr>
              <a:t>A 41% increase in countries explored to intense climate extremes in 2015-2020 v 2000-2004 (WFP)</a:t>
            </a:r>
          </a:p>
          <a:p>
            <a:pPr marL="285750" indent="-285750" algn="l" rtl="0">
              <a:lnSpc>
                <a:spcPct val="100000"/>
              </a:lnSpc>
              <a:buFont typeface="Arial" panose="020B0604020202020204" pitchFamily="34" charset="0"/>
              <a:buChar char="•"/>
              <a:defRPr/>
            </a:pPr>
            <a:r>
              <a:rPr lang="en-US" sz="1000" b="0" i="0" u="none" strike="noStrike" baseline="0">
                <a:solidFill>
                  <a:srgbClr val="211D1E"/>
                </a:solidFill>
                <a:latin typeface="+mn-lt"/>
              </a:rPr>
              <a:t>According to the IPCC, global greenhouse gas emissions need to be halved by 2030 and cut to zero by 2050 to avoid the worse impacts, but most countries are not on track to meet these targets.</a:t>
            </a:r>
            <a:r>
              <a:rPr lang="en-US" sz="1000">
                <a:solidFill>
                  <a:srgbClr val="211D1E"/>
                </a:solidFill>
                <a:latin typeface="+mn-lt"/>
              </a:rPr>
              <a:t> </a:t>
            </a:r>
            <a:endParaRPr lang="en-GB" sz="1000" b="0">
              <a:effectLst/>
              <a:latin typeface="+mn-lt"/>
              <a:ea typeface="Times New Roman" panose="02020603050405020304" pitchFamily="18" charset="0"/>
            </a:endParaRPr>
          </a:p>
          <a:p>
            <a:pPr marL="285750" indent="-285750" algn="l">
              <a:lnSpc>
                <a:spcPct val="100000"/>
              </a:lnSpc>
              <a:spcBef>
                <a:spcPts val="0"/>
              </a:spcBef>
              <a:spcAft>
                <a:spcPts val="0"/>
              </a:spcAft>
              <a:buFont typeface="Arial" panose="020B0604020202020204" pitchFamily="34" charset="0"/>
              <a:buChar char="•"/>
            </a:pPr>
            <a:endParaRPr lang="en-GB" sz="1000" b="0">
              <a:latin typeface="+mn-lt"/>
              <a:ea typeface="Calibri" panose="020F0502020204030204" pitchFamily="34" charset="0"/>
              <a:cs typeface="Calibri" panose="020F0502020204030204" pitchFamily="34" charset="0"/>
            </a:endParaRPr>
          </a:p>
          <a:p>
            <a:pPr algn="l">
              <a:lnSpc>
                <a:spcPct val="100000"/>
              </a:lnSpc>
              <a:spcBef>
                <a:spcPts val="0"/>
              </a:spcBef>
              <a:spcAft>
                <a:spcPts val="0"/>
              </a:spcAft>
            </a:pPr>
            <a:r>
              <a:rPr lang="en-GB" sz="1000" b="1">
                <a:latin typeface="+mn-lt"/>
                <a:ea typeface="Calibri" panose="020F0502020204030204" pitchFamily="34" charset="0"/>
                <a:cs typeface="Calibri" panose="020F0502020204030204" pitchFamily="34" charset="0"/>
              </a:rPr>
              <a:t>Exposure</a:t>
            </a:r>
          </a:p>
          <a:p>
            <a:pPr marL="285750" indent="-285750" algn="l">
              <a:lnSpc>
                <a:spcPct val="100000"/>
              </a:lnSpc>
              <a:spcBef>
                <a:spcPts val="0"/>
              </a:spcBef>
              <a:spcAft>
                <a:spcPts val="0"/>
              </a:spcAft>
              <a:buFont typeface="Arial" panose="020B0604020202020204" pitchFamily="34" charset="0"/>
              <a:buChar char="•"/>
            </a:pPr>
            <a:r>
              <a:rPr lang="en-US" sz="1000" b="0" i="0" u="none" strike="noStrike" baseline="0">
                <a:solidFill>
                  <a:srgbClr val="231F20"/>
                </a:solidFill>
                <a:latin typeface="+mn-lt"/>
                <a:ea typeface="Calibri" panose="020F0502020204030204" pitchFamily="34" charset="0"/>
                <a:cs typeface="Calibri" panose="020F0502020204030204" pitchFamily="34" charset="0"/>
              </a:rPr>
              <a:t>Around 1 billion children, or nearly half of all children worldwide, live in countries at extreme risk of the impacts of climate change (UNICEF)</a:t>
            </a:r>
            <a:endParaRPr lang="en-GB" sz="1000" b="0">
              <a:latin typeface="+mn-lt"/>
              <a:ea typeface="Calibri" panose="020F0502020204030204" pitchFamily="34" charset="0"/>
              <a:cs typeface="Calibri" panose="020F0502020204030204" pitchFamily="34" charset="0"/>
            </a:endParaRPr>
          </a:p>
          <a:p>
            <a:pPr>
              <a:lnSpc>
                <a:spcPct val="100000"/>
              </a:lnSpc>
              <a:spcBef>
                <a:spcPts val="0"/>
              </a:spcBef>
              <a:spcAft>
                <a:spcPts val="0"/>
              </a:spcAft>
            </a:pPr>
            <a:endParaRPr lang="en-US" sz="1000">
              <a:latin typeface="+mn-lt"/>
            </a:endParaRPr>
          </a:p>
          <a:p>
            <a:pPr algn="l">
              <a:lnSpc>
                <a:spcPct val="100000"/>
              </a:lnSpc>
              <a:spcBef>
                <a:spcPts val="0"/>
              </a:spcBef>
              <a:spcAft>
                <a:spcPts val="0"/>
              </a:spcAft>
            </a:pPr>
            <a:r>
              <a:rPr lang="en-US" sz="1000" b="1" i="0">
                <a:solidFill>
                  <a:srgbClr val="3C4245"/>
                </a:solidFill>
                <a:effectLst/>
                <a:latin typeface="+mn-lt"/>
                <a:ea typeface="Calibri" panose="020F0502020204030204" pitchFamily="34" charset="0"/>
                <a:cs typeface="Calibri" panose="020F0502020204030204" pitchFamily="34" charset="0"/>
              </a:rPr>
              <a:t>Impacts</a:t>
            </a:r>
          </a:p>
          <a:p>
            <a:pPr marL="285750" marR="0" lvl="0" indent="-2857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a:latin typeface="+mn-lt"/>
              </a:rPr>
              <a:t>Costs to life: </a:t>
            </a:r>
            <a:r>
              <a:rPr lang="en-US" sz="1000">
                <a:latin typeface="+mn-lt"/>
              </a:rPr>
              <a:t>Without urgent action, climate change is expected to result in approximately 250 000 additional premature deaths per year from malnutrition, malaria, </a:t>
            </a:r>
            <a:r>
              <a:rPr lang="en-US" sz="1000" err="1">
                <a:latin typeface="+mn-lt"/>
              </a:rPr>
              <a:t>diarrhoea</a:t>
            </a:r>
            <a:r>
              <a:rPr lang="en-US" sz="1000">
                <a:latin typeface="+mn-lt"/>
              </a:rPr>
              <a:t> and heat stress (IPCC, 2022b)</a:t>
            </a:r>
            <a:endParaRPr lang="en-US" sz="1000" b="0" i="0">
              <a:solidFill>
                <a:srgbClr val="3C4245"/>
              </a:solidFill>
              <a:effectLst/>
              <a:latin typeface="+mn-lt"/>
              <a:ea typeface="Calibri" panose="020F0502020204030204" pitchFamily="34" charset="0"/>
              <a:cs typeface="Calibri" panose="020F0502020204030204" pitchFamily="34" charset="0"/>
            </a:endParaRPr>
          </a:p>
          <a:p>
            <a:pPr marL="285750" indent="-285750" algn="l">
              <a:lnSpc>
                <a:spcPct val="100000"/>
              </a:lnSpc>
              <a:spcBef>
                <a:spcPts val="0"/>
              </a:spcBef>
              <a:spcAft>
                <a:spcPts val="0"/>
              </a:spcAft>
              <a:buFont typeface="Arial" panose="020B0604020202020204" pitchFamily="34" charset="0"/>
              <a:buChar char="•"/>
            </a:pPr>
            <a:r>
              <a:rPr lang="en-GB" sz="1000" b="1">
                <a:effectLst/>
                <a:latin typeface="+mn-lt"/>
                <a:ea typeface="Calibri" panose="020F0502020204030204" pitchFamily="34" charset="0"/>
                <a:cs typeface="Calibri" panose="020F0502020204030204" pitchFamily="34" charset="0"/>
              </a:rPr>
              <a:t>Cost to households and communities: </a:t>
            </a:r>
            <a:r>
              <a:rPr lang="en-GB" sz="1000" b="0">
                <a:effectLst/>
                <a:latin typeface="+mn-lt"/>
                <a:ea typeface="Calibri" panose="020F0502020204030204" pitchFamily="34" charset="0"/>
                <a:cs typeface="Calibri" panose="020F0502020204030204" pitchFamily="34" charset="0"/>
              </a:rPr>
              <a:t>30 million people internally displaced by climate and weather-related events each year (WFP)</a:t>
            </a:r>
          </a:p>
          <a:p>
            <a:pPr marL="285750" indent="-285750" algn="l">
              <a:lnSpc>
                <a:spcPct val="100000"/>
              </a:lnSpc>
              <a:spcBef>
                <a:spcPts val="0"/>
              </a:spcBef>
              <a:spcAft>
                <a:spcPts val="0"/>
              </a:spcAft>
              <a:buFont typeface="Arial" panose="020B0604020202020204" pitchFamily="34" charset="0"/>
              <a:buChar char="•"/>
            </a:pPr>
            <a:r>
              <a:rPr lang="en-US" sz="1000" b="1" i="0">
                <a:solidFill>
                  <a:srgbClr val="3C4245"/>
                </a:solidFill>
                <a:effectLst/>
                <a:latin typeface="+mn-lt"/>
                <a:ea typeface="Calibri" panose="020F0502020204030204" pitchFamily="34" charset="0"/>
                <a:cs typeface="Calibri" panose="020F0502020204030204" pitchFamily="34" charset="0"/>
              </a:rPr>
              <a:t>Costs to systems- </a:t>
            </a:r>
            <a:r>
              <a:rPr lang="en-US" sz="1000" b="0" i="0">
                <a:solidFill>
                  <a:srgbClr val="3C4245"/>
                </a:solidFill>
                <a:effectLst/>
                <a:latin typeface="+mn-lt"/>
                <a:ea typeface="Calibri" panose="020F0502020204030204" pitchFamily="34" charset="0"/>
                <a:cs typeface="Calibri" panose="020F0502020204030204" pitchFamily="34" charset="0"/>
              </a:rPr>
              <a:t>for example the direct damage costs to health (excluding costs in health-determining sectors such as agriculture and water and sanitation) is estimated to be between US$ 2–4 billion per year by 2030 (WHO)</a:t>
            </a:r>
          </a:p>
          <a:p>
            <a:pPr marL="285750" indent="-285750" algn="l">
              <a:lnSpc>
                <a:spcPct val="100000"/>
              </a:lnSpc>
              <a:spcBef>
                <a:spcPts val="0"/>
              </a:spcBef>
              <a:spcAft>
                <a:spcPts val="0"/>
              </a:spcAft>
              <a:buFont typeface="Arial" panose="020B0604020202020204" pitchFamily="34" charset="0"/>
              <a:buChar char="•"/>
            </a:pPr>
            <a:r>
              <a:rPr lang="en-US" sz="1000" b="1" i="0" u="none" strike="noStrike" baseline="0">
                <a:solidFill>
                  <a:srgbClr val="302E2C"/>
                </a:solidFill>
                <a:latin typeface="+mn-lt"/>
                <a:ea typeface="Calibri" panose="020F0502020204030204" pitchFamily="34" charset="0"/>
                <a:cs typeface="Calibri" panose="020F0502020204030204" pitchFamily="34" charset="0"/>
              </a:rPr>
              <a:t>Looking ahead: </a:t>
            </a:r>
            <a:r>
              <a:rPr lang="en-US" sz="1000" b="0" i="0" u="none" strike="noStrike" baseline="0">
                <a:solidFill>
                  <a:srgbClr val="302E2C"/>
                </a:solidFill>
                <a:latin typeface="+mn-lt"/>
                <a:ea typeface="Calibri" panose="020F0502020204030204" pitchFamily="34" charset="0"/>
                <a:cs typeface="Calibri" panose="020F0502020204030204" pitchFamily="34" charset="0"/>
              </a:rPr>
              <a:t>Climate variability and extreme weather events are among the main factors behind the recent increase in hunger, and are predicted to push over 100 million additional people into extreme poverty by 2030.</a:t>
            </a:r>
            <a:r>
              <a:rPr lang="en-US" sz="1000" b="0" u="none" strike="noStrike" baseline="0">
                <a:solidFill>
                  <a:srgbClr val="3C4245"/>
                </a:solidFill>
                <a:latin typeface="+mn-lt"/>
                <a:ea typeface="Calibri" panose="020F0502020204030204" pitchFamily="34" charset="0"/>
                <a:cs typeface="Calibri" panose="020F0502020204030204" pitchFamily="34" charset="0"/>
              </a:rPr>
              <a:t> (UN Nutrition)</a:t>
            </a:r>
            <a:endParaRPr lang="en-US" sz="1000" b="0" i="0">
              <a:solidFill>
                <a:srgbClr val="3C4245"/>
              </a:solidFill>
              <a:effectLst/>
              <a:latin typeface="+mn-lt"/>
              <a:ea typeface="Calibri" panose="020F0502020204030204" pitchFamily="34" charset="0"/>
              <a:cs typeface="Calibri" panose="020F0502020204030204" pitchFamily="34" charset="0"/>
            </a:endParaRPr>
          </a:p>
          <a:p>
            <a:pPr algn="l">
              <a:lnSpc>
                <a:spcPct val="100000"/>
              </a:lnSpc>
              <a:spcBef>
                <a:spcPts val="0"/>
              </a:spcBef>
              <a:spcAft>
                <a:spcPts val="0"/>
              </a:spcAft>
            </a:pPr>
            <a:endParaRPr lang="en-GB" sz="1000" b="0">
              <a:latin typeface="+mn-lt"/>
              <a:ea typeface="Calibri" panose="020F0502020204030204" pitchFamily="34" charset="0"/>
              <a:cs typeface="Calibri" panose="020F0502020204030204" pitchFamily="34" charset="0"/>
            </a:endParaRPr>
          </a:p>
          <a:p>
            <a:pPr algn="l">
              <a:lnSpc>
                <a:spcPct val="100000"/>
              </a:lnSpc>
              <a:spcBef>
                <a:spcPts val="0"/>
              </a:spcBef>
              <a:spcAft>
                <a:spcPts val="0"/>
              </a:spcAft>
            </a:pPr>
            <a:r>
              <a:rPr lang="en-GB" sz="1000" b="1">
                <a:latin typeface="+mn-lt"/>
                <a:ea typeface="Calibri" panose="020F0502020204030204" pitchFamily="34" charset="0"/>
                <a:cs typeface="Calibri" panose="020F0502020204030204" pitchFamily="34" charset="0"/>
              </a:rPr>
              <a:t>Vulnerability</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GB" sz="1000" b="0">
                <a:effectLst/>
                <a:latin typeface="+mn-lt"/>
                <a:ea typeface="Calibri" panose="020F0502020204030204" pitchFamily="34" charset="0"/>
                <a:cs typeface="Calibri" panose="020F0502020204030204" pitchFamily="34" charset="0"/>
              </a:rPr>
              <a:t>735 million (10%) of the world’s population is undernourished.</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GB" sz="1000" b="0">
                <a:latin typeface="+mn-lt"/>
                <a:ea typeface="Calibri" panose="020F0502020204030204" pitchFamily="34" charset="0"/>
                <a:cs typeface="Calibri" panose="020F0502020204030204" pitchFamily="34" charset="0"/>
              </a:rPr>
              <a:t>3 billion people cannot afford health diets and 1.5 billion cannot meet their basic nutrient needs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endParaRPr lang="en-GB" sz="1000" b="0">
              <a:latin typeface="+mn-lt"/>
              <a:ea typeface="Calibri" panose="020F0502020204030204" pitchFamily="34" charset="0"/>
              <a:cs typeface="Calibri" panose="020F0502020204030204" pitchFamily="34"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r>
              <a:rPr lang="en-GB" sz="1000" b="0">
                <a:latin typeface="+mn-lt"/>
                <a:ea typeface="Calibri" panose="020F0502020204030204" pitchFamily="34" charset="0"/>
                <a:cs typeface="Calibri" panose="020F0502020204030204" pitchFamily="34" charset="0"/>
              </a:rPr>
              <a:t>Photo credit UNICEF UNI308285 “</a:t>
            </a:r>
            <a:r>
              <a:rPr lang="en-US" sz="1000" b="0">
                <a:latin typeface="+mn-lt"/>
                <a:ea typeface="Calibri" panose="020F0502020204030204" pitchFamily="34" charset="0"/>
                <a:cs typeface="Calibri" panose="020F0502020204030204" pitchFamily="34" charset="0"/>
              </a:rPr>
              <a:t>A father carrying his young child near the Turkey-Greece border, at </a:t>
            </a:r>
            <a:r>
              <a:rPr lang="en-US" sz="1000" b="0" err="1">
                <a:latin typeface="+mn-lt"/>
                <a:ea typeface="Calibri" panose="020F0502020204030204" pitchFamily="34" charset="0"/>
                <a:cs typeface="Calibri" panose="020F0502020204030204" pitchFamily="34" charset="0"/>
              </a:rPr>
              <a:t>Pazarkule</a:t>
            </a:r>
            <a:r>
              <a:rPr lang="en-US" sz="1000" b="0">
                <a:latin typeface="+mn-lt"/>
                <a:ea typeface="Calibri" panose="020F0502020204030204" pitchFamily="34" charset="0"/>
                <a:cs typeface="Calibri" panose="020F0502020204030204" pitchFamily="34" charset="0"/>
              </a:rPr>
              <a:t>, in Edirne district in Turkey on 3 March 2020. Amid reports about reported clashes at Greek and Bulgarian borders, children and families on the move are in Edirne and along Turkey’s border with Greece. As of early March 2020, escalating violence in Idlib province in the Syrian Arab Republic has displaced more than 575,000 children.</a:t>
            </a:r>
            <a:endParaRPr lang="en-GB" sz="1000" b="0">
              <a:latin typeface="+mn-lt"/>
              <a:ea typeface="Calibri" panose="020F0502020204030204" pitchFamily="34" charset="0"/>
              <a:cs typeface="Calibri" panose="020F0502020204030204" pitchFamily="34" charset="0"/>
            </a:endParaRPr>
          </a:p>
          <a:p>
            <a:pPr marL="0" marR="0" indent="0" algn="l" defTabSz="412750" rtl="0" fontAlgn="auto" latinLnBrk="0" hangingPunct="0">
              <a:lnSpc>
                <a:spcPct val="100000"/>
              </a:lnSpc>
              <a:spcBef>
                <a:spcPts val="0"/>
              </a:spcBef>
              <a:spcAft>
                <a:spcPts val="0"/>
              </a:spcAft>
              <a:buClrTx/>
              <a:buSzTx/>
              <a:buFontTx/>
              <a:buNone/>
              <a:tabLst/>
            </a:pPr>
            <a:endParaRPr lang="en-GB" sz="1000" b="0">
              <a:effectLst/>
              <a:latin typeface="+mn-lt"/>
              <a:ea typeface="Calibri" panose="020F0502020204030204" pitchFamily="34" charset="0"/>
              <a:cs typeface="Calibri" panose="020F0502020204030204" pitchFamily="34" charset="0"/>
            </a:endParaRPr>
          </a:p>
          <a:p>
            <a:pPr>
              <a:lnSpc>
                <a:spcPct val="100000"/>
              </a:lnSpc>
              <a:spcBef>
                <a:spcPts val="0"/>
              </a:spcBef>
              <a:spcAft>
                <a:spcPts val="0"/>
              </a:spcAft>
            </a:pPr>
            <a:endParaRPr lang="en-US" sz="1000">
              <a:latin typeface="+mn-lt"/>
            </a:endParaRPr>
          </a:p>
        </p:txBody>
      </p:sp>
    </p:spTree>
    <p:extLst>
      <p:ext uri="{BB962C8B-B14F-4D97-AF65-F5344CB8AC3E}">
        <p14:creationId xmlns:p14="http://schemas.microsoft.com/office/powerpoint/2010/main" val="1883585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000">
                <a:latin typeface="+mn-lt"/>
              </a:rPr>
              <a:t>Diane – </a:t>
            </a:r>
          </a:p>
          <a:p>
            <a:pPr>
              <a:lnSpc>
                <a:spcPct val="100000"/>
              </a:lnSpc>
              <a:spcBef>
                <a:spcPts val="0"/>
              </a:spcBef>
              <a:spcAft>
                <a:spcPts val="0"/>
              </a:spcAft>
            </a:pPr>
            <a:endParaRPr lang="en-US" sz="1000">
              <a:latin typeface="+mn-lt"/>
            </a:endParaRPr>
          </a:p>
          <a:p>
            <a:pPr>
              <a:lnSpc>
                <a:spcPct val="100000"/>
              </a:lnSpc>
              <a:spcBef>
                <a:spcPts val="0"/>
              </a:spcBef>
              <a:spcAft>
                <a:spcPts val="0"/>
              </a:spcAft>
            </a:pPr>
            <a:r>
              <a:rPr lang="en-US" sz="1000" b="0" i="0" u="none" strike="noStrike" baseline="0">
                <a:solidFill>
                  <a:srgbClr val="211D1E"/>
                </a:solidFill>
                <a:latin typeface="+mn-lt"/>
              </a:rPr>
              <a:t>“The </a:t>
            </a:r>
            <a:r>
              <a:rPr lang="en-US" sz="1000" b="1" i="0" u="none" strike="noStrike" baseline="0">
                <a:solidFill>
                  <a:srgbClr val="211D1E"/>
                </a:solidFill>
                <a:latin typeface="+mn-lt"/>
              </a:rPr>
              <a:t>United Nations Framework Convention on Climate Change </a:t>
            </a:r>
            <a:r>
              <a:rPr lang="en-US" sz="1000" b="0" i="0" u="none" strike="noStrike" baseline="0">
                <a:solidFill>
                  <a:srgbClr val="211D1E"/>
                </a:solidFill>
                <a:latin typeface="+mn-lt"/>
              </a:rPr>
              <a:t>(UNFCCC) is the main international, intergovernmental mechanism for addressing climate change. The Convention has currently been ratified by 197 nations. “</a:t>
            </a:r>
          </a:p>
          <a:p>
            <a:pPr>
              <a:lnSpc>
                <a:spcPct val="100000"/>
              </a:lnSpc>
              <a:spcBef>
                <a:spcPts val="0"/>
              </a:spcBef>
              <a:spcAft>
                <a:spcPts val="0"/>
              </a:spcAft>
            </a:pPr>
            <a:endParaRPr lang="en-US" sz="1000" b="0" i="0" u="none" strike="noStrike" baseline="0">
              <a:solidFill>
                <a:srgbClr val="211D1E"/>
              </a:solidFill>
              <a:latin typeface="+mn-lt"/>
            </a:endParaRPr>
          </a:p>
          <a:p>
            <a:pPr>
              <a:lnSpc>
                <a:spcPct val="100000"/>
              </a:lnSpc>
              <a:spcBef>
                <a:spcPts val="0"/>
              </a:spcBef>
              <a:spcAft>
                <a:spcPts val="0"/>
              </a:spcAft>
            </a:pPr>
            <a:r>
              <a:rPr lang="en-US" sz="1000" b="0" i="0" u="none" strike="noStrike" baseline="0">
                <a:solidFill>
                  <a:srgbClr val="211D1E"/>
                </a:solidFill>
                <a:latin typeface="+mn-lt"/>
              </a:rPr>
              <a:t>“The </a:t>
            </a:r>
            <a:r>
              <a:rPr lang="en-US" sz="1000" b="1" i="0" u="none" strike="noStrike" baseline="0">
                <a:solidFill>
                  <a:srgbClr val="211D1E"/>
                </a:solidFill>
                <a:latin typeface="+mn-lt"/>
              </a:rPr>
              <a:t>Paris Climate Agreement</a:t>
            </a:r>
            <a:r>
              <a:rPr lang="en-US" sz="1000" b="0" i="0" u="none" strike="noStrike" baseline="0">
                <a:solidFill>
                  <a:srgbClr val="211D1E"/>
                </a:solidFill>
                <a:latin typeface="+mn-lt"/>
              </a:rPr>
              <a:t>, adopted in 2015, ushered in a new era in the response to climate change and is the world’s first widely supported agreement.1 The agreement aims to keep the global rise in temperature this century at less than 2°C above pre-industrial levels and to pursue efforts to limit this even further, to 1.5°C. The agreement identifies the right to health as central to national climate action and </a:t>
            </a:r>
            <a:r>
              <a:rPr lang="en-US" sz="1000" b="0" i="0" u="none" strike="noStrike" baseline="0" err="1">
                <a:solidFill>
                  <a:srgbClr val="211D1E"/>
                </a:solidFill>
                <a:latin typeface="+mn-lt"/>
              </a:rPr>
              <a:t>recognises</a:t>
            </a:r>
            <a:r>
              <a:rPr lang="en-US" sz="1000" b="0" i="0" u="none" strike="noStrike" baseline="0">
                <a:solidFill>
                  <a:srgbClr val="211D1E"/>
                </a:solidFill>
                <a:latin typeface="+mn-lt"/>
              </a:rPr>
              <a:t> the social, economic and environmental value of voluntary mitigation actions, as well as their co-benefits for adaptation, health and sustainable development. “</a:t>
            </a:r>
          </a:p>
          <a:p>
            <a:pPr>
              <a:lnSpc>
                <a:spcPct val="100000"/>
              </a:lnSpc>
              <a:spcBef>
                <a:spcPts val="0"/>
              </a:spcBef>
              <a:spcAft>
                <a:spcPts val="0"/>
              </a:spcAft>
            </a:pPr>
            <a:endParaRPr lang="en-US" sz="1000" b="0" i="0" u="none" strike="noStrike" baseline="0">
              <a:solidFill>
                <a:srgbClr val="211D1E"/>
              </a:solidFill>
              <a:latin typeface="+mn-lt"/>
            </a:endParaRPr>
          </a:p>
          <a:p>
            <a:pPr>
              <a:lnSpc>
                <a:spcPct val="100000"/>
              </a:lnSpc>
              <a:spcBef>
                <a:spcPts val="0"/>
              </a:spcBef>
              <a:spcAft>
                <a:spcPts val="0"/>
              </a:spcAft>
            </a:pPr>
            <a:r>
              <a:rPr lang="en-US" sz="1000" b="0" i="0" u="none" strike="noStrike" baseline="0">
                <a:solidFill>
                  <a:srgbClr val="211D1E"/>
                </a:solidFill>
                <a:latin typeface="+mn-lt"/>
              </a:rPr>
              <a:t>“At the core of the Paris Agreement are </a:t>
            </a:r>
            <a:r>
              <a:rPr lang="en-US" sz="1000" b="1" i="0" u="none" strike="noStrike" baseline="0">
                <a:solidFill>
                  <a:srgbClr val="211D1E"/>
                </a:solidFill>
                <a:latin typeface="+mn-lt"/>
              </a:rPr>
              <a:t>Nationally Determined Contributions </a:t>
            </a:r>
            <a:r>
              <a:rPr lang="en-US" sz="1000" b="0" i="0" u="none" strike="noStrike" baseline="0">
                <a:solidFill>
                  <a:srgbClr val="211D1E"/>
                </a:solidFill>
                <a:latin typeface="+mn-lt"/>
              </a:rPr>
              <a:t>(NDCs). The NDCs lay out national plans to reduce greenhouse gas (GHG) emissions to meet the goals of the 2015 Paris Climate Agreement and are renewed every five years. They reflect self-defined adaptations by countries to climate change impacts, while improving their resilience to climate change. </a:t>
            </a:r>
          </a:p>
          <a:p>
            <a:pPr>
              <a:lnSpc>
                <a:spcPct val="100000"/>
              </a:lnSpc>
              <a:spcBef>
                <a:spcPts val="0"/>
              </a:spcBef>
              <a:spcAft>
                <a:spcPts val="0"/>
              </a:spcAft>
            </a:pPr>
            <a:r>
              <a:rPr lang="en-US" sz="1000" b="0" i="0" u="none" strike="noStrike" baseline="0">
                <a:solidFill>
                  <a:srgbClr val="211D1E"/>
                </a:solidFill>
                <a:latin typeface="+mn-lt"/>
              </a:rPr>
              <a:t>Under the UNFCCC, countries have also been developing cross-sectoral </a:t>
            </a:r>
            <a:r>
              <a:rPr lang="en-US" sz="1000" b="1" i="0" u="none" strike="noStrike" baseline="0">
                <a:solidFill>
                  <a:srgbClr val="211D1E"/>
                </a:solidFill>
                <a:latin typeface="+mn-lt"/>
              </a:rPr>
              <a:t>National Adaptation </a:t>
            </a:r>
            <a:r>
              <a:rPr lang="en-US" sz="1000" b="1" i="0" u="none" strike="noStrike" baseline="0" err="1">
                <a:solidFill>
                  <a:srgbClr val="211D1E"/>
                </a:solidFill>
                <a:latin typeface="+mn-lt"/>
              </a:rPr>
              <a:t>Programmes</a:t>
            </a:r>
            <a:r>
              <a:rPr lang="en-US" sz="1000" b="1" i="0" u="none" strike="noStrike" baseline="0">
                <a:solidFill>
                  <a:srgbClr val="211D1E"/>
                </a:solidFill>
                <a:latin typeface="+mn-lt"/>
              </a:rPr>
              <a:t> of Action </a:t>
            </a:r>
            <a:r>
              <a:rPr lang="en-US" sz="1000" b="0" i="0" u="none" strike="noStrike" baseline="0">
                <a:solidFill>
                  <a:srgbClr val="211D1E"/>
                </a:solidFill>
                <a:latin typeface="+mn-lt"/>
              </a:rPr>
              <a:t>(NAPAs) and, more recently, </a:t>
            </a:r>
            <a:r>
              <a:rPr lang="en-US" sz="1000" b="1" i="0" u="none" strike="noStrike" baseline="0">
                <a:solidFill>
                  <a:srgbClr val="211D1E"/>
                </a:solidFill>
                <a:latin typeface="+mn-lt"/>
              </a:rPr>
              <a:t>National Adaptation Plans </a:t>
            </a:r>
            <a:r>
              <a:rPr lang="en-US" sz="1000" b="0" i="0" u="none" strike="noStrike" baseline="0">
                <a:solidFill>
                  <a:srgbClr val="211D1E"/>
                </a:solidFill>
                <a:latin typeface="+mn-lt"/>
              </a:rPr>
              <a:t>(NAPs), which allow countries to identify priority actions to adapt to climate change. While NAPAs and NAPs usually identify health, agriculture and food security as priority sectors, they often do not consider nutritional aspects “</a:t>
            </a:r>
          </a:p>
          <a:p>
            <a:pPr>
              <a:lnSpc>
                <a:spcPct val="100000"/>
              </a:lnSpc>
              <a:spcBef>
                <a:spcPts val="0"/>
              </a:spcBef>
              <a:spcAft>
                <a:spcPts val="0"/>
              </a:spcAft>
            </a:pPr>
            <a:endParaRPr lang="en-US" sz="1000" b="0" i="0" u="none" strike="noStrike" baseline="0">
              <a:solidFill>
                <a:srgbClr val="211D1E"/>
              </a:solidFill>
              <a:latin typeface="+mn-lt"/>
            </a:endParaRPr>
          </a:p>
          <a:p>
            <a:pPr>
              <a:lnSpc>
                <a:spcPct val="100000"/>
              </a:lnSpc>
              <a:spcBef>
                <a:spcPts val="0"/>
              </a:spcBef>
              <a:spcAft>
                <a:spcPts val="0"/>
              </a:spcAft>
            </a:pPr>
            <a:r>
              <a:rPr lang="en-US" sz="1000" b="0" i="0" u="none" strike="noStrike" baseline="0">
                <a:solidFill>
                  <a:srgbClr val="211D1E"/>
                </a:solidFill>
                <a:latin typeface="+mn-lt"/>
              </a:rPr>
              <a:t>“The </a:t>
            </a:r>
            <a:r>
              <a:rPr lang="en-US" sz="1000" b="1" i="0" u="none" strike="noStrike" baseline="0">
                <a:solidFill>
                  <a:srgbClr val="211D1E"/>
                </a:solidFill>
                <a:latin typeface="+mn-lt"/>
              </a:rPr>
              <a:t>Conference of the Parties </a:t>
            </a:r>
            <a:r>
              <a:rPr lang="en-US" sz="1000" b="0" i="0" u="none" strike="noStrike" baseline="0">
                <a:solidFill>
                  <a:srgbClr val="211D1E"/>
                </a:solidFill>
                <a:latin typeface="+mn-lt"/>
              </a:rPr>
              <a:t>(COP) is the supreme decision-making body of the Convention, at which all states that are Parties to the Convention are represented. “</a:t>
            </a:r>
          </a:p>
          <a:p>
            <a:pPr>
              <a:lnSpc>
                <a:spcPct val="100000"/>
              </a:lnSpc>
              <a:spcBef>
                <a:spcPts val="0"/>
              </a:spcBef>
              <a:spcAft>
                <a:spcPts val="0"/>
              </a:spcAft>
            </a:pPr>
            <a:endParaRPr lang="en-US" sz="1000" b="0" i="0" u="none" strike="noStrike" baseline="0">
              <a:solidFill>
                <a:srgbClr val="211D1E"/>
              </a:solidFill>
              <a:latin typeface="+mn-lt"/>
            </a:endParaRPr>
          </a:p>
          <a:p>
            <a:pPr>
              <a:lnSpc>
                <a:spcPct val="100000"/>
              </a:lnSpc>
              <a:spcBef>
                <a:spcPts val="0"/>
              </a:spcBef>
              <a:spcAft>
                <a:spcPts val="0"/>
              </a:spcAft>
            </a:pPr>
            <a:r>
              <a:rPr lang="en-US" sz="1000" b="0" i="0" u="none" strike="noStrike" baseline="0">
                <a:solidFill>
                  <a:srgbClr val="211D1E"/>
                </a:solidFill>
                <a:latin typeface="+mn-lt"/>
              </a:rPr>
              <a:t>“The </a:t>
            </a:r>
            <a:r>
              <a:rPr lang="en-US" sz="1000" b="1" i="0" u="none" strike="noStrike" baseline="0">
                <a:solidFill>
                  <a:srgbClr val="211D1E"/>
                </a:solidFill>
                <a:latin typeface="+mn-lt"/>
              </a:rPr>
              <a:t>IPCC </a:t>
            </a:r>
            <a:r>
              <a:rPr lang="en-US" sz="1000" b="0" i="0" u="none" strike="noStrike" baseline="0">
                <a:solidFill>
                  <a:srgbClr val="211D1E"/>
                </a:solidFill>
                <a:latin typeface="+mn-lt"/>
              </a:rPr>
              <a:t>is an independent, scientific body founded by World Meteorological Organization and the United Nations Environment </a:t>
            </a:r>
            <a:r>
              <a:rPr lang="en-US" sz="1000" b="0" i="0" u="none" strike="noStrike" baseline="0" err="1">
                <a:solidFill>
                  <a:srgbClr val="211D1E"/>
                </a:solidFill>
                <a:latin typeface="+mn-lt"/>
              </a:rPr>
              <a:t>Programme</a:t>
            </a:r>
            <a:r>
              <a:rPr lang="en-US" sz="1000" b="0" i="0" u="none" strike="noStrike" baseline="0">
                <a:solidFill>
                  <a:srgbClr val="211D1E"/>
                </a:solidFill>
                <a:latin typeface="+mn-lt"/>
              </a:rPr>
              <a:t>. It regularly reviews and assesses the most recent scientific, technical and socioeconomic information related to climate change. The IPCC outputs and data are used by the UN as the foundation for making science-based decisions on climate change. “</a:t>
            </a:r>
          </a:p>
          <a:p>
            <a:pPr>
              <a:lnSpc>
                <a:spcPct val="100000"/>
              </a:lnSpc>
              <a:spcBef>
                <a:spcPts val="0"/>
              </a:spcBef>
              <a:spcAft>
                <a:spcPts val="0"/>
              </a:spcAft>
            </a:pPr>
            <a:endParaRPr lang="en-US" sz="1000" b="0" i="0" u="none" strike="noStrike" baseline="0">
              <a:solidFill>
                <a:srgbClr val="211D1E"/>
              </a:solidFill>
              <a:latin typeface="+mn-lt"/>
            </a:endParaRPr>
          </a:p>
          <a:p>
            <a:pPr>
              <a:lnSpc>
                <a:spcPct val="100000"/>
              </a:lnSpc>
              <a:spcBef>
                <a:spcPts val="0"/>
              </a:spcBef>
              <a:spcAft>
                <a:spcPts val="0"/>
              </a:spcAft>
            </a:pPr>
            <a:r>
              <a:rPr lang="en-US" sz="1000" b="0" i="0" u="none" strike="noStrike" baseline="0">
                <a:solidFill>
                  <a:srgbClr val="211D1E"/>
                </a:solidFill>
                <a:latin typeface="+mn-lt"/>
              </a:rPr>
              <a:t>“While UNFCCC is the primary international forum for coordinating action on climate change, the </a:t>
            </a:r>
            <a:r>
              <a:rPr lang="en-US" sz="1000" b="1" i="0" u="none" strike="noStrike" baseline="0">
                <a:solidFill>
                  <a:srgbClr val="211D1E"/>
                </a:solidFill>
                <a:latin typeface="+mn-lt"/>
              </a:rPr>
              <a:t>Sustainable Development Goals </a:t>
            </a:r>
            <a:r>
              <a:rPr lang="en-US" sz="1000" b="0" i="0" u="none" strike="noStrike" baseline="0">
                <a:solidFill>
                  <a:srgbClr val="211D1E"/>
                </a:solidFill>
                <a:latin typeface="+mn-lt"/>
              </a:rPr>
              <a:t>(SDGs) also include climate-related commitments. “</a:t>
            </a:r>
            <a:endParaRPr lang="en-US" sz="1000">
              <a:latin typeface="+mn-lt"/>
            </a:endParaRPr>
          </a:p>
          <a:p>
            <a:pPr>
              <a:lnSpc>
                <a:spcPct val="100000"/>
              </a:lnSpc>
              <a:spcBef>
                <a:spcPts val="0"/>
              </a:spcBef>
              <a:spcAft>
                <a:spcPts val="0"/>
              </a:spcAft>
            </a:pPr>
            <a:endParaRPr lang="en-US" sz="1000">
              <a:latin typeface="+mn-lt"/>
            </a:endParaRPr>
          </a:p>
          <a:p>
            <a:pPr marL="0" marR="0" indent="0" algn="l" defTabSz="412750" rtl="0" fontAlgn="auto" latinLnBrk="0" hangingPunct="0">
              <a:lnSpc>
                <a:spcPct val="100000"/>
              </a:lnSpc>
              <a:spcBef>
                <a:spcPts val="0"/>
              </a:spcBef>
              <a:spcAft>
                <a:spcPts val="0"/>
              </a:spcAft>
              <a:buClrTx/>
              <a:buSzTx/>
              <a:buFontTx/>
              <a:buNone/>
              <a:tabLst/>
            </a:pPr>
            <a:r>
              <a:rPr lang="en-GB" sz="1000" b="1">
                <a:latin typeface="+mn-lt"/>
                <a:ea typeface="Calibri" panose="020F0502020204030204" pitchFamily="34" charset="0"/>
                <a:cs typeface="Calibri" panose="020F0502020204030204" pitchFamily="34" charset="0"/>
              </a:rPr>
              <a:t>Governance:</a:t>
            </a:r>
          </a:p>
          <a:p>
            <a:pPr marL="285750" indent="-285750" algn="l">
              <a:lnSpc>
                <a:spcPct val="100000"/>
              </a:lnSpc>
              <a:spcBef>
                <a:spcPts val="0"/>
              </a:spcBef>
              <a:spcAft>
                <a:spcPts val="0"/>
              </a:spcAft>
              <a:buFont typeface="Arial" panose="020B0604020202020204" pitchFamily="34" charset="0"/>
              <a:buChar char="•"/>
            </a:pPr>
            <a:r>
              <a:rPr lang="en-US" sz="1000" b="0" i="0" u="none" strike="noStrike" baseline="0">
                <a:solidFill>
                  <a:srgbClr val="302E2C"/>
                </a:solidFill>
                <a:latin typeface="+mn-lt"/>
                <a:ea typeface="Calibri" panose="020F0502020204030204" pitchFamily="34" charset="0"/>
                <a:cs typeface="Calibri" panose="020F0502020204030204" pitchFamily="34" charset="0"/>
              </a:rPr>
              <a:t>just 2% of Nationally Determined Contributions (NDCs) and 16% of National Action Plans (NAPs) include distinct plans to mobilize resources for action connecting climate and nutrition, while 60% of NDCs and 21% of NAPs did not  make the connection between nutrition and climate.(I-CAN).</a:t>
            </a:r>
          </a:p>
          <a:p>
            <a:pPr marL="171450" indent="-171450" algn="l">
              <a:lnSpc>
                <a:spcPct val="100000"/>
              </a:lnSpc>
              <a:spcBef>
                <a:spcPts val="0"/>
              </a:spcBef>
              <a:spcAft>
                <a:spcPts val="0"/>
              </a:spcAft>
              <a:buFont typeface="Arial" panose="020B0604020202020204" pitchFamily="34" charset="0"/>
              <a:buChar char="•"/>
            </a:pPr>
            <a:r>
              <a:rPr lang="en-US" sz="1000" b="0" i="0" u="none" strike="noStrike" baseline="0">
                <a:solidFill>
                  <a:srgbClr val="302E2C"/>
                </a:solidFill>
                <a:latin typeface="+mn-lt"/>
                <a:ea typeface="Calibri" panose="020F0502020204030204" pitchFamily="34" charset="0"/>
                <a:cs typeface="Calibri" panose="020F0502020204030204" pitchFamily="34" charset="0"/>
              </a:rPr>
              <a:t>Only 1% of official development assistance funding to climate in 2019– 2021 explicitly mentioning nutrition. (I-CAN)</a:t>
            </a:r>
          </a:p>
          <a:p>
            <a:pPr>
              <a:lnSpc>
                <a:spcPct val="100000"/>
              </a:lnSpc>
              <a:spcBef>
                <a:spcPts val="0"/>
              </a:spcBef>
              <a:spcAft>
                <a:spcPts val="0"/>
              </a:spcAft>
            </a:pPr>
            <a:endParaRPr lang="en-US" sz="1000">
              <a:latin typeface="+mn-lt"/>
            </a:endParaRPr>
          </a:p>
        </p:txBody>
      </p:sp>
    </p:spTree>
    <p:extLst>
      <p:ext uri="{BB962C8B-B14F-4D97-AF65-F5344CB8AC3E}">
        <p14:creationId xmlns:p14="http://schemas.microsoft.com/office/powerpoint/2010/main" val="37188797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defTabSz="412750" rtl="0" hangingPunct="0">
              <a:lnSpc>
                <a:spcPct val="100000"/>
              </a:lnSpc>
            </a:pPr>
            <a:r>
              <a:rPr lang="en-GB" sz="1000" b="0">
                <a:latin typeface="+mn-lt"/>
                <a:ea typeface="Times New Roman" panose="02020603050405020304" pitchFamily="18" charset="0"/>
              </a:rPr>
              <a:t>Diane</a:t>
            </a:r>
            <a:r>
              <a:rPr lang="en-GB" sz="1000">
                <a:latin typeface="+mn-lt"/>
                <a:ea typeface="Times New Roman" panose="02020603050405020304" pitchFamily="18" charset="0"/>
              </a:rPr>
              <a:t> or Chris</a:t>
            </a:r>
            <a:endParaRPr lang="en-GB" sz="1000" b="0">
              <a:latin typeface="+mn-lt"/>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endParaRPr lang="en-GB" sz="1000" b="0">
              <a:latin typeface="+mn-lt"/>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r>
              <a:rPr lang="en-GB" sz="1000" b="0">
                <a:latin typeface="+mn-lt"/>
                <a:ea typeface="Times New Roman" panose="02020603050405020304" pitchFamily="18" charset="0"/>
              </a:rPr>
              <a:t>From a recent report in 2023- (Climate action and nutrition pathways to impact ICAN FAO)</a:t>
            </a: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endParaRPr lang="en-GB" sz="1000" b="0">
              <a:latin typeface="+mn-lt"/>
              <a:ea typeface="Times New Roman" panose="02020603050405020304" pitchFamily="18" charset="0"/>
            </a:endParaRPr>
          </a:p>
          <a:p>
            <a:pPr algn="l">
              <a:lnSpc>
                <a:spcPct val="100000"/>
              </a:lnSpc>
              <a:spcBef>
                <a:spcPts val="0"/>
              </a:spcBef>
              <a:spcAft>
                <a:spcPts val="0"/>
              </a:spcAft>
            </a:pPr>
            <a:r>
              <a:rPr lang="en-US" sz="1000" b="0" i="0" u="none" strike="noStrike" baseline="0">
                <a:solidFill>
                  <a:srgbClr val="000000"/>
                </a:solidFill>
                <a:latin typeface="+mn-lt"/>
              </a:rPr>
              <a:t>Evidence shows that looking closely at systems that impact nutrition can provide important guidance for responding jointly to climate change and malnutrition, in ways that go beyond only looking at impacts on agrifood systems.</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solidFill>
                  <a:srgbClr val="000000"/>
                </a:solidFill>
                <a:latin typeface="+mn-lt"/>
              </a:rPr>
              <a:t>Four key systems linking climate and nutrition are: agrifood, water, social protection, and health.</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solidFill>
                  <a:srgbClr val="000000"/>
                </a:solidFill>
                <a:latin typeface="+mn-lt"/>
              </a:rPr>
              <a:t>Across all systems, there are many options for jointly addressing both climate and nutrition. Efforts should focus on scaling these responses, while generating more evidence to identify ways to achieve maximum impact.</a:t>
            </a:r>
          </a:p>
          <a:p>
            <a:pPr algn="l">
              <a:lnSpc>
                <a:spcPct val="100000"/>
              </a:lnSpc>
              <a:spcBef>
                <a:spcPts val="0"/>
              </a:spcBef>
              <a:spcAft>
                <a:spcPts val="0"/>
              </a:spcAft>
            </a:pPr>
            <a:r>
              <a:rPr lang="en-US" sz="1000" b="0" i="0" u="none" strike="noStrike" baseline="0">
                <a:solidFill>
                  <a:srgbClr val="5CAD36"/>
                </a:solidFill>
                <a:latin typeface="+mn-lt"/>
              </a:rPr>
              <a:t>◗ </a:t>
            </a:r>
            <a:r>
              <a:rPr lang="en-US" sz="1000" b="0" i="0" u="none" strike="noStrike" baseline="0">
                <a:latin typeface="+mn-lt"/>
              </a:rPr>
              <a:t>Taking action across these four systems to address climate- and nutrition-related challenges will help reduce overall gender inequities, improve livelihoods and access to water and sanitation for women, and boost social protection and health services for women.</a:t>
            </a:r>
          </a:p>
          <a:p>
            <a:pPr algn="l">
              <a:lnSpc>
                <a:spcPct val="100000"/>
              </a:lnSpc>
              <a:spcBef>
                <a:spcPts val="0"/>
              </a:spcBef>
              <a:spcAft>
                <a:spcPts val="0"/>
              </a:spcAft>
            </a:pPr>
            <a:endParaRPr lang="en-US" sz="1000" b="0" i="0" u="none" strike="noStrike" baseline="0">
              <a:latin typeface="+mn-lt"/>
              <a:ea typeface="Times New Roman" panose="02020603050405020304" pitchFamily="18" charset="0"/>
            </a:endParaRPr>
          </a:p>
          <a:p>
            <a:pPr algn="l">
              <a:lnSpc>
                <a:spcPct val="100000"/>
              </a:lnSpc>
              <a:spcBef>
                <a:spcPts val="0"/>
              </a:spcBef>
              <a:spcAft>
                <a:spcPts val="0"/>
              </a:spcAft>
            </a:pPr>
            <a:r>
              <a:rPr lang="en-US" sz="1000" b="0" i="0" u="none" strike="noStrike" baseline="0">
                <a:latin typeface="+mn-lt"/>
                <a:ea typeface="Times New Roman" panose="02020603050405020304" pitchFamily="18" charset="0"/>
              </a:rPr>
              <a:t>At the same time, the evidence base for the pathways to work with other systems to address nutrition risks in the context of the climate crisis varies- Chris will share further on what we know about the food system. </a:t>
            </a:r>
            <a:endParaRPr lang="en-GB" sz="1000" b="0">
              <a:latin typeface="+mn-lt"/>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endParaRPr lang="en-GB" sz="1000" b="0">
              <a:latin typeface="+mn-lt"/>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r>
              <a:rPr lang="en-US" sz="1000">
                <a:latin typeface="+mn-lt"/>
                <a:hlinkClick r:id="rId3"/>
              </a:rPr>
              <a:t>cc8415en.pdf (fao.org)</a:t>
            </a:r>
            <a:r>
              <a:rPr lang="en-GB" sz="1000" b="0">
                <a:latin typeface="+mn-lt"/>
              </a:rPr>
              <a:t> This is a different representation of the FAO 2023 report</a:t>
            </a:r>
            <a:endParaRPr lang="en-GB" sz="1000" b="0">
              <a:latin typeface="+mn-lt"/>
              <a:ea typeface="Times New Roman" panose="02020603050405020304" pitchFamily="18" charset="0"/>
            </a:endParaRPr>
          </a:p>
          <a:p>
            <a:pPr>
              <a:lnSpc>
                <a:spcPct val="100000"/>
              </a:lnSpc>
              <a:spcBef>
                <a:spcPts val="0"/>
              </a:spcBef>
              <a:spcAft>
                <a:spcPts val="0"/>
              </a:spcAft>
            </a:pPr>
            <a:endParaRPr lang="en-US" sz="1000">
              <a:latin typeface="+mn-lt"/>
            </a:endParaRPr>
          </a:p>
        </p:txBody>
      </p:sp>
    </p:spTree>
    <p:extLst>
      <p:ext uri="{BB962C8B-B14F-4D97-AF65-F5344CB8AC3E}">
        <p14:creationId xmlns:p14="http://schemas.microsoft.com/office/powerpoint/2010/main" val="1788057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nSpc>
                <a:spcPct val="100000"/>
              </a:lnSpc>
            </a:pPr>
            <a:r>
              <a:rPr lang="en-US" sz="1000">
                <a:latin typeface="+mn-lt"/>
              </a:rPr>
              <a:t>Chris</a:t>
            </a:r>
          </a:p>
          <a:p>
            <a:pPr>
              <a:lnSpc>
                <a:spcPct val="100000"/>
              </a:lnSpc>
            </a:pPr>
            <a:endParaRPr lang="en-US" sz="1000">
              <a:latin typeface="+mn-lt"/>
            </a:endParaRPr>
          </a:p>
          <a:p>
            <a:pPr>
              <a:lnSpc>
                <a:spcPct val="100000"/>
              </a:lnSpc>
            </a:pPr>
            <a:r>
              <a:rPr lang="en-US" sz="1000">
                <a:latin typeface="+mn-lt"/>
              </a:rPr>
              <a:t>Bidirectional relation</a:t>
            </a:r>
          </a:p>
          <a:p>
            <a:pPr marL="0" indent="0">
              <a:lnSpc>
                <a:spcPct val="100000"/>
              </a:lnSpc>
              <a:buNone/>
            </a:pPr>
            <a:r>
              <a:rPr lang="en-US" sz="1000">
                <a:latin typeface="+mn-lt"/>
              </a:rPr>
              <a:t>Food systems are major drivers of climate change (1/3 of GHG related to food systems). E.g. EAT Lancet;-&gt; Global </a:t>
            </a:r>
            <a:r>
              <a:rPr lang="en-US" sz="1000" err="1">
                <a:latin typeface="+mn-lt"/>
              </a:rPr>
              <a:t>Syndemic</a:t>
            </a:r>
            <a:r>
              <a:rPr lang="en-US" sz="1000">
                <a:latin typeface="+mn-lt"/>
              </a:rPr>
              <a:t> </a:t>
            </a:r>
          </a:p>
          <a:p>
            <a:pPr>
              <a:lnSpc>
                <a:spcPct val="100000"/>
              </a:lnSpc>
            </a:pPr>
            <a:r>
              <a:rPr lang="en-US" sz="1000">
                <a:solidFill>
                  <a:srgbClr val="252F52"/>
                </a:solidFill>
                <a:latin typeface="+mn-lt"/>
              </a:rPr>
              <a:t>Consumption of healthy and sustainable diets presents major opportunities for reducing GHG emissions from food systems and improving health outcomes (high confidence)</a:t>
            </a:r>
          </a:p>
          <a:p>
            <a:pPr>
              <a:lnSpc>
                <a:spcPct val="100000"/>
              </a:lnSpc>
            </a:pPr>
            <a:r>
              <a:rPr lang="en-US" sz="1000">
                <a:solidFill>
                  <a:srgbClr val="252F52"/>
                </a:solidFill>
                <a:latin typeface="+mn-lt"/>
              </a:rPr>
              <a:t>Reduction of food loss and waste could lower GHG emissions and improve food security (medium confidence)</a:t>
            </a:r>
          </a:p>
          <a:p>
            <a:pPr>
              <a:lnSpc>
                <a:spcPct val="100000"/>
              </a:lnSpc>
            </a:pPr>
            <a:r>
              <a:rPr lang="en-GB" sz="1000" kern="0">
                <a:effectLst/>
                <a:latin typeface="+mn-lt"/>
                <a:ea typeface="Arial" panose="020B0604020202020204" pitchFamily="34" charset="0"/>
              </a:rPr>
              <a:t>One model projects that by 2050, climate change will lead to per-person reductions of 3·2% (SD 0·4%) in global food availability, 4·0% (0·7%) in fruit and vegetable consumption, and 0·7% (0·1%) in red meat consumption. These changes will be associated with 529,000 climate-related deaths worldwide (95% CI 314,000-736,000), representing a 28% (95% CI 26-33) reduction in the number of deaths that would be avoided because of changes in dietary and weight-related risk factors between 2010 and 2050 (</a:t>
            </a:r>
            <a:r>
              <a:rPr lang="en-GB" sz="1000" kern="0" err="1">
                <a:effectLst/>
                <a:latin typeface="+mn-lt"/>
                <a:ea typeface="Arial" panose="020B0604020202020204" pitchFamily="34" charset="0"/>
              </a:rPr>
              <a:t>Springmann</a:t>
            </a:r>
            <a:r>
              <a:rPr lang="en-GB" sz="1000" kern="0">
                <a:effectLst/>
                <a:latin typeface="+mn-lt"/>
                <a:ea typeface="Arial" panose="020B0604020202020204" pitchFamily="34" charset="0"/>
              </a:rPr>
              <a:t> 2016). </a:t>
            </a:r>
          </a:p>
          <a:p>
            <a:pPr>
              <a:lnSpc>
                <a:spcPct val="100000"/>
              </a:lnSpc>
            </a:pPr>
            <a:r>
              <a:rPr lang="en-GB" sz="1000" kern="0">
                <a:latin typeface="+mn-lt"/>
                <a:ea typeface="Calibri" panose="020F0502020204030204" pitchFamily="34" charset="0"/>
              </a:rPr>
              <a:t>I</a:t>
            </a:r>
            <a:r>
              <a:rPr lang="en-GB" sz="1000" kern="0">
                <a:effectLst/>
                <a:latin typeface="+mn-lt"/>
                <a:ea typeface="Calibri" panose="020F0502020204030204" pitchFamily="34" charset="0"/>
              </a:rPr>
              <a:t>ncreases in atmospheric </a:t>
            </a:r>
            <a:r>
              <a:rPr lang="en-GB" sz="1000" kern="0">
                <a:effectLst/>
                <a:latin typeface="+mn-lt"/>
                <a:ea typeface="Arial" panose="020B0604020202020204" pitchFamily="34" charset="0"/>
              </a:rPr>
              <a:t>CO</a:t>
            </a:r>
            <a:r>
              <a:rPr lang="en-GB" sz="1000" kern="0" baseline="-25000">
                <a:effectLst/>
                <a:latin typeface="+mn-lt"/>
                <a:ea typeface="Arial" panose="020B0604020202020204" pitchFamily="34" charset="0"/>
              </a:rPr>
              <a:t>2</a:t>
            </a:r>
            <a:r>
              <a:rPr lang="en-GB" sz="1000" kern="0">
                <a:effectLst/>
                <a:latin typeface="+mn-lt"/>
                <a:ea typeface="Calibri" panose="020F0502020204030204" pitchFamily="34" charset="0"/>
              </a:rPr>
              <a:t> will decrease growth in the global availability of nutrients by 19·5% for protein, 13·6% for iron, and 14·6% for zinc relative to expected technology and market gains by 2050 (Beach 2020). </a:t>
            </a:r>
            <a:endParaRPr lang="en-GB" sz="1000">
              <a:effectLst/>
              <a:latin typeface="+mn-lt"/>
              <a:ea typeface="Arial" panose="020B0604020202020204" pitchFamily="34" charset="0"/>
            </a:endParaRPr>
          </a:p>
          <a:p>
            <a:pPr>
              <a:lnSpc>
                <a:spcPct val="100000"/>
              </a:lnSpc>
            </a:pPr>
            <a:endParaRPr lang="en-US" sz="1000">
              <a:latin typeface="+mn-lt"/>
            </a:endParaRPr>
          </a:p>
          <a:p>
            <a:pPr>
              <a:lnSpc>
                <a:spcPct val="100000"/>
              </a:lnSpc>
            </a:pPr>
            <a:endParaRPr lang="en-US" sz="1000">
              <a:latin typeface="+mn-lt"/>
            </a:endParaRPr>
          </a:p>
        </p:txBody>
      </p:sp>
    </p:spTree>
    <p:extLst>
      <p:ext uri="{BB962C8B-B14F-4D97-AF65-F5344CB8AC3E}">
        <p14:creationId xmlns:p14="http://schemas.microsoft.com/office/powerpoint/2010/main" val="19073463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Chris </a:t>
            </a:r>
          </a:p>
        </p:txBody>
      </p:sp>
    </p:spTree>
    <p:extLst>
      <p:ext uri="{BB962C8B-B14F-4D97-AF65-F5344CB8AC3E}">
        <p14:creationId xmlns:p14="http://schemas.microsoft.com/office/powerpoint/2010/main" val="193150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solidFill>
                  <a:srgbClr val="7C7C7C"/>
                </a:solidFill>
              </a:rPr>
              <a:t>Over the last year the GNC Coordination Team and the GNC Technical Alliance have been working closely to ensure that the provision of support for Coordination, Information Management and technical support for </a:t>
            </a:r>
            <a:r>
              <a:rPr lang="en-US" err="1">
                <a:solidFill>
                  <a:srgbClr val="7C7C7C"/>
                </a:solidFill>
              </a:rPr>
              <a:t>Programme</a:t>
            </a:r>
            <a:r>
              <a:rPr lang="en-US">
                <a:solidFill>
                  <a:srgbClr val="7C7C7C"/>
                </a:solidFill>
              </a:rPr>
              <a:t> delivery are easier than ever to identify and access by all, through a more</a:t>
            </a:r>
            <a:r>
              <a:rPr lang="en-US" b="0" i="0">
                <a:solidFill>
                  <a:srgbClr val="7C7C7C"/>
                </a:solidFill>
                <a:effectLst/>
                <a:latin typeface="LatoBold"/>
              </a:rPr>
              <a:t> holistic </a:t>
            </a:r>
            <a:r>
              <a:rPr lang="en-US">
                <a:solidFill>
                  <a:srgbClr val="7C7C7C"/>
                </a:solidFill>
                <a:latin typeface="LatoBold"/>
              </a:rPr>
              <a:t>GNC support</a:t>
            </a:r>
            <a:r>
              <a:rPr lang="en-US" b="0" i="0">
                <a:solidFill>
                  <a:srgbClr val="7C7C7C"/>
                </a:solidFill>
                <a:effectLst/>
                <a:latin typeface="LatoBold"/>
              </a:rPr>
              <a:t> platform. </a:t>
            </a:r>
            <a:r>
              <a:rPr lang="en-US" b="0" i="0">
                <a:solidFill>
                  <a:srgbClr val="7C7C7C"/>
                </a:solidFill>
                <a:effectLst/>
                <a:latin typeface="LatoRegular"/>
              </a:rPr>
              <a:t>We believe this will help us to communicate our support and services more clearly and improve your experience with us. Nothing will change for you. We are still offering the same support, through the same channels but in a more unified and clear way.</a:t>
            </a:r>
            <a:endParaRPr lang="en-US"/>
          </a:p>
          <a:p>
            <a:endParaRPr lang="en-US" b="0" i="0">
              <a:solidFill>
                <a:srgbClr val="7C7C7C"/>
              </a:solidFill>
              <a:effectLst/>
              <a:latin typeface="LatoRegular"/>
            </a:endParaRPr>
          </a:p>
          <a:p>
            <a:r>
              <a:rPr lang="en-US" b="0" i="0">
                <a:solidFill>
                  <a:srgbClr val="7C7C7C"/>
                </a:solidFill>
                <a:effectLst/>
                <a:latin typeface="LatoRegular"/>
              </a:rPr>
              <a:t>We also believe </a:t>
            </a:r>
            <a:r>
              <a:rPr lang="en-US">
                <a:solidFill>
                  <a:srgbClr val="7C7C7C"/>
                </a:solidFill>
                <a:latin typeface="LatoRegular"/>
              </a:rPr>
              <a:t>this approach</a:t>
            </a:r>
            <a:r>
              <a:rPr lang="en-US" b="0" i="0">
                <a:solidFill>
                  <a:srgbClr val="7C7C7C"/>
                </a:solidFill>
                <a:effectLst/>
                <a:latin typeface="LatoRegular"/>
              </a:rPr>
              <a:t> will foster more synergy between our two arms of support, which already overlap significantly. With one shared vision and purpose – to provide timely and comprehensive nutrition coordination, information management, and Nutrition in Emergencies technical support – we believe we can utilize our collective resources more efficiently and ultimately serve nutrition actors, like you, better.</a:t>
            </a:r>
          </a:p>
          <a:p>
            <a:endParaRPr lang="en-US" b="0" i="0">
              <a:solidFill>
                <a:srgbClr val="7C7C7C"/>
              </a:solidFill>
              <a:effectLst/>
              <a:latin typeface="LatoRegular"/>
            </a:endParaRPr>
          </a:p>
          <a:p>
            <a:r>
              <a:rPr lang="en-US" b="0" i="0">
                <a:solidFill>
                  <a:srgbClr val="7C7C7C"/>
                </a:solidFill>
                <a:effectLst/>
                <a:latin typeface="LatoRegular"/>
              </a:rPr>
              <a:t>Scan the QR code </a:t>
            </a:r>
            <a:r>
              <a:rPr lang="en-US">
                <a:solidFill>
                  <a:srgbClr val="7C7C7C"/>
                </a:solidFill>
                <a:latin typeface="LatoRegular"/>
              </a:rPr>
              <a:t>at the end of this presentation to</a:t>
            </a:r>
            <a:r>
              <a:rPr lang="en-US" b="0" i="0">
                <a:solidFill>
                  <a:srgbClr val="7C7C7C"/>
                </a:solidFill>
                <a:effectLst/>
                <a:latin typeface="LatoRegular"/>
              </a:rPr>
              <a:t> visit the GNC site to request any support you need.</a:t>
            </a:r>
            <a:endParaRPr lang="en-NL"/>
          </a:p>
        </p:txBody>
      </p:sp>
    </p:spTree>
    <p:extLst>
      <p:ext uri="{BB962C8B-B14F-4D97-AF65-F5344CB8AC3E}">
        <p14:creationId xmlns:p14="http://schemas.microsoft.com/office/powerpoint/2010/main" val="38209976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Chris</a:t>
            </a:r>
          </a:p>
          <a:p>
            <a:r>
              <a:rPr lang="en-US"/>
              <a:t>Could this be spoken to in the earlier slide?</a:t>
            </a:r>
          </a:p>
        </p:txBody>
      </p:sp>
    </p:spTree>
    <p:extLst>
      <p:ext uri="{BB962C8B-B14F-4D97-AF65-F5344CB8AC3E}">
        <p14:creationId xmlns:p14="http://schemas.microsoft.com/office/powerpoint/2010/main" val="5795802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nSpc>
                <a:spcPct val="100000"/>
              </a:lnSpc>
            </a:pPr>
            <a:r>
              <a:rPr lang="en-US" sz="1000"/>
              <a:t>Diane- This is an opportunity to amplify decades of collective experience addressing climate shocks and risks- predictable and unpredictable- through development of ways of preparing for and responding to emergencies through the humanitarian planning cycle. </a:t>
            </a:r>
          </a:p>
          <a:p>
            <a:pPr>
              <a:lnSpc>
                <a:spcPct val="100000"/>
              </a:lnSpc>
            </a:pPr>
            <a:endParaRPr lang="en-US" sz="1000"/>
          </a:p>
          <a:p>
            <a:pPr>
              <a:lnSpc>
                <a:spcPct val="100000"/>
              </a:lnSpc>
            </a:pPr>
            <a:r>
              <a:rPr lang="en-US" sz="1000"/>
              <a:t>For example (and yes, this is a long list- and not exhaustive- just to emphasize that there is a lot of work to draw from, learn from, and link to)- which is why we put this afternoon session together. </a:t>
            </a:r>
          </a:p>
          <a:p>
            <a:pPr marL="0" indent="0">
              <a:lnSpc>
                <a:spcPct val="100000"/>
              </a:lnSpc>
              <a:buNone/>
            </a:pPr>
            <a:endParaRPr lang="en-US" sz="1000" b="1"/>
          </a:p>
          <a:p>
            <a:pPr>
              <a:lnSpc>
                <a:spcPct val="100000"/>
              </a:lnSpc>
            </a:pPr>
            <a:r>
              <a:rPr lang="en-US" sz="1000" b="1"/>
              <a:t>Depth is experience includes</a:t>
            </a:r>
          </a:p>
          <a:p>
            <a:pPr marL="342900" indent="-342900">
              <a:lnSpc>
                <a:spcPct val="100000"/>
              </a:lnSpc>
              <a:buFont typeface="Arial" panose="020B0604020202020204" pitchFamily="34" charset="0"/>
              <a:buChar char="•"/>
            </a:pPr>
            <a:r>
              <a:rPr lang="en-US" sz="1000"/>
              <a:t>Responses to cyclones, droughts, and other climate shocks,</a:t>
            </a:r>
          </a:p>
          <a:p>
            <a:pPr marL="342900" indent="-342900">
              <a:lnSpc>
                <a:spcPct val="100000"/>
              </a:lnSpc>
              <a:buFont typeface="Arial" panose="020B0604020202020204" pitchFamily="34" charset="0"/>
              <a:buChar char="•"/>
            </a:pPr>
            <a:r>
              <a:rPr lang="en-US" sz="1000"/>
              <a:t>Multisectoral work to prevent famine,</a:t>
            </a:r>
          </a:p>
          <a:p>
            <a:pPr marL="342900" indent="-342900">
              <a:lnSpc>
                <a:spcPct val="100000"/>
              </a:lnSpc>
              <a:buFont typeface="Arial" panose="020B0604020202020204" pitchFamily="34" charset="0"/>
              <a:buChar char="•"/>
            </a:pPr>
            <a:r>
              <a:rPr lang="en-US" sz="1000"/>
              <a:t>Expansion of early warning, anticipatory action, preparedness and contingency for nutrition in emergencies</a:t>
            </a:r>
          </a:p>
          <a:p>
            <a:pPr>
              <a:lnSpc>
                <a:spcPct val="100000"/>
              </a:lnSpc>
            </a:pPr>
            <a:endParaRPr lang="en-US" sz="1000"/>
          </a:p>
        </p:txBody>
      </p:sp>
    </p:spTree>
    <p:extLst>
      <p:ext uri="{BB962C8B-B14F-4D97-AF65-F5344CB8AC3E}">
        <p14:creationId xmlns:p14="http://schemas.microsoft.com/office/powerpoint/2010/main" val="21000173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000"/>
              <a:t>Diane- not exhaustive- sharing some examples of </a:t>
            </a:r>
          </a:p>
          <a:p>
            <a:r>
              <a:rPr lang="en-US" sz="1000"/>
              <a:t>GNC policy shift to address climate</a:t>
            </a:r>
          </a:p>
          <a:p>
            <a:r>
              <a:rPr lang="en-US" sz="1000"/>
              <a:t>Range of policy briefs, technical guidance, research across GNC partner agencies and across governments</a:t>
            </a:r>
          </a:p>
        </p:txBody>
      </p:sp>
    </p:spTree>
    <p:extLst>
      <p:ext uri="{BB962C8B-B14F-4D97-AF65-F5344CB8AC3E}">
        <p14:creationId xmlns:p14="http://schemas.microsoft.com/office/powerpoint/2010/main" val="4073300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Chris- Suggest to frame this as you can speak to UNICEF’s approach, and we look forward to hearing more about other agencies and clusters work in the group work session </a:t>
            </a:r>
          </a:p>
          <a:p>
            <a:endParaRPr lang="en-US"/>
          </a:p>
        </p:txBody>
      </p:sp>
    </p:spTree>
    <p:extLst>
      <p:ext uri="{BB962C8B-B14F-4D97-AF65-F5344CB8AC3E}">
        <p14:creationId xmlns:p14="http://schemas.microsoft.com/office/powerpoint/2010/main" val="34036721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nSpc>
                <a:spcPct val="100000"/>
              </a:lnSpc>
              <a:defRPr/>
            </a:pPr>
            <a:r>
              <a:rPr lang="en-US" sz="1000">
                <a:solidFill>
                  <a:srgbClr val="242424"/>
                </a:solidFill>
                <a:latin typeface="+mn-lt"/>
              </a:rPr>
              <a:t>Chris</a:t>
            </a:r>
            <a:endParaRPr lang="en-US"/>
          </a:p>
          <a:p>
            <a:pPr>
              <a:lnSpc>
                <a:spcPct val="100000"/>
              </a:lnSpc>
              <a:defRPr/>
            </a:pPr>
            <a:endParaRPr lang="en-US" sz="1000">
              <a:solidFill>
                <a:srgbClr val="242424"/>
              </a:solidFill>
              <a:latin typeface="+mn-lt"/>
              <a:ea typeface="Times New Roman" panose="02020603050405020304" pitchFamily="18" charset="0"/>
            </a:endParaRPr>
          </a:p>
          <a:p>
            <a:pPr marL="0" marR="0" lvl="0" indent="0" defTabSz="457200">
              <a:lnSpc>
                <a:spcPct val="100000"/>
              </a:lnSpc>
              <a:spcBef>
                <a:spcPts val="0"/>
              </a:spcBef>
              <a:spcAft>
                <a:spcPts val="0"/>
              </a:spcAft>
              <a:buClrTx/>
              <a:buSzTx/>
              <a:buFontTx/>
              <a:buNone/>
              <a:tabLst/>
              <a:defRPr/>
            </a:pPr>
            <a:r>
              <a:rPr lang="en-US" sz="1000">
                <a:solidFill>
                  <a:srgbClr val="242424"/>
                </a:solidFill>
                <a:latin typeface="+mn-lt"/>
                <a:ea typeface="Times New Roman" panose="02020603050405020304" pitchFamily="18" charset="0"/>
              </a:rPr>
              <a:t>Nutrition</a:t>
            </a:r>
            <a:r>
              <a:rPr lang="en-US" sz="1000">
                <a:solidFill>
                  <a:srgbClr val="242424"/>
                </a:solidFill>
                <a:effectLst/>
                <a:latin typeface="+mn-lt"/>
                <a:ea typeface="Times New Roman" panose="02020603050405020304" pitchFamily="18" charset="0"/>
              </a:rPr>
              <a:t> in the context of the climate crisis- regional perspectives on </a:t>
            </a:r>
            <a:r>
              <a:rPr lang="en-US" sz="1000">
                <a:solidFill>
                  <a:srgbClr val="000000"/>
                </a:solidFill>
                <a:effectLst/>
                <a:latin typeface="+mn-lt"/>
                <a:ea typeface="Times New Roman" panose="02020603050405020304" pitchFamily="18" charset="0"/>
              </a:rPr>
              <a:t>what the issue looks like (specific dynamics, capacities, actions, expanding on the regional perspectives session on the morning).</a:t>
            </a:r>
            <a:endParaRPr lang="en-US"/>
          </a:p>
          <a:p>
            <a:pPr marL="0" marR="0" lvl="0" indent="0" defTabSz="457200" eaLnBrk="1" fontAlgn="auto" latinLnBrk="0" hangingPunct="1">
              <a:lnSpc>
                <a:spcPct val="100000"/>
              </a:lnSpc>
              <a:spcBef>
                <a:spcPts val="0"/>
              </a:spcBef>
              <a:spcAft>
                <a:spcPts val="0"/>
              </a:spcAft>
              <a:buClrTx/>
              <a:buSzTx/>
              <a:buFontTx/>
              <a:buNone/>
              <a:tabLst/>
              <a:defRPr/>
            </a:pPr>
            <a:endParaRPr lang="en-US" sz="1000">
              <a:effectLst/>
              <a:latin typeface="+mn-lt"/>
              <a:ea typeface="Times New Roman" panose="020206030504050203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1000">
              <a:effectLst/>
              <a:latin typeface="+mn-lt"/>
              <a:ea typeface="Times New Roman" panose="02020603050405020304" pitchFamily="18" charset="0"/>
            </a:endParaRPr>
          </a:p>
          <a:p>
            <a:pPr>
              <a:lnSpc>
                <a:spcPct val="100000"/>
              </a:lnSpc>
              <a:defRPr/>
            </a:pPr>
            <a:r>
              <a:rPr lang="en-US" sz="1000" b="0" i="0" u="none" strike="noStrike" baseline="0">
                <a:solidFill>
                  <a:srgbClr val="000000"/>
                </a:solidFill>
                <a:latin typeface="+mn-lt"/>
              </a:rPr>
              <a:t>The Eastern and Southern African Region has been facing repeated climate-related disasters that increase malnutrition including drought, floods, and cyclones. In the Horn of Africa, particularly eastern Kenya, southern Somalia, and certain </a:t>
            </a:r>
            <a:r>
              <a:rPr lang="en-US" sz="1000" b="0" i="0" u="none" strike="noStrike" baseline="0" err="1">
                <a:solidFill>
                  <a:srgbClr val="000000"/>
                </a:solidFill>
                <a:latin typeface="+mn-lt"/>
              </a:rPr>
              <a:t>Belg</a:t>
            </a:r>
            <a:r>
              <a:rPr lang="en-US" sz="1000" b="0" i="0" u="none" strike="noStrike" baseline="0">
                <a:solidFill>
                  <a:srgbClr val="000000"/>
                </a:solidFill>
                <a:latin typeface="+mn-lt"/>
              </a:rPr>
              <a:t>-receiving areas of Ethiopia, have already experienced four consecutive poor rainy seasons, resulting in below-average crop production, poor rangeland conditions, and rising cereal prices across affected areas. This is contributing to worsening food insecurity in a region already struggling with multiple other shocks (e.g., conflict/insecurity, macroeconomic challenges including the socio-economic impacts of COVID-19, and desert locusts). In the three HOA countries alone (Ethiopia, Kenya and Somalia) an estimated 35.7 million people are faced with high levels of food insecurity (IPC Phase 3+), including 230,000 people in Somalia facing Catastrophic levels of food insecurity (IPC Phase 5). Acute malnutrition is also alarmingly high with over 7.4 million children under five years of age estimated to be wasted in the HOA countries. Southern Africa has also been affected by droughts for most of 2021, and early 2022. OCHA’s report indicated that parts of southern Africa faced the worst droughts in four decades, causing humanitarian needs to spike alarmingly. In the Grand Sud of Madagascar in 2021, a devastating combination of drought, pest infestations and sandstorms caused up to 60 per cent of crops losses and left more than 1.14 million people severely food insecure (IPC 3 and above), including 14,000 people facing famine-like conditions (IPC 5). In southern Angola, over 1.3 million people—nearly 50 per cent of the population analyzed in the 17 southmost municipalities—were in Crisis (IPC 3) or Emergency (IPC 4) in August 2021, according to the Integrated Phase Classification (IPC) analysis. Admissions for severe acute malnutrition were higher than in the previous four years.</a:t>
            </a:r>
            <a:r>
              <a:rPr lang="en-US" sz="1000">
                <a:solidFill>
                  <a:srgbClr val="000000"/>
                </a:solidFill>
                <a:latin typeface="+mn-lt"/>
              </a:rPr>
              <a:t> </a:t>
            </a:r>
            <a:endParaRPr lang="en-US" sz="1000">
              <a:effectLst/>
              <a:latin typeface="+mn-lt"/>
              <a:ea typeface="Times New Roman" panose="02020603050405020304" pitchFamily="18" charset="0"/>
            </a:endParaRPr>
          </a:p>
          <a:p>
            <a:pPr>
              <a:lnSpc>
                <a:spcPct val="100000"/>
              </a:lnSpc>
            </a:pPr>
            <a:endParaRPr lang="en-US" sz="1000">
              <a:latin typeface="+mn-lt"/>
            </a:endParaRPr>
          </a:p>
        </p:txBody>
      </p:sp>
    </p:spTree>
    <p:extLst>
      <p:ext uri="{BB962C8B-B14F-4D97-AF65-F5344CB8AC3E}">
        <p14:creationId xmlns:p14="http://schemas.microsoft.com/office/powerpoint/2010/main" val="2950400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r>
              <a:rPr lang="en-US"/>
              <a:t>Chris- can you speak to how this will be supporting the collective?</a:t>
            </a:r>
          </a:p>
          <a:p>
            <a:endParaRPr lang="en-US"/>
          </a:p>
        </p:txBody>
      </p:sp>
    </p:spTree>
    <p:extLst>
      <p:ext uri="{BB962C8B-B14F-4D97-AF65-F5344CB8AC3E}">
        <p14:creationId xmlns:p14="http://schemas.microsoft.com/office/powerpoint/2010/main" val="28595966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Chris</a:t>
            </a:r>
          </a:p>
          <a:p>
            <a:endParaRPr lang="en-US"/>
          </a:p>
          <a:p>
            <a:pPr marL="0" marR="0" lvl="0" indent="0" defTabSz="457200" eaLnBrk="1" fontAlgn="auto" latinLnBrk="0" hangingPunct="1">
              <a:lnSpc>
                <a:spcPct val="117999"/>
              </a:lnSpc>
              <a:spcBef>
                <a:spcPts val="0"/>
              </a:spcBef>
              <a:spcAft>
                <a:spcPts val="0"/>
              </a:spcAft>
              <a:buClrTx/>
              <a:buSzTx/>
              <a:buFontTx/>
              <a:buNone/>
              <a:tabLst/>
              <a:defRPr/>
            </a:pPr>
            <a:r>
              <a:rPr lang="en-GB" sz="2000" b="0">
                <a:latin typeface="Helvetica Neue"/>
                <a:ea typeface="Calibri" panose="020F0502020204030204" pitchFamily="34" charset="0"/>
              </a:rPr>
              <a:t>Multi-disciplinary contract with </a:t>
            </a:r>
            <a:r>
              <a:rPr lang="en-GB" sz="2000" b="1" err="1">
                <a:latin typeface="Helvetica Neue"/>
                <a:ea typeface="Calibri" panose="020F0502020204030204" pitchFamily="34" charset="0"/>
              </a:rPr>
              <a:t>NutritionWorks</a:t>
            </a:r>
            <a:r>
              <a:rPr lang="en-GB" sz="2000" b="1">
                <a:latin typeface="Helvetica Neue"/>
                <a:ea typeface="Calibri" panose="020F0502020204030204" pitchFamily="34" charset="0"/>
              </a:rPr>
              <a:t> </a:t>
            </a:r>
            <a:r>
              <a:rPr lang="en-GB" sz="2000" b="0">
                <a:latin typeface="Helvetica Neue"/>
                <a:ea typeface="Calibri" panose="020F0502020204030204" pitchFamily="34" charset="0"/>
              </a:rPr>
              <a:t>– documenting impact, scoping of strategies and development of a strategic framework; and a narrative on pitching child food and nutrition security for climate financing -  aiming to elevate the profile of nutrition in the climate agenda including climate financing. </a:t>
            </a:r>
          </a:p>
          <a:p>
            <a:endParaRPr lang="en-US"/>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Undertake </a:t>
            </a:r>
            <a:r>
              <a:rPr lang="en-US" sz="2000" kern="1200">
                <a:solidFill>
                  <a:prstClr val="black"/>
                </a:solidFill>
                <a:latin typeface="Calibri" panose="020F0502020204030204"/>
                <a:ea typeface="+mn-ea"/>
                <a:cs typeface="+mn-cs"/>
              </a:rPr>
              <a:t>evidence generation/analysis</a:t>
            </a:r>
            <a:r>
              <a:rPr lang="en-US" sz="2000" b="0" kern="1200">
                <a:solidFill>
                  <a:prstClr val="black"/>
                </a:solidFill>
                <a:latin typeface="Calibri" panose="020F0502020204030204"/>
                <a:ea typeface="+mn-ea"/>
                <a:cs typeface="+mn-cs"/>
              </a:rPr>
              <a:t>: on how climate change has been impacting on food security and malnutrition outcomes; livelihoods, choice of diets and feeding habits, childcare; assess climate risks to food security and maternal and child nutrition services </a:t>
            </a: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Develop a climate change and nutrition </a:t>
            </a:r>
            <a:r>
              <a:rPr lang="en-US" sz="2000" b="0" kern="1200" err="1">
                <a:solidFill>
                  <a:prstClr val="black"/>
                </a:solidFill>
                <a:latin typeface="Calibri" panose="020F0502020204030204"/>
                <a:ea typeface="+mn-ea"/>
                <a:cs typeface="+mn-cs"/>
              </a:rPr>
              <a:t>programme</a:t>
            </a:r>
            <a:r>
              <a:rPr lang="en-US" sz="2000" b="0" kern="1200">
                <a:solidFill>
                  <a:prstClr val="black"/>
                </a:solidFill>
                <a:latin typeface="Calibri" panose="020F0502020204030204"/>
                <a:ea typeface="+mn-ea"/>
                <a:cs typeface="+mn-cs"/>
              </a:rPr>
              <a:t> </a:t>
            </a:r>
            <a:r>
              <a:rPr lang="en-US" sz="2000" kern="1200">
                <a:solidFill>
                  <a:prstClr val="black"/>
                </a:solidFill>
                <a:latin typeface="Calibri" panose="020F0502020204030204"/>
                <a:ea typeface="+mn-ea"/>
                <a:cs typeface="+mn-cs"/>
              </a:rPr>
              <a:t>framework and strategy</a:t>
            </a:r>
            <a:r>
              <a:rPr lang="en-US" sz="2000" b="0" kern="1200">
                <a:solidFill>
                  <a:prstClr val="black"/>
                </a:solidFill>
                <a:latin typeface="Calibri" panose="020F0502020204030204"/>
                <a:ea typeface="+mn-ea"/>
                <a:cs typeface="+mn-cs"/>
              </a:rPr>
              <a:t> for ESAR </a:t>
            </a: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Introduction to </a:t>
            </a:r>
            <a:r>
              <a:rPr lang="en-US" sz="2000" kern="1200">
                <a:solidFill>
                  <a:prstClr val="black"/>
                </a:solidFill>
                <a:latin typeface="Calibri" panose="020F0502020204030204"/>
                <a:ea typeface="+mn-ea"/>
                <a:cs typeface="+mn-cs"/>
              </a:rPr>
              <a:t>climate financing </a:t>
            </a:r>
            <a:r>
              <a:rPr lang="en-US" sz="2000" b="0" kern="1200">
                <a:solidFill>
                  <a:prstClr val="black"/>
                </a:solidFill>
                <a:latin typeface="Calibri" panose="020F0502020204030204"/>
                <a:ea typeface="+mn-ea"/>
                <a:cs typeface="+mn-cs"/>
              </a:rPr>
              <a:t>and framing nutrition as a core element to be included within the strategies, plans and proposals to be funded with </a:t>
            </a:r>
            <a:r>
              <a:rPr lang="en-US" sz="2000" kern="1200">
                <a:solidFill>
                  <a:prstClr val="black"/>
                </a:solidFill>
                <a:latin typeface="Calibri" panose="020F0502020204030204"/>
                <a:ea typeface="+mn-ea"/>
                <a:cs typeface="+mn-cs"/>
              </a:rPr>
              <a:t>climate financing </a:t>
            </a: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Further refine the surge approach and other </a:t>
            </a:r>
            <a:r>
              <a:rPr lang="en-US" sz="2000" kern="1200">
                <a:solidFill>
                  <a:prstClr val="black"/>
                </a:solidFill>
                <a:latin typeface="Calibri" panose="020F0502020204030204"/>
                <a:ea typeface="+mn-ea"/>
                <a:cs typeface="+mn-cs"/>
              </a:rPr>
              <a:t>shock-responsiveness approaches</a:t>
            </a:r>
            <a:r>
              <a:rPr lang="en-US" sz="2000" b="0" kern="1200">
                <a:solidFill>
                  <a:prstClr val="black"/>
                </a:solidFill>
                <a:latin typeface="Calibri" panose="020F0502020204030204"/>
                <a:ea typeface="+mn-ea"/>
                <a:cs typeface="+mn-cs"/>
              </a:rPr>
              <a:t> that aim at improving the elasticity of systems to absorb climate-induced nutrition shocks. </a:t>
            </a:r>
          </a:p>
          <a:p>
            <a:pPr marL="228371" indent="-228371" algn="l" defTabSz="913486" hangingPunct="1">
              <a:buFontTx/>
              <a:buAutoNum type="arabicPeriod" startAt="6"/>
            </a:pPr>
            <a:r>
              <a:rPr lang="en-US" sz="2000" b="0" kern="1200">
                <a:solidFill>
                  <a:prstClr val="black"/>
                </a:solidFill>
                <a:latin typeface="Calibri" panose="020F0502020204030204"/>
                <a:ea typeface="+mn-ea"/>
                <a:cs typeface="+mn-cs"/>
              </a:rPr>
              <a:t>Support country offices to </a:t>
            </a:r>
            <a:r>
              <a:rPr lang="en-US" sz="2000" kern="1200">
                <a:solidFill>
                  <a:prstClr val="black"/>
                </a:solidFill>
                <a:latin typeface="Calibri" panose="020F0502020204030204"/>
                <a:ea typeface="+mn-ea"/>
                <a:cs typeface="+mn-cs"/>
              </a:rPr>
              <a:t>integrate climate-sensitive nutrition </a:t>
            </a:r>
            <a:r>
              <a:rPr lang="en-US" sz="2000" b="0" kern="1200">
                <a:solidFill>
                  <a:prstClr val="black"/>
                </a:solidFill>
                <a:latin typeface="Calibri" panose="020F0502020204030204"/>
                <a:ea typeface="+mn-ea"/>
                <a:cs typeface="+mn-cs"/>
              </a:rPr>
              <a:t>within their program documents, AWP/RWPs, donor proposals, and PCAs with partners</a:t>
            </a:r>
          </a:p>
          <a:p>
            <a:pPr marL="228371" indent="-228371" algn="l" defTabSz="913486" hangingPunct="1">
              <a:buFontTx/>
              <a:buAutoNum type="arabicPeriod" startAt="7"/>
            </a:pPr>
            <a:r>
              <a:rPr lang="en-US" sz="2000" b="0" kern="1200">
                <a:solidFill>
                  <a:prstClr val="black"/>
                </a:solidFill>
                <a:latin typeface="Calibri" panose="020F0502020204030204"/>
                <a:ea typeface="+mn-ea"/>
                <a:cs typeface="+mn-cs"/>
              </a:rPr>
              <a:t>Contribute to the UNICEF climate and resilience agenda through </a:t>
            </a:r>
            <a:r>
              <a:rPr lang="en-US" sz="2000" kern="1200">
                <a:solidFill>
                  <a:prstClr val="black"/>
                </a:solidFill>
                <a:latin typeface="Calibri" panose="020F0502020204030204"/>
                <a:ea typeface="+mn-ea"/>
                <a:cs typeface="+mn-cs"/>
              </a:rPr>
              <a:t>nutrition’s engagement in multi-sectoral climate change programming</a:t>
            </a:r>
            <a:r>
              <a:rPr lang="en-US" sz="2000" b="0" kern="1200">
                <a:solidFill>
                  <a:prstClr val="black"/>
                </a:solidFill>
                <a:latin typeface="Calibri" panose="020F0502020204030204"/>
                <a:ea typeface="+mn-ea"/>
                <a:cs typeface="+mn-cs"/>
              </a:rPr>
              <a:t> with relevant sections (WASH, Health, Social Protection, Emergency, ECD). </a:t>
            </a:r>
            <a:endParaRPr lang="en-US" sz="2000" b="0" kern="1200">
              <a:solidFill>
                <a:prstClr val="black"/>
              </a:solidFill>
              <a:latin typeface="Calibri" panose="020F0502020204030204"/>
              <a:ea typeface="Calibri"/>
              <a:cs typeface="Calibri"/>
            </a:endParaRPr>
          </a:p>
          <a:p>
            <a:endParaRPr lang="en-US"/>
          </a:p>
          <a:p>
            <a:endParaRPr lang="en-US"/>
          </a:p>
        </p:txBody>
      </p:sp>
    </p:spTree>
    <p:extLst>
      <p:ext uri="{BB962C8B-B14F-4D97-AF65-F5344CB8AC3E}">
        <p14:creationId xmlns:p14="http://schemas.microsoft.com/office/powerpoint/2010/main" val="33368871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lnSpc>
                <a:spcPct val="100000"/>
              </a:lnSpc>
            </a:pPr>
            <a:r>
              <a:rPr lang="en-US" sz="1000"/>
              <a:t>Diane</a:t>
            </a:r>
            <a:endParaRPr lang="en-US"/>
          </a:p>
          <a:p>
            <a:pPr algn="l">
              <a:lnSpc>
                <a:spcPct val="100000"/>
              </a:lnSpc>
            </a:pPr>
            <a:endParaRPr lang="en-US" sz="1000"/>
          </a:p>
          <a:p>
            <a:pPr algn="l">
              <a:lnSpc>
                <a:spcPct val="100000"/>
              </a:lnSpc>
            </a:pPr>
            <a:r>
              <a:rPr lang="en-US" sz="1000"/>
              <a:t>Main</a:t>
            </a:r>
            <a:r>
              <a:rPr lang="en-US" sz="1000" b="0"/>
              <a:t> points- this builds off of the work that we collectively have been doing</a:t>
            </a:r>
            <a:endParaRPr lang="en-US"/>
          </a:p>
          <a:p>
            <a:pPr algn="l">
              <a:lnSpc>
                <a:spcPct val="100000"/>
              </a:lnSpc>
            </a:pPr>
            <a:r>
              <a:rPr lang="en-US" sz="1000" b="0"/>
              <a:t>Aims to identify where we can align collectively in addition to what individual agencies are doing</a:t>
            </a:r>
          </a:p>
          <a:p>
            <a:pPr algn="l">
              <a:lnSpc>
                <a:spcPct val="100000"/>
              </a:lnSpc>
            </a:pPr>
            <a:r>
              <a:rPr lang="en-US" sz="1000" b="0"/>
              <a:t>This will be an iterative process- data collection, desk review, KIIs, and discussions</a:t>
            </a:r>
          </a:p>
          <a:p>
            <a:pPr algn="l">
              <a:lnSpc>
                <a:spcPct val="100000"/>
              </a:lnSpc>
            </a:pPr>
            <a:r>
              <a:rPr lang="en-US" sz="1000" b="0"/>
              <a:t>Resulting in position paper case studies and communication materials</a:t>
            </a:r>
          </a:p>
          <a:p>
            <a:pPr algn="l">
              <a:lnSpc>
                <a:spcPct val="100000"/>
              </a:lnSpc>
            </a:pPr>
            <a:r>
              <a:rPr lang="en-US" sz="1000" b="0"/>
              <a:t>Aim to discuss position paper at GNC meeting at end of March</a:t>
            </a:r>
          </a:p>
          <a:p>
            <a:pPr algn="l">
              <a:lnSpc>
                <a:spcPct val="100000"/>
              </a:lnSpc>
            </a:pPr>
            <a:r>
              <a:rPr lang="en-US" sz="1000" b="0"/>
              <a:t>And as a result of this work, amplify the GNC’s conversation to date on NIE and climate crisis, have prioritized collective action, and support for improved positioning (partnerships, comparative advantage), legitimacy and resourcing</a:t>
            </a:r>
            <a:r>
              <a:rPr lang="en-US" sz="1000"/>
              <a:t> </a:t>
            </a:r>
            <a:endParaRPr lang="en-US" sz="1000" b="0"/>
          </a:p>
          <a:p>
            <a:pPr algn="l">
              <a:lnSpc>
                <a:spcPct val="100000"/>
              </a:lnSpc>
            </a:pPr>
            <a:endParaRPr lang="en-US" sz="1000" b="0"/>
          </a:p>
          <a:p>
            <a:pPr algn="l">
              <a:lnSpc>
                <a:spcPct val="100000"/>
              </a:lnSpc>
            </a:pPr>
            <a:r>
              <a:rPr lang="en-US" sz="1000" b="0"/>
              <a:t>And that this is being facilitated through the GNC Climate and Nutrition WG- co leads Andi and Domi-</a:t>
            </a:r>
          </a:p>
          <a:p>
            <a:pPr algn="l">
              <a:lnSpc>
                <a:spcPct val="100000"/>
              </a:lnSpc>
            </a:pPr>
            <a:endParaRPr lang="en-US" sz="1000" b="0"/>
          </a:p>
          <a:p>
            <a:pPr algn="l">
              <a:lnSpc>
                <a:spcPct val="100000"/>
              </a:lnSpc>
            </a:pPr>
            <a:r>
              <a:rPr lang="en-US" sz="1000"/>
              <a:t>Will explore how the GNC partners in this region and others:</a:t>
            </a:r>
          </a:p>
          <a:p>
            <a:pPr algn="l"/>
            <a:r>
              <a:rPr lang="en-US"/>
              <a:t>•</a:t>
            </a:r>
            <a:r>
              <a:rPr lang="en-US" b="1"/>
              <a:t>collective conceptual understanding </a:t>
            </a:r>
            <a:r>
              <a:rPr lang="en-US"/>
              <a:t>of how the climate crisis and NIE is linked, including impacts and future trends</a:t>
            </a:r>
          </a:p>
          <a:p>
            <a:pPr algn="l"/>
            <a:r>
              <a:rPr lang="en-US"/>
              <a:t>•</a:t>
            </a:r>
          </a:p>
          <a:p>
            <a:pPr algn="l"/>
            <a:r>
              <a:rPr lang="en-US"/>
              <a:t>•</a:t>
            </a:r>
            <a:r>
              <a:rPr lang="en-US" b="1"/>
              <a:t>working definition to classify NIE and climate crisis work</a:t>
            </a:r>
            <a:endParaRPr lang="en-US"/>
          </a:p>
          <a:p>
            <a:pPr algn="l"/>
            <a:r>
              <a:rPr lang="en-US"/>
              <a:t>•GNC members’ </a:t>
            </a:r>
            <a:r>
              <a:rPr lang="en-US" b="1"/>
              <a:t>institutional capacities, commitments and positioning in relation to major climate and nutrition stakeholders</a:t>
            </a:r>
            <a:r>
              <a:rPr lang="en-US"/>
              <a:t>?</a:t>
            </a:r>
          </a:p>
          <a:p>
            <a:pPr algn="l"/>
            <a:r>
              <a:rPr lang="en-US"/>
              <a:t>•</a:t>
            </a:r>
            <a:r>
              <a:rPr lang="en-US" b="1"/>
              <a:t>Who is doing what where </a:t>
            </a:r>
            <a:r>
              <a:rPr lang="en-US"/>
              <a:t>for nutrition and climate by GNC members (CO, RO, HQ levels)?</a:t>
            </a:r>
          </a:p>
          <a:p>
            <a:pPr algn="l"/>
            <a:r>
              <a:rPr lang="en-US"/>
              <a:t>•</a:t>
            </a:r>
          </a:p>
          <a:p>
            <a:pPr algn="l"/>
            <a:r>
              <a:rPr lang="en-US"/>
              <a:t>•</a:t>
            </a:r>
            <a:r>
              <a:rPr lang="en-US" b="1"/>
              <a:t>priority user needs at CO, RO and global levels from the GNC </a:t>
            </a:r>
            <a:r>
              <a:rPr lang="en-US"/>
              <a:t>in relation to NIE and climate crisis programming and coordination</a:t>
            </a:r>
          </a:p>
          <a:p>
            <a:pPr algn="l"/>
            <a:r>
              <a:rPr lang="en-US"/>
              <a:t>•</a:t>
            </a:r>
          </a:p>
          <a:p>
            <a:pPr algn="l"/>
            <a:r>
              <a:rPr lang="en-US"/>
              <a:t>•</a:t>
            </a:r>
            <a:r>
              <a:rPr lang="en-US" b="1"/>
              <a:t>how other clusters addressing their sector in emergencies work and the climate crisis</a:t>
            </a:r>
            <a:r>
              <a:rPr lang="en-US"/>
              <a:t>? What might be useful to explore within the GNC?</a:t>
            </a:r>
          </a:p>
          <a:p>
            <a:pPr algn="l"/>
            <a:r>
              <a:rPr lang="en-US"/>
              <a:t>•</a:t>
            </a:r>
          </a:p>
          <a:p>
            <a:pPr algn="l"/>
            <a:r>
              <a:rPr lang="en-US"/>
              <a:t>•What </a:t>
            </a:r>
            <a:r>
              <a:rPr lang="en-US" b="1"/>
              <a:t>data </a:t>
            </a:r>
            <a:r>
              <a:rPr lang="en-US"/>
              <a:t>do we have to define our baseline and monitor our ambition? Where are the data gaps?</a:t>
            </a:r>
          </a:p>
          <a:p>
            <a:pPr algn="l"/>
            <a:r>
              <a:rPr lang="en-US"/>
              <a:t>•</a:t>
            </a:r>
          </a:p>
          <a:p>
            <a:pPr algn="l"/>
            <a:r>
              <a:rPr lang="en-US"/>
              <a:t>•</a:t>
            </a:r>
            <a:r>
              <a:rPr lang="en-US" b="1"/>
              <a:t>Donor interests, commitments, and opportunities</a:t>
            </a:r>
            <a:r>
              <a:rPr lang="en-US"/>
              <a:t>, including climate financing</a:t>
            </a:r>
          </a:p>
          <a:p>
            <a:pPr algn="l">
              <a:lnSpc>
                <a:spcPct val="100000"/>
              </a:lnSpc>
            </a:pPr>
            <a:endParaRPr lang="en-US" sz="1000"/>
          </a:p>
          <a:p>
            <a:pPr algn="l">
              <a:lnSpc>
                <a:spcPct val="100000"/>
              </a:lnSpc>
            </a:pPr>
            <a:endParaRPr lang="en-US" sz="1000"/>
          </a:p>
          <a:p>
            <a:pPr algn="l">
              <a:lnSpc>
                <a:spcPct val="100000"/>
              </a:lnSpc>
            </a:pPr>
            <a:r>
              <a:rPr lang="en-US" sz="1000" b="0"/>
              <a:t>Purpose: To facilitate the positioning of nutrition in emergencies (coordination and programming) in the climate crisis agenda by:</a:t>
            </a:r>
          </a:p>
          <a:p>
            <a:pPr algn="l">
              <a:lnSpc>
                <a:spcPct val="100000"/>
              </a:lnSpc>
            </a:pPr>
            <a:endParaRPr lang="en-US" sz="1000" b="0"/>
          </a:p>
          <a:p>
            <a:pPr marL="914400" lvl="1" indent="-457200" algn="l">
              <a:lnSpc>
                <a:spcPct val="100000"/>
              </a:lnSpc>
              <a:buFont typeface="+mj-lt"/>
              <a:buAutoNum type="arabicPeriod"/>
            </a:pPr>
            <a:r>
              <a:rPr lang="en-US" sz="1000" b="0"/>
              <a:t>Taking stock of initiatives by nutrition cluster and partners,</a:t>
            </a:r>
          </a:p>
          <a:p>
            <a:pPr marL="914400" lvl="1" indent="-457200" algn="l">
              <a:lnSpc>
                <a:spcPct val="100000"/>
              </a:lnSpc>
              <a:buFont typeface="+mj-lt"/>
              <a:buAutoNum type="arabicPeriod"/>
            </a:pPr>
            <a:endParaRPr lang="en-US" sz="1000" b="0"/>
          </a:p>
          <a:p>
            <a:pPr marL="914400" lvl="1" indent="-457200" algn="l">
              <a:lnSpc>
                <a:spcPct val="100000"/>
              </a:lnSpc>
              <a:buFont typeface="+mj-lt"/>
              <a:buAutoNum type="arabicPeriod"/>
            </a:pPr>
            <a:r>
              <a:rPr lang="en-US" sz="1000" b="0"/>
              <a:t>Scoping options for engagement for the collective through the GNC TA,</a:t>
            </a:r>
          </a:p>
          <a:p>
            <a:pPr marL="914400" lvl="1" indent="-457200" algn="l">
              <a:lnSpc>
                <a:spcPct val="100000"/>
              </a:lnSpc>
              <a:buFont typeface="+mj-lt"/>
              <a:buAutoNum type="arabicPeriod"/>
            </a:pPr>
            <a:endParaRPr lang="en-US" sz="1000" b="0"/>
          </a:p>
          <a:p>
            <a:pPr marL="914400" lvl="1" indent="-457200" algn="l">
              <a:lnSpc>
                <a:spcPct val="100000"/>
              </a:lnSpc>
              <a:buFont typeface="+mj-lt"/>
              <a:buAutoNum type="arabicPeriod"/>
            </a:pPr>
            <a:r>
              <a:rPr lang="en-US" sz="1000" b="0"/>
              <a:t>Developing communication and advocacy assets </a:t>
            </a:r>
          </a:p>
          <a:p>
            <a:pPr marL="1257300" lvl="2" indent="-342900" algn="l">
              <a:lnSpc>
                <a:spcPct val="100000"/>
              </a:lnSpc>
              <a:buFont typeface="Arial" panose="020B0604020202020204" pitchFamily="34" charset="0"/>
              <a:buChar char="•"/>
            </a:pPr>
            <a:r>
              <a:rPr lang="en-US" sz="1000" b="0"/>
              <a:t>strategic positioning (scoping report/position paper), </a:t>
            </a:r>
          </a:p>
          <a:p>
            <a:pPr marL="1257300" lvl="2" indent="-342900" algn="l">
              <a:lnSpc>
                <a:spcPct val="100000"/>
              </a:lnSpc>
              <a:buFont typeface="Arial" panose="020B0604020202020204" pitchFamily="34" charset="0"/>
              <a:buChar char="•"/>
            </a:pPr>
            <a:r>
              <a:rPr lang="en-US" sz="1000" b="0"/>
              <a:t>communication (internal and external slide decks), </a:t>
            </a:r>
          </a:p>
          <a:p>
            <a:pPr marL="1257300" lvl="2" indent="-342900" algn="l">
              <a:lnSpc>
                <a:spcPct val="100000"/>
              </a:lnSpc>
              <a:buFont typeface="Arial" panose="020B0604020202020204" pitchFamily="34" charset="0"/>
              <a:buChar char="•"/>
            </a:pPr>
            <a:r>
              <a:rPr lang="en-US" sz="1000" b="0"/>
              <a:t>knowledge transfer for programming (2 case studies, scoping summary for Field Exchange),</a:t>
            </a:r>
          </a:p>
          <a:p>
            <a:pPr marL="1257300" lvl="2" indent="-342900" algn="l">
              <a:lnSpc>
                <a:spcPct val="100000"/>
              </a:lnSpc>
              <a:buFont typeface="Arial" panose="020B0604020202020204" pitchFamily="34" charset="0"/>
              <a:buChar char="•"/>
            </a:pPr>
            <a:r>
              <a:rPr lang="en-US" sz="1000" b="0"/>
              <a:t>global/RO/CO advocacy (key messages and advocacy document) and </a:t>
            </a:r>
          </a:p>
          <a:p>
            <a:pPr marL="1257300" lvl="2" indent="-342900" algn="l">
              <a:lnSpc>
                <a:spcPct val="100000"/>
              </a:lnSpc>
              <a:buFont typeface="Arial" panose="020B0604020202020204" pitchFamily="34" charset="0"/>
              <a:buChar char="•"/>
            </a:pPr>
            <a:r>
              <a:rPr lang="en-US" sz="1000" b="0"/>
              <a:t>resource mobilization materials (issue, action, impact material and opportunities)</a:t>
            </a:r>
          </a:p>
          <a:p>
            <a:pPr marL="914400" lvl="1" indent="-457200" algn="l">
              <a:lnSpc>
                <a:spcPct val="100000"/>
              </a:lnSpc>
              <a:buFont typeface="+mj-lt"/>
              <a:buAutoNum type="arabicPeriod"/>
            </a:pPr>
            <a:endParaRPr lang="en-US" sz="1000" b="0"/>
          </a:p>
          <a:p>
            <a:pPr marL="914400" lvl="1" indent="-457200" algn="l">
              <a:lnSpc>
                <a:spcPct val="100000"/>
              </a:lnSpc>
              <a:buFont typeface="+mj-lt"/>
              <a:buAutoNum type="arabicPeriod"/>
            </a:pPr>
            <a:r>
              <a:rPr lang="en-US" sz="1000" b="0"/>
              <a:t>Supporting the Nutrition and Climate Change Working Group in </a:t>
            </a:r>
            <a:r>
              <a:rPr lang="en-US" sz="1000" b="0" err="1"/>
              <a:t>workplanning</a:t>
            </a:r>
            <a:r>
              <a:rPr lang="en-US" sz="1000" b="0"/>
              <a:t> to deliver on selected options.</a:t>
            </a:r>
          </a:p>
          <a:p>
            <a:pPr>
              <a:lnSpc>
                <a:spcPct val="100000"/>
              </a:lnSpc>
            </a:pPr>
            <a:endParaRPr lang="en-US" sz="1000" b="0"/>
          </a:p>
        </p:txBody>
      </p:sp>
    </p:spTree>
    <p:extLst>
      <p:ext uri="{BB962C8B-B14F-4D97-AF65-F5344CB8AC3E}">
        <p14:creationId xmlns:p14="http://schemas.microsoft.com/office/powerpoint/2010/main" val="7387375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Diane</a:t>
            </a:r>
            <a:endParaRPr lang="en-US">
              <a:solidFill>
                <a:srgbClr val="000000"/>
              </a:solidFill>
            </a:endParaRPr>
          </a:p>
        </p:txBody>
      </p:sp>
    </p:spTree>
    <p:extLst>
      <p:ext uri="{BB962C8B-B14F-4D97-AF65-F5344CB8AC3E}">
        <p14:creationId xmlns:p14="http://schemas.microsoft.com/office/powerpoint/2010/main" val="406637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08F8-DBD4-7E9A-FFCA-507B4995B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69A77-4287-2002-DE3D-F020953A927E}"/>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C344AB67-1367-2752-69B6-2B515A068CBB}"/>
              </a:ext>
            </a:extLst>
          </p:cNvPr>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endParaRPr lang="en-US">
              <a:solidFill>
                <a:srgbClr val="000000"/>
              </a:solidFill>
            </a:endParaRPr>
          </a:p>
          <a:p>
            <a:pPr algn="l" fontAlgn="auto"/>
            <a:endParaRPr lang="en-US" b="0" i="0">
              <a:effectLst/>
              <a:latin typeface="-apple-system"/>
            </a:endParaRPr>
          </a:p>
          <a:p>
            <a:br>
              <a:rPr lang="en-US"/>
            </a:br>
            <a:endParaRPr lang="en-US">
              <a:solidFill>
                <a:srgbClr val="000000"/>
              </a:solidFill>
              <a:latin typeface="Calibri"/>
              <a:cs typeface="Calibri"/>
            </a:endParaRPr>
          </a:p>
          <a:p>
            <a:endParaRPr lang="en-NL"/>
          </a:p>
        </p:txBody>
      </p:sp>
    </p:spTree>
    <p:extLst>
      <p:ext uri="{BB962C8B-B14F-4D97-AF65-F5344CB8AC3E}">
        <p14:creationId xmlns:p14="http://schemas.microsoft.com/office/powerpoint/2010/main" val="253503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412999" y="4214812"/>
            <a:ext cx="7358064" cy="236323"/>
          </a:xfrm>
          <a:prstGeom prst="rect">
            <a:avLst/>
          </a:prstGeom>
        </p:spPr>
        <p:txBody>
          <a:bodyPr>
            <a:spAutoFit/>
          </a:bodyPr>
          <a:lstStyle>
            <a:lvl1pPr>
              <a:defRPr sz="1400" i="1"/>
            </a:lvl1pPr>
          </a:lstStyle>
          <a:p>
            <a:r>
              <a:t>–Johnny Appleseed</a:t>
            </a:r>
          </a:p>
        </p:txBody>
      </p:sp>
      <p:sp>
        <p:nvSpPr>
          <p:cNvPr id="94" name="“Type a quote here.”"/>
          <p:cNvSpPr txBox="1">
            <a:spLocks noGrp="1"/>
          </p:cNvSpPr>
          <p:nvPr>
            <p:ph type="body" sz="quarter" idx="22"/>
          </p:nvPr>
        </p:nvSpPr>
        <p:spPr>
          <a:xfrm>
            <a:off x="2412999" y="3106737"/>
            <a:ext cx="7358064" cy="368301"/>
          </a:xfrm>
          <a:prstGeom prst="rect">
            <a:avLst/>
          </a:prstGeom>
        </p:spPr>
        <p:txBody>
          <a:bodyPr anchor="ctr">
            <a:spAutoFit/>
          </a:bodyPr>
          <a:lstStyle>
            <a:lvl1pPr>
              <a:defRPr sz="22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498599" y="380999"/>
            <a:ext cx="9182102" cy="6121402"/>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672231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5429" y="664870"/>
            <a:ext cx="10531143" cy="1152000"/>
          </a:xfrm>
          <a:prstGeom prst="rect">
            <a:avLst/>
          </a:prstGeom>
        </p:spPr>
        <p:txBody>
          <a:bodyPr>
            <a:noAutofit/>
          </a:bodyPr>
          <a:lstStyle>
            <a:lvl1pPr marL="0" marR="0" indent="0" algn="l" defTabSz="913212"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5430" y="1919944"/>
            <a:ext cx="10531143" cy="4100053"/>
          </a:xfrm>
        </p:spPr>
        <p:txBody>
          <a:bodyPr>
            <a:noAutofit/>
          </a:bodyPr>
          <a:lstStyle>
            <a:lvl1pPr marL="342454" indent="-342454">
              <a:lnSpc>
                <a:spcPct val="100000"/>
              </a:lnSpc>
              <a:buClr>
                <a:srgbClr val="0070BA"/>
              </a:buClr>
              <a:buFont typeface="Arial" charset="0"/>
              <a:buChar char="•"/>
              <a:defRPr baseline="0"/>
            </a:lvl1pPr>
            <a:lvl2pPr marL="741984" indent="-285378">
              <a:lnSpc>
                <a:spcPct val="100000"/>
              </a:lnSpc>
              <a:buClr>
                <a:srgbClr val="0070BA"/>
              </a:buClr>
              <a:buFont typeface="Arial" charset="0"/>
              <a:buChar char="•"/>
              <a:defRPr baseline="0"/>
            </a:lvl2pPr>
            <a:lvl3pPr marL="1198590" indent="-285378">
              <a:lnSpc>
                <a:spcPct val="100000"/>
              </a:lnSpc>
              <a:buClr>
                <a:srgbClr val="0070BA"/>
              </a:buClr>
              <a:buFont typeface="Arial" charset="0"/>
              <a:buChar char="•"/>
              <a:defRPr baseline="0"/>
            </a:lvl3pPr>
            <a:lvl4pPr marL="1655196" indent="-285378">
              <a:lnSpc>
                <a:spcPct val="100000"/>
              </a:lnSpc>
              <a:buClr>
                <a:srgbClr val="0070BA"/>
              </a:buClr>
              <a:buFont typeface="Arial" charset="0"/>
              <a:buChar char="•"/>
              <a:defRPr/>
            </a:lvl4pPr>
            <a:lvl5pPr marL="2111802" indent="-285378">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Tree>
    <p:custDataLst>
      <p:tags r:id="rId1"/>
    </p:custDataLst>
    <p:extLst>
      <p:ext uri="{BB962C8B-B14F-4D97-AF65-F5344CB8AC3E}">
        <p14:creationId xmlns:p14="http://schemas.microsoft.com/office/powerpoint/2010/main" val="2450252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031" y="1901827"/>
            <a:ext cx="5290383" cy="3856039"/>
          </a:xfrm>
        </p:spPr>
        <p:txBody>
          <a:bodyPr/>
          <a:lstStyle/>
          <a:p>
            <a:endParaRPr lang="en-US"/>
          </a:p>
        </p:txBody>
      </p:sp>
      <p:sp>
        <p:nvSpPr>
          <p:cNvPr id="7" name="Picture Placeholder 1"/>
          <p:cNvSpPr>
            <a:spLocks noGrp="1"/>
          </p:cNvSpPr>
          <p:nvPr>
            <p:ph type="pic" sz="quarter" idx="10" hasCustomPrompt="1"/>
          </p:nvPr>
        </p:nvSpPr>
        <p:spPr>
          <a:xfrm>
            <a:off x="659716" y="1902186"/>
            <a:ext cx="5280802" cy="3856064"/>
          </a:xfrm>
          <a:solidFill>
            <a:schemeClr val="bg2"/>
          </a:solidFill>
          <a:ln>
            <a:noFill/>
          </a:ln>
        </p:spPr>
        <p:txBody>
          <a:bodyPr>
            <a:normAutofit/>
          </a:bodyPr>
          <a:lstStyle>
            <a:lvl1pPr>
              <a:defRPr sz="1319" baseline="0">
                <a:latin typeface="Arial" charset="0"/>
                <a:ea typeface="Arial" charset="0"/>
                <a:cs typeface="Arial" charset="0"/>
              </a:defRPr>
            </a:lvl1pPr>
          </a:lstStyle>
          <a:p>
            <a:pPr marL="274039" marR="0" lvl="0" indent="-274039" algn="l" defTabSz="1096155" rtl="0" eaLnBrk="1" fontAlgn="auto" latinLnBrk="0" hangingPunct="1">
              <a:lnSpc>
                <a:spcPct val="90000"/>
              </a:lnSpc>
              <a:spcBef>
                <a:spcPts val="1199"/>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197490" y="1902186"/>
            <a:ext cx="5280802" cy="3856064"/>
          </a:xfrm>
          <a:solidFill>
            <a:schemeClr val="bg2"/>
          </a:solidFill>
          <a:ln>
            <a:noFill/>
          </a:ln>
        </p:spPr>
        <p:txBody>
          <a:bodyPr>
            <a:normAutofit/>
          </a:bodyPr>
          <a:lstStyle>
            <a:lvl1pPr>
              <a:defRPr sz="1319" baseline="0">
                <a:latin typeface="Arial" charset="0"/>
                <a:ea typeface="Arial" charset="0"/>
                <a:cs typeface="Arial" charset="0"/>
              </a:defRPr>
            </a:lvl1pPr>
          </a:lstStyle>
          <a:p>
            <a:pPr marL="274039" marR="0" lvl="0" indent="-274039" algn="l" defTabSz="1096155" rtl="0" eaLnBrk="1" fontAlgn="auto" latinLnBrk="0" hangingPunct="1">
              <a:lnSpc>
                <a:spcPct val="90000"/>
              </a:lnSpc>
              <a:spcBef>
                <a:spcPts val="1199"/>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3429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4324" y="545234"/>
            <a:ext cx="5621867" cy="345351"/>
          </a:xfrm>
        </p:spPr>
        <p:txBody>
          <a:bodyPr lIns="0" tIns="0" rIns="0" bIns="0"/>
          <a:lstStyle>
            <a:lvl1pPr>
              <a:defRPr sz="2242" b="0" i="0">
                <a:solidFill>
                  <a:schemeClr val="bg1"/>
                </a:solidFill>
                <a:latin typeface="HALDEN SOLID"/>
                <a:cs typeface="HALDEN SOLID"/>
              </a:defRPr>
            </a:lvl1pPr>
          </a:lstStyle>
          <a:p>
            <a:endParaRPr/>
          </a:p>
        </p:txBody>
      </p:sp>
      <p:sp>
        <p:nvSpPr>
          <p:cNvPr id="3" name="Holder 3"/>
          <p:cNvSpPr>
            <a:spLocks noGrp="1"/>
          </p:cNvSpPr>
          <p:nvPr>
            <p:ph sz="half" idx="2"/>
          </p:nvPr>
        </p:nvSpPr>
        <p:spPr>
          <a:xfrm>
            <a:off x="353423" y="1596573"/>
            <a:ext cx="3613397" cy="181909"/>
          </a:xfrm>
          <a:prstGeom prst="rect">
            <a:avLst/>
          </a:prstGeom>
        </p:spPr>
        <p:txBody>
          <a:bodyPr wrap="square" lIns="0" tIns="0" rIns="0" bIns="0">
            <a:spAutoFit/>
          </a:bodyPr>
          <a:lstStyle>
            <a:lvl1pPr>
              <a:defRPr sz="1181" b="1" i="0">
                <a:solidFill>
                  <a:schemeClr val="bg1"/>
                </a:solidFill>
                <a:latin typeface="OpenSans-Extrabold"/>
                <a:cs typeface="OpenSans-Extrabold"/>
              </a:defRPr>
            </a:lvl1pPr>
          </a:lstStyle>
          <a:p>
            <a:endParaRPr/>
          </a:p>
        </p:txBody>
      </p:sp>
      <p:sp>
        <p:nvSpPr>
          <p:cNvPr id="4" name="Holder 4"/>
          <p:cNvSpPr>
            <a:spLocks noGrp="1"/>
          </p:cNvSpPr>
          <p:nvPr>
            <p:ph sz="half" idx="3"/>
          </p:nvPr>
        </p:nvSpPr>
        <p:spPr>
          <a:xfrm>
            <a:off x="6272339" y="1577340"/>
            <a:ext cx="529799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904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B854-84BD-DCB4-34E8-2F50FF4E1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F4075-788E-1A03-36F4-D9BB8DFA5AA2}"/>
              </a:ext>
            </a:extLst>
          </p:cNvPr>
          <p:cNvSpPr>
            <a:spLocks noGrp="1"/>
          </p:cNvSpPr>
          <p:nvPr>
            <p:ph sz="half" idx="1"/>
          </p:nvPr>
        </p:nvSpPr>
        <p:spPr>
          <a:xfrm>
            <a:off x="837327" y="1825625"/>
            <a:ext cx="51762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FC7272-E3DB-0862-0EEB-523C3A2DE5D4}"/>
              </a:ext>
            </a:extLst>
          </p:cNvPr>
          <p:cNvSpPr>
            <a:spLocks noGrp="1"/>
          </p:cNvSpPr>
          <p:nvPr>
            <p:ph sz="half" idx="2"/>
          </p:nvPr>
        </p:nvSpPr>
        <p:spPr>
          <a:xfrm>
            <a:off x="6165770" y="1825625"/>
            <a:ext cx="51762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3359B-A1F9-F354-E682-BD2E1CF0F341}"/>
              </a:ext>
            </a:extLst>
          </p:cNvPr>
          <p:cNvSpPr>
            <a:spLocks noGrp="1"/>
          </p:cNvSpPr>
          <p:nvPr>
            <p:ph type="dt" sz="half" idx="10"/>
          </p:nvPr>
        </p:nvSpPr>
        <p:spPr/>
        <p:txBody>
          <a:bodyPr/>
          <a:lstStyle/>
          <a:p>
            <a:fld id="{D81E7744-F425-457D-8366-BE421A6DCAE9}" type="datetimeFigureOut">
              <a:rPr lang="en-US" smtClean="0"/>
              <a:t>2/6/2024</a:t>
            </a:fld>
            <a:endParaRPr lang="en-US"/>
          </a:p>
        </p:txBody>
      </p:sp>
      <p:sp>
        <p:nvSpPr>
          <p:cNvPr id="6" name="Footer Placeholder 5">
            <a:extLst>
              <a:ext uri="{FF2B5EF4-FFF2-40B4-BE49-F238E27FC236}">
                <a16:creationId xmlns:a16="http://schemas.microsoft.com/office/drawing/2014/main" id="{0A26F3A7-77ED-1493-0D97-B13EE71E3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25163-A2AA-1DB6-79C9-5DB207A19CFE}"/>
              </a:ext>
            </a:extLst>
          </p:cNvPr>
          <p:cNvSpPr>
            <a:spLocks noGrp="1"/>
          </p:cNvSpPr>
          <p:nvPr>
            <p:ph type="sldNum" sz="quarter" idx="12"/>
          </p:nvPr>
        </p:nvSpPr>
        <p:spPr>
          <a:xfrm>
            <a:off x="5979066" y="5762625"/>
            <a:ext cx="216406" cy="207749"/>
          </a:xfrm>
        </p:spPr>
        <p:txBody>
          <a:bodyPr/>
          <a:lstStyle/>
          <a:p>
            <a:fld id="{42C170BE-06A9-4470-8926-088280C4E155}" type="slidenum">
              <a:rPr lang="en-US" smtClean="0"/>
              <a:t>‹#›</a:t>
            </a:fld>
            <a:endParaRPr lang="en-US"/>
          </a:p>
        </p:txBody>
      </p:sp>
    </p:spTree>
    <p:extLst>
      <p:ext uri="{BB962C8B-B14F-4D97-AF65-F5344CB8AC3E}">
        <p14:creationId xmlns:p14="http://schemas.microsoft.com/office/powerpoint/2010/main" val="2945719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hitout Titl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970B8D-36B9-4C1F-AFA0-90DF8C1CEC1F}"/>
              </a:ext>
            </a:extLst>
          </p:cNvPr>
          <p:cNvSpPr>
            <a:spLocks noGrp="1"/>
          </p:cNvSpPr>
          <p:nvPr>
            <p:ph type="sldNum" sz="quarter" idx="10"/>
          </p:nvPr>
        </p:nvSpPr>
        <p:spPr>
          <a:xfrm>
            <a:off x="11475845" y="356396"/>
            <a:ext cx="123431" cy="142218"/>
          </a:xfrm>
        </p:spPr>
        <p:txBody>
          <a:bodyPr/>
          <a:lstStyle>
            <a:lvl1pPr algn="ctr">
              <a:defRPr sz="674">
                <a:solidFill>
                  <a:schemeClr val="bg1"/>
                </a:solidFill>
                <a:latin typeface="Source Sans Pro ExtraLight" pitchFamily="-65" charset="0"/>
              </a:defRPr>
            </a:lvl1pPr>
          </a:lstStyle>
          <a:p>
            <a:pPr>
              <a:defRPr/>
            </a:pPr>
            <a:fld id="{D31E404F-DF2F-42EC-9055-78282E3C7EED}" type="slidenum">
              <a:rPr lang="en-US" altLang="en-US"/>
              <a:pPr>
                <a:defRPr/>
              </a:pPr>
              <a:t>‹#›</a:t>
            </a:fld>
            <a:endParaRPr lang="en-US" altLang="en-US"/>
          </a:p>
        </p:txBody>
      </p:sp>
    </p:spTree>
    <p:extLst>
      <p:ext uri="{BB962C8B-B14F-4D97-AF65-F5344CB8AC3E}">
        <p14:creationId xmlns:p14="http://schemas.microsoft.com/office/powerpoint/2010/main" val="36714224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B5FBAB-CF4E-4147-833B-27998B6367AE}"/>
              </a:ext>
            </a:extLst>
          </p:cNvPr>
          <p:cNvSpPr>
            <a:spLocks noGrp="1"/>
          </p:cNvSpPr>
          <p:nvPr>
            <p:ph type="pic" sz="quarter" idx="10" hasCustomPrompt="1"/>
          </p:nvPr>
        </p:nvSpPr>
        <p:spPr>
          <a:xfrm>
            <a:off x="5983814" y="-1"/>
            <a:ext cx="6195487" cy="4754563"/>
          </a:xfrm>
        </p:spPr>
        <p:txBody>
          <a:bodyPr/>
          <a:lstStyle>
            <a:lvl1pPr>
              <a:defRPr/>
            </a:lvl1pPr>
          </a:lstStyle>
          <a:p>
            <a:r>
              <a:rPr lang="en-GB"/>
              <a:t>Click the icon to add picture</a:t>
            </a:r>
          </a:p>
        </p:txBody>
      </p:sp>
    </p:spTree>
    <p:custDataLst>
      <p:tags r:id="rId1"/>
    </p:custDataLst>
    <p:extLst>
      <p:ext uri="{BB962C8B-B14F-4D97-AF65-F5344CB8AC3E}">
        <p14:creationId xmlns:p14="http://schemas.microsoft.com/office/powerpoint/2010/main" val="75016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sz="half" idx="21"/>
          </p:nvPr>
        </p:nvSpPr>
        <p:spPr>
          <a:xfrm>
            <a:off x="2689888" y="709612"/>
            <a:ext cx="6800851" cy="4533901"/>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1755774" y="4424362"/>
            <a:ext cx="8667752" cy="752476"/>
          </a:xfrm>
          <a:prstGeom prst="rect">
            <a:avLst/>
          </a:prstGeom>
        </p:spPr>
        <p:txBody>
          <a:bodyPr/>
          <a:lstStyle/>
          <a:p>
            <a:r>
              <a:t>Title Text</a:t>
            </a:r>
          </a:p>
        </p:txBody>
      </p:sp>
      <p:sp>
        <p:nvSpPr>
          <p:cNvPr id="22" name="Body Level One…"/>
          <p:cNvSpPr txBox="1">
            <a:spLocks noGrp="1"/>
          </p:cNvSpPr>
          <p:nvPr>
            <p:ph type="body" sz="quarter" idx="1"/>
          </p:nvPr>
        </p:nvSpPr>
        <p:spPr>
          <a:xfrm>
            <a:off x="1755774" y="5148262"/>
            <a:ext cx="8667752" cy="5953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7"/>
        <p:cNvGrpSpPr/>
        <p:nvPr/>
      </p:nvGrpSpPr>
      <p:grpSpPr>
        <a:xfrm>
          <a:off x="0" y="0"/>
          <a:ext cx="0" cy="0"/>
          <a:chOff x="0" y="0"/>
          <a:chExt cx="0" cy="0"/>
        </a:xfrm>
      </p:grpSpPr>
      <p:sp>
        <p:nvSpPr>
          <p:cNvPr id="28" name="Google Shape;28;p108"/>
          <p:cNvSpPr txBox="1">
            <a:spLocks noGrp="1"/>
          </p:cNvSpPr>
          <p:nvPr>
            <p:ph type="title"/>
          </p:nvPr>
        </p:nvSpPr>
        <p:spPr>
          <a:xfrm>
            <a:off x="365927" y="213413"/>
            <a:ext cx="10506184" cy="742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2"/>
              </a:buClr>
              <a:buSzPts val="4000"/>
              <a:buNone/>
              <a:defRPr sz="1998" b="1" i="0" u="none" strike="noStrike" cap="none">
                <a:solidFill>
                  <a:schemeClr val="dk2"/>
                </a:solidFill>
              </a:defRPr>
            </a:lvl1pPr>
            <a:lvl2pPr lvl="1" algn="l">
              <a:lnSpc>
                <a:spcPct val="100000"/>
              </a:lnSpc>
              <a:spcBef>
                <a:spcPts val="0"/>
              </a:spcBef>
              <a:spcAft>
                <a:spcPts val="0"/>
              </a:spcAft>
              <a:buClr>
                <a:schemeClr val="dk2"/>
              </a:buClr>
              <a:buSzPts val="5000"/>
              <a:buNone/>
              <a:defRPr sz="2498" b="1">
                <a:solidFill>
                  <a:schemeClr val="dk2"/>
                </a:solidFill>
              </a:defRPr>
            </a:lvl2pPr>
            <a:lvl3pPr lvl="2" algn="l">
              <a:lnSpc>
                <a:spcPct val="100000"/>
              </a:lnSpc>
              <a:spcBef>
                <a:spcPts val="0"/>
              </a:spcBef>
              <a:spcAft>
                <a:spcPts val="0"/>
              </a:spcAft>
              <a:buClr>
                <a:schemeClr val="dk2"/>
              </a:buClr>
              <a:buSzPts val="5000"/>
              <a:buNone/>
              <a:defRPr sz="2498" b="1">
                <a:solidFill>
                  <a:schemeClr val="dk2"/>
                </a:solidFill>
              </a:defRPr>
            </a:lvl3pPr>
            <a:lvl4pPr lvl="3" algn="l">
              <a:lnSpc>
                <a:spcPct val="100000"/>
              </a:lnSpc>
              <a:spcBef>
                <a:spcPts val="0"/>
              </a:spcBef>
              <a:spcAft>
                <a:spcPts val="0"/>
              </a:spcAft>
              <a:buClr>
                <a:schemeClr val="dk2"/>
              </a:buClr>
              <a:buSzPts val="5000"/>
              <a:buNone/>
              <a:defRPr sz="2498" b="1">
                <a:solidFill>
                  <a:schemeClr val="dk2"/>
                </a:solidFill>
              </a:defRPr>
            </a:lvl4pPr>
            <a:lvl5pPr lvl="4" algn="l">
              <a:lnSpc>
                <a:spcPct val="100000"/>
              </a:lnSpc>
              <a:spcBef>
                <a:spcPts val="0"/>
              </a:spcBef>
              <a:spcAft>
                <a:spcPts val="0"/>
              </a:spcAft>
              <a:buClr>
                <a:schemeClr val="dk2"/>
              </a:buClr>
              <a:buSzPts val="5000"/>
              <a:buNone/>
              <a:defRPr sz="2498" b="1">
                <a:solidFill>
                  <a:schemeClr val="dk2"/>
                </a:solidFill>
              </a:defRPr>
            </a:lvl5pPr>
            <a:lvl6pPr lvl="5" algn="l">
              <a:lnSpc>
                <a:spcPct val="100000"/>
              </a:lnSpc>
              <a:spcBef>
                <a:spcPts val="0"/>
              </a:spcBef>
              <a:spcAft>
                <a:spcPts val="0"/>
              </a:spcAft>
              <a:buClr>
                <a:schemeClr val="dk2"/>
              </a:buClr>
              <a:buSzPts val="5000"/>
              <a:buNone/>
              <a:defRPr sz="2498" b="1">
                <a:solidFill>
                  <a:schemeClr val="dk2"/>
                </a:solidFill>
              </a:defRPr>
            </a:lvl6pPr>
            <a:lvl7pPr lvl="6" algn="l">
              <a:lnSpc>
                <a:spcPct val="100000"/>
              </a:lnSpc>
              <a:spcBef>
                <a:spcPts val="0"/>
              </a:spcBef>
              <a:spcAft>
                <a:spcPts val="0"/>
              </a:spcAft>
              <a:buClr>
                <a:schemeClr val="dk2"/>
              </a:buClr>
              <a:buSzPts val="5000"/>
              <a:buNone/>
              <a:defRPr sz="2498" b="1">
                <a:solidFill>
                  <a:schemeClr val="dk2"/>
                </a:solidFill>
              </a:defRPr>
            </a:lvl7pPr>
            <a:lvl8pPr lvl="7" algn="l">
              <a:lnSpc>
                <a:spcPct val="100000"/>
              </a:lnSpc>
              <a:spcBef>
                <a:spcPts val="0"/>
              </a:spcBef>
              <a:spcAft>
                <a:spcPts val="0"/>
              </a:spcAft>
              <a:buClr>
                <a:schemeClr val="dk2"/>
              </a:buClr>
              <a:buSzPts val="5000"/>
              <a:buNone/>
              <a:defRPr sz="2498" b="1">
                <a:solidFill>
                  <a:schemeClr val="dk2"/>
                </a:solidFill>
              </a:defRPr>
            </a:lvl8pPr>
            <a:lvl9pPr lvl="8" algn="l">
              <a:lnSpc>
                <a:spcPct val="100000"/>
              </a:lnSpc>
              <a:spcBef>
                <a:spcPts val="0"/>
              </a:spcBef>
              <a:spcAft>
                <a:spcPts val="0"/>
              </a:spcAft>
              <a:buClr>
                <a:schemeClr val="dk2"/>
              </a:buClr>
              <a:buSzPts val="5000"/>
              <a:buNone/>
              <a:defRPr sz="2498" b="1">
                <a:solidFill>
                  <a:schemeClr val="dk2"/>
                </a:solidFill>
              </a:defRPr>
            </a:lvl9pPr>
          </a:lstStyle>
          <a:p>
            <a:endParaRPr/>
          </a:p>
        </p:txBody>
      </p:sp>
      <p:sp>
        <p:nvSpPr>
          <p:cNvPr id="29" name="Google Shape;29;p108"/>
          <p:cNvSpPr txBox="1">
            <a:spLocks noGrp="1"/>
          </p:cNvSpPr>
          <p:nvPr>
            <p:ph type="ftr" idx="11"/>
          </p:nvPr>
        </p:nvSpPr>
        <p:spPr>
          <a:xfrm>
            <a:off x="365926" y="6272788"/>
            <a:ext cx="9579908"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sz="899"/>
            </a:lvl1pPr>
            <a:lvl2pPr lvl="1" algn="l">
              <a:lnSpc>
                <a:spcPct val="100000"/>
              </a:lnSpc>
              <a:spcBef>
                <a:spcPts val="0"/>
              </a:spcBef>
              <a:spcAft>
                <a:spcPts val="0"/>
              </a:spcAft>
              <a:buSzPts val="1800"/>
              <a:buNone/>
              <a:defRPr sz="899"/>
            </a:lvl2pPr>
            <a:lvl3pPr lvl="2" algn="l">
              <a:lnSpc>
                <a:spcPct val="100000"/>
              </a:lnSpc>
              <a:spcBef>
                <a:spcPts val="0"/>
              </a:spcBef>
              <a:spcAft>
                <a:spcPts val="0"/>
              </a:spcAft>
              <a:buSzPts val="1800"/>
              <a:buNone/>
              <a:defRPr sz="899"/>
            </a:lvl3pPr>
            <a:lvl4pPr lvl="3" algn="l">
              <a:lnSpc>
                <a:spcPct val="100000"/>
              </a:lnSpc>
              <a:spcBef>
                <a:spcPts val="0"/>
              </a:spcBef>
              <a:spcAft>
                <a:spcPts val="0"/>
              </a:spcAft>
              <a:buSzPts val="1800"/>
              <a:buNone/>
              <a:defRPr sz="899"/>
            </a:lvl4pPr>
            <a:lvl5pPr lvl="4" algn="l">
              <a:lnSpc>
                <a:spcPct val="100000"/>
              </a:lnSpc>
              <a:spcBef>
                <a:spcPts val="0"/>
              </a:spcBef>
              <a:spcAft>
                <a:spcPts val="0"/>
              </a:spcAft>
              <a:buSzPts val="1800"/>
              <a:buNone/>
              <a:defRPr sz="899"/>
            </a:lvl5pPr>
            <a:lvl6pPr lvl="5" algn="l">
              <a:lnSpc>
                <a:spcPct val="100000"/>
              </a:lnSpc>
              <a:spcBef>
                <a:spcPts val="0"/>
              </a:spcBef>
              <a:spcAft>
                <a:spcPts val="0"/>
              </a:spcAft>
              <a:buSzPts val="1800"/>
              <a:buNone/>
              <a:defRPr sz="899"/>
            </a:lvl6pPr>
            <a:lvl7pPr lvl="6" algn="l">
              <a:lnSpc>
                <a:spcPct val="100000"/>
              </a:lnSpc>
              <a:spcBef>
                <a:spcPts val="0"/>
              </a:spcBef>
              <a:spcAft>
                <a:spcPts val="0"/>
              </a:spcAft>
              <a:buSzPts val="1800"/>
              <a:buNone/>
              <a:defRPr sz="899"/>
            </a:lvl7pPr>
            <a:lvl8pPr lvl="7" algn="l">
              <a:lnSpc>
                <a:spcPct val="100000"/>
              </a:lnSpc>
              <a:spcBef>
                <a:spcPts val="0"/>
              </a:spcBef>
              <a:spcAft>
                <a:spcPts val="0"/>
              </a:spcAft>
              <a:buSzPts val="1800"/>
              <a:buNone/>
              <a:defRPr sz="899"/>
            </a:lvl8pPr>
            <a:lvl9pPr lvl="8" algn="l">
              <a:lnSpc>
                <a:spcPct val="100000"/>
              </a:lnSpc>
              <a:spcBef>
                <a:spcPts val="0"/>
              </a:spcBef>
              <a:spcAft>
                <a:spcPts val="0"/>
              </a:spcAft>
              <a:buSzPts val="1800"/>
              <a:buNone/>
              <a:defRPr sz="899"/>
            </a:lvl9pPr>
          </a:lstStyle>
          <a:p>
            <a:endParaRPr/>
          </a:p>
        </p:txBody>
      </p:sp>
    </p:spTree>
    <p:extLst>
      <p:ext uri="{BB962C8B-B14F-4D97-AF65-F5344CB8AC3E}">
        <p14:creationId xmlns:p14="http://schemas.microsoft.com/office/powerpoint/2010/main" val="1897744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13B8-D0E1-4559-9780-E25500B7FA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E8E22F-731F-4BD7-9C8A-35605DB22B20}"/>
              </a:ext>
            </a:extLst>
          </p:cNvPr>
          <p:cNvSpPr>
            <a:spLocks noGrp="1"/>
          </p:cNvSpPr>
          <p:nvPr>
            <p:ph type="dt" sz="half" idx="10"/>
          </p:nvPr>
        </p:nvSpPr>
        <p:spPr/>
        <p:txBody>
          <a:bodyPr/>
          <a:lstStyle/>
          <a:p>
            <a:fld id="{BA6CA91B-B38A-47ED-9533-9DA56925E373}" type="datetimeFigureOut">
              <a:rPr lang="en-US" smtClean="0"/>
              <a:t>2/6/2024</a:t>
            </a:fld>
            <a:endParaRPr lang="en-US"/>
          </a:p>
        </p:txBody>
      </p:sp>
      <p:sp>
        <p:nvSpPr>
          <p:cNvPr id="4" name="Footer Placeholder 3">
            <a:extLst>
              <a:ext uri="{FF2B5EF4-FFF2-40B4-BE49-F238E27FC236}">
                <a16:creationId xmlns:a16="http://schemas.microsoft.com/office/drawing/2014/main" id="{7F4F679E-D3D1-4F8E-B647-E7F6D90E52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62F06-0431-446A-9B0B-D085A58A2653}"/>
              </a:ext>
            </a:extLst>
          </p:cNvPr>
          <p:cNvSpPr>
            <a:spLocks noGrp="1"/>
          </p:cNvSpPr>
          <p:nvPr>
            <p:ph type="sldNum" sz="quarter" idx="12"/>
          </p:nvPr>
        </p:nvSpPr>
        <p:spPr>
          <a:xfrm>
            <a:off x="5979066" y="5762625"/>
            <a:ext cx="216406" cy="207749"/>
          </a:xfrm>
        </p:spPr>
        <p:txBody>
          <a:bodyPr/>
          <a:lstStyle/>
          <a:p>
            <a:fld id="{35061F63-9EAE-41B2-8566-9AC18B0B2E91}" type="slidenum">
              <a:rPr lang="en-US" smtClean="0"/>
              <a:t>‹#›</a:t>
            </a:fld>
            <a:endParaRPr lang="en-US"/>
          </a:p>
        </p:txBody>
      </p:sp>
    </p:spTree>
    <p:extLst>
      <p:ext uri="{BB962C8B-B14F-4D97-AF65-F5344CB8AC3E}">
        <p14:creationId xmlns:p14="http://schemas.microsoft.com/office/powerpoint/2010/main" val="421637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4399" y="2557462"/>
            <a:ext cx="7810502"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327775" y="1214437"/>
            <a:ext cx="4300538" cy="4300539"/>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2136774" y="1214437"/>
            <a:ext cx="3833814" cy="2081214"/>
          </a:xfrm>
          <a:prstGeom prst="rect">
            <a:avLst/>
          </a:prstGeom>
        </p:spPr>
        <p:txBody>
          <a:bodyPr/>
          <a:lstStyle>
            <a:lvl1pPr>
              <a:defRPr sz="4000"/>
            </a:lvl1pPr>
          </a:lstStyle>
          <a:p>
            <a:r>
              <a:t>Title Text</a:t>
            </a:r>
          </a:p>
        </p:txBody>
      </p:sp>
      <p:sp>
        <p:nvSpPr>
          <p:cNvPr id="40" name="Body Level One…"/>
          <p:cNvSpPr txBox="1">
            <a:spLocks noGrp="1"/>
          </p:cNvSpPr>
          <p:nvPr>
            <p:ph type="body" sz="quarter" idx="1"/>
          </p:nvPr>
        </p:nvSpPr>
        <p:spPr>
          <a:xfrm>
            <a:off x="2136774" y="3305175"/>
            <a:ext cx="3833814" cy="2147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57" name="Body Level One…"/>
          <p:cNvSpPr txBox="1">
            <a:spLocks noGrp="1"/>
          </p:cNvSpPr>
          <p:nvPr>
            <p:ph type="body" sz="half" idx="1"/>
          </p:nvPr>
        </p:nvSpPr>
        <p:spPr>
          <a:xfrm>
            <a:off x="2151062" y="2038350"/>
            <a:ext cx="7877177" cy="3486150"/>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627687" y="2038350"/>
            <a:ext cx="5229226" cy="3486150"/>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67" name="Body Level One…"/>
          <p:cNvSpPr txBox="1">
            <a:spLocks noGrp="1"/>
          </p:cNvSpPr>
          <p:nvPr>
            <p:ph type="body" sz="quarter" idx="1"/>
          </p:nvPr>
        </p:nvSpPr>
        <p:spPr>
          <a:xfrm>
            <a:off x="2151062" y="2038350"/>
            <a:ext cx="3833814" cy="3486150"/>
          </a:xfrm>
          <a:prstGeom prst="rect">
            <a:avLst/>
          </a:prstGeom>
        </p:spPr>
        <p:txBody>
          <a:bodyPr anchor="ctr"/>
          <a:lstStyle>
            <a:lvl1pPr marL="264694" indent="-264694" algn="l">
              <a:spcBef>
                <a:spcPts val="2200"/>
              </a:spcBef>
              <a:buSzPct val="125000"/>
              <a:buChar char="•"/>
              <a:defRPr sz="1800"/>
            </a:lvl1pPr>
            <a:lvl2pPr marL="823494" indent="-264694" algn="l">
              <a:spcBef>
                <a:spcPts val="2200"/>
              </a:spcBef>
              <a:buSzPct val="125000"/>
              <a:buChar char="•"/>
              <a:defRPr sz="1800"/>
            </a:lvl2pPr>
            <a:lvl3pPr marL="1382294" indent="-264694" algn="l">
              <a:spcBef>
                <a:spcPts val="2200"/>
              </a:spcBef>
              <a:buSzPct val="125000"/>
              <a:buChar char="•"/>
              <a:defRPr sz="1800"/>
            </a:lvl3pPr>
            <a:lvl4pPr marL="1941094" indent="-264694" algn="l">
              <a:spcBef>
                <a:spcPts val="2200"/>
              </a:spcBef>
              <a:buSzPct val="125000"/>
              <a:buChar char="•"/>
              <a:defRPr sz="1800"/>
            </a:lvl4pPr>
            <a:lvl5pPr marL="2499894" indent="-264694" algn="l">
              <a:spcBef>
                <a:spcPts val="2200"/>
              </a:spcBef>
              <a:buSzPct val="1250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151062" y="1523999"/>
            <a:ext cx="7877177" cy="3810002"/>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7255271" y="3500437"/>
            <a:ext cx="3121820" cy="2081214"/>
          </a:xfrm>
          <a:prstGeom prst="rect">
            <a:avLst/>
          </a:prstGeom>
        </p:spPr>
        <p:txBody>
          <a:bodyPr lIns="91439" tIns="45719" rIns="91439" bIns="45719">
            <a:noAutofit/>
          </a:bodyPr>
          <a:lstStyle/>
          <a:p>
            <a:endParaRPr/>
          </a:p>
        </p:txBody>
      </p:sp>
      <p:sp>
        <p:nvSpPr>
          <p:cNvPr id="84" name="532204087_1355x1355.jpg"/>
          <p:cNvSpPr>
            <a:spLocks noGrp="1"/>
          </p:cNvSpPr>
          <p:nvPr>
            <p:ph type="pic" sz="quarter" idx="22"/>
          </p:nvPr>
        </p:nvSpPr>
        <p:spPr>
          <a:xfrm>
            <a:off x="7427912" y="1181099"/>
            <a:ext cx="2776539" cy="2776539"/>
          </a:xfrm>
          <a:prstGeom prst="rect">
            <a:avLst/>
          </a:prstGeom>
        </p:spPr>
        <p:txBody>
          <a:bodyPr lIns="91439" tIns="45719" rIns="91439" bIns="45719">
            <a:noAutofit/>
          </a:bodyPr>
          <a:lstStyle/>
          <a:p>
            <a:endParaRPr/>
          </a:p>
        </p:txBody>
      </p:sp>
      <p:sp>
        <p:nvSpPr>
          <p:cNvPr id="85" name="532241774_2880x1920.jpg"/>
          <p:cNvSpPr>
            <a:spLocks noGrp="1"/>
          </p:cNvSpPr>
          <p:nvPr>
            <p:ph type="pic" sz="half" idx="23"/>
          </p:nvPr>
        </p:nvSpPr>
        <p:spPr>
          <a:xfrm>
            <a:off x="1146174" y="1281112"/>
            <a:ext cx="6450808" cy="4300539"/>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84399" y="1719262"/>
            <a:ext cx="7810502" cy="1743076"/>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b">
            <a:normAutofit/>
          </a:bodyPr>
          <a:lstStyle/>
          <a:p>
            <a:r>
              <a:t>Title Text</a:t>
            </a:r>
          </a:p>
        </p:txBody>
      </p:sp>
      <p:sp>
        <p:nvSpPr>
          <p:cNvPr id="3" name="Body Level One…"/>
          <p:cNvSpPr txBox="1">
            <a:spLocks noGrp="1"/>
          </p:cNvSpPr>
          <p:nvPr>
            <p:ph type="body" idx="1"/>
          </p:nvPr>
        </p:nvSpPr>
        <p:spPr>
          <a:xfrm>
            <a:off x="2184399" y="3509962"/>
            <a:ext cx="7810502" cy="59531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4195" y="5762625"/>
            <a:ext cx="206147" cy="199148"/>
          </a:xfrm>
          <a:prstGeom prst="rect">
            <a:avLst/>
          </a:prstGeom>
          <a:ln w="3175">
            <a:miter lim="400000"/>
          </a:ln>
        </p:spPr>
        <p:txBody>
          <a:bodyPr wrap="none" lIns="19050" tIns="19050" rIns="19050" bIns="19050">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svg"/><Relationship Id="rId3" Type="http://schemas.openxmlformats.org/officeDocument/2006/relationships/image" Target="../media/image170.png"/><Relationship Id="rId7" Type="http://schemas.openxmlformats.org/officeDocument/2006/relationships/image" Target="../media/image174.svg"/><Relationship Id="rId12" Type="http://schemas.openxmlformats.org/officeDocument/2006/relationships/image" Target="../media/image179.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173.png"/><Relationship Id="rId11" Type="http://schemas.openxmlformats.org/officeDocument/2006/relationships/image" Target="../media/image178.sv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svg"/></Relationships>
</file>

<file path=ppt/slides/_rels/slide105.xml.rels><?xml version="1.0" encoding="UTF-8" standalone="yes"?>
<Relationships xmlns="http://schemas.openxmlformats.org/package/2006/relationships"><Relationship Id="rId8" Type="http://schemas.openxmlformats.org/officeDocument/2006/relationships/image" Target="../media/image186.svg"/><Relationship Id="rId13" Type="http://schemas.openxmlformats.org/officeDocument/2006/relationships/image" Target="../media/image191.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svg"/><Relationship Id="rId17" Type="http://schemas.openxmlformats.org/officeDocument/2006/relationships/image" Target="../media/image195.png"/><Relationship Id="rId2" Type="http://schemas.openxmlformats.org/officeDocument/2006/relationships/notesSlide" Target="../notesSlides/notesSlide58.xml"/><Relationship Id="rId16" Type="http://schemas.openxmlformats.org/officeDocument/2006/relationships/image" Target="../media/image194.png"/><Relationship Id="rId1" Type="http://schemas.openxmlformats.org/officeDocument/2006/relationships/slideLayout" Target="../slideLayouts/slideLayout14.xml"/><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svg"/><Relationship Id="rId4" Type="http://schemas.openxmlformats.org/officeDocument/2006/relationships/image" Target="../media/image182.svg"/><Relationship Id="rId9" Type="http://schemas.openxmlformats.org/officeDocument/2006/relationships/image" Target="../media/image187.png"/><Relationship Id="rId14" Type="http://schemas.openxmlformats.org/officeDocument/2006/relationships/image" Target="../media/image192.svg"/></Relationships>
</file>

<file path=ppt/slides/_rels/slide10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197.png"/><Relationship Id="rId4" Type="http://schemas.openxmlformats.org/officeDocument/2006/relationships/image" Target="../media/image196.png"/></Relationships>
</file>

<file path=ppt/slides/_rels/slide10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98.png"/></Relationships>
</file>

<file path=ppt/slides/_rels/slide10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201.png"/><Relationship Id="rId4" Type="http://schemas.openxmlformats.org/officeDocument/2006/relationships/image" Target="../media/image200.png"/></Relationships>
</file>

<file path=ppt/slides/_rels/slide1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203.png"/><Relationship Id="rId4" Type="http://schemas.openxmlformats.org/officeDocument/2006/relationships/image" Target="../media/image19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sv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notesSlide" Target="../notesSlides/notesSlide65.xml"/><Relationship Id="rId1" Type="http://schemas.openxmlformats.org/officeDocument/2006/relationships/slideLayout" Target="../slideLayouts/slideLayout16.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11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0.png"/><Relationship Id="rId7" Type="http://schemas.openxmlformats.org/officeDocument/2006/relationships/image" Target="../media/image219.png"/><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16.png"/><Relationship Id="rId4" Type="http://schemas.openxmlformats.org/officeDocument/2006/relationships/image" Target="../media/image211.png"/><Relationship Id="rId9" Type="http://schemas.openxmlformats.org/officeDocument/2006/relationships/image" Target="../media/image205.png"/></Relationships>
</file>

<file path=ppt/slides/_rels/slide11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4.xml"/><Relationship Id="rId4" Type="http://schemas.openxmlformats.org/officeDocument/2006/relationships/hyperlink" Target="https://eur03.safelinks.protection.outlook.com/?url=https%3A%2F%2Freliefweb.int%2Freport%2Fworld%2F2015-2016-el-ni-o-food-security-impact-september-2016&amp;data=05%7C01%7Cannalena.huhn%40wfp.org%7C92151401dc5a482e433b08dba3ba3064%7C462ad9aed7d94206b87471b1e079776f%7C0%7C0%7C638283792320029642%7CUnknown%7CTWFpbGZsb3d8eyJWIjoiMC4wLjAwMDAiLCJQIjoiV2luMzIiLCJBTiI6Ik1haWwiLCJXVCI6Mn0%3D%7C3000%7C%7C%7C&amp;sdata=kZUGgE%2B0GldmVtC14%2FBPtCI2UGC28aDcFkpTEHnjpcA%3D&amp;reserved=0"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1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16.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png"/><Relationship Id="rId18" Type="http://schemas.openxmlformats.org/officeDocument/2006/relationships/image" Target="../media/image245.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png"/><Relationship Id="rId17" Type="http://schemas.openxmlformats.org/officeDocument/2006/relationships/image" Target="../media/image244.png"/><Relationship Id="rId2" Type="http://schemas.openxmlformats.org/officeDocument/2006/relationships/image" Target="../media/image229.png"/><Relationship Id="rId16" Type="http://schemas.openxmlformats.org/officeDocument/2006/relationships/image" Target="../media/image243.emf"/><Relationship Id="rId1" Type="http://schemas.openxmlformats.org/officeDocument/2006/relationships/slideLayout" Target="../slideLayouts/slideLayout14.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1.png"/></Relationships>
</file>

<file path=ppt/slides/_rels/slide11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221.png"/></Relationships>
</file>

<file path=ppt/slides/_rels/slide118.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png"/><Relationship Id="rId1" Type="http://schemas.openxmlformats.org/officeDocument/2006/relationships/slideLayout" Target="../slideLayouts/slideLayout14.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11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255.emf"/></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260.svg"/><Relationship Id="rId2" Type="http://schemas.openxmlformats.org/officeDocument/2006/relationships/image" Target="../media/image259.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2.xml"/><Relationship Id="rId4" Type="http://schemas.openxmlformats.org/officeDocument/2006/relationships/image" Target="../media/image263.jpeg"/></Relationships>
</file>

<file path=ppt/slides/_rels/slide12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266.emf"/><Relationship Id="rId5" Type="http://schemas.openxmlformats.org/officeDocument/2006/relationships/image" Target="../media/image265.emf"/><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268.emf"/><Relationship Id="rId5" Type="http://schemas.openxmlformats.org/officeDocument/2006/relationships/image" Target="../media/image267.emf"/><Relationship Id="rId4" Type="http://schemas.openxmlformats.org/officeDocument/2006/relationships/image" Target="../media/image7.png"/></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269.emf"/><Relationship Id="rId4" Type="http://schemas.openxmlformats.org/officeDocument/2006/relationships/image" Target="../media/image7.png"/></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270.png"/><Relationship Id="rId4" Type="http://schemas.openxmlformats.org/officeDocument/2006/relationships/image" Target="../media/image7.png"/></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271.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12.xml"/><Relationship Id="rId5" Type="http://schemas.openxmlformats.org/officeDocument/2006/relationships/image" Target="../media/image272.emf"/><Relationship Id="rId4" Type="http://schemas.openxmlformats.org/officeDocument/2006/relationships/image" Target="../media/image7.pn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273.emf"/><Relationship Id="rId4" Type="http://schemas.openxmlformats.org/officeDocument/2006/relationships/image" Target="../media/image7.png"/></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274.png"/><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276.png"/></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12.xml"/><Relationship Id="rId5" Type="http://schemas.openxmlformats.org/officeDocument/2006/relationships/image" Target="../media/image277.emf"/><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8" Type="http://schemas.openxmlformats.org/officeDocument/2006/relationships/image" Target="../media/image281.jpeg"/><Relationship Id="rId13" Type="http://schemas.openxmlformats.org/officeDocument/2006/relationships/image" Target="../media/image286.emf"/><Relationship Id="rId3" Type="http://schemas.openxmlformats.org/officeDocument/2006/relationships/image" Target="../media/image6.png"/><Relationship Id="rId7" Type="http://schemas.openxmlformats.org/officeDocument/2006/relationships/image" Target="../media/image280.emf"/><Relationship Id="rId12" Type="http://schemas.openxmlformats.org/officeDocument/2006/relationships/image" Target="../media/image285.jpe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279.png"/><Relationship Id="rId11" Type="http://schemas.openxmlformats.org/officeDocument/2006/relationships/image" Target="../media/image284.emf"/><Relationship Id="rId5" Type="http://schemas.openxmlformats.org/officeDocument/2006/relationships/image" Target="../media/image278.png"/><Relationship Id="rId10" Type="http://schemas.openxmlformats.org/officeDocument/2006/relationships/image" Target="../media/image283.emf"/><Relationship Id="rId4" Type="http://schemas.openxmlformats.org/officeDocument/2006/relationships/image" Target="../media/image7.png"/><Relationship Id="rId9" Type="http://schemas.openxmlformats.org/officeDocument/2006/relationships/image" Target="../media/image282.emf"/><Relationship Id="rId14" Type="http://schemas.openxmlformats.org/officeDocument/2006/relationships/image" Target="../media/image287.emf"/></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7.png"/></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7.png"/></Relationships>
</file>

<file path=ppt/slides/_rels/slide139.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6.png"/><Relationship Id="rId7" Type="http://schemas.openxmlformats.org/officeDocument/2006/relationships/image" Target="../media/image294.emf"/><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7.png"/><Relationship Id="rId9" Type="http://schemas.openxmlformats.org/officeDocument/2006/relationships/image" Target="../media/image296.emf"/></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png"/><Relationship Id="rId7" Type="http://schemas.openxmlformats.org/officeDocument/2006/relationships/diagramQuickStyle" Target="../diagrams/quickStyle7.xml"/><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77.emf"/><Relationship Id="rId4" Type="http://schemas.openxmlformats.org/officeDocument/2006/relationships/image" Target="../media/image7.png"/><Relationship Id="rId9" Type="http://schemas.microsoft.com/office/2007/relationships/diagramDrawing" Target="../diagrams/drawing7.xml"/></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297.jpeg"/><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hyperlink" Target="https://www.nutritioncluster.net/resources/erp-step-step-guide"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9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6.jpeg"/><Relationship Id="rId4" Type="http://schemas.openxmlformats.org/officeDocument/2006/relationships/diagramLayout" Target="../diagrams/layout2.xml"/><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unicef.us14.list-manage.com/track/click?u=fb1d9aabd6c823bef179830e9&amp;id=1dd3a82b42&amp;e=65aadce554" TargetMode="External"/><Relationship Id="rId2" Type="http://schemas.openxmlformats.org/officeDocument/2006/relationships/hyperlink" Target="https://www.unicef.org/esa/reports/integrating-social-protection-and-nutrition" TargetMode="External"/><Relationship Id="rId1" Type="http://schemas.openxmlformats.org/officeDocument/2006/relationships/slideLayout" Target="../slideLayouts/slideLayout14.xml"/><Relationship Id="rId6" Type="http://schemas.openxmlformats.org/officeDocument/2006/relationships/hyperlink" Target="https://unicef.us14.list-manage.com/track/click?u=fb1d9aabd6c823bef179830e9&amp;id=e18f3a4c07&amp;e=65aadce554"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sv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4.xml"/><Relationship Id="rId5" Type="http://schemas.openxmlformats.org/officeDocument/2006/relationships/image" Target="../media/image78.jpeg"/><Relationship Id="rId4" Type="http://schemas.openxmlformats.org/officeDocument/2006/relationships/image" Target="../media/image77.emf"/></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81.sv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4.xml"/><Relationship Id="rId5" Type="http://schemas.openxmlformats.org/officeDocument/2006/relationships/image" Target="../media/image94.sv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96.svg"/></Relationships>
</file>

<file path=ppt/slides/_rels/slide63.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 Id="rId5" Type="http://schemas.openxmlformats.org/officeDocument/2006/relationships/image" Target="../media/image116.svg"/><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2.png"/><Relationship Id="rId1" Type="http://schemas.openxmlformats.org/officeDocument/2006/relationships/slideLayout" Target="../slideLayouts/slideLayout14.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30.svg"/></Relationships>
</file>

<file path=ppt/slides/_rels/slide73.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135.pn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3" Type="http://schemas.microsoft.com/office/2018/10/relationships/comments" Target="../comments/modernComment_1D4_C5ADAEC9.xml"/><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137.png"/><Relationship Id="rId4" Type="http://schemas.openxmlformats.org/officeDocument/2006/relationships/image" Target="../media/image136.png"/></Relationships>
</file>

<file path=ppt/slides/_rels/slide76.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6.png"/><Relationship Id="rId7" Type="http://schemas.openxmlformats.org/officeDocument/2006/relationships/image" Target="../media/image141.sv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143.svg"/></Relationships>
</file>

<file path=ppt/slides/_rels/slide7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5.png"/><Relationship Id="rId7" Type="http://schemas.openxmlformats.org/officeDocument/2006/relationships/diagramColors" Target="../diagrams/colors4.xml"/><Relationship Id="rId2" Type="http://schemas.openxmlformats.org/officeDocument/2006/relationships/image" Target="../media/image144.png"/><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6.png"/><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www.unicef.org/madagascar/rapports/bulletin-dalerte-s%C3%A9cheresse-du-grand-sud-de-madagascar-2023"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35.png"/><Relationship Id="rId7" Type="http://schemas.openxmlformats.org/officeDocument/2006/relationships/image" Target="../media/image150.png"/><Relationship Id="rId2" Type="http://schemas.openxmlformats.org/officeDocument/2006/relationships/image" Target="../media/image134.png"/><Relationship Id="rId1" Type="http://schemas.openxmlformats.org/officeDocument/2006/relationships/slideLayout" Target="../slideLayouts/slideLayout1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36.png"/><Relationship Id="rId9" Type="http://schemas.openxmlformats.org/officeDocument/2006/relationships/image" Target="../media/image152.jpe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8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5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57.jpeg"/><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s://ta.nutritioncluster.net/request-support" TargetMode="Externa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21" name="Text Placeholder 2"/>
          <p:cNvSpPr txBox="1"/>
          <p:nvPr/>
        </p:nvSpPr>
        <p:spPr>
          <a:xfrm>
            <a:off x="4288414" y="5796952"/>
            <a:ext cx="4168311" cy="52592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pPr algn="ctr"/>
            <a:r>
              <a:rPr lang="fi-FI" sz="2000" err="1">
                <a:solidFill>
                  <a:srgbClr val="455F51"/>
                </a:solidFill>
                <a:latin typeface="Calibri"/>
              </a:rPr>
              <a:t>Movenpick</a:t>
            </a:r>
            <a:r>
              <a:rPr lang="fi-FI" sz="2000">
                <a:latin typeface="Calibri"/>
              </a:rPr>
              <a:t> </a:t>
            </a:r>
            <a:r>
              <a:rPr lang="fi-FI" sz="2000">
                <a:solidFill>
                  <a:srgbClr val="455F51"/>
                </a:solidFill>
                <a:latin typeface="Calibri"/>
              </a:rPr>
              <a:t>Hotel, Nairobi </a:t>
            </a:r>
            <a:endParaRPr lang="en-US" sz="2000">
              <a:solidFill>
                <a:srgbClr val="455F51"/>
              </a:solidFill>
              <a:latin typeface="Calibri"/>
            </a:endParaRPr>
          </a:p>
          <a:p>
            <a:pPr algn="ctr"/>
            <a:r>
              <a:rPr lang="fi-FI" sz="2000">
                <a:solidFill>
                  <a:srgbClr val="455F51"/>
                </a:solidFill>
                <a:latin typeface="Calibri"/>
              </a:rPr>
              <a:t>30-31 </a:t>
            </a:r>
            <a:r>
              <a:rPr lang="fi-FI" sz="2000" err="1">
                <a:solidFill>
                  <a:srgbClr val="455F51"/>
                </a:solidFill>
                <a:latin typeface="Calibri"/>
              </a:rPr>
              <a:t>January</a:t>
            </a:r>
            <a:r>
              <a:rPr lang="fi-FI" sz="2000">
                <a:solidFill>
                  <a:srgbClr val="455F51"/>
                </a:solidFill>
                <a:latin typeface="Calibri"/>
              </a:rPr>
              <a:t> 2024</a:t>
            </a:r>
            <a:r>
              <a:rPr lang="fi-FI" sz="2400" b="1">
                <a:solidFill>
                  <a:srgbClr val="455F51"/>
                </a:solidFill>
                <a:latin typeface="Calibri"/>
              </a:rPr>
              <a:t> </a:t>
            </a:r>
            <a:r>
              <a:rPr lang="fi-FI" sz="2400">
                <a:latin typeface="Calibri"/>
                <a:ea typeface="Calibri"/>
                <a:cs typeface="Calibri"/>
              </a:rPr>
              <a:t> </a:t>
            </a:r>
            <a:endParaRPr sz="4800"/>
          </a:p>
        </p:txBody>
      </p:sp>
      <p:sp>
        <p:nvSpPr>
          <p:cNvPr id="122" name="TextBox 6"/>
          <p:cNvSpPr txBox="1"/>
          <p:nvPr/>
        </p:nvSpPr>
        <p:spPr>
          <a:xfrm>
            <a:off x="782598" y="835518"/>
            <a:ext cx="2156503" cy="52592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609492">
              <a:defRPr sz="1800" b="0">
                <a:solidFill>
                  <a:srgbClr val="ACCF51"/>
                </a:solidFill>
                <a:latin typeface="Arial"/>
                <a:ea typeface="Arial"/>
                <a:cs typeface="Arial"/>
                <a:sym typeface="Arial"/>
              </a:defRPr>
            </a:lvl1pPr>
          </a:lstStyle>
          <a:p>
            <a:r>
              <a:t>nutritioncluster.net</a:t>
            </a:r>
          </a:p>
        </p:txBody>
      </p:sp>
      <p:sp>
        <p:nvSpPr>
          <p:cNvPr id="124" name="Text Placeholder 2"/>
          <p:cNvSpPr txBox="1"/>
          <p:nvPr/>
        </p:nvSpPr>
        <p:spPr>
          <a:xfrm>
            <a:off x="1860536" y="3261406"/>
            <a:ext cx="9023039" cy="94585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gn="l" defTabSz="609492">
              <a:lnSpc>
                <a:spcPct val="80000"/>
              </a:lnSpc>
              <a:spcBef>
                <a:spcPts val="700"/>
              </a:spcBef>
              <a:defRPr sz="5000" b="0">
                <a:solidFill>
                  <a:srgbClr val="FFFFFF"/>
                </a:solidFill>
                <a:latin typeface="Arial"/>
                <a:ea typeface="Arial"/>
                <a:cs typeface="Arial"/>
                <a:sym typeface="Arial"/>
              </a:defRPr>
            </a:lvl1pPr>
          </a:lstStyle>
          <a:p>
            <a:r>
              <a:rPr lang="en-US">
                <a:solidFill>
                  <a:srgbClr val="455F51"/>
                </a:solidFill>
              </a:rPr>
              <a:t>East and South Africa Regional Nutrition Consultation Meeting</a:t>
            </a:r>
          </a:p>
          <a:p>
            <a:r>
              <a:rPr lang="en-US" sz="3200">
                <a:solidFill>
                  <a:srgbClr val="455F51"/>
                </a:solidFill>
              </a:rPr>
              <a:t>Day 1</a:t>
            </a:r>
          </a:p>
          <a:p>
            <a:endParaRPr lang="en-US">
              <a:solidFill>
                <a:srgbClr val="455F51"/>
              </a:solidFill>
            </a:endParaRPr>
          </a:p>
        </p:txBody>
      </p:sp>
      <p:pic>
        <p:nvPicPr>
          <p:cNvPr id="2" name="Picture 1" descr="A picture containing graphical user interface&#10;&#10;Description automatically generated">
            <a:extLst>
              <a:ext uri="{FF2B5EF4-FFF2-40B4-BE49-F238E27FC236}">
                <a16:creationId xmlns:a16="http://schemas.microsoft.com/office/drawing/2014/main" id="{68AA8710-DC80-C694-8DDA-14DD5DAA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3" name="Straight Connector 2">
            <a:extLst>
              <a:ext uri="{FF2B5EF4-FFF2-40B4-BE49-F238E27FC236}">
                <a16:creationId xmlns:a16="http://schemas.microsoft.com/office/drawing/2014/main" id="{19289D05-0995-D0C5-702E-E6FF3CC45EF2}"/>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C268C904-2A4D-7ED0-E292-EA75CBF3AD8D}"/>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5" name="Picture 4" descr="A logo with text and blue text&#10;&#10;Description automatically generated">
            <a:extLst>
              <a:ext uri="{FF2B5EF4-FFF2-40B4-BE49-F238E27FC236}">
                <a16:creationId xmlns:a16="http://schemas.microsoft.com/office/drawing/2014/main" id="{23E5E545-CC7D-D31D-856F-B910B6D20C19}"/>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6" name="Straight Connector 5">
            <a:extLst>
              <a:ext uri="{FF2B5EF4-FFF2-40B4-BE49-F238E27FC236}">
                <a16:creationId xmlns:a16="http://schemas.microsoft.com/office/drawing/2014/main" id="{821588DA-B543-7847-B383-082BCAF4567C}"/>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E486-F69C-DD84-A1BD-C9696A796A90}"/>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5BCBFBD2-82CB-AF04-C196-141B9A30B3CB}"/>
              </a:ext>
            </a:extLst>
          </p:cNvPr>
          <p:cNvSpPr txBox="1"/>
          <p:nvPr/>
        </p:nvSpPr>
        <p:spPr>
          <a:xfrm>
            <a:off x="741038" y="6288746"/>
            <a:ext cx="4177837" cy="36933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en-US" sz="1200">
                <a:solidFill>
                  <a:srgbClr val="808080"/>
                </a:solidFill>
              </a:rPr>
              <a:t>Global Nutrition Landscape – Stefano Fedele, GNCC</a:t>
            </a:r>
            <a:br>
              <a:rPr sz="1200"/>
            </a:br>
            <a:r>
              <a:rPr lang="en-US" sz="1200">
                <a:solidFill>
                  <a:srgbClr val="808080"/>
                </a:solidFill>
              </a:rPr>
              <a:t>30 January</a:t>
            </a:r>
          </a:p>
        </p:txBody>
      </p:sp>
      <p:sp>
        <p:nvSpPr>
          <p:cNvPr id="4" name="TextBox 3">
            <a:extLst>
              <a:ext uri="{FF2B5EF4-FFF2-40B4-BE49-F238E27FC236}">
                <a16:creationId xmlns:a16="http://schemas.microsoft.com/office/drawing/2014/main" id="{E262F619-C63F-9B41-C191-B23C56DA019E}"/>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74676E58-3264-9A2F-244E-F42A9696351C}"/>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0CEE0C2-E69D-0049-4BFD-C9C63E43FDCE}"/>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91B12583-2F0E-B52F-4608-F81C6ED28410}"/>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3A28EB8C-4463-F210-025C-B2F5B8E3C7DD}"/>
              </a:ext>
            </a:extLst>
          </p:cNvPr>
          <p:cNvPicPr>
            <a:picLocks noChangeAspect="1"/>
          </p:cNvPicPr>
          <p:nvPr/>
        </p:nvPicPr>
        <p:blipFill>
          <a:blip r:embed="rId4"/>
          <a:stretch>
            <a:fillRect/>
          </a:stretch>
        </p:blipFill>
        <p:spPr>
          <a:xfrm>
            <a:off x="9675628" y="6179617"/>
            <a:ext cx="1275893" cy="452120"/>
          </a:xfrm>
          <a:prstGeom prst="rect">
            <a:avLst/>
          </a:prstGeom>
        </p:spPr>
      </p:pic>
      <p:cxnSp>
        <p:nvCxnSpPr>
          <p:cNvPr id="9" name="Straight Connector 8">
            <a:extLst>
              <a:ext uri="{FF2B5EF4-FFF2-40B4-BE49-F238E27FC236}">
                <a16:creationId xmlns:a16="http://schemas.microsoft.com/office/drawing/2014/main" id="{47327A27-571B-6234-DC55-A30C66A6908A}"/>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B9613ADB-2AD4-7635-13A6-53B648612C0B}"/>
              </a:ext>
            </a:extLst>
          </p:cNvPr>
          <p:cNvSpPr txBox="1"/>
          <p:nvPr/>
        </p:nvSpPr>
        <p:spPr>
          <a:xfrm>
            <a:off x="4327747" y="2184594"/>
            <a:ext cx="3647342" cy="2008242"/>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defTabSz="412750" rtl="0" fontAlgn="auto" latinLnBrk="0" hangingPunct="0">
              <a:spcBef>
                <a:spcPts val="0"/>
              </a:spcBef>
              <a:spcAft>
                <a:spcPts val="0"/>
              </a:spcAft>
              <a:buClrTx/>
              <a:buSzTx/>
              <a:buFontTx/>
              <a:buNone/>
              <a:tabLst/>
            </a:pPr>
            <a:endParaRPr lang="en-US" sz="2400" b="0">
              <a:solidFill>
                <a:srgbClr val="455F51"/>
              </a:solidFill>
            </a:endParaRPr>
          </a:p>
          <a:p>
            <a:pPr marL="0" marR="0" indent="0" defTabSz="412750" rtl="0" fontAlgn="auto" latinLnBrk="0" hangingPunct="0">
              <a:spcBef>
                <a:spcPts val="0"/>
              </a:spcBef>
              <a:spcAft>
                <a:spcPts val="0"/>
              </a:spcAft>
              <a:buClrTx/>
              <a:buSzTx/>
              <a:buFontTx/>
              <a:buNone/>
              <a:tabLst/>
            </a:pPr>
            <a:r>
              <a:rPr lang="en-US" sz="8000" b="0">
                <a:solidFill>
                  <a:srgbClr val="455F51"/>
                </a:solidFill>
              </a:rPr>
              <a:t>Q&amp;A</a:t>
            </a:r>
          </a:p>
          <a:p>
            <a:pPr marL="0" marR="0" indent="0" algn="ctr" defTabSz="412750" rtl="0" fontAlgn="auto" latinLnBrk="0" hangingPunct="0">
              <a:lnSpc>
                <a:spcPct val="100000"/>
              </a:lnSpc>
              <a:spcBef>
                <a:spcPts val="0"/>
              </a:spcBef>
              <a:spcAft>
                <a:spcPts val="0"/>
              </a:spcAft>
              <a:buClrTx/>
              <a:buSzTx/>
              <a:buFontTx/>
              <a:buNone/>
              <a:tabLst/>
            </a:pPr>
            <a:endParaRPr kumimoji="0" lang="en-NL" sz="2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04729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408291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EADBA9A9-5261-1E66-B862-B569ED148683}"/>
              </a:ext>
            </a:extLst>
          </p:cNvPr>
          <p:cNvSpPr txBox="1"/>
          <p:nvPr/>
        </p:nvSpPr>
        <p:spPr>
          <a:xfrm>
            <a:off x="8087294" y="1567217"/>
            <a:ext cx="3908913" cy="24561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345" tIns="45672" rIns="91345" bIns="45672" rtlCol="0" anchor="ctr">
            <a:noAutofit/>
          </a:bodyPr>
          <a:lstStyle/>
          <a:p>
            <a:pPr algn="ctr" hangingPunct="0">
              <a:lnSpc>
                <a:spcPct val="90000"/>
              </a:lnSpc>
              <a:spcBef>
                <a:spcPct val="0"/>
              </a:spcBef>
              <a:spcAft>
                <a:spcPts val="599"/>
              </a:spcAft>
              <a:defRPr sz="2400" b="0">
                <a:latin typeface="Arial"/>
                <a:ea typeface="Arial"/>
                <a:cs typeface="Arial"/>
                <a:sym typeface="Arial"/>
              </a:defRPr>
            </a:pPr>
            <a:r>
              <a:rPr lang="en-US" sz="4795">
                <a:solidFill>
                  <a:srgbClr val="455F51"/>
                </a:solidFill>
                <a:latin typeface="Calibri"/>
                <a:ea typeface="+mj-ea"/>
                <a:cs typeface="Calibri"/>
                <a:sym typeface="Arial"/>
              </a:rPr>
              <a:t>Anticipatory Actions and Nutrition</a:t>
            </a:r>
          </a:p>
        </p:txBody>
      </p:sp>
      <p:sp>
        <p:nvSpPr>
          <p:cNvPr id="4" name="TextBox 6">
            <a:extLst>
              <a:ext uri="{FF2B5EF4-FFF2-40B4-BE49-F238E27FC236}">
                <a16:creationId xmlns:a16="http://schemas.microsoft.com/office/drawing/2014/main" id="{31AC8921-10A5-A98A-6414-85ADFF1DDD35}"/>
              </a:ext>
            </a:extLst>
          </p:cNvPr>
          <p:cNvSpPr txBox="1"/>
          <p:nvPr/>
        </p:nvSpPr>
        <p:spPr>
          <a:xfrm>
            <a:off x="8703" y="181198"/>
            <a:ext cx="2787183" cy="4017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345" tIns="45672" rIns="91345" bIns="45672" rtlCol="0" anchor="t">
            <a:normAutofit/>
          </a:bodyPr>
          <a:lstStyle>
            <a:lvl1pPr algn="l" defTabSz="609492">
              <a:defRPr sz="1200" b="0">
                <a:solidFill>
                  <a:srgbClr val="FFFFFF"/>
                </a:solidFill>
                <a:latin typeface="Arial"/>
                <a:ea typeface="Arial"/>
                <a:cs typeface="Arial"/>
                <a:sym typeface="Arial"/>
              </a:defRPr>
            </a:lvl1pPr>
          </a:lstStyle>
          <a:p>
            <a:pPr defTabSz="913486" hangingPunct="0">
              <a:lnSpc>
                <a:spcPct val="90000"/>
              </a:lnSpc>
              <a:spcAft>
                <a:spcPts val="599"/>
              </a:spcAft>
            </a:pPr>
            <a:r>
              <a:rPr lang="en-US" sz="1099">
                <a:solidFill>
                  <a:srgbClr val="000000"/>
                </a:solidFill>
                <a:latin typeface="Helvetica Neue Medium"/>
                <a:ea typeface="+mn-ea"/>
                <a:cs typeface="+mn-cs"/>
              </a:rPr>
              <a:t>IMAGE TO BE REPLACED AS NEEDED</a:t>
            </a:r>
            <a:endParaRPr lang="en-US" sz="1199" kern="0">
              <a:solidFill>
                <a:srgbClr val="000000"/>
              </a:solidFill>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8811667" y="5108929"/>
            <a:ext cx="2460348" cy="10606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345" tIns="45672" rIns="91345" bIns="45672" rtlCol="0" anchor="ctr">
            <a:noAutofit/>
          </a:bodyPr>
          <a:lstStyle/>
          <a:p>
            <a:pPr algn="ctr" hangingPunct="0">
              <a:lnSpc>
                <a:spcPct val="90000"/>
              </a:lnSpc>
              <a:spcBef>
                <a:spcPct val="0"/>
              </a:spcBef>
              <a:spcAft>
                <a:spcPts val="599"/>
              </a:spcAft>
              <a:defRPr sz="2400" b="0">
                <a:latin typeface="Arial"/>
                <a:ea typeface="Arial"/>
                <a:cs typeface="Arial"/>
                <a:sym typeface="Arial"/>
              </a:defRPr>
            </a:pPr>
            <a:r>
              <a:rPr lang="en-US" sz="1998">
                <a:solidFill>
                  <a:srgbClr val="455F51"/>
                </a:solidFill>
                <a:latin typeface="Calibri"/>
                <a:ea typeface="+mj-ea"/>
                <a:cs typeface="Calibri"/>
                <a:sym typeface="Arial"/>
              </a:rPr>
              <a:t>Domitille Kauffmann (WFP) and Marjorie Volege (UNICEF)</a:t>
            </a:r>
          </a:p>
          <a:p>
            <a:pPr algn="ctr" hangingPunct="0">
              <a:lnSpc>
                <a:spcPct val="90000"/>
              </a:lnSpc>
              <a:spcBef>
                <a:spcPct val="0"/>
              </a:spcBef>
              <a:spcAft>
                <a:spcPts val="599"/>
              </a:spcAft>
              <a:defRPr sz="2400" b="0">
                <a:latin typeface="Arial"/>
                <a:ea typeface="Arial"/>
                <a:cs typeface="Arial"/>
                <a:sym typeface="Arial"/>
              </a:defRPr>
            </a:pPr>
            <a:r>
              <a:rPr lang="en-US" sz="1998" kern="0">
                <a:solidFill>
                  <a:srgbClr val="455F51"/>
                </a:solidFill>
                <a:latin typeface="Calibri"/>
                <a:cs typeface="Calibri"/>
                <a:sym typeface="Arial"/>
              </a:rPr>
              <a:t>29 January 2024</a:t>
            </a:r>
            <a:endParaRPr lang="en-US" sz="2398" kern="0">
              <a:solidFill>
                <a:srgbClr val="000000"/>
              </a:solidFill>
              <a:latin typeface="Arial"/>
              <a:cs typeface="Arial"/>
              <a:sym typeface="Arial"/>
            </a:endParaRPr>
          </a:p>
        </p:txBody>
      </p:sp>
      <p:pic>
        <p:nvPicPr>
          <p:cNvPr id="3" name="Picture 6" descr="13-Year drought creates frightening 'New Normal' in South America |  PreventionWeb">
            <a:extLst>
              <a:ext uri="{FF2B5EF4-FFF2-40B4-BE49-F238E27FC236}">
                <a16:creationId xmlns:a16="http://schemas.microsoft.com/office/drawing/2014/main" id="{32A52BF4-05DF-07EF-1061-3ED8D99868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572"/>
            <a:ext cx="7502586" cy="68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4711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229">
            <a:extLst>
              <a:ext uri="{FF2B5EF4-FFF2-40B4-BE49-F238E27FC236}">
                <a16:creationId xmlns:a16="http://schemas.microsoft.com/office/drawing/2014/main" id="{A5AB5EBE-97DB-41B7-89C3-926501A47458}"/>
              </a:ext>
            </a:extLst>
          </p:cNvPr>
          <p:cNvSpPr txBox="1"/>
          <p:nvPr/>
        </p:nvSpPr>
        <p:spPr>
          <a:xfrm>
            <a:off x="0" y="3573"/>
            <a:ext cx="8114261" cy="799375"/>
          </a:xfrm>
          <a:prstGeom prst="rect">
            <a:avLst/>
          </a:prstGeom>
          <a:solidFill>
            <a:srgbClr val="007DBD"/>
          </a:solidFill>
          <a:ln w="3175">
            <a:noFill/>
            <a:miter lim="400000"/>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38" tIns="36538" rIns="36538" bIns="36538" numCol="1" anchor="t" anchorCtr="0" compatLnSpc="1">
            <a:prstTxWarp prst="textNoShape">
              <a:avLst/>
            </a:prstTxWarp>
            <a:normAutofit/>
          </a:bodyPr>
          <a:lstStyle>
            <a:lvl1pPr marR="0" indent="0" eaLnBrk="0" fontAlgn="base" hangingPunct="0">
              <a:lnSpc>
                <a:spcPct val="100000"/>
              </a:lnSpc>
              <a:spcBef>
                <a:spcPct val="0"/>
              </a:spcBef>
              <a:spcAft>
                <a:spcPct val="0"/>
              </a:spcAft>
              <a:buClrTx/>
              <a:buSzTx/>
              <a:buFontTx/>
              <a:buNone/>
              <a:tabLst/>
              <a:defRPr sz="3600" b="1" i="0" u="none" strike="noStrike" cap="none" spc="0" baseline="0">
                <a:solidFill>
                  <a:schemeClr val="bg1"/>
                </a:solidFill>
                <a:uFillTx/>
                <a:latin typeface="Calibri" panose="020F0502020204030204" pitchFamily="34" charset="0"/>
                <a:sym typeface="Helvetica Neue Medium"/>
              </a:defRPr>
            </a:lvl1pPr>
            <a:lvl2pPr marL="0" marR="0" indent="457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2pPr>
            <a:lvl3pPr marL="0" marR="0" indent="914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3pPr>
            <a:lvl4pPr marL="0" marR="0" indent="1371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4pPr>
            <a:lvl5pPr marL="0" marR="0" indent="18288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5pPr>
            <a:lvl6pPr marL="0" marR="0" indent="22860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6pPr>
            <a:lvl7pPr marL="0" marR="0" indent="2743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7pPr>
            <a:lvl8pPr marL="0" marR="0" indent="3200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8pPr>
            <a:lvl9pPr marL="0" marR="0" indent="3657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9p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en-US" sz="3596" b="1" i="0" u="none" strike="noStrike" kern="1200" cap="none" spc="0" normalizeH="0" baseline="0" noProof="0">
                <a:ln>
                  <a:noFill/>
                </a:ln>
                <a:solidFill>
                  <a:srgbClr val="FFFFFF"/>
                </a:solidFill>
                <a:effectLst/>
                <a:uLnTx/>
                <a:uFillTx/>
                <a:latin typeface="Calibri" panose="020F0502020204030204" pitchFamily="34" charset="0"/>
                <a:sym typeface="Calibri"/>
              </a:rPr>
              <a:t>Session outline </a:t>
            </a:r>
          </a:p>
        </p:txBody>
      </p:sp>
      <p:graphicFrame>
        <p:nvGraphicFramePr>
          <p:cNvPr id="12" name="TextBox 4">
            <a:extLst>
              <a:ext uri="{FF2B5EF4-FFF2-40B4-BE49-F238E27FC236}">
                <a16:creationId xmlns:a16="http://schemas.microsoft.com/office/drawing/2014/main" id="{E5284946-C515-C5F8-C311-5A1C1DA25195}"/>
              </a:ext>
            </a:extLst>
          </p:cNvPr>
          <p:cNvGraphicFramePr/>
          <p:nvPr/>
        </p:nvGraphicFramePr>
        <p:xfrm>
          <a:off x="623794" y="1213593"/>
          <a:ext cx="10504646" cy="4960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3943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176EE72-79F7-8E4F-4F45-AF40E51A658E}"/>
              </a:ext>
            </a:extLst>
          </p:cNvPr>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446003" y="316067"/>
            <a:ext cx="10960071" cy="6153752"/>
          </a:xfrm>
        </p:spPr>
      </p:pic>
    </p:spTree>
    <p:extLst>
      <p:ext uri="{BB962C8B-B14F-4D97-AF65-F5344CB8AC3E}">
        <p14:creationId xmlns:p14="http://schemas.microsoft.com/office/powerpoint/2010/main" val="771624916"/>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3658452" y="3572"/>
            <a:ext cx="8520420" cy="6850376"/>
          </a:xfrm>
          <a:prstGeom prst="rect">
            <a:avLst/>
          </a:prstGeom>
        </p:spPr>
      </p:pic>
      <p:pic>
        <p:nvPicPr>
          <p:cNvPr id="3" name="object 3"/>
          <p:cNvPicPr/>
          <p:nvPr/>
        </p:nvPicPr>
        <p:blipFill>
          <a:blip r:embed="rId4" cstate="email">
            <a:extLst>
              <a:ext uri="{28A0092B-C50C-407E-A947-70E740481C1C}">
                <a14:useLocalDpi xmlns:a14="http://schemas.microsoft.com/office/drawing/2010/main"/>
              </a:ext>
            </a:extLst>
          </a:blip>
          <a:stretch>
            <a:fillRect/>
          </a:stretch>
        </p:blipFill>
        <p:spPr>
          <a:xfrm>
            <a:off x="426" y="460264"/>
            <a:ext cx="6085073" cy="578540"/>
          </a:xfrm>
          <a:prstGeom prst="rect">
            <a:avLst/>
          </a:prstGeom>
        </p:spPr>
      </p:pic>
      <p:sp>
        <p:nvSpPr>
          <p:cNvPr id="6" name="object 6"/>
          <p:cNvSpPr txBox="1">
            <a:spLocks noGrp="1"/>
          </p:cNvSpPr>
          <p:nvPr>
            <p:ph type="title"/>
          </p:nvPr>
        </p:nvSpPr>
        <p:spPr>
          <a:xfrm>
            <a:off x="155637" y="544132"/>
            <a:ext cx="5771279" cy="396901"/>
          </a:xfrm>
          <a:prstGeom prst="rect">
            <a:avLst/>
          </a:prstGeom>
        </p:spPr>
        <p:txBody>
          <a:bodyPr vert="horz" wrap="square" lIns="0" tIns="8462" rIns="0" bIns="0" rtlCol="0" anchor="ctr">
            <a:spAutoFit/>
          </a:bodyPr>
          <a:lstStyle/>
          <a:p>
            <a:pPr marL="7693">
              <a:spcBef>
                <a:spcPts val="67"/>
              </a:spcBef>
            </a:pPr>
            <a:r>
              <a:rPr sz="2797">
                <a:solidFill>
                  <a:schemeClr val="bg1"/>
                </a:solidFill>
                <a:latin typeface="HALDEN SOLID"/>
              </a:rPr>
              <a:t>W</a:t>
            </a:r>
            <a:r>
              <a:rPr lang="en-GB" sz="2797">
                <a:solidFill>
                  <a:schemeClr val="bg1"/>
                </a:solidFill>
                <a:latin typeface="HALDEN SOLID"/>
              </a:rPr>
              <a:t>hat is</a:t>
            </a:r>
            <a:r>
              <a:rPr sz="2797">
                <a:solidFill>
                  <a:schemeClr val="bg1"/>
                </a:solidFill>
                <a:latin typeface="HALDEN SOLID"/>
              </a:rPr>
              <a:t> ANTICIPATORY ACTION?</a:t>
            </a:r>
          </a:p>
        </p:txBody>
      </p:sp>
      <p:pic>
        <p:nvPicPr>
          <p:cNvPr id="20" name="Picture 19">
            <a:extLst>
              <a:ext uri="{FF2B5EF4-FFF2-40B4-BE49-F238E27FC236}">
                <a16:creationId xmlns:a16="http://schemas.microsoft.com/office/drawing/2014/main" id="{16CDEE49-58CE-B03C-C9D8-D910B46B81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9991" y="2102894"/>
            <a:ext cx="7358384" cy="3971467"/>
          </a:xfrm>
          <a:prstGeom prst="rect">
            <a:avLst/>
          </a:prstGeom>
        </p:spPr>
      </p:pic>
      <p:sp>
        <p:nvSpPr>
          <p:cNvPr id="21" name="TextBox 20">
            <a:extLst>
              <a:ext uri="{FF2B5EF4-FFF2-40B4-BE49-F238E27FC236}">
                <a16:creationId xmlns:a16="http://schemas.microsoft.com/office/drawing/2014/main" id="{C71D26F4-A907-6033-8729-4F2EC52A4E98}"/>
              </a:ext>
            </a:extLst>
          </p:cNvPr>
          <p:cNvSpPr txBox="1"/>
          <p:nvPr/>
        </p:nvSpPr>
        <p:spPr>
          <a:xfrm>
            <a:off x="7950895" y="1559970"/>
            <a:ext cx="2536833" cy="465155"/>
          </a:xfrm>
          <a:prstGeom prst="rect">
            <a:avLst/>
          </a:prstGeom>
          <a:noFill/>
        </p:spPr>
        <p:txBody>
          <a:bodyPr wrap="square" rtlCol="0">
            <a:spAutoFit/>
          </a:bodyPr>
          <a:lstStyle/>
          <a:p>
            <a:pPr defTabSz="553938"/>
            <a:r>
              <a:rPr lang="en-GB" sz="2424">
                <a:solidFill>
                  <a:srgbClr val="568DD8"/>
                </a:solidFill>
                <a:latin typeface="HALDEN SOLID" pitchFamily="2" charset="0"/>
              </a:rPr>
              <a:t>Key characteristics</a:t>
            </a:r>
          </a:p>
        </p:txBody>
      </p:sp>
      <p:pic>
        <p:nvPicPr>
          <p:cNvPr id="23" name="Graphic 22" descr="Alarm Ringing with solid fill">
            <a:extLst>
              <a:ext uri="{FF2B5EF4-FFF2-40B4-BE49-F238E27FC236}">
                <a16:creationId xmlns:a16="http://schemas.microsoft.com/office/drawing/2014/main" id="{09C2CFC9-7259-2569-9265-EDBFC0A0DEF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50894" y="4093409"/>
            <a:ext cx="852029" cy="852029"/>
          </a:xfrm>
          <a:prstGeom prst="rect">
            <a:avLst/>
          </a:prstGeom>
        </p:spPr>
      </p:pic>
      <p:pic>
        <p:nvPicPr>
          <p:cNvPr id="25" name="Graphic 24" descr="Shield with solid fill">
            <a:extLst>
              <a:ext uri="{FF2B5EF4-FFF2-40B4-BE49-F238E27FC236}">
                <a16:creationId xmlns:a16="http://schemas.microsoft.com/office/drawing/2014/main" id="{FF5FF56F-316D-621D-7797-88D24FBC22C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50894" y="3064425"/>
            <a:ext cx="852029" cy="852029"/>
          </a:xfrm>
          <a:prstGeom prst="rect">
            <a:avLst/>
          </a:prstGeom>
        </p:spPr>
      </p:pic>
      <p:pic>
        <p:nvPicPr>
          <p:cNvPr id="27" name="Graphic 26" descr="Hourglass 90% with solid fill">
            <a:extLst>
              <a:ext uri="{FF2B5EF4-FFF2-40B4-BE49-F238E27FC236}">
                <a16:creationId xmlns:a16="http://schemas.microsoft.com/office/drawing/2014/main" id="{04C068EE-527F-F313-97A0-1BCF0E86D4A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50895" y="2002823"/>
            <a:ext cx="852028" cy="852028"/>
          </a:xfrm>
          <a:prstGeom prst="rect">
            <a:avLst/>
          </a:prstGeom>
        </p:spPr>
      </p:pic>
      <p:pic>
        <p:nvPicPr>
          <p:cNvPr id="29" name="Graphic 28" descr="Dice with solid fill">
            <a:extLst>
              <a:ext uri="{FF2B5EF4-FFF2-40B4-BE49-F238E27FC236}">
                <a16:creationId xmlns:a16="http://schemas.microsoft.com/office/drawing/2014/main" id="{A36BDB40-8A13-9101-512A-FC62ED4700A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88779" y="5133576"/>
            <a:ext cx="852028" cy="852028"/>
          </a:xfrm>
          <a:prstGeom prst="rect">
            <a:avLst/>
          </a:prstGeom>
        </p:spPr>
      </p:pic>
      <p:sp>
        <p:nvSpPr>
          <p:cNvPr id="30" name="TextBox 29">
            <a:extLst>
              <a:ext uri="{FF2B5EF4-FFF2-40B4-BE49-F238E27FC236}">
                <a16:creationId xmlns:a16="http://schemas.microsoft.com/office/drawing/2014/main" id="{5C999E32-9F31-3159-F490-CA3F62F87EEF}"/>
              </a:ext>
            </a:extLst>
          </p:cNvPr>
          <p:cNvSpPr txBox="1"/>
          <p:nvPr/>
        </p:nvSpPr>
        <p:spPr>
          <a:xfrm>
            <a:off x="8720862" y="2270362"/>
            <a:ext cx="1387076" cy="353255"/>
          </a:xfrm>
          <a:prstGeom prst="rect">
            <a:avLst/>
          </a:prstGeom>
          <a:noFill/>
        </p:spPr>
        <p:txBody>
          <a:bodyPr wrap="square" rtlCol="0">
            <a:spAutoFit/>
          </a:bodyPr>
          <a:lstStyle/>
          <a:p>
            <a:pPr defTabSz="553938"/>
            <a:r>
              <a:rPr lang="en-GB" sz="1696"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Time bound</a:t>
            </a:r>
          </a:p>
        </p:txBody>
      </p:sp>
      <p:sp>
        <p:nvSpPr>
          <p:cNvPr id="31" name="TextBox 30">
            <a:extLst>
              <a:ext uri="{FF2B5EF4-FFF2-40B4-BE49-F238E27FC236}">
                <a16:creationId xmlns:a16="http://schemas.microsoft.com/office/drawing/2014/main" id="{B6501118-61DF-517E-2969-5622E4E4F340}"/>
              </a:ext>
            </a:extLst>
          </p:cNvPr>
          <p:cNvSpPr txBox="1"/>
          <p:nvPr/>
        </p:nvSpPr>
        <p:spPr>
          <a:xfrm>
            <a:off x="8720863" y="3331964"/>
            <a:ext cx="2873111" cy="614271"/>
          </a:xfrm>
          <a:prstGeom prst="rect">
            <a:avLst/>
          </a:prstGeom>
          <a:noFill/>
        </p:spPr>
        <p:txBody>
          <a:bodyPr wrap="square" rtlCol="0">
            <a:spAutoFit/>
          </a:bodyPr>
          <a:lstStyle/>
          <a:p>
            <a:pPr defTabSz="553938"/>
            <a:r>
              <a:rPr lang="en-GB" sz="1696"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Protective &amp; mitigatory intent</a:t>
            </a:r>
          </a:p>
        </p:txBody>
      </p:sp>
      <p:sp>
        <p:nvSpPr>
          <p:cNvPr id="32" name="TextBox 31">
            <a:extLst>
              <a:ext uri="{FF2B5EF4-FFF2-40B4-BE49-F238E27FC236}">
                <a16:creationId xmlns:a16="http://schemas.microsoft.com/office/drawing/2014/main" id="{F39FA48B-5DE2-B6C1-7BBC-D9A98D0A6911}"/>
              </a:ext>
            </a:extLst>
          </p:cNvPr>
          <p:cNvSpPr txBox="1"/>
          <p:nvPr/>
        </p:nvSpPr>
        <p:spPr>
          <a:xfrm>
            <a:off x="8740362" y="4230439"/>
            <a:ext cx="2965990" cy="614271"/>
          </a:xfrm>
          <a:prstGeom prst="rect">
            <a:avLst/>
          </a:prstGeom>
          <a:noFill/>
        </p:spPr>
        <p:txBody>
          <a:bodyPr wrap="square" rtlCol="0">
            <a:spAutoFit/>
          </a:bodyPr>
          <a:lstStyle/>
          <a:p>
            <a:pPr defTabSz="553938"/>
            <a:r>
              <a:rPr lang="en-GB" sz="1696"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Pre-agreed &amp; risk-informed</a:t>
            </a:r>
          </a:p>
          <a:p>
            <a:pPr defTabSz="553938"/>
            <a:r>
              <a:rPr lang="en-GB" sz="1696"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triggers</a:t>
            </a:r>
          </a:p>
        </p:txBody>
      </p:sp>
      <p:sp>
        <p:nvSpPr>
          <p:cNvPr id="33" name="TextBox 32">
            <a:extLst>
              <a:ext uri="{FF2B5EF4-FFF2-40B4-BE49-F238E27FC236}">
                <a16:creationId xmlns:a16="http://schemas.microsoft.com/office/drawing/2014/main" id="{FFFB8302-0719-C583-BD01-CB09C4F89BD9}"/>
              </a:ext>
            </a:extLst>
          </p:cNvPr>
          <p:cNvSpPr txBox="1"/>
          <p:nvPr/>
        </p:nvSpPr>
        <p:spPr>
          <a:xfrm>
            <a:off x="8840807" y="5378253"/>
            <a:ext cx="2311044" cy="353255"/>
          </a:xfrm>
          <a:prstGeom prst="rect">
            <a:avLst/>
          </a:prstGeom>
          <a:noFill/>
        </p:spPr>
        <p:txBody>
          <a:bodyPr wrap="square" rtlCol="0">
            <a:spAutoFit/>
          </a:bodyPr>
          <a:lstStyle/>
          <a:p>
            <a:pPr defTabSz="553938"/>
            <a:r>
              <a:rPr lang="en-GB" sz="1696" b="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No-regrets approach</a:t>
            </a:r>
          </a:p>
        </p:txBody>
      </p:sp>
      <p:sp>
        <p:nvSpPr>
          <p:cNvPr id="34" name="TextBox 33">
            <a:extLst>
              <a:ext uri="{FF2B5EF4-FFF2-40B4-BE49-F238E27FC236}">
                <a16:creationId xmlns:a16="http://schemas.microsoft.com/office/drawing/2014/main" id="{F22EC0A3-AC8C-4EF3-A0E1-71791CAF9033}"/>
              </a:ext>
            </a:extLst>
          </p:cNvPr>
          <p:cNvSpPr txBox="1"/>
          <p:nvPr/>
        </p:nvSpPr>
        <p:spPr>
          <a:xfrm>
            <a:off x="5864315" y="49771"/>
            <a:ext cx="6201066" cy="1322060"/>
          </a:xfrm>
          <a:prstGeom prst="rect">
            <a:avLst/>
          </a:prstGeom>
          <a:solidFill>
            <a:schemeClr val="bg1"/>
          </a:solidFill>
        </p:spPr>
        <p:txBody>
          <a:bodyPr wrap="square" rtlCol="0">
            <a:spAutoFit/>
          </a:bodyPr>
          <a:lstStyle/>
          <a:p>
            <a:pPr defTabSz="553938"/>
            <a:r>
              <a:rPr lang="en-US" sz="1998" b="1" i="1">
                <a:solidFill>
                  <a:srgbClr val="3493CC"/>
                </a:solidFill>
                <a:latin typeface="Open Sans" panose="020B0606030504020204" pitchFamily="34" charset="0"/>
                <a:ea typeface="Open Sans" panose="020B0606030504020204" pitchFamily="34" charset="0"/>
                <a:cs typeface="Open Sans" panose="020B0606030504020204" pitchFamily="34" charset="0"/>
              </a:rPr>
              <a:t>Anticipatory Action (AA) </a:t>
            </a:r>
            <a:r>
              <a:rPr lang="en-US" sz="1998" i="1">
                <a:solidFill>
                  <a:srgbClr val="3493CC"/>
                </a:solidFill>
                <a:latin typeface="Open Sans" panose="020B0606030504020204" pitchFamily="34" charset="0"/>
                <a:ea typeface="Open Sans" panose="020B0606030504020204" pitchFamily="34" charset="0"/>
                <a:cs typeface="Open Sans" panose="020B0606030504020204" pitchFamily="34" charset="0"/>
              </a:rPr>
              <a:t>is defined as</a:t>
            </a:r>
          </a:p>
          <a:p>
            <a:pPr defTabSz="553938"/>
            <a:r>
              <a:rPr lang="en-US" sz="1998" i="1">
                <a:solidFill>
                  <a:srgbClr val="3493CC"/>
                </a:solidFill>
                <a:latin typeface="Open Sans" panose="020B0606030504020204" pitchFamily="34" charset="0"/>
                <a:ea typeface="Open Sans" panose="020B0606030504020204" pitchFamily="34" charset="0"/>
                <a:cs typeface="Open Sans" panose="020B0606030504020204" pitchFamily="34" charset="0"/>
              </a:rPr>
              <a:t>“acting ahead of predicted hazards to prevent or reduce acute humanitarian impacts before they fully unfold”.</a:t>
            </a:r>
          </a:p>
        </p:txBody>
      </p:sp>
      <p:sp>
        <p:nvSpPr>
          <p:cNvPr id="5" name="ZoneTexte 4">
            <a:extLst>
              <a:ext uri="{FF2B5EF4-FFF2-40B4-BE49-F238E27FC236}">
                <a16:creationId xmlns:a16="http://schemas.microsoft.com/office/drawing/2014/main" id="{7043F6DA-5361-2B62-FA74-F67A16274DB7}"/>
              </a:ext>
            </a:extLst>
          </p:cNvPr>
          <p:cNvSpPr txBox="1"/>
          <p:nvPr/>
        </p:nvSpPr>
        <p:spPr>
          <a:xfrm>
            <a:off x="8599428" y="6108253"/>
            <a:ext cx="6213846" cy="368947"/>
          </a:xfrm>
          <a:prstGeom prst="rect">
            <a:avLst/>
          </a:prstGeom>
          <a:noFill/>
        </p:spPr>
        <p:txBody>
          <a:bodyPr wrap="square">
            <a:spAutoFit/>
          </a:bodyPr>
          <a:lstStyle/>
          <a:p>
            <a:pPr marL="228371">
              <a:spcAft>
                <a:spcPts val="599"/>
              </a:spcAft>
            </a:pPr>
            <a:r>
              <a:rPr lang="en-US" sz="1696" b="1" i="1">
                <a:latin typeface="Open Sans" panose="020B0606030504020204" pitchFamily="34" charset="0"/>
                <a:ea typeface="Open Sans" panose="020B0606030504020204" pitchFamily="34" charset="0"/>
                <a:cs typeface="Open Sans" panose="020B0606030504020204" pitchFamily="34" charset="0"/>
              </a:rPr>
              <a:t>Pre-arranged</a:t>
            </a:r>
            <a:r>
              <a:rPr lang="en-US" sz="1798" b="1"/>
              <a:t> financing</a:t>
            </a:r>
            <a:endParaRPr lang="en-US" sz="1798"/>
          </a:p>
        </p:txBody>
      </p:sp>
      <p:sp>
        <p:nvSpPr>
          <p:cNvPr id="8" name="object 24">
            <a:extLst>
              <a:ext uri="{FF2B5EF4-FFF2-40B4-BE49-F238E27FC236}">
                <a16:creationId xmlns:a16="http://schemas.microsoft.com/office/drawing/2014/main" id="{B75AC15C-DB5A-BF6B-92EC-DE1EC7219AA2}"/>
              </a:ext>
            </a:extLst>
          </p:cNvPr>
          <p:cNvSpPr/>
          <p:nvPr/>
        </p:nvSpPr>
        <p:spPr>
          <a:xfrm>
            <a:off x="8105477" y="6069072"/>
            <a:ext cx="542861" cy="533178"/>
          </a:xfrm>
          <a:custGeom>
            <a:avLst/>
            <a:gdLst/>
            <a:ahLst/>
            <a:cxnLst/>
            <a:rect l="l" t="t" r="r" b="b"/>
            <a:pathLst>
              <a:path w="676275" h="676909">
                <a:moveTo>
                  <a:pt x="340334" y="304761"/>
                </a:moveTo>
                <a:lnTo>
                  <a:pt x="339864" y="304317"/>
                </a:lnTo>
                <a:lnTo>
                  <a:pt x="339826" y="304596"/>
                </a:lnTo>
                <a:lnTo>
                  <a:pt x="340334" y="304761"/>
                </a:lnTo>
                <a:close/>
              </a:path>
              <a:path w="676275" h="676909">
                <a:moveTo>
                  <a:pt x="346189" y="306705"/>
                </a:moveTo>
                <a:lnTo>
                  <a:pt x="340334" y="304761"/>
                </a:lnTo>
                <a:lnTo>
                  <a:pt x="344601" y="308825"/>
                </a:lnTo>
                <a:lnTo>
                  <a:pt x="346189" y="306705"/>
                </a:lnTo>
                <a:close/>
              </a:path>
              <a:path w="676275" h="676909">
                <a:moveTo>
                  <a:pt x="347776" y="310934"/>
                </a:moveTo>
                <a:lnTo>
                  <a:pt x="347243" y="310413"/>
                </a:lnTo>
                <a:lnTo>
                  <a:pt x="347243" y="309880"/>
                </a:lnTo>
                <a:lnTo>
                  <a:pt x="346189" y="309880"/>
                </a:lnTo>
                <a:lnTo>
                  <a:pt x="347243" y="310934"/>
                </a:lnTo>
                <a:lnTo>
                  <a:pt x="347776" y="310934"/>
                </a:lnTo>
                <a:close/>
              </a:path>
              <a:path w="676275" h="676909">
                <a:moveTo>
                  <a:pt x="348894" y="311962"/>
                </a:moveTo>
                <a:lnTo>
                  <a:pt x="348297" y="311467"/>
                </a:lnTo>
                <a:lnTo>
                  <a:pt x="348830" y="312000"/>
                </a:lnTo>
                <a:close/>
              </a:path>
              <a:path w="676275" h="676909">
                <a:moveTo>
                  <a:pt x="676236" y="338162"/>
                </a:moveTo>
                <a:lnTo>
                  <a:pt x="673671" y="299834"/>
                </a:lnTo>
                <a:lnTo>
                  <a:pt x="673163" y="292188"/>
                </a:lnTo>
                <a:lnTo>
                  <a:pt x="666419" y="259080"/>
                </a:lnTo>
                <a:lnTo>
                  <a:pt x="666089" y="257492"/>
                </a:lnTo>
                <a:lnTo>
                  <a:pt x="664184" y="248132"/>
                </a:lnTo>
                <a:lnTo>
                  <a:pt x="649719" y="206362"/>
                </a:lnTo>
                <a:lnTo>
                  <a:pt x="630161" y="167309"/>
                </a:lnTo>
                <a:lnTo>
                  <a:pt x="605891" y="131356"/>
                </a:lnTo>
                <a:lnTo>
                  <a:pt x="591172" y="114604"/>
                </a:lnTo>
                <a:lnTo>
                  <a:pt x="586511" y="109321"/>
                </a:lnTo>
                <a:lnTo>
                  <a:pt x="585584" y="108267"/>
                </a:lnTo>
                <a:lnTo>
                  <a:pt x="544880" y="70332"/>
                </a:lnTo>
                <a:lnTo>
                  <a:pt x="508927" y="46075"/>
                </a:lnTo>
                <a:lnTo>
                  <a:pt x="469861" y="26517"/>
                </a:lnTo>
                <a:lnTo>
                  <a:pt x="435102" y="14478"/>
                </a:lnTo>
                <a:lnTo>
                  <a:pt x="435102" y="257492"/>
                </a:lnTo>
                <a:lnTo>
                  <a:pt x="416572" y="257492"/>
                </a:lnTo>
                <a:lnTo>
                  <a:pt x="410222" y="256959"/>
                </a:lnTo>
                <a:lnTo>
                  <a:pt x="401218" y="254850"/>
                </a:lnTo>
                <a:lnTo>
                  <a:pt x="401751" y="258013"/>
                </a:lnTo>
                <a:lnTo>
                  <a:pt x="398043" y="259080"/>
                </a:lnTo>
                <a:lnTo>
                  <a:pt x="387985" y="259080"/>
                </a:lnTo>
                <a:lnTo>
                  <a:pt x="384581" y="258559"/>
                </a:lnTo>
                <a:lnTo>
                  <a:pt x="381114" y="258013"/>
                </a:lnTo>
                <a:lnTo>
                  <a:pt x="369468" y="258013"/>
                </a:lnTo>
                <a:lnTo>
                  <a:pt x="367360" y="258559"/>
                </a:lnTo>
                <a:lnTo>
                  <a:pt x="365213" y="243166"/>
                </a:lnTo>
                <a:lnTo>
                  <a:pt x="360083" y="231495"/>
                </a:lnTo>
                <a:lnTo>
                  <a:pt x="351574" y="224091"/>
                </a:lnTo>
                <a:lnTo>
                  <a:pt x="339305" y="221513"/>
                </a:lnTo>
                <a:lnTo>
                  <a:pt x="332676" y="222377"/>
                </a:lnTo>
                <a:lnTo>
                  <a:pt x="308114" y="261213"/>
                </a:lnTo>
                <a:lnTo>
                  <a:pt x="310197" y="270192"/>
                </a:lnTo>
                <a:lnTo>
                  <a:pt x="310730" y="270725"/>
                </a:lnTo>
                <a:lnTo>
                  <a:pt x="314960" y="270725"/>
                </a:lnTo>
                <a:lnTo>
                  <a:pt x="316026" y="272313"/>
                </a:lnTo>
                <a:lnTo>
                  <a:pt x="316560" y="278130"/>
                </a:lnTo>
                <a:lnTo>
                  <a:pt x="318147" y="279717"/>
                </a:lnTo>
                <a:lnTo>
                  <a:pt x="325107" y="287540"/>
                </a:lnTo>
                <a:lnTo>
                  <a:pt x="331368" y="295059"/>
                </a:lnTo>
                <a:lnTo>
                  <a:pt x="337642" y="302196"/>
                </a:lnTo>
                <a:lnTo>
                  <a:pt x="339864" y="304317"/>
                </a:lnTo>
                <a:lnTo>
                  <a:pt x="340360" y="299834"/>
                </a:lnTo>
                <a:lnTo>
                  <a:pt x="347776" y="306171"/>
                </a:lnTo>
                <a:lnTo>
                  <a:pt x="349897" y="311467"/>
                </a:lnTo>
                <a:lnTo>
                  <a:pt x="348894" y="311962"/>
                </a:lnTo>
                <a:lnTo>
                  <a:pt x="378066" y="335953"/>
                </a:lnTo>
                <a:lnTo>
                  <a:pt x="406184" y="363270"/>
                </a:lnTo>
                <a:lnTo>
                  <a:pt x="426669" y="396824"/>
                </a:lnTo>
                <a:lnTo>
                  <a:pt x="433501" y="440067"/>
                </a:lnTo>
                <a:lnTo>
                  <a:pt x="430161" y="466115"/>
                </a:lnTo>
                <a:lnTo>
                  <a:pt x="408571" y="506895"/>
                </a:lnTo>
                <a:lnTo>
                  <a:pt x="374764" y="526846"/>
                </a:lnTo>
                <a:lnTo>
                  <a:pt x="372643" y="530034"/>
                </a:lnTo>
                <a:lnTo>
                  <a:pt x="370687" y="538111"/>
                </a:lnTo>
                <a:lnTo>
                  <a:pt x="371716" y="548474"/>
                </a:lnTo>
                <a:lnTo>
                  <a:pt x="372719" y="557860"/>
                </a:lnTo>
                <a:lnTo>
                  <a:pt x="371055" y="566547"/>
                </a:lnTo>
                <a:lnTo>
                  <a:pt x="365772" y="566013"/>
                </a:lnTo>
                <a:lnTo>
                  <a:pt x="355714" y="566013"/>
                </a:lnTo>
                <a:lnTo>
                  <a:pt x="348742" y="566089"/>
                </a:lnTo>
                <a:lnTo>
                  <a:pt x="335394" y="566458"/>
                </a:lnTo>
                <a:lnTo>
                  <a:pt x="328726" y="566547"/>
                </a:lnTo>
                <a:lnTo>
                  <a:pt x="325551" y="566547"/>
                </a:lnTo>
                <a:lnTo>
                  <a:pt x="325907" y="566013"/>
                </a:lnTo>
                <a:lnTo>
                  <a:pt x="327660" y="563359"/>
                </a:lnTo>
                <a:lnTo>
                  <a:pt x="326072" y="562305"/>
                </a:lnTo>
                <a:lnTo>
                  <a:pt x="325551" y="561784"/>
                </a:lnTo>
                <a:lnTo>
                  <a:pt x="324497" y="561251"/>
                </a:lnTo>
                <a:lnTo>
                  <a:pt x="320255" y="561251"/>
                </a:lnTo>
                <a:lnTo>
                  <a:pt x="316560" y="566013"/>
                </a:lnTo>
                <a:lnTo>
                  <a:pt x="312851" y="566013"/>
                </a:lnTo>
                <a:lnTo>
                  <a:pt x="311785" y="564426"/>
                </a:lnTo>
                <a:lnTo>
                  <a:pt x="311365" y="560184"/>
                </a:lnTo>
                <a:lnTo>
                  <a:pt x="311251" y="559130"/>
                </a:lnTo>
                <a:lnTo>
                  <a:pt x="310730" y="560184"/>
                </a:lnTo>
                <a:lnTo>
                  <a:pt x="308089" y="560184"/>
                </a:lnTo>
                <a:lnTo>
                  <a:pt x="308089" y="558596"/>
                </a:lnTo>
                <a:lnTo>
                  <a:pt x="308622" y="558076"/>
                </a:lnTo>
                <a:lnTo>
                  <a:pt x="307022" y="558596"/>
                </a:lnTo>
                <a:lnTo>
                  <a:pt x="307555" y="567588"/>
                </a:lnTo>
                <a:lnTo>
                  <a:pt x="301739" y="567588"/>
                </a:lnTo>
                <a:lnTo>
                  <a:pt x="299618" y="566547"/>
                </a:lnTo>
                <a:lnTo>
                  <a:pt x="296938" y="559866"/>
                </a:lnTo>
                <a:lnTo>
                  <a:pt x="297573" y="548474"/>
                </a:lnTo>
                <a:lnTo>
                  <a:pt x="299097" y="536994"/>
                </a:lnTo>
                <a:lnTo>
                  <a:pt x="299085" y="530034"/>
                </a:lnTo>
                <a:lnTo>
                  <a:pt x="295376" y="527532"/>
                </a:lnTo>
                <a:lnTo>
                  <a:pt x="288048" y="524002"/>
                </a:lnTo>
                <a:lnTo>
                  <a:pt x="280403" y="520573"/>
                </a:lnTo>
                <a:lnTo>
                  <a:pt x="275805" y="518375"/>
                </a:lnTo>
                <a:lnTo>
                  <a:pt x="257022" y="501777"/>
                </a:lnTo>
                <a:lnTo>
                  <a:pt x="244259" y="480009"/>
                </a:lnTo>
                <a:lnTo>
                  <a:pt x="237337" y="453491"/>
                </a:lnTo>
                <a:lnTo>
                  <a:pt x="236118" y="422605"/>
                </a:lnTo>
                <a:lnTo>
                  <a:pt x="295376" y="422605"/>
                </a:lnTo>
                <a:lnTo>
                  <a:pt x="299618" y="422071"/>
                </a:lnTo>
                <a:lnTo>
                  <a:pt x="305435" y="422071"/>
                </a:lnTo>
                <a:lnTo>
                  <a:pt x="307555" y="422605"/>
                </a:lnTo>
                <a:lnTo>
                  <a:pt x="308622" y="423125"/>
                </a:lnTo>
                <a:lnTo>
                  <a:pt x="309143" y="423659"/>
                </a:lnTo>
                <a:lnTo>
                  <a:pt x="310730" y="440067"/>
                </a:lnTo>
                <a:lnTo>
                  <a:pt x="312851" y="443242"/>
                </a:lnTo>
                <a:lnTo>
                  <a:pt x="313905" y="445350"/>
                </a:lnTo>
                <a:lnTo>
                  <a:pt x="316560" y="445350"/>
                </a:lnTo>
                <a:lnTo>
                  <a:pt x="319722" y="448525"/>
                </a:lnTo>
                <a:lnTo>
                  <a:pt x="319722" y="451700"/>
                </a:lnTo>
                <a:lnTo>
                  <a:pt x="320789" y="453288"/>
                </a:lnTo>
                <a:lnTo>
                  <a:pt x="323951" y="456996"/>
                </a:lnTo>
                <a:lnTo>
                  <a:pt x="331901" y="460171"/>
                </a:lnTo>
                <a:lnTo>
                  <a:pt x="342480" y="460171"/>
                </a:lnTo>
                <a:lnTo>
                  <a:pt x="361759" y="431863"/>
                </a:lnTo>
                <a:lnTo>
                  <a:pt x="361607" y="422071"/>
                </a:lnTo>
                <a:lnTo>
                  <a:pt x="361543" y="417842"/>
                </a:lnTo>
                <a:lnTo>
                  <a:pt x="354584" y="399834"/>
                </a:lnTo>
                <a:lnTo>
                  <a:pt x="340893" y="383374"/>
                </a:lnTo>
                <a:lnTo>
                  <a:pt x="324027" y="368795"/>
                </a:lnTo>
                <a:lnTo>
                  <a:pt x="307555" y="356450"/>
                </a:lnTo>
                <a:lnTo>
                  <a:pt x="302018" y="351866"/>
                </a:lnTo>
                <a:lnTo>
                  <a:pt x="296583" y="347192"/>
                </a:lnTo>
                <a:lnTo>
                  <a:pt x="291338" y="342900"/>
                </a:lnTo>
                <a:lnTo>
                  <a:pt x="286385" y="339509"/>
                </a:lnTo>
                <a:lnTo>
                  <a:pt x="270217" y="326339"/>
                </a:lnTo>
                <a:lnTo>
                  <a:pt x="255435" y="307898"/>
                </a:lnTo>
                <a:lnTo>
                  <a:pt x="243827" y="286080"/>
                </a:lnTo>
                <a:lnTo>
                  <a:pt x="237172" y="262788"/>
                </a:lnTo>
                <a:lnTo>
                  <a:pt x="236321" y="240322"/>
                </a:lnTo>
                <a:lnTo>
                  <a:pt x="239496" y="218465"/>
                </a:lnTo>
                <a:lnTo>
                  <a:pt x="245732" y="198780"/>
                </a:lnTo>
                <a:lnTo>
                  <a:pt x="254101" y="182867"/>
                </a:lnTo>
                <a:lnTo>
                  <a:pt x="255168" y="181292"/>
                </a:lnTo>
                <a:lnTo>
                  <a:pt x="255168" y="178117"/>
                </a:lnTo>
                <a:lnTo>
                  <a:pt x="287451" y="155359"/>
                </a:lnTo>
                <a:lnTo>
                  <a:pt x="297510" y="153771"/>
                </a:lnTo>
                <a:lnTo>
                  <a:pt x="299085" y="151117"/>
                </a:lnTo>
                <a:lnTo>
                  <a:pt x="299021" y="144767"/>
                </a:lnTo>
                <a:lnTo>
                  <a:pt x="297700" y="134061"/>
                </a:lnTo>
                <a:lnTo>
                  <a:pt x="297078" y="123151"/>
                </a:lnTo>
                <a:lnTo>
                  <a:pt x="299085" y="116205"/>
                </a:lnTo>
                <a:lnTo>
                  <a:pt x="300151" y="115138"/>
                </a:lnTo>
                <a:lnTo>
                  <a:pt x="301739" y="114604"/>
                </a:lnTo>
                <a:lnTo>
                  <a:pt x="305968" y="114604"/>
                </a:lnTo>
                <a:lnTo>
                  <a:pt x="308622" y="115671"/>
                </a:lnTo>
                <a:lnTo>
                  <a:pt x="313905" y="115671"/>
                </a:lnTo>
                <a:lnTo>
                  <a:pt x="314960" y="115138"/>
                </a:lnTo>
                <a:lnTo>
                  <a:pt x="316712" y="114604"/>
                </a:lnTo>
                <a:lnTo>
                  <a:pt x="320255" y="113550"/>
                </a:lnTo>
                <a:lnTo>
                  <a:pt x="318147" y="110375"/>
                </a:lnTo>
                <a:lnTo>
                  <a:pt x="324497" y="108267"/>
                </a:lnTo>
                <a:lnTo>
                  <a:pt x="322897" y="110909"/>
                </a:lnTo>
                <a:lnTo>
                  <a:pt x="325551" y="111429"/>
                </a:lnTo>
                <a:lnTo>
                  <a:pt x="327660" y="111963"/>
                </a:lnTo>
                <a:lnTo>
                  <a:pt x="329780" y="109321"/>
                </a:lnTo>
                <a:lnTo>
                  <a:pt x="332968" y="110375"/>
                </a:lnTo>
                <a:lnTo>
                  <a:pt x="333489" y="114071"/>
                </a:lnTo>
                <a:lnTo>
                  <a:pt x="337718" y="116205"/>
                </a:lnTo>
                <a:lnTo>
                  <a:pt x="349897" y="116205"/>
                </a:lnTo>
                <a:lnTo>
                  <a:pt x="357301" y="114604"/>
                </a:lnTo>
                <a:lnTo>
                  <a:pt x="368935" y="114604"/>
                </a:lnTo>
                <a:lnTo>
                  <a:pt x="371055" y="115138"/>
                </a:lnTo>
                <a:lnTo>
                  <a:pt x="373710" y="117779"/>
                </a:lnTo>
                <a:lnTo>
                  <a:pt x="371182" y="128371"/>
                </a:lnTo>
                <a:lnTo>
                  <a:pt x="371055" y="130479"/>
                </a:lnTo>
                <a:lnTo>
                  <a:pt x="373710" y="133654"/>
                </a:lnTo>
                <a:lnTo>
                  <a:pt x="373710" y="141071"/>
                </a:lnTo>
                <a:lnTo>
                  <a:pt x="372110" y="146888"/>
                </a:lnTo>
                <a:lnTo>
                  <a:pt x="375297" y="151117"/>
                </a:lnTo>
                <a:lnTo>
                  <a:pt x="379006" y="155359"/>
                </a:lnTo>
                <a:lnTo>
                  <a:pt x="386930" y="156946"/>
                </a:lnTo>
                <a:lnTo>
                  <a:pt x="391172" y="160121"/>
                </a:lnTo>
                <a:lnTo>
                  <a:pt x="410019" y="176225"/>
                </a:lnTo>
                <a:lnTo>
                  <a:pt x="423646" y="197294"/>
                </a:lnTo>
                <a:lnTo>
                  <a:pt x="432015" y="224091"/>
                </a:lnTo>
                <a:lnTo>
                  <a:pt x="435102" y="257492"/>
                </a:lnTo>
                <a:lnTo>
                  <a:pt x="435102" y="14478"/>
                </a:lnTo>
                <a:lnTo>
                  <a:pt x="428104" y="12052"/>
                </a:lnTo>
                <a:lnTo>
                  <a:pt x="384048" y="3073"/>
                </a:lnTo>
                <a:lnTo>
                  <a:pt x="338074" y="0"/>
                </a:lnTo>
                <a:lnTo>
                  <a:pt x="292100" y="3073"/>
                </a:lnTo>
                <a:lnTo>
                  <a:pt x="248043" y="12052"/>
                </a:lnTo>
                <a:lnTo>
                  <a:pt x="206286" y="26517"/>
                </a:lnTo>
                <a:lnTo>
                  <a:pt x="167220" y="46075"/>
                </a:lnTo>
                <a:lnTo>
                  <a:pt x="131267" y="70332"/>
                </a:lnTo>
                <a:lnTo>
                  <a:pt x="98818" y="98894"/>
                </a:lnTo>
                <a:lnTo>
                  <a:pt x="70256" y="131356"/>
                </a:lnTo>
                <a:lnTo>
                  <a:pt x="45999" y="167309"/>
                </a:lnTo>
                <a:lnTo>
                  <a:pt x="26428" y="206362"/>
                </a:lnTo>
                <a:lnTo>
                  <a:pt x="11963" y="248132"/>
                </a:lnTo>
                <a:lnTo>
                  <a:pt x="2997" y="292188"/>
                </a:lnTo>
                <a:lnTo>
                  <a:pt x="63" y="335953"/>
                </a:lnTo>
                <a:lnTo>
                  <a:pt x="0" y="339509"/>
                </a:lnTo>
                <a:lnTo>
                  <a:pt x="2997" y="384136"/>
                </a:lnTo>
                <a:lnTo>
                  <a:pt x="11963" y="428193"/>
                </a:lnTo>
                <a:lnTo>
                  <a:pt x="26428" y="469950"/>
                </a:lnTo>
                <a:lnTo>
                  <a:pt x="45999" y="509016"/>
                </a:lnTo>
                <a:lnTo>
                  <a:pt x="70256" y="544969"/>
                </a:lnTo>
                <a:lnTo>
                  <a:pt x="98818" y="577418"/>
                </a:lnTo>
                <a:lnTo>
                  <a:pt x="131267" y="605980"/>
                </a:lnTo>
                <a:lnTo>
                  <a:pt x="167220" y="630237"/>
                </a:lnTo>
                <a:lnTo>
                  <a:pt x="206286" y="649795"/>
                </a:lnTo>
                <a:lnTo>
                  <a:pt x="248043" y="664273"/>
                </a:lnTo>
                <a:lnTo>
                  <a:pt x="292100" y="673239"/>
                </a:lnTo>
                <a:lnTo>
                  <a:pt x="338074" y="676325"/>
                </a:lnTo>
                <a:lnTo>
                  <a:pt x="384048" y="673239"/>
                </a:lnTo>
                <a:lnTo>
                  <a:pt x="428104" y="664273"/>
                </a:lnTo>
                <a:lnTo>
                  <a:pt x="469861" y="649795"/>
                </a:lnTo>
                <a:lnTo>
                  <a:pt x="508927" y="630237"/>
                </a:lnTo>
                <a:lnTo>
                  <a:pt x="544880" y="605980"/>
                </a:lnTo>
                <a:lnTo>
                  <a:pt x="577342" y="577418"/>
                </a:lnTo>
                <a:lnTo>
                  <a:pt x="586905" y="566547"/>
                </a:lnTo>
                <a:lnTo>
                  <a:pt x="605891" y="544969"/>
                </a:lnTo>
                <a:lnTo>
                  <a:pt x="630161" y="509016"/>
                </a:lnTo>
                <a:lnTo>
                  <a:pt x="649719" y="469950"/>
                </a:lnTo>
                <a:lnTo>
                  <a:pt x="664184" y="428193"/>
                </a:lnTo>
                <a:lnTo>
                  <a:pt x="673163" y="384136"/>
                </a:lnTo>
                <a:lnTo>
                  <a:pt x="676236" y="338162"/>
                </a:lnTo>
                <a:close/>
              </a:path>
            </a:pathLst>
          </a:custGeom>
          <a:solidFill>
            <a:srgbClr val="568DD8"/>
          </a:solidFill>
        </p:spPr>
        <p:txBody>
          <a:bodyPr wrap="square" lIns="0" tIns="0" rIns="0" bIns="0" rtlCol="0"/>
          <a:lstStyle/>
          <a:p>
            <a:pPr defTabSz="553938"/>
            <a:endParaRPr sz="1091" kern="0">
              <a:solidFill>
                <a:sysClr val="windowText" lastClr="000000"/>
              </a:solidFill>
            </a:endParaRPr>
          </a:p>
        </p:txBody>
      </p:sp>
    </p:spTree>
    <p:extLst>
      <p:ext uri="{BB962C8B-B14F-4D97-AF65-F5344CB8AC3E}">
        <p14:creationId xmlns:p14="http://schemas.microsoft.com/office/powerpoint/2010/main" val="3024973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8FB096-2669-4EFD-8A97-18666B278A7C}"/>
              </a:ext>
            </a:extLst>
          </p:cNvPr>
          <p:cNvSpPr txBox="1"/>
          <p:nvPr/>
        </p:nvSpPr>
        <p:spPr>
          <a:xfrm>
            <a:off x="507773" y="1682001"/>
            <a:ext cx="6089650" cy="341276"/>
          </a:xfrm>
          <a:prstGeom prst="rect">
            <a:avLst/>
          </a:prstGeom>
          <a:noFill/>
        </p:spPr>
        <p:txBody>
          <a:bodyPr wrap="square" lIns="91345" tIns="45672" rIns="91345" bIns="45672" anchor="t">
            <a:spAutoFit/>
          </a:bodyPr>
          <a:lstStyle/>
          <a:p>
            <a:pPr>
              <a:lnSpc>
                <a:spcPct val="90000"/>
              </a:lnSpc>
              <a:spcAft>
                <a:spcPts val="599"/>
              </a:spcAft>
            </a:pPr>
            <a:r>
              <a:rPr lang="en-US" sz="1798"/>
              <a:t>Preparedness, Anticipatory Action and Response</a:t>
            </a:r>
          </a:p>
        </p:txBody>
      </p:sp>
      <p:grpSp>
        <p:nvGrpSpPr>
          <p:cNvPr id="13" name="Group 12">
            <a:extLst>
              <a:ext uri="{FF2B5EF4-FFF2-40B4-BE49-F238E27FC236}">
                <a16:creationId xmlns:a16="http://schemas.microsoft.com/office/drawing/2014/main" id="{F7630DD6-EE07-4C1C-8E45-7D06F89ED153}"/>
              </a:ext>
            </a:extLst>
          </p:cNvPr>
          <p:cNvGrpSpPr/>
          <p:nvPr/>
        </p:nvGrpSpPr>
        <p:grpSpPr>
          <a:xfrm>
            <a:off x="218937" y="2312827"/>
            <a:ext cx="11882587" cy="2725587"/>
            <a:chOff x="180255" y="2355590"/>
            <a:chExt cx="11894978" cy="2728429"/>
          </a:xfrm>
        </p:grpSpPr>
        <p:grpSp>
          <p:nvGrpSpPr>
            <p:cNvPr id="15" name="Group 14">
              <a:extLst>
                <a:ext uri="{FF2B5EF4-FFF2-40B4-BE49-F238E27FC236}">
                  <a16:creationId xmlns:a16="http://schemas.microsoft.com/office/drawing/2014/main" id="{FF834A0E-8E81-4F37-B27F-0FC5F13BE96A}"/>
                </a:ext>
              </a:extLst>
            </p:cNvPr>
            <p:cNvGrpSpPr/>
            <p:nvPr/>
          </p:nvGrpSpPr>
          <p:grpSpPr>
            <a:xfrm>
              <a:off x="394276" y="2355590"/>
              <a:ext cx="11680957" cy="2728429"/>
              <a:chOff x="394276" y="2355590"/>
              <a:chExt cx="11680957" cy="2728429"/>
            </a:xfrm>
          </p:grpSpPr>
          <p:sp>
            <p:nvSpPr>
              <p:cNvPr id="37" name="Left Brace 36">
                <a:extLst>
                  <a:ext uri="{FF2B5EF4-FFF2-40B4-BE49-F238E27FC236}">
                    <a16:creationId xmlns:a16="http://schemas.microsoft.com/office/drawing/2014/main" id="{FA828F69-F5F9-41AB-BBCE-33ADA5B6B6F4}"/>
                  </a:ext>
                </a:extLst>
              </p:cNvPr>
              <p:cNvSpPr/>
              <p:nvPr/>
            </p:nvSpPr>
            <p:spPr>
              <a:xfrm rot="16200000">
                <a:off x="2049813" y="2539321"/>
                <a:ext cx="400110" cy="3553871"/>
              </a:xfrm>
              <a:prstGeom prst="leftBrace">
                <a:avLst/>
              </a:prstGeom>
              <a:noFill/>
              <a:ln w="19050" cap="flat" cmpd="sng" algn="ctr">
                <a:solidFill>
                  <a:srgbClr val="0680C3"/>
                </a:solidFill>
                <a:prstDash val="solid"/>
                <a:miter lim="800000"/>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38" name="Left Brace 37">
                <a:extLst>
                  <a:ext uri="{FF2B5EF4-FFF2-40B4-BE49-F238E27FC236}">
                    <a16:creationId xmlns:a16="http://schemas.microsoft.com/office/drawing/2014/main" id="{63BF804B-7863-4AAE-A9C6-3CF991789939}"/>
                  </a:ext>
                </a:extLst>
              </p:cNvPr>
              <p:cNvSpPr/>
              <p:nvPr/>
            </p:nvSpPr>
            <p:spPr>
              <a:xfrm rot="16200000">
                <a:off x="6338128" y="1957967"/>
                <a:ext cx="369330" cy="4696033"/>
              </a:xfrm>
              <a:prstGeom prst="leftBrace">
                <a:avLst/>
              </a:prstGeom>
              <a:noFill/>
              <a:ln w="19050" cap="flat" cmpd="sng" algn="ctr">
                <a:solidFill>
                  <a:srgbClr val="90C221"/>
                </a:solidFill>
                <a:prstDash val="solid"/>
                <a:miter lim="800000"/>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39" name="Left Brace 38">
                <a:extLst>
                  <a:ext uri="{FF2B5EF4-FFF2-40B4-BE49-F238E27FC236}">
                    <a16:creationId xmlns:a16="http://schemas.microsoft.com/office/drawing/2014/main" id="{A72C6389-FEC5-4CE2-B9C9-F7BD553E13D0}"/>
                  </a:ext>
                </a:extLst>
              </p:cNvPr>
              <p:cNvSpPr/>
              <p:nvPr/>
            </p:nvSpPr>
            <p:spPr>
              <a:xfrm rot="16200000">
                <a:off x="10370698" y="3258060"/>
                <a:ext cx="369330" cy="2095845"/>
              </a:xfrm>
              <a:prstGeom prst="leftBrace">
                <a:avLst/>
              </a:prstGeom>
              <a:noFill/>
              <a:ln w="12700" cap="flat" cmpd="sng" algn="ctr">
                <a:solidFill>
                  <a:srgbClr val="E62601"/>
                </a:solidFill>
                <a:prstDash val="solid"/>
                <a:miter lim="800000"/>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40" name="TextBox 39">
                <a:extLst>
                  <a:ext uri="{FF2B5EF4-FFF2-40B4-BE49-F238E27FC236}">
                    <a16:creationId xmlns:a16="http://schemas.microsoft.com/office/drawing/2014/main" id="{3A8F83F2-9BB1-466A-B31C-88CA7A643855}"/>
                  </a:ext>
                </a:extLst>
              </p:cNvPr>
              <p:cNvSpPr txBox="1"/>
              <p:nvPr/>
            </p:nvSpPr>
            <p:spPr>
              <a:xfrm>
                <a:off x="1099896" y="4600030"/>
                <a:ext cx="2299944" cy="483989"/>
              </a:xfrm>
              <a:prstGeom prst="round2SameRect">
                <a:avLst/>
              </a:prstGeom>
              <a:solidFill>
                <a:srgbClr val="0680C3">
                  <a:lumMod val="20000"/>
                  <a:lumOff val="80000"/>
                </a:srgbClr>
              </a:solidFill>
            </p:spPr>
            <p:txBody>
              <a:bodyPr wrap="square" rtlCol="0" anchor="ctr">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Preparedness</a:t>
                </a:r>
                <a:r>
                  <a:rPr kumimoji="0" lang="fr-FR" sz="1199" b="0" i="0" u="none" strike="noStrike" kern="0" cap="none" spc="0" normalizeH="0" baseline="0" noProof="0">
                    <a:ln>
                      <a:noFill/>
                    </a:ln>
                    <a:solidFill>
                      <a:srgbClr val="000000">
                        <a:lumMod val="75000"/>
                        <a:lumOff val="25000"/>
                      </a:srgbClr>
                    </a:solidFill>
                    <a:effectLst/>
                    <a:uLnTx/>
                    <a:uFillTx/>
                    <a:latin typeface="Arial"/>
                  </a:rPr>
                  <a:t> &amp; </a:t>
                </a:r>
                <a:r>
                  <a:rPr kumimoji="0" lang="fr-FR" sz="1199" b="0" i="0" u="none" strike="noStrike" kern="0" cap="none" spc="0" normalizeH="0" baseline="0" noProof="0" err="1">
                    <a:ln>
                      <a:noFill/>
                    </a:ln>
                    <a:solidFill>
                      <a:srgbClr val="000000">
                        <a:lumMod val="75000"/>
                        <a:lumOff val="25000"/>
                      </a:srgbClr>
                    </a:solidFill>
                    <a:effectLst/>
                    <a:uLnTx/>
                    <a:uFillTx/>
                    <a:latin typeface="Arial"/>
                  </a:rPr>
                  <a:t>Contingency</a:t>
                </a:r>
                <a:r>
                  <a:rPr kumimoji="0" lang="fr-FR" sz="1199" b="0" i="0" u="none" strike="noStrike" kern="0" cap="none" spc="0" normalizeH="0" baseline="0" noProof="0">
                    <a:ln>
                      <a:noFill/>
                    </a:ln>
                    <a:solidFill>
                      <a:srgbClr val="000000">
                        <a:lumMod val="75000"/>
                        <a:lumOff val="25000"/>
                      </a:srgbClr>
                    </a:solidFill>
                    <a:effectLst/>
                    <a:uLnTx/>
                    <a:uFillTx/>
                    <a:latin typeface="Arial"/>
                  </a:rPr>
                  <a:t> Plan</a:t>
                </a:r>
              </a:p>
            </p:txBody>
          </p:sp>
          <p:sp>
            <p:nvSpPr>
              <p:cNvPr id="41" name="TextBox 40">
                <a:extLst>
                  <a:ext uri="{FF2B5EF4-FFF2-40B4-BE49-F238E27FC236}">
                    <a16:creationId xmlns:a16="http://schemas.microsoft.com/office/drawing/2014/main" id="{93FA580F-A6BB-47BB-8227-0BE40CEB12EC}"/>
                  </a:ext>
                </a:extLst>
              </p:cNvPr>
              <p:cNvSpPr txBox="1"/>
              <p:nvPr/>
            </p:nvSpPr>
            <p:spPr>
              <a:xfrm>
                <a:off x="5827457" y="4600030"/>
                <a:ext cx="1988326" cy="483989"/>
              </a:xfrm>
              <a:prstGeom prst="round2SameRect">
                <a:avLst/>
              </a:prstGeom>
              <a:solidFill>
                <a:srgbClr val="90C221">
                  <a:lumMod val="20000"/>
                  <a:lumOff val="80000"/>
                </a:srgbClr>
              </a:solid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Anticipatory</a:t>
                </a:r>
                <a:r>
                  <a:rPr kumimoji="0" lang="fr-FR" sz="1199" b="0" i="0" u="none" strike="noStrike" kern="0" cap="none" spc="0" normalizeH="0" baseline="0" noProof="0">
                    <a:ln>
                      <a:noFill/>
                    </a:ln>
                    <a:solidFill>
                      <a:srgbClr val="000000">
                        <a:lumMod val="75000"/>
                        <a:lumOff val="25000"/>
                      </a:srgbClr>
                    </a:solidFill>
                    <a:effectLst/>
                    <a:uLnTx/>
                    <a:uFillTx/>
                    <a:latin typeface="Arial"/>
                  </a:rPr>
                  <a:t>/</a:t>
                </a:r>
                <a:r>
                  <a:rPr kumimoji="0" lang="fr-FR" sz="1199" b="0" i="0" u="none" strike="noStrike" kern="0" cap="none" spc="0" normalizeH="0" baseline="0" noProof="0" err="1">
                    <a:ln>
                      <a:noFill/>
                    </a:ln>
                    <a:solidFill>
                      <a:srgbClr val="000000">
                        <a:lumMod val="75000"/>
                        <a:lumOff val="25000"/>
                      </a:srgbClr>
                    </a:solidFill>
                    <a:effectLst/>
                    <a:uLnTx/>
                    <a:uFillTx/>
                    <a:latin typeface="Arial"/>
                  </a:rPr>
                  <a:t>Early</a:t>
                </a:r>
                <a:r>
                  <a:rPr kumimoji="0" lang="fr-FR" sz="1199" b="0" i="0" u="none" strike="noStrike" kern="0" cap="none" spc="0" normalizeH="0" baseline="0" noProof="0">
                    <a:ln>
                      <a:noFill/>
                    </a:ln>
                    <a:solidFill>
                      <a:srgbClr val="000000">
                        <a:lumMod val="75000"/>
                        <a:lumOff val="25000"/>
                      </a:srgbClr>
                    </a:solidFill>
                    <a:effectLst/>
                    <a:uLnTx/>
                    <a:uFillTx/>
                    <a:latin typeface="Arial"/>
                  </a:rPr>
                  <a:t> Actions</a:t>
                </a:r>
              </a:p>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199" b="0" i="0" u="none" strike="noStrike" kern="0" cap="none" spc="0" normalizeH="0" baseline="0" noProof="0">
                  <a:ln>
                    <a:noFill/>
                  </a:ln>
                  <a:solidFill>
                    <a:srgbClr val="000000">
                      <a:lumMod val="75000"/>
                      <a:lumOff val="25000"/>
                    </a:srgbClr>
                  </a:solidFill>
                  <a:effectLst/>
                  <a:uLnTx/>
                  <a:uFillTx/>
                  <a:latin typeface="Arial"/>
                </a:endParaRPr>
              </a:p>
            </p:txBody>
          </p:sp>
          <p:sp>
            <p:nvSpPr>
              <p:cNvPr id="42" name="TextBox 41">
                <a:extLst>
                  <a:ext uri="{FF2B5EF4-FFF2-40B4-BE49-F238E27FC236}">
                    <a16:creationId xmlns:a16="http://schemas.microsoft.com/office/drawing/2014/main" id="{B5E295DA-CD82-4155-8E30-690A214AAED3}"/>
                  </a:ext>
                </a:extLst>
              </p:cNvPr>
              <p:cNvSpPr txBox="1"/>
              <p:nvPr/>
            </p:nvSpPr>
            <p:spPr>
              <a:xfrm>
                <a:off x="10467433" y="4600030"/>
                <a:ext cx="1428234" cy="483989"/>
              </a:xfrm>
              <a:prstGeom prst="round2SameRect">
                <a:avLst/>
              </a:prstGeom>
              <a:solidFill>
                <a:srgbClr val="E62601">
                  <a:lumMod val="20000"/>
                  <a:lumOff val="80000"/>
                </a:srgbClr>
              </a:solid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a:ln>
                      <a:noFill/>
                    </a:ln>
                    <a:solidFill>
                      <a:srgbClr val="000000">
                        <a:lumMod val="75000"/>
                        <a:lumOff val="25000"/>
                      </a:srgbClr>
                    </a:solidFill>
                    <a:effectLst/>
                    <a:uLnTx/>
                    <a:uFillTx/>
                    <a:latin typeface="Arial"/>
                  </a:rPr>
                  <a:t>Crisis </a:t>
                </a:r>
              </a:p>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199" b="0" i="0" u="none" strike="noStrike" kern="0" cap="none" spc="0" normalizeH="0" baseline="0" noProof="0">
                  <a:ln>
                    <a:noFill/>
                  </a:ln>
                  <a:solidFill>
                    <a:srgbClr val="000000">
                      <a:lumMod val="75000"/>
                      <a:lumOff val="25000"/>
                    </a:srgbClr>
                  </a:solidFill>
                  <a:effectLst/>
                  <a:uLnTx/>
                  <a:uFillTx/>
                  <a:latin typeface="Arial"/>
                </a:endParaRPr>
              </a:p>
            </p:txBody>
          </p:sp>
          <p:sp>
            <p:nvSpPr>
              <p:cNvPr id="43" name="Left Bracket 42">
                <a:extLst>
                  <a:ext uri="{FF2B5EF4-FFF2-40B4-BE49-F238E27FC236}">
                    <a16:creationId xmlns:a16="http://schemas.microsoft.com/office/drawing/2014/main" id="{E6EFE698-E4B2-4331-B130-5F9F0E354297}"/>
                  </a:ext>
                </a:extLst>
              </p:cNvPr>
              <p:cNvSpPr/>
              <p:nvPr/>
            </p:nvSpPr>
            <p:spPr>
              <a:xfrm rot="5400000">
                <a:off x="4448976" y="-1290845"/>
                <a:ext cx="367133" cy="8476533"/>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44" name="Left Bracket 43">
                <a:extLst>
                  <a:ext uri="{FF2B5EF4-FFF2-40B4-BE49-F238E27FC236}">
                    <a16:creationId xmlns:a16="http://schemas.microsoft.com/office/drawing/2014/main" id="{74A34728-921B-4797-8E20-99733E2DE2A8}"/>
                  </a:ext>
                </a:extLst>
              </p:cNvPr>
              <p:cNvSpPr/>
              <p:nvPr/>
            </p:nvSpPr>
            <p:spPr>
              <a:xfrm rot="5400000">
                <a:off x="10375243" y="1899499"/>
                <a:ext cx="367133" cy="2095846"/>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45" name="TextBox 44">
                <a:extLst>
                  <a:ext uri="{FF2B5EF4-FFF2-40B4-BE49-F238E27FC236}">
                    <a16:creationId xmlns:a16="http://schemas.microsoft.com/office/drawing/2014/main" id="{A42EDCDB-EAD3-4175-AE75-9FC2FFFA9251}"/>
                  </a:ext>
                </a:extLst>
              </p:cNvPr>
              <p:cNvSpPr txBox="1"/>
              <p:nvPr/>
            </p:nvSpPr>
            <p:spPr>
              <a:xfrm>
                <a:off x="3251289" y="2369170"/>
                <a:ext cx="3179008" cy="307777"/>
              </a:xfrm>
              <a:prstGeom prst="rect">
                <a:avLst/>
              </a:prstGeom>
              <a:no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399" b="0" i="1" u="none" strike="noStrike" kern="0" cap="none" spc="0" normalizeH="0" baseline="0" noProof="0">
                    <a:ln>
                      <a:noFill/>
                    </a:ln>
                    <a:solidFill>
                      <a:srgbClr val="000000">
                        <a:lumMod val="50000"/>
                        <a:lumOff val="50000"/>
                      </a:srgbClr>
                    </a:solidFill>
                    <a:effectLst/>
                    <a:uLnTx/>
                    <a:uFillTx/>
                    <a:latin typeface="Arial"/>
                  </a:rPr>
                  <a:t>In anticipation of the </a:t>
                </a:r>
                <a:r>
                  <a:rPr kumimoji="0" lang="fr-FR" sz="1399" b="0" i="1" u="none" strike="noStrike" kern="0" cap="none" spc="0" normalizeH="0" baseline="0" noProof="0" err="1">
                    <a:ln>
                      <a:noFill/>
                    </a:ln>
                    <a:solidFill>
                      <a:srgbClr val="000000">
                        <a:lumMod val="50000"/>
                        <a:lumOff val="50000"/>
                      </a:srgbClr>
                    </a:solidFill>
                    <a:effectLst/>
                    <a:uLnTx/>
                    <a:uFillTx/>
                    <a:latin typeface="Arial"/>
                  </a:rPr>
                  <a:t>crisis</a:t>
                </a:r>
                <a:r>
                  <a:rPr kumimoji="0" lang="fr-FR" sz="1399" b="0" i="1" u="none" strike="noStrike" kern="0" cap="none" spc="0" normalizeH="0" baseline="0" noProof="0">
                    <a:ln>
                      <a:noFill/>
                    </a:ln>
                    <a:solidFill>
                      <a:srgbClr val="000000">
                        <a:lumMod val="50000"/>
                        <a:lumOff val="50000"/>
                      </a:srgbClr>
                    </a:solidFill>
                    <a:effectLst/>
                    <a:uLnTx/>
                    <a:uFillTx/>
                    <a:latin typeface="Arial"/>
                  </a:rPr>
                  <a:t> …</a:t>
                </a:r>
              </a:p>
            </p:txBody>
          </p:sp>
          <p:sp>
            <p:nvSpPr>
              <p:cNvPr id="46" name="TextBox 45">
                <a:extLst>
                  <a:ext uri="{FF2B5EF4-FFF2-40B4-BE49-F238E27FC236}">
                    <a16:creationId xmlns:a16="http://schemas.microsoft.com/office/drawing/2014/main" id="{BFA90640-5CA2-4E02-89B6-519C48275163}"/>
                  </a:ext>
                </a:extLst>
              </p:cNvPr>
              <p:cNvSpPr txBox="1"/>
              <p:nvPr/>
            </p:nvSpPr>
            <p:spPr>
              <a:xfrm>
                <a:off x="9468464" y="2355590"/>
                <a:ext cx="2606769" cy="307777"/>
              </a:xfrm>
              <a:prstGeom prst="rect">
                <a:avLst/>
              </a:prstGeom>
              <a:no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399" b="0" i="1" u="none" strike="noStrike" kern="0" cap="none" spc="0" normalizeH="0" baseline="0" noProof="0">
                    <a:ln>
                      <a:noFill/>
                    </a:ln>
                    <a:solidFill>
                      <a:srgbClr val="000000">
                        <a:lumMod val="50000"/>
                        <a:lumOff val="50000"/>
                      </a:srgbClr>
                    </a:solidFill>
                    <a:effectLst/>
                    <a:uLnTx/>
                    <a:uFillTx/>
                    <a:latin typeface="Arial"/>
                  </a:rPr>
                  <a:t>… </a:t>
                </a:r>
                <a:r>
                  <a:rPr kumimoji="0" lang="fr-FR" sz="1399" b="0" i="1" u="none" strike="noStrike" kern="0" cap="none" spc="0" normalizeH="0" baseline="0" noProof="0" err="1">
                    <a:ln>
                      <a:noFill/>
                    </a:ln>
                    <a:solidFill>
                      <a:srgbClr val="000000">
                        <a:lumMod val="50000"/>
                        <a:lumOff val="50000"/>
                      </a:srgbClr>
                    </a:solidFill>
                    <a:effectLst/>
                    <a:uLnTx/>
                    <a:uFillTx/>
                    <a:latin typeface="Arial"/>
                  </a:rPr>
                  <a:t>after</a:t>
                </a:r>
                <a:r>
                  <a:rPr kumimoji="0" lang="fr-FR" sz="1399" b="0" i="1" u="none" strike="noStrike" kern="0" cap="none" spc="0" normalizeH="0" baseline="0" noProof="0">
                    <a:ln>
                      <a:noFill/>
                    </a:ln>
                    <a:solidFill>
                      <a:srgbClr val="000000">
                        <a:lumMod val="50000"/>
                        <a:lumOff val="50000"/>
                      </a:srgbClr>
                    </a:solidFill>
                    <a:effectLst/>
                    <a:uLnTx/>
                    <a:uFillTx/>
                    <a:latin typeface="Arial"/>
                  </a:rPr>
                  <a:t> the </a:t>
                </a:r>
                <a:r>
                  <a:rPr kumimoji="0" lang="fr-FR" sz="1399" b="0" i="1" u="none" strike="noStrike" kern="0" cap="none" spc="0" normalizeH="0" baseline="0" noProof="0" err="1">
                    <a:ln>
                      <a:noFill/>
                    </a:ln>
                    <a:solidFill>
                      <a:srgbClr val="000000">
                        <a:lumMod val="50000"/>
                        <a:lumOff val="50000"/>
                      </a:srgbClr>
                    </a:solidFill>
                    <a:effectLst/>
                    <a:uLnTx/>
                    <a:uFillTx/>
                    <a:latin typeface="Arial"/>
                  </a:rPr>
                  <a:t>crisis</a:t>
                </a:r>
                <a:endParaRPr kumimoji="0" lang="fr-FR" sz="1399" b="0" i="1" u="none" strike="noStrike" kern="0" cap="none" spc="0" normalizeH="0" baseline="0" noProof="0">
                  <a:ln>
                    <a:noFill/>
                  </a:ln>
                  <a:solidFill>
                    <a:srgbClr val="000000">
                      <a:lumMod val="50000"/>
                      <a:lumOff val="50000"/>
                    </a:srgbClr>
                  </a:solidFill>
                  <a:effectLst/>
                  <a:uLnTx/>
                  <a:uFillTx/>
                  <a:latin typeface="Arial"/>
                </a:endParaRPr>
              </a:p>
            </p:txBody>
          </p:sp>
          <p:sp>
            <p:nvSpPr>
              <p:cNvPr id="47" name="TextBox 46">
                <a:extLst>
                  <a:ext uri="{FF2B5EF4-FFF2-40B4-BE49-F238E27FC236}">
                    <a16:creationId xmlns:a16="http://schemas.microsoft.com/office/drawing/2014/main" id="{EBF63B0C-7F3F-4D2A-8433-D94636597A92}"/>
                  </a:ext>
                </a:extLst>
              </p:cNvPr>
              <p:cNvSpPr txBox="1"/>
              <p:nvPr/>
            </p:nvSpPr>
            <p:spPr>
              <a:xfrm>
                <a:off x="9337206" y="4600030"/>
                <a:ext cx="1056976" cy="483989"/>
              </a:xfrm>
              <a:prstGeom prst="round2SameRect">
                <a:avLst/>
              </a:prstGeom>
              <a:solidFill>
                <a:srgbClr val="FFEEE1"/>
              </a:solid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Early</a:t>
                </a:r>
                <a:r>
                  <a:rPr kumimoji="0" lang="fr-FR" sz="1199" b="0" i="0" u="none" strike="noStrike" kern="0" cap="none" spc="0" normalizeH="0" baseline="0" noProof="0">
                    <a:ln>
                      <a:noFill/>
                    </a:ln>
                    <a:solidFill>
                      <a:srgbClr val="000000">
                        <a:lumMod val="75000"/>
                        <a:lumOff val="25000"/>
                      </a:srgbClr>
                    </a:solidFill>
                    <a:effectLst/>
                    <a:uLnTx/>
                    <a:uFillTx/>
                    <a:latin typeface="Arial"/>
                  </a:rPr>
                  <a:t> </a:t>
                </a:r>
                <a:r>
                  <a:rPr kumimoji="0" lang="fr-FR" sz="1199"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199" b="0" i="0" u="none" strike="noStrike" kern="0" cap="none" spc="0" normalizeH="0" baseline="0" noProof="0">
                  <a:ln>
                    <a:noFill/>
                  </a:ln>
                  <a:solidFill>
                    <a:srgbClr val="000000">
                      <a:lumMod val="75000"/>
                      <a:lumOff val="25000"/>
                    </a:srgbClr>
                  </a:solidFill>
                  <a:effectLst/>
                  <a:uLnTx/>
                  <a:uFillTx/>
                  <a:latin typeface="Arial"/>
                </a:endParaRPr>
              </a:p>
            </p:txBody>
          </p:sp>
        </p:grpSp>
        <p:pic>
          <p:nvPicPr>
            <p:cNvPr id="17" name="Graphic 16" descr="High voltage outline">
              <a:extLst>
                <a:ext uri="{FF2B5EF4-FFF2-40B4-BE49-F238E27FC236}">
                  <a16:creationId xmlns:a16="http://schemas.microsoft.com/office/drawing/2014/main" id="{D9CB3439-C3FF-4EA9-9AA9-1B5FEAE8823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70807" y="3034214"/>
              <a:ext cx="640080" cy="640080"/>
            </a:xfrm>
            <a:prstGeom prst="rect">
              <a:avLst/>
            </a:prstGeom>
          </p:spPr>
        </p:pic>
        <p:pic>
          <p:nvPicPr>
            <p:cNvPr id="18" name="Graphic 17" descr="Users outline">
              <a:extLst>
                <a:ext uri="{FF2B5EF4-FFF2-40B4-BE49-F238E27FC236}">
                  <a16:creationId xmlns:a16="http://schemas.microsoft.com/office/drawing/2014/main" id="{6A6697B0-7F5D-451C-9669-A2733786D5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2890" y="3032895"/>
              <a:ext cx="640080" cy="640080"/>
            </a:xfrm>
            <a:prstGeom prst="rect">
              <a:avLst/>
            </a:prstGeom>
          </p:spPr>
        </p:pic>
        <p:pic>
          <p:nvPicPr>
            <p:cNvPr id="19" name="Graphic 18" descr="Badge Tick1 outline">
              <a:extLst>
                <a:ext uri="{FF2B5EF4-FFF2-40B4-BE49-F238E27FC236}">
                  <a16:creationId xmlns:a16="http://schemas.microsoft.com/office/drawing/2014/main" id="{0F4EF56E-285E-41C4-8810-3271DAA50E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45093" y="3041263"/>
              <a:ext cx="643771" cy="643771"/>
            </a:xfrm>
            <a:prstGeom prst="rect">
              <a:avLst/>
            </a:prstGeom>
          </p:spPr>
        </p:pic>
        <p:pic>
          <p:nvPicPr>
            <p:cNvPr id="20" name="Graphic 19" descr="Warning outline">
              <a:extLst>
                <a:ext uri="{FF2B5EF4-FFF2-40B4-BE49-F238E27FC236}">
                  <a16:creationId xmlns:a16="http://schemas.microsoft.com/office/drawing/2014/main" id="{181046B5-0705-455E-BA40-8E8426A4505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0255" y="3038394"/>
              <a:ext cx="640080" cy="640080"/>
            </a:xfrm>
            <a:prstGeom prst="rect">
              <a:avLst/>
            </a:prstGeom>
          </p:spPr>
        </p:pic>
        <p:pic>
          <p:nvPicPr>
            <p:cNvPr id="21" name="Graphic 20" descr="Clipboard outline">
              <a:extLst>
                <a:ext uri="{FF2B5EF4-FFF2-40B4-BE49-F238E27FC236}">
                  <a16:creationId xmlns:a16="http://schemas.microsoft.com/office/drawing/2014/main" id="{C8DECA5F-A1C6-4DC6-A11A-C45096AAB0B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02708" y="3041263"/>
              <a:ext cx="643772" cy="643772"/>
            </a:xfrm>
            <a:prstGeom prst="rect">
              <a:avLst/>
            </a:prstGeom>
          </p:spPr>
        </p:pic>
        <p:sp>
          <p:nvSpPr>
            <p:cNvPr id="22" name="TextBox 21">
              <a:extLst>
                <a:ext uri="{FF2B5EF4-FFF2-40B4-BE49-F238E27FC236}">
                  <a16:creationId xmlns:a16="http://schemas.microsoft.com/office/drawing/2014/main" id="{4B3FF39D-4FC2-4886-B9F8-BE40826797C4}"/>
                </a:ext>
              </a:extLst>
            </p:cNvPr>
            <p:cNvSpPr txBox="1"/>
            <p:nvPr/>
          </p:nvSpPr>
          <p:spPr>
            <a:xfrm>
              <a:off x="257261" y="3603091"/>
              <a:ext cx="446834" cy="400110"/>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Early warning</a:t>
              </a:r>
            </a:p>
          </p:txBody>
        </p:sp>
        <p:cxnSp>
          <p:nvCxnSpPr>
            <p:cNvPr id="23" name="Straight Arrow Connector 22">
              <a:extLst>
                <a:ext uri="{FF2B5EF4-FFF2-40B4-BE49-F238E27FC236}">
                  <a16:creationId xmlns:a16="http://schemas.microsoft.com/office/drawing/2014/main" id="{1A3F0095-49F9-4F0C-B889-C488F7069E8D}"/>
                </a:ext>
              </a:extLst>
            </p:cNvPr>
            <p:cNvCxnSpPr>
              <a:cxnSpLocks/>
              <a:stCxn id="20" idx="3"/>
              <a:endCxn id="21" idx="1"/>
            </p:cNvCxnSpPr>
            <p:nvPr/>
          </p:nvCxnSpPr>
          <p:spPr>
            <a:xfrm>
              <a:off x="820335" y="3358434"/>
              <a:ext cx="1082373" cy="4715"/>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4" name="Straight Arrow Connector 23">
              <a:extLst>
                <a:ext uri="{FF2B5EF4-FFF2-40B4-BE49-F238E27FC236}">
                  <a16:creationId xmlns:a16="http://schemas.microsoft.com/office/drawing/2014/main" id="{CEB893B4-5D29-4F19-9D2B-5C09C6E72402}"/>
                </a:ext>
              </a:extLst>
            </p:cNvPr>
            <p:cNvCxnSpPr>
              <a:cxnSpLocks/>
              <a:stCxn id="21" idx="3"/>
              <a:endCxn id="19" idx="1"/>
            </p:cNvCxnSpPr>
            <p:nvPr/>
          </p:nvCxnSpPr>
          <p:spPr>
            <a:xfrm>
              <a:off x="2546480" y="3363149"/>
              <a:ext cx="1198613" cy="0"/>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8" name="Straight Arrow Connector 27">
              <a:extLst>
                <a:ext uri="{FF2B5EF4-FFF2-40B4-BE49-F238E27FC236}">
                  <a16:creationId xmlns:a16="http://schemas.microsoft.com/office/drawing/2014/main" id="{46015568-3AB6-428C-AB9D-D72DEC9B1BF5}"/>
                </a:ext>
              </a:extLst>
            </p:cNvPr>
            <p:cNvCxnSpPr>
              <a:cxnSpLocks/>
              <a:stCxn id="19" idx="3"/>
              <a:endCxn id="36" idx="1"/>
            </p:cNvCxnSpPr>
            <p:nvPr/>
          </p:nvCxnSpPr>
          <p:spPr>
            <a:xfrm flipV="1">
              <a:off x="4388864" y="3356482"/>
              <a:ext cx="1826614" cy="6667"/>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9" name="Straight Arrow Connector 28">
              <a:extLst>
                <a:ext uri="{FF2B5EF4-FFF2-40B4-BE49-F238E27FC236}">
                  <a16:creationId xmlns:a16="http://schemas.microsoft.com/office/drawing/2014/main" id="{44BB323D-5CED-4955-B021-E6FBA143693E}"/>
                </a:ext>
              </a:extLst>
            </p:cNvPr>
            <p:cNvCxnSpPr>
              <a:cxnSpLocks/>
              <a:stCxn id="36" idx="3"/>
              <a:endCxn id="17" idx="1"/>
            </p:cNvCxnSpPr>
            <p:nvPr/>
          </p:nvCxnSpPr>
          <p:spPr>
            <a:xfrm flipV="1">
              <a:off x="6855558" y="3354254"/>
              <a:ext cx="2015249" cy="2228"/>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30" name="Straight Arrow Connector 29">
              <a:extLst>
                <a:ext uri="{FF2B5EF4-FFF2-40B4-BE49-F238E27FC236}">
                  <a16:creationId xmlns:a16="http://schemas.microsoft.com/office/drawing/2014/main" id="{CB1C9B05-B185-4930-BEA4-17B7DE567C27}"/>
                </a:ext>
              </a:extLst>
            </p:cNvPr>
            <p:cNvCxnSpPr>
              <a:cxnSpLocks/>
              <a:stCxn id="17" idx="3"/>
              <a:endCxn id="18" idx="1"/>
            </p:cNvCxnSpPr>
            <p:nvPr/>
          </p:nvCxnSpPr>
          <p:spPr>
            <a:xfrm flipV="1">
              <a:off x="9510887" y="3352935"/>
              <a:ext cx="882003" cy="1319"/>
            </a:xfrm>
            <a:prstGeom prst="straightConnector1">
              <a:avLst/>
            </a:prstGeom>
            <a:noFill/>
            <a:ln w="28575" cap="flat" cmpd="sng" algn="ctr">
              <a:solidFill>
                <a:srgbClr val="E62601"/>
              </a:solidFill>
              <a:prstDash val="sysDash"/>
              <a:round/>
              <a:headEnd type="none" w="med" len="med"/>
              <a:tailEnd type="arrow" w="med" len="med"/>
            </a:ln>
            <a:effectLst/>
          </p:spPr>
        </p:cxnSp>
        <p:sp>
          <p:nvSpPr>
            <p:cNvPr id="31" name="TextBox 30">
              <a:extLst>
                <a:ext uri="{FF2B5EF4-FFF2-40B4-BE49-F238E27FC236}">
                  <a16:creationId xmlns:a16="http://schemas.microsoft.com/office/drawing/2014/main" id="{EAB893FE-2E40-4482-8DEA-24AAC9C88038}"/>
                </a:ext>
              </a:extLst>
            </p:cNvPr>
            <p:cNvSpPr txBox="1"/>
            <p:nvPr/>
          </p:nvSpPr>
          <p:spPr>
            <a:xfrm>
              <a:off x="1997284" y="3672975"/>
              <a:ext cx="549195" cy="246221"/>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PP &amp; CP</a:t>
              </a:r>
            </a:p>
          </p:txBody>
        </p:sp>
        <p:sp>
          <p:nvSpPr>
            <p:cNvPr id="32" name="TextBox 31">
              <a:extLst>
                <a:ext uri="{FF2B5EF4-FFF2-40B4-BE49-F238E27FC236}">
                  <a16:creationId xmlns:a16="http://schemas.microsoft.com/office/drawing/2014/main" id="{E693D98C-7E06-4116-8F51-34A4BC77395E}"/>
                </a:ext>
              </a:extLst>
            </p:cNvPr>
            <p:cNvSpPr txBox="1"/>
            <p:nvPr/>
          </p:nvSpPr>
          <p:spPr>
            <a:xfrm>
              <a:off x="3727073" y="3689979"/>
              <a:ext cx="661791" cy="246221"/>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Readiness</a:t>
              </a:r>
            </a:p>
          </p:txBody>
        </p:sp>
        <p:sp>
          <p:nvSpPr>
            <p:cNvPr id="33" name="TextBox 32">
              <a:extLst>
                <a:ext uri="{FF2B5EF4-FFF2-40B4-BE49-F238E27FC236}">
                  <a16:creationId xmlns:a16="http://schemas.microsoft.com/office/drawing/2014/main" id="{6167BA25-9AA9-4B9F-ACAD-8916D3ABEFC5}"/>
                </a:ext>
              </a:extLst>
            </p:cNvPr>
            <p:cNvSpPr txBox="1"/>
            <p:nvPr/>
          </p:nvSpPr>
          <p:spPr>
            <a:xfrm>
              <a:off x="6140301" y="3690095"/>
              <a:ext cx="661791" cy="400110"/>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Anticipated actions</a:t>
              </a:r>
            </a:p>
          </p:txBody>
        </p:sp>
        <p:sp>
          <p:nvSpPr>
            <p:cNvPr id="34" name="TextBox 33">
              <a:extLst>
                <a:ext uri="{FF2B5EF4-FFF2-40B4-BE49-F238E27FC236}">
                  <a16:creationId xmlns:a16="http://schemas.microsoft.com/office/drawing/2014/main" id="{03DE4E78-F001-4885-AD4A-4412BC864A5A}"/>
                </a:ext>
              </a:extLst>
            </p:cNvPr>
            <p:cNvSpPr txBox="1"/>
            <p:nvPr/>
          </p:nvSpPr>
          <p:spPr>
            <a:xfrm>
              <a:off x="8637055" y="3643263"/>
              <a:ext cx="995048" cy="400110"/>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Crisis impact / shocks</a:t>
              </a:r>
            </a:p>
          </p:txBody>
        </p:sp>
        <p:sp>
          <p:nvSpPr>
            <p:cNvPr id="35" name="TextBox 34">
              <a:extLst>
                <a:ext uri="{FF2B5EF4-FFF2-40B4-BE49-F238E27FC236}">
                  <a16:creationId xmlns:a16="http://schemas.microsoft.com/office/drawing/2014/main" id="{B73EDED8-35F2-4063-B18A-7A70DBF196EA}"/>
                </a:ext>
              </a:extLst>
            </p:cNvPr>
            <p:cNvSpPr txBox="1"/>
            <p:nvPr/>
          </p:nvSpPr>
          <p:spPr>
            <a:xfrm>
              <a:off x="10163073" y="3656311"/>
              <a:ext cx="995048" cy="553998"/>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Needs assessment &amp; Response </a:t>
              </a:r>
            </a:p>
          </p:txBody>
        </p:sp>
        <p:pic>
          <p:nvPicPr>
            <p:cNvPr id="36" name="Graphic 35" descr="Connections outline">
              <a:extLst>
                <a:ext uri="{FF2B5EF4-FFF2-40B4-BE49-F238E27FC236}">
                  <a16:creationId xmlns:a16="http://schemas.microsoft.com/office/drawing/2014/main" id="{DFDF4422-6CB8-4476-A56F-C9D2B5A1432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15478" y="3036442"/>
              <a:ext cx="640080" cy="640080"/>
            </a:xfrm>
            <a:prstGeom prst="rect">
              <a:avLst/>
            </a:prstGeom>
          </p:spPr>
        </p:pic>
      </p:grpSp>
      <p:pic>
        <p:nvPicPr>
          <p:cNvPr id="2" name="object 3">
            <a:extLst>
              <a:ext uri="{FF2B5EF4-FFF2-40B4-BE49-F238E27FC236}">
                <a16:creationId xmlns:a16="http://schemas.microsoft.com/office/drawing/2014/main" id="{C13C195B-85F2-744C-4C39-A4DF348BD336}"/>
              </a:ext>
            </a:extLst>
          </p:cNvPr>
          <p:cNvPicPr/>
          <p:nvPr/>
        </p:nvPicPr>
        <p:blipFill>
          <a:blip r:embed="rId15" cstate="email">
            <a:extLst>
              <a:ext uri="{28A0092B-C50C-407E-A947-70E740481C1C}">
                <a14:useLocalDpi xmlns:a14="http://schemas.microsoft.com/office/drawing/2010/main"/>
              </a:ext>
            </a:extLst>
          </a:blip>
          <a:stretch>
            <a:fillRect/>
          </a:stretch>
        </p:blipFill>
        <p:spPr>
          <a:xfrm>
            <a:off x="-11461" y="469820"/>
            <a:ext cx="7231366" cy="57854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11462" y="475650"/>
            <a:ext cx="8791508" cy="603473"/>
          </a:xfrm>
          <a:prstGeom prst="rect">
            <a:avLst/>
          </a:prstGeom>
        </p:spPr>
        <p:txBody>
          <a:bodyPr spcFirstLastPara="1" vert="horz" lIns="91345" tIns="45672" rIns="91345" bIns="45672" rtlCol="0" anchor="ctr" anchorCtr="0">
            <a:normAutofit/>
          </a:bodyPr>
          <a:lstStyle/>
          <a:p>
            <a:pPr>
              <a:lnSpc>
                <a:spcPct val="90000"/>
              </a:lnSpc>
              <a:spcBef>
                <a:spcPct val="0"/>
              </a:spcBef>
              <a:spcAft>
                <a:spcPts val="599"/>
              </a:spcAft>
              <a:buClr>
                <a:schemeClr val="lt1"/>
              </a:buClr>
              <a:buSzPts val="3200"/>
            </a:pPr>
            <a:r>
              <a:rPr lang="en-US" sz="2797">
                <a:solidFill>
                  <a:schemeClr val="bg1"/>
                </a:solidFill>
                <a:latin typeface="HALDEN SOLID"/>
                <a:ea typeface="+mj-ea"/>
                <a:cs typeface="+mj-cs"/>
                <a:sym typeface="Calibri"/>
              </a:rPr>
              <a:t>Understanding</a:t>
            </a:r>
            <a:r>
              <a:rPr lang="en-US" sz="2797" b="1" kern="1200">
                <a:solidFill>
                  <a:schemeClr val="tx1"/>
                </a:solidFill>
                <a:latin typeface="+mj-lt"/>
                <a:ea typeface="+mj-ea"/>
                <a:cs typeface="+mj-cs"/>
                <a:sym typeface="Calibri"/>
              </a:rPr>
              <a:t> </a:t>
            </a:r>
            <a:r>
              <a:rPr lang="en-US" sz="2797">
                <a:solidFill>
                  <a:schemeClr val="bg1"/>
                </a:solidFill>
                <a:latin typeface="HALDEN SOLID"/>
                <a:ea typeface="+mj-ea"/>
                <a:cs typeface="+mj-cs"/>
                <a:sym typeface="Calibri"/>
              </a:rPr>
              <a:t>the concept -  FRAMEWORK</a:t>
            </a:r>
          </a:p>
        </p:txBody>
      </p:sp>
      <p:sp>
        <p:nvSpPr>
          <p:cNvPr id="6" name="TextBox 17">
            <a:extLst>
              <a:ext uri="{FF2B5EF4-FFF2-40B4-BE49-F238E27FC236}">
                <a16:creationId xmlns:a16="http://schemas.microsoft.com/office/drawing/2014/main" id="{9B091469-7EBB-26C3-31C8-503984A472FC}"/>
              </a:ext>
            </a:extLst>
          </p:cNvPr>
          <p:cNvSpPr txBox="1"/>
          <p:nvPr/>
        </p:nvSpPr>
        <p:spPr>
          <a:xfrm>
            <a:off x="687296" y="6140503"/>
            <a:ext cx="5402354"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defTabSz="608883" hangingPunct="0">
              <a:defRPr sz="1800">
                <a:latin typeface="Arial"/>
                <a:ea typeface="Arial"/>
                <a:cs typeface="Arial"/>
                <a:sym typeface="Arial"/>
              </a:defRPr>
            </a:pPr>
            <a:r>
              <a:rPr sz="1798" b="1" kern="0">
                <a:solidFill>
                  <a:srgbClr val="808080"/>
                </a:solidFill>
                <a:latin typeface="Arial"/>
                <a:cs typeface="Arial"/>
                <a:sym typeface="Arial"/>
              </a:rPr>
              <a:t>Session Title:</a:t>
            </a:r>
            <a:r>
              <a:rPr lang="en-US" sz="1798" b="1" kern="0">
                <a:solidFill>
                  <a:srgbClr val="808080"/>
                </a:solidFill>
                <a:latin typeface="Arial"/>
                <a:cs typeface="Arial"/>
                <a:sym typeface="Arial"/>
              </a:rPr>
              <a:t> Anticipatory Actions and Nutrition </a:t>
            </a:r>
            <a:r>
              <a:rPr sz="1798" b="1" kern="0">
                <a:solidFill>
                  <a:srgbClr val="808080"/>
                </a:solidFill>
                <a:latin typeface="Arial"/>
                <a:cs typeface="Arial"/>
                <a:sym typeface="Arial"/>
              </a:rPr>
              <a:t> </a:t>
            </a:r>
            <a:br>
              <a:rPr sz="1798" b="1" kern="0">
                <a:solidFill>
                  <a:srgbClr val="000000"/>
                </a:solidFill>
                <a:latin typeface="Arial"/>
                <a:cs typeface="Arial"/>
                <a:sym typeface="Arial"/>
              </a:rPr>
            </a:br>
            <a:r>
              <a:rPr sz="1798" b="1" kern="0">
                <a:solidFill>
                  <a:srgbClr val="808080"/>
                </a:solidFill>
                <a:latin typeface="Arial"/>
                <a:cs typeface="Arial"/>
                <a:sym typeface="Arial"/>
              </a:rPr>
              <a:t>Date:</a:t>
            </a:r>
            <a:r>
              <a:rPr lang="en-US" sz="1798" b="1" kern="0">
                <a:solidFill>
                  <a:srgbClr val="808080"/>
                </a:solidFill>
                <a:latin typeface="Arial"/>
                <a:cs typeface="Arial"/>
                <a:sym typeface="Arial"/>
              </a:rPr>
              <a:t> 29 January 2024</a:t>
            </a:r>
          </a:p>
        </p:txBody>
      </p:sp>
      <p:sp>
        <p:nvSpPr>
          <p:cNvPr id="7" name="TextBox 3">
            <a:extLst>
              <a:ext uri="{FF2B5EF4-FFF2-40B4-BE49-F238E27FC236}">
                <a16:creationId xmlns:a16="http://schemas.microsoft.com/office/drawing/2014/main" id="{6D48A24D-3BB6-CEC2-28BE-01FE1AA85BF3}"/>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kern="0" spc="-100">
                <a:solidFill>
                  <a:srgbClr val="D8D8D8"/>
                </a:solidFill>
                <a:latin typeface="Calibri"/>
                <a:cs typeface="Calibri"/>
              </a:rPr>
              <a:t>ESA Regional</a:t>
            </a:r>
            <a:endParaRPr lang="en-US" sz="1399" kern="0">
              <a:solidFill>
                <a:srgbClr val="D8D8D8"/>
              </a:solidFill>
              <a:cs typeface="Calibri"/>
            </a:endParaRPr>
          </a:p>
          <a:p>
            <a:pPr algn="l"/>
            <a:r>
              <a:rPr lang="en-US" sz="1199" b="0" kern="0" spc="-100">
                <a:solidFill>
                  <a:srgbClr val="D8D8D8"/>
                </a:solidFill>
                <a:latin typeface="Calibri"/>
                <a:cs typeface="Calibri"/>
              </a:rPr>
              <a:t>Meeting</a:t>
            </a:r>
          </a:p>
        </p:txBody>
      </p:sp>
      <p:cxnSp>
        <p:nvCxnSpPr>
          <p:cNvPr id="8" name="Straight Connector 5">
            <a:extLst>
              <a:ext uri="{FF2B5EF4-FFF2-40B4-BE49-F238E27FC236}">
                <a16:creationId xmlns:a16="http://schemas.microsoft.com/office/drawing/2014/main" id="{624DE431-F48A-833B-A985-A6123B29174F}"/>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7">
            <a:extLst>
              <a:ext uri="{FF2B5EF4-FFF2-40B4-BE49-F238E27FC236}">
                <a16:creationId xmlns:a16="http://schemas.microsoft.com/office/drawing/2014/main" id="{7F17B2E2-D049-9FEA-5F1A-7703529B6602}"/>
              </a:ext>
            </a:extLst>
          </p:cNvPr>
          <p:cNvCxnSpPr>
            <a:cxnSpLocks/>
          </p:cNvCxnSpPr>
          <p:nvPr/>
        </p:nvCxnSpPr>
        <p:spPr>
          <a:xfrm flipH="1">
            <a:off x="9595413" y="6090472"/>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0" name="Picture 10" descr="A grey rectangular sign with blue text&#10;&#10;Description automatically generated">
            <a:extLst>
              <a:ext uri="{FF2B5EF4-FFF2-40B4-BE49-F238E27FC236}">
                <a16:creationId xmlns:a16="http://schemas.microsoft.com/office/drawing/2014/main" id="{C50734DC-5CCB-18EE-8D1D-1F7E6C5722C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47601" y="6066779"/>
            <a:ext cx="1078524" cy="664949"/>
          </a:xfrm>
          <a:prstGeom prst="rect">
            <a:avLst/>
          </a:prstGeom>
        </p:spPr>
      </p:pic>
      <p:pic>
        <p:nvPicPr>
          <p:cNvPr id="12" name="Picture 15" descr="A black background with green text&#10;&#10;Description automatically generated">
            <a:extLst>
              <a:ext uri="{FF2B5EF4-FFF2-40B4-BE49-F238E27FC236}">
                <a16:creationId xmlns:a16="http://schemas.microsoft.com/office/drawing/2014/main" id="{A8884CCD-36AD-7027-CEAC-2F2F5940021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71894" y="6176752"/>
            <a:ext cx="1274564" cy="451649"/>
          </a:xfrm>
          <a:prstGeom prst="rect">
            <a:avLst/>
          </a:prstGeom>
        </p:spPr>
      </p:pic>
    </p:spTree>
    <p:extLst>
      <p:ext uri="{BB962C8B-B14F-4D97-AF65-F5344CB8AC3E}">
        <p14:creationId xmlns:p14="http://schemas.microsoft.com/office/powerpoint/2010/main" val="31944756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11461" y="469820"/>
            <a:ext cx="7231366" cy="57854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503973"/>
            <a:ext cx="7117278" cy="507818"/>
          </a:xfrm>
          <a:prstGeom prst="rect">
            <a:avLst/>
          </a:prstGeom>
        </p:spPr>
        <p:txBody>
          <a:bodyPr spcFirstLastPara="1" vert="horz" lIns="91345" tIns="45672" rIns="91345" bIns="45672" rtlCol="0" anchor="ctr" anchorCtr="0">
            <a:noAutofit/>
          </a:bodyPr>
          <a:lstStyle/>
          <a:p>
            <a:pPr>
              <a:lnSpc>
                <a:spcPct val="90000"/>
              </a:lnSpc>
              <a:spcBef>
                <a:spcPct val="0"/>
              </a:spcBef>
              <a:spcAft>
                <a:spcPts val="599"/>
              </a:spcAft>
              <a:buClr>
                <a:schemeClr val="lt1"/>
              </a:buClr>
              <a:buSzPts val="3200"/>
            </a:pPr>
            <a:r>
              <a:rPr lang="en-US" sz="2500">
                <a:solidFill>
                  <a:schemeClr val="bg1"/>
                </a:solidFill>
                <a:latin typeface="HALDEN SOLID"/>
                <a:ea typeface="+mj-ea"/>
                <a:cs typeface="+mj-cs"/>
                <a:sym typeface="Calibri"/>
              </a:rPr>
              <a:t>Understanding the concept – How is it different?</a:t>
            </a:r>
          </a:p>
        </p:txBody>
      </p:sp>
      <p:grpSp>
        <p:nvGrpSpPr>
          <p:cNvPr id="7" name="Group 6">
            <a:extLst>
              <a:ext uri="{FF2B5EF4-FFF2-40B4-BE49-F238E27FC236}">
                <a16:creationId xmlns:a16="http://schemas.microsoft.com/office/drawing/2014/main" id="{2CA4E596-DBE8-434B-AA41-29A0488F2291}"/>
              </a:ext>
            </a:extLst>
          </p:cNvPr>
          <p:cNvGrpSpPr/>
          <p:nvPr/>
        </p:nvGrpSpPr>
        <p:grpSpPr>
          <a:xfrm>
            <a:off x="2189045" y="3642534"/>
            <a:ext cx="7801210" cy="3110759"/>
            <a:chOff x="1634836" y="2602371"/>
            <a:chExt cx="9718965" cy="3875470"/>
          </a:xfrm>
        </p:grpSpPr>
        <p:sp>
          <p:nvSpPr>
            <p:cNvPr id="25" name="TextBox 24">
              <a:extLst>
                <a:ext uri="{FF2B5EF4-FFF2-40B4-BE49-F238E27FC236}">
                  <a16:creationId xmlns:a16="http://schemas.microsoft.com/office/drawing/2014/main" id="{642FB975-AAF7-40B2-BF29-328688CD2163}"/>
                </a:ext>
              </a:extLst>
            </p:cNvPr>
            <p:cNvSpPr txBox="1"/>
            <p:nvPr/>
          </p:nvSpPr>
          <p:spPr>
            <a:xfrm>
              <a:off x="1634836" y="2888530"/>
              <a:ext cx="2235705" cy="919289"/>
            </a:xfrm>
            <a:prstGeom prst="rect">
              <a:avLst/>
            </a:prstGeom>
            <a:solidFill>
              <a:schemeClr val="tx1">
                <a:lumMod val="65000"/>
                <a:lumOff val="35000"/>
              </a:schemeClr>
            </a:solidFill>
          </p:spPr>
          <p:txBody>
            <a:bodyPr wrap="square" rtlCol="0">
              <a:spAutoFit/>
            </a:bodyPr>
            <a:lstStyle/>
            <a:p>
              <a:pPr algn="ctr"/>
              <a:r>
                <a:rPr lang="en-US" sz="1399" b="1">
                  <a:solidFill>
                    <a:schemeClr val="bg1"/>
                  </a:solidFill>
                </a:rPr>
                <a:t>What does Traditional Response look like ?</a:t>
              </a:r>
            </a:p>
          </p:txBody>
        </p:sp>
        <p:sp>
          <p:nvSpPr>
            <p:cNvPr id="27" name="TextBox 26">
              <a:extLst>
                <a:ext uri="{FF2B5EF4-FFF2-40B4-BE49-F238E27FC236}">
                  <a16:creationId xmlns:a16="http://schemas.microsoft.com/office/drawing/2014/main" id="{C3F8C14F-BFF7-4087-8F3D-EBB62003BA12}"/>
                </a:ext>
              </a:extLst>
            </p:cNvPr>
            <p:cNvSpPr txBox="1"/>
            <p:nvPr/>
          </p:nvSpPr>
          <p:spPr>
            <a:xfrm>
              <a:off x="1697778" y="5070849"/>
              <a:ext cx="2079417" cy="919289"/>
            </a:xfrm>
            <a:prstGeom prst="rect">
              <a:avLst/>
            </a:prstGeom>
            <a:solidFill>
              <a:srgbClr val="00B0F0"/>
            </a:solidFill>
            <a:ln>
              <a:solidFill>
                <a:srgbClr val="00B0F0"/>
              </a:solidFill>
            </a:ln>
          </p:spPr>
          <p:txBody>
            <a:bodyPr wrap="square" rtlCol="0">
              <a:spAutoFit/>
            </a:bodyPr>
            <a:lstStyle/>
            <a:p>
              <a:pPr algn="ctr"/>
              <a:r>
                <a:rPr lang="en-US" sz="1399" b="1">
                  <a:solidFill>
                    <a:schemeClr val="bg1"/>
                  </a:solidFill>
                </a:rPr>
                <a:t>What does Anticipatory Action look like ?</a:t>
              </a:r>
            </a:p>
          </p:txBody>
        </p:sp>
        <p:pic>
          <p:nvPicPr>
            <p:cNvPr id="29" name="Picture 28">
              <a:extLst>
                <a:ext uri="{FF2B5EF4-FFF2-40B4-BE49-F238E27FC236}">
                  <a16:creationId xmlns:a16="http://schemas.microsoft.com/office/drawing/2014/main" id="{4E4EB2B8-1A17-4659-B56B-21A195A83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51165" y="2602371"/>
              <a:ext cx="6002636" cy="1736519"/>
            </a:xfrm>
            <a:prstGeom prst="rect">
              <a:avLst/>
            </a:prstGeom>
          </p:spPr>
        </p:pic>
        <p:pic>
          <p:nvPicPr>
            <p:cNvPr id="30" name="Picture 29">
              <a:extLst>
                <a:ext uri="{FF2B5EF4-FFF2-40B4-BE49-F238E27FC236}">
                  <a16:creationId xmlns:a16="http://schemas.microsoft.com/office/drawing/2014/main" id="{58289EF5-C6D5-4C5D-81FC-557E09912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3891" y="4572242"/>
              <a:ext cx="5878602" cy="1905599"/>
            </a:xfrm>
            <a:prstGeom prst="rect">
              <a:avLst/>
            </a:prstGeom>
          </p:spPr>
        </p:pic>
        <p:cxnSp>
          <p:nvCxnSpPr>
            <p:cNvPr id="31" name="Straight Connector 30">
              <a:extLst>
                <a:ext uri="{FF2B5EF4-FFF2-40B4-BE49-F238E27FC236}">
                  <a16:creationId xmlns:a16="http://schemas.microsoft.com/office/drawing/2014/main" id="{A0EA27B1-0C89-4DD3-955F-83B34F4B761D}"/>
                </a:ext>
              </a:extLst>
            </p:cNvPr>
            <p:cNvCxnSpPr>
              <a:cxnSpLocks/>
            </p:cNvCxnSpPr>
            <p:nvPr/>
          </p:nvCxnSpPr>
          <p:spPr>
            <a:xfrm>
              <a:off x="1634836" y="4522948"/>
              <a:ext cx="9592353" cy="0"/>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TextBox 5">
            <a:extLst>
              <a:ext uri="{FF2B5EF4-FFF2-40B4-BE49-F238E27FC236}">
                <a16:creationId xmlns:a16="http://schemas.microsoft.com/office/drawing/2014/main" id="{1D131FFC-1743-B7A4-7118-11BC6E9B3183}"/>
              </a:ext>
            </a:extLst>
          </p:cNvPr>
          <p:cNvSpPr txBox="1"/>
          <p:nvPr/>
        </p:nvSpPr>
        <p:spPr>
          <a:xfrm>
            <a:off x="1017613" y="1263884"/>
            <a:ext cx="10144075" cy="2244429"/>
          </a:xfrm>
          <a:prstGeom prst="rect">
            <a:avLst/>
          </a:prstGeom>
          <a:noFill/>
        </p:spPr>
        <p:txBody>
          <a:bodyPr wrap="square">
            <a:spAutoFit/>
          </a:bodyPr>
          <a:lstStyle/>
          <a:p>
            <a:r>
              <a:rPr lang="en-US" sz="1998">
                <a:solidFill>
                  <a:srgbClr val="568DD8"/>
                </a:solidFill>
              </a:rPr>
              <a:t>Anticipatory action is different from traditional humanitarian response in three ways:</a:t>
            </a:r>
          </a:p>
          <a:p>
            <a:pPr marL="285464" indent="-285464">
              <a:buFont typeface="Arial" panose="020B0604020202020204" pitchFamily="34" charset="0"/>
              <a:buChar char="•"/>
            </a:pPr>
            <a:r>
              <a:rPr lang="en-US" sz="1998" b="1">
                <a:solidFill>
                  <a:srgbClr val="568DD8"/>
                </a:solidFill>
              </a:rPr>
              <a:t>Timing: </a:t>
            </a:r>
            <a:r>
              <a:rPr lang="en-US" sz="1998">
                <a:solidFill>
                  <a:srgbClr val="568DD8"/>
                </a:solidFill>
              </a:rPr>
              <a:t>before rather than after a shock or, at a minimum, before the manifestation of humanitarian needs. </a:t>
            </a:r>
          </a:p>
          <a:p>
            <a:pPr marL="285464" indent="-285464">
              <a:buFont typeface="Arial" panose="020B0604020202020204" pitchFamily="34" charset="0"/>
              <a:buChar char="•"/>
            </a:pPr>
            <a:r>
              <a:rPr lang="en-US" sz="1998" b="1">
                <a:solidFill>
                  <a:srgbClr val="568DD8"/>
                </a:solidFill>
              </a:rPr>
              <a:t>Targeting: </a:t>
            </a:r>
            <a:r>
              <a:rPr lang="en-US" sz="1998">
                <a:solidFill>
                  <a:srgbClr val="568DD8"/>
                </a:solidFill>
              </a:rPr>
              <a:t>people whose lives are at imminent risk rather than only people who are already in acute need. </a:t>
            </a:r>
          </a:p>
          <a:p>
            <a:pPr marL="285464" indent="-285464">
              <a:buFont typeface="Arial" panose="020B0604020202020204" pitchFamily="34" charset="0"/>
              <a:buChar char="•"/>
            </a:pPr>
            <a:r>
              <a:rPr lang="en-US" sz="1998" b="1">
                <a:solidFill>
                  <a:srgbClr val="568DD8"/>
                </a:solidFill>
              </a:rPr>
              <a:t>Objective: </a:t>
            </a:r>
            <a:r>
              <a:rPr lang="en-US" sz="1998">
                <a:solidFill>
                  <a:srgbClr val="568DD8"/>
                </a:solidFill>
              </a:rPr>
              <a:t>to mitigate the impact of a shock to reduce a crisis and its humanitarian impact rather than respond to a fully evolved crisis and its humanitarian consequences</a:t>
            </a:r>
          </a:p>
        </p:txBody>
      </p:sp>
    </p:spTree>
    <p:extLst>
      <p:ext uri="{BB962C8B-B14F-4D97-AF65-F5344CB8AC3E}">
        <p14:creationId xmlns:p14="http://schemas.microsoft.com/office/powerpoint/2010/main" val="16770432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11461" y="469820"/>
            <a:ext cx="7231366" cy="57854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518275"/>
            <a:ext cx="7117278" cy="507818"/>
          </a:xfrm>
          <a:prstGeom prst="rect">
            <a:avLst/>
          </a:prstGeom>
        </p:spPr>
        <p:txBody>
          <a:bodyPr spcFirstLastPara="1" vert="horz" lIns="91345" tIns="45672" rIns="91345" bIns="45672" rtlCol="0" anchor="ctr" anchorCtr="0">
            <a:noAutofit/>
          </a:bodyPr>
          <a:lstStyle/>
          <a:p>
            <a:pPr>
              <a:lnSpc>
                <a:spcPct val="90000"/>
              </a:lnSpc>
              <a:spcBef>
                <a:spcPct val="0"/>
              </a:spcBef>
              <a:spcAft>
                <a:spcPts val="599"/>
              </a:spcAft>
              <a:buClr>
                <a:schemeClr val="lt1"/>
              </a:buClr>
              <a:buSzPts val="3200"/>
            </a:pPr>
            <a:r>
              <a:rPr lang="en-US" sz="2400">
                <a:solidFill>
                  <a:schemeClr val="bg1"/>
                </a:solidFill>
                <a:latin typeface="HALDEN SOLID"/>
                <a:ea typeface="+mj-ea"/>
                <a:cs typeface="+mj-cs"/>
                <a:sym typeface="Calibri"/>
              </a:rPr>
              <a:t>Understanding the concept – OUTCOMES AND IMPACTS</a:t>
            </a:r>
          </a:p>
        </p:txBody>
      </p:sp>
      <p:sp>
        <p:nvSpPr>
          <p:cNvPr id="5" name="TextBox 4">
            <a:extLst>
              <a:ext uri="{FF2B5EF4-FFF2-40B4-BE49-F238E27FC236}">
                <a16:creationId xmlns:a16="http://schemas.microsoft.com/office/drawing/2014/main" id="{CAB3E02C-DB37-48FB-A999-ACDEB369FEF2}"/>
              </a:ext>
            </a:extLst>
          </p:cNvPr>
          <p:cNvSpPr txBox="1"/>
          <p:nvPr/>
        </p:nvSpPr>
        <p:spPr>
          <a:xfrm>
            <a:off x="242816" y="1479142"/>
            <a:ext cx="5642562" cy="4528012"/>
          </a:xfrm>
          <a:prstGeom prst="rect">
            <a:avLst/>
          </a:prstGeom>
        </p:spPr>
        <p:txBody>
          <a:bodyPr vert="horz" lIns="91345" tIns="45672" rIns="91345" bIns="45672" rtlCol="0" anchor="ctr">
            <a:normAutofit lnSpcReduction="10000"/>
          </a:bodyPr>
          <a:lstStyle/>
          <a:p>
            <a:pPr marL="456743" indent="-228371">
              <a:lnSpc>
                <a:spcPct val="110000"/>
              </a:lnSpc>
              <a:spcAft>
                <a:spcPts val="599"/>
              </a:spcAft>
              <a:buFont typeface="Arial" panose="020B0604020202020204" pitchFamily="34" charset="0"/>
              <a:buChar char="•"/>
            </a:pPr>
            <a:r>
              <a:rPr lang="en-US" sz="2398" b="1">
                <a:solidFill>
                  <a:srgbClr val="0070C0"/>
                </a:solidFill>
              </a:rPr>
              <a:t>Effective</a:t>
            </a:r>
            <a:r>
              <a:rPr lang="en-US" sz="2398">
                <a:solidFill>
                  <a:srgbClr val="0070C0"/>
                </a:solidFill>
              </a:rPr>
              <a:t> : </a:t>
            </a:r>
            <a:r>
              <a:rPr lang="en-US" sz="2398">
                <a:solidFill>
                  <a:srgbClr val="0070C0"/>
                </a:solidFill>
                <a:effectLst/>
                <a:latin typeface="Calibri" panose="020F0502020204030204" pitchFamily="34" charset="0"/>
                <a:ea typeface="Calibri" panose="020F0502020204030204" pitchFamily="34" charset="0"/>
                <a:cs typeface="Arial" panose="020B0604020202020204" pitchFamily="34" charset="0"/>
              </a:rPr>
              <a:t>substantial savings in time and money by acting in advance of emergencies.</a:t>
            </a:r>
            <a:endParaRPr lang="en-US" sz="2398">
              <a:solidFill>
                <a:srgbClr val="0070C0"/>
              </a:solidFill>
            </a:endParaRPr>
          </a:p>
          <a:p>
            <a:pPr marL="456743" indent="-228371">
              <a:lnSpc>
                <a:spcPct val="110000"/>
              </a:lnSpc>
              <a:spcAft>
                <a:spcPts val="599"/>
              </a:spcAft>
              <a:buFont typeface="Arial" panose="020B0604020202020204" pitchFamily="34" charset="0"/>
              <a:buChar char="•"/>
            </a:pPr>
            <a:r>
              <a:rPr lang="en-US" sz="2398" b="1">
                <a:solidFill>
                  <a:srgbClr val="0070C0"/>
                </a:solidFill>
              </a:rPr>
              <a:t>Dignified way to assist people</a:t>
            </a:r>
            <a:r>
              <a:rPr lang="en-US" sz="2398">
                <a:solidFill>
                  <a:srgbClr val="0070C0"/>
                </a:solidFill>
              </a:rPr>
              <a:t>: </a:t>
            </a:r>
            <a:r>
              <a:rPr lang="en-US" sz="2398">
                <a:solidFill>
                  <a:srgbClr val="0070C0"/>
                </a:solidFill>
                <a:effectLst/>
                <a:latin typeface="Calibri" panose="020F0502020204030204" pitchFamily="34" charset="0"/>
                <a:ea typeface="Calibri" panose="020F0502020204030204" pitchFamily="34" charset="0"/>
                <a:cs typeface="Arial" panose="020B0604020202020204" pitchFamily="34" charset="0"/>
              </a:rPr>
              <a:t>enhance people’s dignity while protecting them from further exposure to shocks.</a:t>
            </a:r>
            <a:endParaRPr lang="en-US" sz="2398">
              <a:solidFill>
                <a:srgbClr val="0070C0"/>
              </a:solidFill>
            </a:endParaRPr>
          </a:p>
          <a:p>
            <a:pPr marL="456743" indent="-228371">
              <a:lnSpc>
                <a:spcPct val="110000"/>
              </a:lnSpc>
              <a:spcAft>
                <a:spcPts val="599"/>
              </a:spcAft>
              <a:buFont typeface="Arial" panose="020B0604020202020204" pitchFamily="34" charset="0"/>
              <a:buChar char="•"/>
            </a:pPr>
            <a:r>
              <a:rPr lang="en-US" sz="2398" b="1">
                <a:solidFill>
                  <a:srgbClr val="0070C0"/>
                </a:solidFill>
              </a:rPr>
              <a:t>Nexus approach</a:t>
            </a:r>
            <a:r>
              <a:rPr lang="en-US" sz="2398">
                <a:solidFill>
                  <a:srgbClr val="0070C0"/>
                </a:solidFill>
              </a:rPr>
              <a:t>: contribute to the triple nexus with humanitarian interventions that are at the intersection of peace and climate action.</a:t>
            </a:r>
          </a:p>
        </p:txBody>
      </p:sp>
      <p:pic>
        <p:nvPicPr>
          <p:cNvPr id="2" name="object 4">
            <a:extLst>
              <a:ext uri="{FF2B5EF4-FFF2-40B4-BE49-F238E27FC236}">
                <a16:creationId xmlns:a16="http://schemas.microsoft.com/office/drawing/2014/main" id="{34F0C4D5-1F12-1271-1232-43E0A3304E30}"/>
              </a:ext>
            </a:extLst>
          </p:cNvPr>
          <p:cNvPicPr/>
          <p:nvPr/>
        </p:nvPicPr>
        <p:blipFill>
          <a:blip r:embed="rId4" cstate="email">
            <a:extLst>
              <a:ext uri="{28A0092B-C50C-407E-A947-70E740481C1C}">
                <a14:useLocalDpi xmlns:a14="http://schemas.microsoft.com/office/drawing/2010/main"/>
              </a:ext>
            </a:extLst>
          </a:blip>
          <a:stretch>
            <a:fillRect/>
          </a:stretch>
        </p:blipFill>
        <p:spPr>
          <a:xfrm>
            <a:off x="5029743" y="850845"/>
            <a:ext cx="7699907" cy="5437372"/>
          </a:xfrm>
          <a:prstGeom prst="rect">
            <a:avLst/>
          </a:prstGeom>
        </p:spPr>
      </p:pic>
      <p:sp>
        <p:nvSpPr>
          <p:cNvPr id="6" name="ZoneTexte 5">
            <a:extLst>
              <a:ext uri="{FF2B5EF4-FFF2-40B4-BE49-F238E27FC236}">
                <a16:creationId xmlns:a16="http://schemas.microsoft.com/office/drawing/2014/main" id="{07E250B4-BA9A-F998-6F92-615047A50592}"/>
              </a:ext>
            </a:extLst>
          </p:cNvPr>
          <p:cNvSpPr txBox="1"/>
          <p:nvPr/>
        </p:nvSpPr>
        <p:spPr>
          <a:xfrm>
            <a:off x="9747294" y="6180334"/>
            <a:ext cx="1504677" cy="307456"/>
          </a:xfrm>
          <a:prstGeom prst="rect">
            <a:avLst/>
          </a:prstGeom>
          <a:noFill/>
        </p:spPr>
        <p:txBody>
          <a:bodyPr wrap="square" rtlCol="0">
            <a:spAutoFit/>
          </a:bodyPr>
          <a:lstStyle/>
          <a:p>
            <a:r>
              <a:rPr lang="en-GB" sz="1399">
                <a:solidFill>
                  <a:srgbClr val="0070C0"/>
                </a:solidFill>
              </a:rPr>
              <a:t>Photo credit: WFP</a:t>
            </a:r>
          </a:p>
        </p:txBody>
      </p:sp>
    </p:spTree>
    <p:extLst>
      <p:ext uri="{BB962C8B-B14F-4D97-AF65-F5344CB8AC3E}">
        <p14:creationId xmlns:p14="http://schemas.microsoft.com/office/powerpoint/2010/main" val="24671616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238028"/>
            <a:ext cx="8171902" cy="578540"/>
          </a:xfrm>
          <a:prstGeom prst="rect">
            <a:avLst/>
          </a:prstGeom>
        </p:spPr>
      </p:pic>
      <p:sp>
        <p:nvSpPr>
          <p:cNvPr id="13" name="object 13"/>
          <p:cNvSpPr txBox="1">
            <a:spLocks noGrp="1"/>
          </p:cNvSpPr>
          <p:nvPr>
            <p:ph type="title"/>
          </p:nvPr>
        </p:nvSpPr>
        <p:spPr>
          <a:xfrm>
            <a:off x="166477" y="133740"/>
            <a:ext cx="7678208" cy="784142"/>
          </a:xfrm>
          <a:prstGeom prst="rect">
            <a:avLst/>
          </a:prstGeom>
        </p:spPr>
        <p:txBody>
          <a:bodyPr vert="horz" wrap="square" lIns="0" tIns="8462" rIns="0" bIns="0" rtlCol="0" anchor="ctr">
            <a:spAutoFit/>
          </a:bodyPr>
          <a:lstStyle/>
          <a:p>
            <a:pPr marL="7693">
              <a:spcBef>
                <a:spcPts val="67"/>
              </a:spcBef>
            </a:pPr>
            <a:r>
              <a:rPr lang="en-GB" sz="2800"/>
              <a:t>Anticipatory action – Global overview 2022 </a:t>
            </a:r>
            <a:endParaRPr sz="2800"/>
          </a:p>
        </p:txBody>
      </p:sp>
      <p:sp>
        <p:nvSpPr>
          <p:cNvPr id="16" name="object 16"/>
          <p:cNvSpPr txBox="1"/>
          <p:nvPr/>
        </p:nvSpPr>
        <p:spPr>
          <a:xfrm>
            <a:off x="3604198" y="2667364"/>
            <a:ext cx="1455541" cy="563900"/>
          </a:xfrm>
          <a:prstGeom prst="rect">
            <a:avLst/>
          </a:prstGeom>
        </p:spPr>
        <p:txBody>
          <a:bodyPr vert="horz" wrap="square" lIns="0" tIns="9617" rIns="0" bIns="0" rtlCol="0">
            <a:spAutoFit/>
          </a:bodyPr>
          <a:lstStyle/>
          <a:p>
            <a:pPr algn="ctr" defTabSz="553938">
              <a:lnSpc>
                <a:spcPts val="1409"/>
              </a:lnSpc>
              <a:spcBef>
                <a:spcPts val="76"/>
              </a:spcBef>
            </a:pPr>
            <a:r>
              <a:rPr lang="en-US" sz="1454" b="1" kern="0" spc="-45">
                <a:solidFill>
                  <a:srgbClr val="FFFFFF"/>
                </a:solidFill>
                <a:latin typeface="OpenSans-Extrabold"/>
                <a:cs typeface="OpenSans-Extrabold"/>
              </a:rPr>
              <a:t>4.7</a:t>
            </a:r>
            <a:r>
              <a:rPr sz="1454" b="1" kern="0" spc="-45">
                <a:solidFill>
                  <a:srgbClr val="FFFFFF"/>
                </a:solidFill>
                <a:latin typeface="OpenSans-Extrabold"/>
                <a:cs typeface="OpenSans-Extrabold"/>
              </a:rPr>
              <a:t> </a:t>
            </a:r>
            <a:r>
              <a:rPr sz="1454" b="1" kern="0">
                <a:solidFill>
                  <a:srgbClr val="FFFFFF"/>
                </a:solidFill>
                <a:latin typeface="OpenSans-Extrabold"/>
                <a:cs typeface="OpenSans-Extrabold"/>
              </a:rPr>
              <a:t>million</a:t>
            </a:r>
            <a:r>
              <a:rPr sz="1454" b="1" kern="0" spc="-49">
                <a:solidFill>
                  <a:srgbClr val="FFFFFF"/>
                </a:solidFill>
                <a:latin typeface="OpenSans-Extrabold"/>
                <a:cs typeface="OpenSans-Extrabold"/>
              </a:rPr>
              <a:t> </a:t>
            </a:r>
            <a:r>
              <a:rPr sz="1454" b="1" kern="0" spc="-6">
                <a:solidFill>
                  <a:srgbClr val="FFFFFF"/>
                </a:solidFill>
                <a:latin typeface="OpenSans-Extrabold"/>
                <a:cs typeface="OpenSans-Extrabold"/>
              </a:rPr>
              <a:t>people</a:t>
            </a:r>
            <a:endParaRPr sz="1454" kern="0">
              <a:solidFill>
                <a:sysClr val="windowText" lastClr="000000"/>
              </a:solidFill>
              <a:latin typeface="OpenSans-Extrabold"/>
              <a:cs typeface="OpenSans-Extrabold"/>
            </a:endParaRPr>
          </a:p>
          <a:p>
            <a:pPr marL="242347" marR="239270" algn="ctr" defTabSz="553938">
              <a:lnSpc>
                <a:spcPts val="1400"/>
              </a:lnSpc>
              <a:spcBef>
                <a:spcPts val="55"/>
              </a:spcBef>
            </a:pPr>
            <a:r>
              <a:rPr sz="1454" kern="0" spc="-6">
                <a:solidFill>
                  <a:srgbClr val="FFFFFF"/>
                </a:solidFill>
                <a:latin typeface="Open Sans"/>
                <a:cs typeface="Open Sans"/>
              </a:rPr>
              <a:t>covered</a:t>
            </a:r>
            <a:r>
              <a:rPr sz="1454" kern="0" spc="-55">
                <a:solidFill>
                  <a:srgbClr val="FFFFFF"/>
                </a:solidFill>
                <a:latin typeface="Open Sans"/>
                <a:cs typeface="Open Sans"/>
              </a:rPr>
              <a:t> </a:t>
            </a:r>
            <a:r>
              <a:rPr sz="1454" kern="0" spc="-15">
                <a:solidFill>
                  <a:srgbClr val="FFFFFF"/>
                </a:solidFill>
                <a:latin typeface="Open Sans"/>
                <a:cs typeface="Open Sans"/>
              </a:rPr>
              <a:t>by </a:t>
            </a:r>
            <a:r>
              <a:rPr sz="1454" kern="0" spc="39">
                <a:solidFill>
                  <a:srgbClr val="FFFFFF"/>
                </a:solidFill>
                <a:latin typeface="Open Sans"/>
                <a:cs typeface="Open Sans"/>
              </a:rPr>
              <a:t>AA</a:t>
            </a:r>
            <a:r>
              <a:rPr sz="1454" kern="0" spc="-58">
                <a:solidFill>
                  <a:srgbClr val="FFFFFF"/>
                </a:solidFill>
                <a:latin typeface="Open Sans"/>
                <a:cs typeface="Open Sans"/>
              </a:rPr>
              <a:t> </a:t>
            </a:r>
            <a:r>
              <a:rPr sz="1454" kern="0" spc="-6">
                <a:solidFill>
                  <a:srgbClr val="FFFFFF"/>
                </a:solidFill>
                <a:latin typeface="Open Sans"/>
                <a:cs typeface="Open Sans"/>
              </a:rPr>
              <a:t>Plans</a:t>
            </a:r>
            <a:endParaRPr sz="1454" kern="0">
              <a:solidFill>
                <a:sysClr val="windowText" lastClr="000000"/>
              </a:solidFill>
              <a:latin typeface="Open Sans"/>
              <a:cs typeface="Open Sans"/>
            </a:endParaRPr>
          </a:p>
        </p:txBody>
      </p:sp>
      <p:pic>
        <p:nvPicPr>
          <p:cNvPr id="20" name="Image 19">
            <a:extLst>
              <a:ext uri="{FF2B5EF4-FFF2-40B4-BE49-F238E27FC236}">
                <a16:creationId xmlns:a16="http://schemas.microsoft.com/office/drawing/2014/main" id="{B3179E2E-FB7D-91D2-BCF7-906D4E47A5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4209"/>
            <a:ext cx="8703036" cy="5780099"/>
          </a:xfrm>
          <a:prstGeom prst="rect">
            <a:avLst/>
          </a:prstGeom>
        </p:spPr>
      </p:pic>
      <p:sp>
        <p:nvSpPr>
          <p:cNvPr id="21" name="Rectangle 20">
            <a:extLst>
              <a:ext uri="{FF2B5EF4-FFF2-40B4-BE49-F238E27FC236}">
                <a16:creationId xmlns:a16="http://schemas.microsoft.com/office/drawing/2014/main" id="{FA86F1A9-110D-576F-21D6-51381E2D3A96}"/>
              </a:ext>
            </a:extLst>
          </p:cNvPr>
          <p:cNvSpPr/>
          <p:nvPr/>
        </p:nvSpPr>
        <p:spPr>
          <a:xfrm>
            <a:off x="0" y="976707"/>
            <a:ext cx="3510819" cy="169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bg1"/>
              </a:solidFill>
            </a:endParaRPr>
          </a:p>
        </p:txBody>
      </p:sp>
      <p:pic>
        <p:nvPicPr>
          <p:cNvPr id="23" name="Image 22">
            <a:extLst>
              <a:ext uri="{FF2B5EF4-FFF2-40B4-BE49-F238E27FC236}">
                <a16:creationId xmlns:a16="http://schemas.microsoft.com/office/drawing/2014/main" id="{FEA3D7A4-A991-CAC6-2BE1-E812F16AB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30570" y="272671"/>
            <a:ext cx="3510819" cy="2107258"/>
          </a:xfrm>
          <a:prstGeom prst="rect">
            <a:avLst/>
          </a:prstGeom>
        </p:spPr>
      </p:pic>
      <p:sp>
        <p:nvSpPr>
          <p:cNvPr id="24" name="ZoneTexte 23">
            <a:extLst>
              <a:ext uri="{FF2B5EF4-FFF2-40B4-BE49-F238E27FC236}">
                <a16:creationId xmlns:a16="http://schemas.microsoft.com/office/drawing/2014/main" id="{BCFCA29E-DD0B-B044-C5DD-7C88F30CC321}"/>
              </a:ext>
            </a:extLst>
          </p:cNvPr>
          <p:cNvSpPr txBox="1"/>
          <p:nvPr/>
        </p:nvSpPr>
        <p:spPr>
          <a:xfrm>
            <a:off x="9007892" y="6241633"/>
            <a:ext cx="2933497" cy="522675"/>
          </a:xfrm>
          <a:prstGeom prst="rect">
            <a:avLst/>
          </a:prstGeom>
          <a:noFill/>
        </p:spPr>
        <p:txBody>
          <a:bodyPr wrap="square" rtlCol="0">
            <a:spAutoFit/>
          </a:bodyPr>
          <a:lstStyle/>
          <a:p>
            <a:r>
              <a:rPr lang="en-GB" sz="1399" i="1"/>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37911" y="1143941"/>
            <a:ext cx="2430587" cy="922368"/>
          </a:xfrm>
          <a:prstGeom prst="rect">
            <a:avLst/>
          </a:prstGeom>
          <a:noFill/>
        </p:spPr>
        <p:txBody>
          <a:bodyPr wrap="square" rtlCol="0">
            <a:spAutoFit/>
          </a:bodyPr>
          <a:lstStyle/>
          <a:p>
            <a:r>
              <a:rPr lang="en-GB" sz="1798">
                <a:solidFill>
                  <a:srgbClr val="48B6C9"/>
                </a:solidFill>
              </a:rPr>
              <a:t>Active anticipatory action framework around the world</a:t>
            </a:r>
          </a:p>
        </p:txBody>
      </p:sp>
      <p:sp>
        <p:nvSpPr>
          <p:cNvPr id="26" name="Rectangle 25">
            <a:extLst>
              <a:ext uri="{FF2B5EF4-FFF2-40B4-BE49-F238E27FC236}">
                <a16:creationId xmlns:a16="http://schemas.microsoft.com/office/drawing/2014/main" id="{07D3FE38-2F67-2EA9-90C5-F05E2E4FA9EF}"/>
              </a:ext>
            </a:extLst>
          </p:cNvPr>
          <p:cNvSpPr/>
          <p:nvPr/>
        </p:nvSpPr>
        <p:spPr>
          <a:xfrm>
            <a:off x="143688" y="5881295"/>
            <a:ext cx="2319541" cy="890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bg1"/>
              </a:solidFill>
            </a:endParaRPr>
          </a:p>
        </p:txBody>
      </p:sp>
    </p:spTree>
    <p:extLst>
      <p:ext uri="{BB962C8B-B14F-4D97-AF65-F5344CB8AC3E}">
        <p14:creationId xmlns:p14="http://schemas.microsoft.com/office/powerpoint/2010/main" val="28127807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2D57BE-7D15-016A-C650-7B577D6261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10027"/>
            <a:ext cx="9697649" cy="6044401"/>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195123"/>
            <a:ext cx="8100090" cy="578540"/>
          </a:xfrm>
          <a:prstGeom prst="rect">
            <a:avLst/>
          </a:prstGeom>
        </p:spPr>
      </p:pic>
      <p:sp>
        <p:nvSpPr>
          <p:cNvPr id="21" name="Rectangle 20">
            <a:extLst>
              <a:ext uri="{FF2B5EF4-FFF2-40B4-BE49-F238E27FC236}">
                <a16:creationId xmlns:a16="http://schemas.microsoft.com/office/drawing/2014/main" id="{FA86F1A9-110D-576F-21D6-51381E2D3A96}"/>
              </a:ext>
            </a:extLst>
          </p:cNvPr>
          <p:cNvSpPr/>
          <p:nvPr/>
        </p:nvSpPr>
        <p:spPr>
          <a:xfrm>
            <a:off x="0" y="772443"/>
            <a:ext cx="3510819" cy="169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bg1"/>
              </a:solidFill>
            </a:endParaRPr>
          </a:p>
        </p:txBody>
      </p:sp>
      <p:sp>
        <p:nvSpPr>
          <p:cNvPr id="24" name="ZoneTexte 23">
            <a:extLst>
              <a:ext uri="{FF2B5EF4-FFF2-40B4-BE49-F238E27FC236}">
                <a16:creationId xmlns:a16="http://schemas.microsoft.com/office/drawing/2014/main" id="{BCFCA29E-DD0B-B044-C5DD-7C88F30CC321}"/>
              </a:ext>
            </a:extLst>
          </p:cNvPr>
          <p:cNvSpPr txBox="1"/>
          <p:nvPr/>
        </p:nvSpPr>
        <p:spPr>
          <a:xfrm>
            <a:off x="9007892" y="6241633"/>
            <a:ext cx="2933497" cy="522675"/>
          </a:xfrm>
          <a:prstGeom prst="rect">
            <a:avLst/>
          </a:prstGeom>
          <a:solidFill>
            <a:schemeClr val="bg1"/>
          </a:solidFill>
        </p:spPr>
        <p:txBody>
          <a:bodyPr wrap="square" rtlCol="0">
            <a:spAutoFit/>
          </a:bodyPr>
          <a:lstStyle/>
          <a:p>
            <a:r>
              <a:rPr lang="en-GB" sz="1399" i="1"/>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04009" y="1272415"/>
            <a:ext cx="3080296" cy="645658"/>
          </a:xfrm>
          <a:prstGeom prst="rect">
            <a:avLst/>
          </a:prstGeom>
          <a:noFill/>
        </p:spPr>
        <p:txBody>
          <a:bodyPr wrap="square" rtlCol="0">
            <a:spAutoFit/>
          </a:bodyPr>
          <a:lstStyle/>
          <a:p>
            <a:r>
              <a:rPr lang="en-GB" sz="1798">
                <a:solidFill>
                  <a:srgbClr val="48B6C9"/>
                </a:solidFill>
              </a:rPr>
              <a:t>Anticipatory action frameworks activated in 2022</a:t>
            </a:r>
          </a:p>
        </p:txBody>
      </p:sp>
      <p:sp>
        <p:nvSpPr>
          <p:cNvPr id="26" name="Rectangle 25">
            <a:extLst>
              <a:ext uri="{FF2B5EF4-FFF2-40B4-BE49-F238E27FC236}">
                <a16:creationId xmlns:a16="http://schemas.microsoft.com/office/drawing/2014/main" id="{07D3FE38-2F67-2EA9-90C5-F05E2E4FA9EF}"/>
              </a:ext>
            </a:extLst>
          </p:cNvPr>
          <p:cNvSpPr/>
          <p:nvPr/>
        </p:nvSpPr>
        <p:spPr>
          <a:xfrm>
            <a:off x="143688" y="5881295"/>
            <a:ext cx="2319541" cy="890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bg1"/>
              </a:solidFill>
            </a:endParaRPr>
          </a:p>
        </p:txBody>
      </p:sp>
      <p:pic>
        <p:nvPicPr>
          <p:cNvPr id="6" name="Image 5">
            <a:extLst>
              <a:ext uri="{FF2B5EF4-FFF2-40B4-BE49-F238E27FC236}">
                <a16:creationId xmlns:a16="http://schemas.microsoft.com/office/drawing/2014/main" id="{76364D65-E6E1-C0B3-7124-5CD1C895C7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01416" y="451338"/>
            <a:ext cx="3906517" cy="2682588"/>
          </a:xfrm>
          <a:prstGeom prst="rect">
            <a:avLst/>
          </a:prstGeom>
        </p:spPr>
      </p:pic>
      <p:sp>
        <p:nvSpPr>
          <p:cNvPr id="5" name="Title 4">
            <a:extLst>
              <a:ext uri="{FF2B5EF4-FFF2-40B4-BE49-F238E27FC236}">
                <a16:creationId xmlns:a16="http://schemas.microsoft.com/office/drawing/2014/main" id="{17F6AAB0-362E-B03A-B499-AEC9BA734E0D}"/>
              </a:ext>
            </a:extLst>
          </p:cNvPr>
          <p:cNvSpPr>
            <a:spLocks noGrp="1"/>
          </p:cNvSpPr>
          <p:nvPr>
            <p:ph type="title"/>
          </p:nvPr>
        </p:nvSpPr>
        <p:spPr/>
        <p:txBody>
          <a:bodyPr/>
          <a:lstStyle/>
          <a:p>
            <a:endParaRPr lang="en-US"/>
          </a:p>
        </p:txBody>
      </p:sp>
      <p:sp>
        <p:nvSpPr>
          <p:cNvPr id="8" name="object 13">
            <a:extLst>
              <a:ext uri="{FF2B5EF4-FFF2-40B4-BE49-F238E27FC236}">
                <a16:creationId xmlns:a16="http://schemas.microsoft.com/office/drawing/2014/main" id="{4A6EB371-3053-1FBF-18B7-0AB97E13B6C5}"/>
              </a:ext>
            </a:extLst>
          </p:cNvPr>
          <p:cNvSpPr txBox="1">
            <a:spLocks/>
          </p:cNvSpPr>
          <p:nvPr/>
        </p:nvSpPr>
        <p:spPr>
          <a:xfrm>
            <a:off x="166477" y="90835"/>
            <a:ext cx="7678208" cy="78414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wrap="square" lIns="0" tIns="8462" rIns="0" bIns="0" rtlCol="0" anchor="ctr">
            <a:spAutoFit/>
          </a:bodyPr>
          <a:lstStyle>
            <a:lvl1pPr marL="0" marR="0" indent="0" algn="l" defTabSz="913212" rtl="0" eaLnBrk="1" fontAlgn="auto" latinLnBrk="0" hangingPunct="1">
              <a:lnSpc>
                <a:spcPct val="90000"/>
              </a:lnSpc>
              <a:spcBef>
                <a:spcPct val="0"/>
              </a:spcBef>
              <a:spcAft>
                <a:spcPts val="0"/>
              </a:spcAft>
              <a:buClrTx/>
              <a:buSzTx/>
              <a:buFontTx/>
              <a:buNone/>
              <a:tabLst/>
              <a:defRPr sz="5400" b="1" i="0" u="none" strike="noStrike" cap="none" spc="0" baseline="0">
                <a:solidFill>
                  <a:srgbClr val="000000"/>
                </a:solidFill>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marL="7693">
              <a:spcBef>
                <a:spcPts val="67"/>
              </a:spcBef>
            </a:pPr>
            <a:r>
              <a:rPr lang="en-GB" sz="2800"/>
              <a:t>Anticipatory action – Global overview 2022 </a:t>
            </a:r>
          </a:p>
        </p:txBody>
      </p:sp>
    </p:spTree>
    <p:extLst>
      <p:ext uri="{BB962C8B-B14F-4D97-AF65-F5344CB8AC3E}">
        <p14:creationId xmlns:p14="http://schemas.microsoft.com/office/powerpoint/2010/main" val="221709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2422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DFABF3A-0148-4C9D-AEC1-D579E1A7B0E5}"/>
              </a:ext>
            </a:extLst>
          </p:cNvPr>
          <p:cNvSpPr txBox="1"/>
          <p:nvPr/>
        </p:nvSpPr>
        <p:spPr>
          <a:xfrm>
            <a:off x="7167" y="6565606"/>
            <a:ext cx="5621641" cy="276710"/>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2F2D2E"/>
                </a:solidFill>
                <a:effectLst/>
                <a:uLnTx/>
                <a:uFillTx/>
                <a:latin typeface="Calibri" panose="020F0502020204030204"/>
                <a:ea typeface="+mn-ea"/>
                <a:cs typeface="+mn-cs"/>
              </a:rPr>
              <a:t>Source: https://www.</a:t>
            </a:r>
            <a:r>
              <a:rPr kumimoji="0" lang="en-US" sz="1199" b="0" i="0" u="none" strike="noStrike" kern="1200" cap="none" spc="0" normalizeH="0" baseline="0" noProof="0">
                <a:ln>
                  <a:noFill/>
                </a:ln>
                <a:solidFill>
                  <a:srgbClr val="005691"/>
                </a:solidFill>
                <a:effectLst/>
                <a:uLnTx/>
                <a:uFillTx/>
                <a:latin typeface="Calibri" panose="020F0502020204030204"/>
                <a:ea typeface="+mn-ea"/>
                <a:cs typeface="+mn-cs"/>
              </a:rPr>
              <a:t>unocha</a:t>
            </a:r>
            <a:r>
              <a:rPr kumimoji="0" lang="en-US" sz="1199" b="0" i="0" u="none" strike="noStrike" kern="1200" cap="none" spc="0" normalizeH="0" baseline="0" noProof="0">
                <a:ln>
                  <a:noFill/>
                </a:ln>
                <a:solidFill>
                  <a:srgbClr val="2F2D2E"/>
                </a:solidFill>
                <a:effectLst/>
                <a:uLnTx/>
                <a:uFillTx/>
                <a:latin typeface="Calibri" panose="020F0502020204030204"/>
                <a:ea typeface="+mn-ea"/>
                <a:cs typeface="+mn-cs"/>
              </a:rPr>
              <a:t>.org/our-work/humanitarian-financing/anticipatory-action</a:t>
            </a:r>
          </a:p>
        </p:txBody>
      </p:sp>
      <p:pic>
        <p:nvPicPr>
          <p:cNvPr id="4" name="Picture 3">
            <a:extLst>
              <a:ext uri="{FF2B5EF4-FFF2-40B4-BE49-F238E27FC236}">
                <a16:creationId xmlns:a16="http://schemas.microsoft.com/office/drawing/2014/main" id="{BD511CB9-6DE2-451E-8643-306E964900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359"/>
            <a:ext cx="12179300" cy="6849282"/>
          </a:xfrm>
          <a:prstGeom prst="rect">
            <a:avLst/>
          </a:prstGeom>
        </p:spPr>
      </p:pic>
      <p:sp>
        <p:nvSpPr>
          <p:cNvPr id="3" name="TextBox 2">
            <a:extLst>
              <a:ext uri="{FF2B5EF4-FFF2-40B4-BE49-F238E27FC236}">
                <a16:creationId xmlns:a16="http://schemas.microsoft.com/office/drawing/2014/main" id="{2E03E55C-91F5-414F-A509-F17F4CEC3077}"/>
              </a:ext>
            </a:extLst>
          </p:cNvPr>
          <p:cNvSpPr txBox="1"/>
          <p:nvPr/>
        </p:nvSpPr>
        <p:spPr>
          <a:xfrm>
            <a:off x="577973" y="6516227"/>
            <a:ext cx="2529563" cy="307456"/>
          </a:xfrm>
          <a:prstGeom prst="rect">
            <a:avLst/>
          </a:prstGeom>
          <a:noFill/>
        </p:spPr>
        <p:txBody>
          <a:bodyPr wrap="square" rtlCol="0">
            <a:spAutoFit/>
          </a:bodyPr>
          <a:lstStyle/>
          <a:p>
            <a:r>
              <a:rPr lang="en-US" sz="1399" i="1">
                <a:solidFill>
                  <a:schemeClr val="tx1">
                    <a:lumMod val="75000"/>
                    <a:lumOff val="25000"/>
                  </a:schemeClr>
                </a:solidFill>
              </a:rPr>
              <a:t>*As of March 2023</a:t>
            </a:r>
          </a:p>
        </p:txBody>
      </p:sp>
    </p:spTree>
    <p:extLst>
      <p:ext uri="{BB962C8B-B14F-4D97-AF65-F5344CB8AC3E}">
        <p14:creationId xmlns:p14="http://schemas.microsoft.com/office/powerpoint/2010/main" val="271479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object 7">
            <a:extLst>
              <a:ext uri="{FF2B5EF4-FFF2-40B4-BE49-F238E27FC236}">
                <a16:creationId xmlns:a16="http://schemas.microsoft.com/office/drawing/2014/main" id="{DB7E8B15-A984-3B1C-83EA-A6AF9767130F}"/>
              </a:ext>
            </a:extLst>
          </p:cNvPr>
          <p:cNvSpPr txBox="1"/>
          <p:nvPr/>
        </p:nvSpPr>
        <p:spPr>
          <a:xfrm>
            <a:off x="2235939" y="1808569"/>
            <a:ext cx="9177856" cy="729691"/>
          </a:xfrm>
          <a:prstGeom prst="rect">
            <a:avLst/>
          </a:prstGeom>
        </p:spPr>
        <p:txBody>
          <a:bodyPr vert="horz" wrap="square" lIns="0" tIns="17694" rIns="0" bIns="0" rtlCol="0">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sz="1998" b="0" i="0" u="none" strike="noStrike" kern="0" cap="none" spc="-6" normalizeH="0" baseline="0" noProof="0">
                <a:ln>
                  <a:noFill/>
                </a:ln>
                <a:solidFill>
                  <a:sysClr val="windowText" lastClr="000000"/>
                </a:solidFill>
                <a:effectLst/>
                <a:uLnTx/>
                <a:uFillTx/>
                <a:latin typeface="Open Sans"/>
                <a:ea typeface="+mn-ea"/>
                <a:cs typeface="Open Sans"/>
              </a:rPr>
              <a:t>Climate</a:t>
            </a:r>
            <a:r>
              <a:rPr kumimoji="0" sz="1998" b="0" i="0" u="none" strike="noStrike" kern="0" cap="none" spc="-64"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change</a:t>
            </a:r>
            <a:r>
              <a:rPr kumimoji="0" sz="1998" b="0" i="0" u="none" strike="noStrike" kern="0" cap="none" spc="-61"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is</a:t>
            </a:r>
            <a:r>
              <a:rPr kumimoji="0" sz="1998" b="0" i="0" u="none" strike="noStrike" kern="0" cap="none" spc="-64"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a</a:t>
            </a:r>
            <a:r>
              <a:rPr kumimoji="0" sz="1998" b="0" i="0" u="none" strike="noStrike" kern="0" cap="none" spc="-61"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main</a:t>
            </a:r>
            <a:r>
              <a:rPr kumimoji="0" sz="1998" b="0" i="0" u="none" strike="noStrike" kern="0" cap="none" spc="-58"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driver</a:t>
            </a:r>
            <a:r>
              <a:rPr kumimoji="0" sz="1998" b="0" i="0" u="none" strike="noStrike" kern="0" cap="none" spc="-64"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of</a:t>
            </a:r>
            <a:r>
              <a:rPr kumimoji="0" sz="1998" b="0" i="0" u="none" strike="noStrike" kern="0" cap="none" spc="-58"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12" normalizeH="0" baseline="0" noProof="0">
                <a:ln>
                  <a:noFill/>
                </a:ln>
                <a:solidFill>
                  <a:sysClr val="windowText" lastClr="000000"/>
                </a:solidFill>
                <a:effectLst/>
                <a:uLnTx/>
                <a:uFillTx/>
                <a:latin typeface="Open Sans"/>
                <a:ea typeface="+mn-ea"/>
                <a:cs typeface="Open Sans"/>
              </a:rPr>
              <a:t>food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insecurity</a:t>
            </a:r>
            <a:r>
              <a:rPr kumimoji="0" lang="en-GB" sz="1998" b="0" i="0" u="none" strike="noStrike" kern="0" cap="none" spc="-42" normalizeH="0" baseline="0" noProof="0">
                <a:ln>
                  <a:noFill/>
                </a:ln>
                <a:solidFill>
                  <a:sysClr val="windowText" lastClr="000000"/>
                </a:solidFill>
                <a:effectLst/>
                <a:uLnTx/>
                <a:uFillTx/>
                <a:latin typeface="Open Sans"/>
                <a:ea typeface="+mn-ea"/>
                <a:cs typeface="Open Sans"/>
              </a:rPr>
              <a:t> and malnutrition,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and</a:t>
            </a:r>
            <a:r>
              <a:rPr kumimoji="0" sz="1998" b="0" i="0" u="none" strike="noStrike" kern="0" cap="none" spc="-36"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complex</a:t>
            </a:r>
            <a:r>
              <a:rPr kumimoji="0" sz="1998" b="0" i="0" u="none" strike="noStrike" kern="0" cap="none" spc="-33"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emergencies</a:t>
            </a:r>
            <a:r>
              <a:rPr kumimoji="0" lang="en-GB" sz="1998" b="0" i="0" u="none" strike="noStrike" kern="0" cap="none" spc="0" normalizeH="0" baseline="0" noProof="0">
                <a:ln>
                  <a:noFill/>
                </a:ln>
                <a:solidFill>
                  <a:sysClr val="windowText" lastClr="000000"/>
                </a:solidFill>
                <a:effectLst/>
                <a:uLnTx/>
                <a:uFillTx/>
                <a:latin typeface="Open Sans"/>
                <a:ea typeface="+mn-ea"/>
                <a:cs typeface="Open Sans"/>
              </a:rPr>
              <a:t>. </a:t>
            </a:r>
          </a:p>
        </p:txBody>
      </p:sp>
      <p:sp>
        <p:nvSpPr>
          <p:cNvPr id="28" name="object 8">
            <a:extLst>
              <a:ext uri="{FF2B5EF4-FFF2-40B4-BE49-F238E27FC236}">
                <a16:creationId xmlns:a16="http://schemas.microsoft.com/office/drawing/2014/main" id="{15F44943-4494-DB62-E160-541330A5A599}"/>
              </a:ext>
            </a:extLst>
          </p:cNvPr>
          <p:cNvSpPr/>
          <p:nvPr/>
        </p:nvSpPr>
        <p:spPr>
          <a:xfrm>
            <a:off x="1198121" y="1840898"/>
            <a:ext cx="682692" cy="697362"/>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1D3C5C"/>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9">
            <a:extLst>
              <a:ext uri="{FF2B5EF4-FFF2-40B4-BE49-F238E27FC236}">
                <a16:creationId xmlns:a16="http://schemas.microsoft.com/office/drawing/2014/main" id="{4E72F462-2E29-22AC-A064-5B374C4C64C5}"/>
              </a:ext>
            </a:extLst>
          </p:cNvPr>
          <p:cNvSpPr txBox="1"/>
          <p:nvPr/>
        </p:nvSpPr>
        <p:spPr>
          <a:xfrm>
            <a:off x="1498637" y="1917837"/>
            <a:ext cx="186732"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sz="3197" b="0" i="0" u="none" strike="noStrike" kern="0" cap="none" spc="0" normalizeH="0" baseline="0" noProof="0">
                <a:ln>
                  <a:noFill/>
                </a:ln>
                <a:solidFill>
                  <a:srgbClr val="FFFFFF"/>
                </a:solidFill>
                <a:effectLst/>
                <a:uLnTx/>
                <a:uFillTx/>
                <a:latin typeface="HALDEN SOLID"/>
                <a:ea typeface="+mn-ea"/>
                <a:cs typeface="HALDEN SOLID"/>
              </a:rPr>
              <a:t>1</a:t>
            </a:r>
            <a:endParaRPr kumimoji="0" sz="3197"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0" name="object 10">
            <a:extLst>
              <a:ext uri="{FF2B5EF4-FFF2-40B4-BE49-F238E27FC236}">
                <a16:creationId xmlns:a16="http://schemas.microsoft.com/office/drawing/2014/main" id="{914CC7AA-92AC-2421-68C7-BF872CADDFCC}"/>
              </a:ext>
            </a:extLst>
          </p:cNvPr>
          <p:cNvSpPr/>
          <p:nvPr/>
        </p:nvSpPr>
        <p:spPr>
          <a:xfrm>
            <a:off x="1238583" y="3700176"/>
            <a:ext cx="642230" cy="697362"/>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3CB3C7"/>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11">
            <a:extLst>
              <a:ext uri="{FF2B5EF4-FFF2-40B4-BE49-F238E27FC236}">
                <a16:creationId xmlns:a16="http://schemas.microsoft.com/office/drawing/2014/main" id="{A596A37D-98E3-A16E-57A6-94DA5CD73765}"/>
              </a:ext>
            </a:extLst>
          </p:cNvPr>
          <p:cNvSpPr txBox="1"/>
          <p:nvPr/>
        </p:nvSpPr>
        <p:spPr>
          <a:xfrm>
            <a:off x="1473569" y="3793837"/>
            <a:ext cx="192709"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lang="en-GB" sz="3197" b="0" i="0" u="none" strike="noStrike" kern="0" cap="none" spc="0" normalizeH="0" baseline="0" noProof="0">
                <a:ln>
                  <a:noFill/>
                </a:ln>
                <a:solidFill>
                  <a:srgbClr val="FFFFFF"/>
                </a:solidFill>
                <a:effectLst/>
                <a:uLnTx/>
                <a:uFillTx/>
                <a:latin typeface="HALDEN SOLID"/>
                <a:ea typeface="+mn-ea"/>
                <a:cs typeface="HALDEN SOLID"/>
              </a:rPr>
              <a:t>3</a:t>
            </a:r>
            <a:endParaRPr kumimoji="0" sz="3197"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2" name="object 12">
            <a:extLst>
              <a:ext uri="{FF2B5EF4-FFF2-40B4-BE49-F238E27FC236}">
                <a16:creationId xmlns:a16="http://schemas.microsoft.com/office/drawing/2014/main" id="{FFAD702F-1D20-EC79-E53B-1CC76FF72611}"/>
              </a:ext>
            </a:extLst>
          </p:cNvPr>
          <p:cNvSpPr/>
          <p:nvPr/>
        </p:nvSpPr>
        <p:spPr>
          <a:xfrm>
            <a:off x="1264237" y="4634876"/>
            <a:ext cx="642230" cy="657072"/>
          </a:xfrm>
          <a:custGeom>
            <a:avLst/>
            <a:gdLst/>
            <a:ahLst/>
            <a:cxnLst/>
            <a:rect l="l" t="t" r="r" b="b"/>
            <a:pathLst>
              <a:path w="755014" h="755015">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B485"/>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13">
            <a:extLst>
              <a:ext uri="{FF2B5EF4-FFF2-40B4-BE49-F238E27FC236}">
                <a16:creationId xmlns:a16="http://schemas.microsoft.com/office/drawing/2014/main" id="{EC801DC0-98CB-A403-AD09-FA5F6779B02A}"/>
              </a:ext>
            </a:extLst>
          </p:cNvPr>
          <p:cNvSpPr txBox="1"/>
          <p:nvPr/>
        </p:nvSpPr>
        <p:spPr>
          <a:xfrm>
            <a:off x="1473570" y="4713174"/>
            <a:ext cx="185362"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lang="en-GB" sz="3197" b="0" i="0" u="none" strike="noStrike" kern="0" cap="none" spc="0" normalizeH="0" baseline="0" noProof="0">
                <a:ln>
                  <a:noFill/>
                </a:ln>
                <a:solidFill>
                  <a:srgbClr val="FFFFFF"/>
                </a:solidFill>
                <a:effectLst/>
                <a:uLnTx/>
                <a:uFillTx/>
                <a:latin typeface="HALDEN SOLID"/>
                <a:ea typeface="+mn-ea"/>
                <a:cs typeface="HALDEN SOLID"/>
              </a:rPr>
              <a:t>4</a:t>
            </a:r>
            <a:endParaRPr kumimoji="0" sz="3197"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5" name="object 15">
            <a:extLst>
              <a:ext uri="{FF2B5EF4-FFF2-40B4-BE49-F238E27FC236}">
                <a16:creationId xmlns:a16="http://schemas.microsoft.com/office/drawing/2014/main" id="{830285DA-07CC-4765-BD6B-F72D12D05D1F}"/>
              </a:ext>
            </a:extLst>
          </p:cNvPr>
          <p:cNvSpPr txBox="1"/>
          <p:nvPr/>
        </p:nvSpPr>
        <p:spPr>
          <a:xfrm>
            <a:off x="331708" y="6399816"/>
            <a:ext cx="84098" cy="353536"/>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lang="en-GB" sz="2242" b="0" i="0" u="none" strike="noStrike" kern="0" cap="none" spc="0" normalizeH="0" baseline="0" noProof="0">
                <a:ln>
                  <a:noFill/>
                </a:ln>
                <a:solidFill>
                  <a:srgbClr val="FFFFFF"/>
                </a:solidFill>
                <a:effectLst/>
                <a:uLnTx/>
                <a:uFillTx/>
                <a:latin typeface="HALDEN SOLID"/>
                <a:ea typeface="+mn-ea"/>
                <a:cs typeface="HALDEN SOLID"/>
              </a:rPr>
              <a:t>5</a:t>
            </a:r>
            <a:endParaRPr kumimoji="0" sz="2242"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37" name="object 17">
            <a:extLst>
              <a:ext uri="{FF2B5EF4-FFF2-40B4-BE49-F238E27FC236}">
                <a16:creationId xmlns:a16="http://schemas.microsoft.com/office/drawing/2014/main" id="{440033E7-5384-3108-4E51-94E6480141A7}"/>
              </a:ext>
            </a:extLst>
          </p:cNvPr>
          <p:cNvSpPr txBox="1"/>
          <p:nvPr/>
        </p:nvSpPr>
        <p:spPr>
          <a:xfrm>
            <a:off x="2235939" y="4634876"/>
            <a:ext cx="8959255" cy="729691"/>
          </a:xfrm>
          <a:prstGeom prst="rect">
            <a:avLst/>
          </a:prstGeom>
        </p:spPr>
        <p:txBody>
          <a:bodyPr vert="horz" wrap="square" lIns="0" tIns="17694" rIns="0" bIns="0" rtlCol="0">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sz="1998" b="0" i="0" u="none" strike="noStrike" kern="0" cap="none" spc="0" normalizeH="0" baseline="0" noProof="0">
                <a:ln>
                  <a:noFill/>
                </a:ln>
                <a:solidFill>
                  <a:sysClr val="windowText" lastClr="000000"/>
                </a:solidFill>
                <a:effectLst/>
                <a:uLnTx/>
                <a:uFillTx/>
                <a:latin typeface="Open Sans"/>
                <a:ea typeface="+mn-ea"/>
                <a:cs typeface="Open Sans"/>
              </a:rPr>
              <a:t>Need</a:t>
            </a:r>
            <a:r>
              <a:rPr kumimoji="0" sz="1998" b="0" i="0" u="none" strike="noStrike" kern="0" cap="none" spc="-49"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to</a:t>
            </a:r>
            <a:r>
              <a:rPr kumimoji="0" sz="1998" b="0" i="0" u="none" strike="noStrike" kern="0" cap="none" spc="-49"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shift</a:t>
            </a:r>
            <a:r>
              <a:rPr kumimoji="0" sz="1998" b="0" i="0" u="none" strike="noStrike" kern="0" cap="none" spc="-52"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from</a:t>
            </a:r>
            <a:r>
              <a:rPr kumimoji="0" sz="1998" b="0" i="0" u="none" strike="noStrike" kern="0" cap="none" spc="-52"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a</a:t>
            </a:r>
            <a:r>
              <a:rPr kumimoji="0" sz="1998" b="0" i="0" u="none" strike="noStrike" kern="0" cap="none" spc="-49"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reactive</a:t>
            </a:r>
            <a:r>
              <a:rPr kumimoji="0" sz="1998" b="0" i="0" u="none" strike="noStrike" kern="0" cap="none" spc="-52"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to</a:t>
            </a:r>
            <a:r>
              <a:rPr kumimoji="0" sz="1998" b="0" i="0" u="none" strike="noStrike" kern="0" cap="none" spc="-49"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a</a:t>
            </a:r>
            <a:r>
              <a:rPr kumimoji="0" sz="1998" b="0" i="0" u="none" strike="noStrike" kern="0" cap="none" spc="-52"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12" normalizeH="0" baseline="0" noProof="0">
                <a:ln>
                  <a:noFill/>
                </a:ln>
                <a:solidFill>
                  <a:sysClr val="windowText" lastClr="000000"/>
                </a:solidFill>
                <a:effectLst/>
                <a:uLnTx/>
                <a:uFillTx/>
                <a:latin typeface="Open Sans"/>
                <a:ea typeface="+mn-ea"/>
                <a:cs typeface="Open Sans"/>
              </a:rPr>
              <a:t>more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forward-looking</a:t>
            </a:r>
            <a:r>
              <a:rPr kumimoji="0" sz="1998" b="0" i="0" u="none" strike="noStrike" kern="0" cap="none" spc="-18"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humanitarian</a:t>
            </a:r>
            <a:r>
              <a:rPr kumimoji="0" sz="1998" b="0" i="0" u="none" strike="noStrike" kern="0" cap="none" spc="-15"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system</a:t>
            </a:r>
            <a:endParaRPr kumimoji="0" sz="1998" b="0" i="0" u="none" strike="noStrike" kern="0" cap="none" spc="0" normalizeH="0" baseline="0" noProof="0">
              <a:ln>
                <a:noFill/>
              </a:ln>
              <a:solidFill>
                <a:sysClr val="windowText" lastClr="000000"/>
              </a:solidFill>
              <a:effectLst/>
              <a:uLnTx/>
              <a:uFillTx/>
              <a:latin typeface="Open Sans"/>
              <a:ea typeface="+mn-ea"/>
              <a:cs typeface="Open Sans"/>
            </a:endParaRPr>
          </a:p>
        </p:txBody>
      </p:sp>
      <p:sp>
        <p:nvSpPr>
          <p:cNvPr id="38" name="object 18">
            <a:extLst>
              <a:ext uri="{FF2B5EF4-FFF2-40B4-BE49-F238E27FC236}">
                <a16:creationId xmlns:a16="http://schemas.microsoft.com/office/drawing/2014/main" id="{5D154A0C-640F-EB37-ECD3-EA0555AF216A}"/>
              </a:ext>
            </a:extLst>
          </p:cNvPr>
          <p:cNvSpPr txBox="1"/>
          <p:nvPr/>
        </p:nvSpPr>
        <p:spPr>
          <a:xfrm>
            <a:off x="2235938" y="3728418"/>
            <a:ext cx="9177856" cy="729691"/>
          </a:xfrm>
          <a:prstGeom prst="rect">
            <a:avLst/>
          </a:prstGeom>
        </p:spPr>
        <p:txBody>
          <a:bodyPr vert="horz" wrap="square" lIns="0" tIns="17694" rIns="0" bIns="0" rtlCol="0">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sz="1998" b="0" i="0" u="none" strike="noStrike" kern="0" cap="none" spc="0" normalizeH="0" baseline="0" noProof="0">
                <a:ln>
                  <a:noFill/>
                </a:ln>
                <a:solidFill>
                  <a:sysClr val="windowText" lastClr="000000"/>
                </a:solidFill>
                <a:effectLst/>
                <a:uLnTx/>
                <a:uFillTx/>
                <a:latin typeface="Open Sans"/>
                <a:ea typeface="+mn-ea"/>
                <a:cs typeface="Open Sans"/>
              </a:rPr>
              <a:t>Ever</a:t>
            </a:r>
            <a:r>
              <a:rPr kumimoji="0" sz="1998" b="0" i="0" u="none" strike="noStrike" kern="0" cap="none" spc="-67"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increasing</a:t>
            </a:r>
            <a:r>
              <a:rPr kumimoji="0" sz="1998" b="0" i="0" u="none" strike="noStrike" kern="0" cap="none" spc="-64"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and</a:t>
            </a:r>
            <a:r>
              <a:rPr kumimoji="0" sz="1998" b="0" i="0" u="none" strike="noStrike" kern="0" cap="none" spc="-61"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more</a:t>
            </a:r>
            <a:r>
              <a:rPr kumimoji="0" sz="1998" b="0" i="0" u="none" strike="noStrike" kern="0" cap="none" spc="-61"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intense</a:t>
            </a:r>
            <a:r>
              <a:rPr kumimoji="0" sz="1998" b="0" i="0" u="none" strike="noStrike" kern="0" cap="none" spc="-61"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climate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shocks,</a:t>
            </a:r>
            <a:r>
              <a:rPr kumimoji="0" sz="1998" b="0" i="0" u="none" strike="noStrike" kern="0" cap="none" spc="-39"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increasing</a:t>
            </a:r>
            <a:r>
              <a:rPr kumimoji="0" sz="1998" b="0" i="0" u="none" strike="noStrike" kern="0" cap="none" spc="-36"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humanitarian</a:t>
            </a:r>
            <a:r>
              <a:rPr kumimoji="0" sz="1998" b="0" i="0" u="none" strike="noStrike" kern="0" cap="none" spc="-36"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needs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and</a:t>
            </a:r>
            <a:r>
              <a:rPr kumimoji="0" sz="1998" b="0" i="0" u="none" strike="noStrike" kern="0" cap="none" spc="-49"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0" normalizeH="0" baseline="0" noProof="0">
                <a:ln>
                  <a:noFill/>
                </a:ln>
                <a:solidFill>
                  <a:sysClr val="windowText" lastClr="000000"/>
                </a:solidFill>
                <a:effectLst/>
                <a:uLnTx/>
                <a:uFillTx/>
                <a:latin typeface="Open Sans"/>
                <a:ea typeface="+mn-ea"/>
                <a:cs typeface="Open Sans"/>
              </a:rPr>
              <a:t>costly</a:t>
            </a:r>
            <a:r>
              <a:rPr kumimoji="0" sz="1998" b="0" i="0" u="none" strike="noStrike" kern="0" cap="none" spc="-45" normalizeH="0" baseline="0" noProof="0">
                <a:ln>
                  <a:noFill/>
                </a:ln>
                <a:solidFill>
                  <a:sysClr val="windowText" lastClr="000000"/>
                </a:solidFill>
                <a:effectLst/>
                <a:uLnTx/>
                <a:uFillTx/>
                <a:latin typeface="Open Sans"/>
                <a:ea typeface="+mn-ea"/>
                <a:cs typeface="Open Sans"/>
              </a:rPr>
              <a:t> </a:t>
            </a:r>
            <a:r>
              <a:rPr kumimoji="0" sz="1998" b="0" i="0" u="none" strike="noStrike" kern="0" cap="none" spc="-6" normalizeH="0" baseline="0" noProof="0">
                <a:ln>
                  <a:noFill/>
                </a:ln>
                <a:solidFill>
                  <a:sysClr val="windowText" lastClr="000000"/>
                </a:solidFill>
                <a:effectLst/>
                <a:uLnTx/>
                <a:uFillTx/>
                <a:latin typeface="Open Sans"/>
                <a:ea typeface="+mn-ea"/>
                <a:cs typeface="Open Sans"/>
              </a:rPr>
              <a:t>responses</a:t>
            </a:r>
            <a:endParaRPr kumimoji="0" sz="1998" b="0" i="0" u="none" strike="noStrike" kern="0" cap="none" spc="0" normalizeH="0" baseline="0" noProof="0">
              <a:ln>
                <a:noFill/>
              </a:ln>
              <a:solidFill>
                <a:sysClr val="windowText" lastClr="000000"/>
              </a:solidFill>
              <a:effectLst/>
              <a:uLnTx/>
              <a:uFillTx/>
              <a:latin typeface="Open Sans"/>
              <a:ea typeface="+mn-ea"/>
              <a:cs typeface="Open Sans"/>
            </a:endParaRPr>
          </a:p>
        </p:txBody>
      </p:sp>
      <p:sp>
        <p:nvSpPr>
          <p:cNvPr id="150" name="object 10">
            <a:extLst>
              <a:ext uri="{FF2B5EF4-FFF2-40B4-BE49-F238E27FC236}">
                <a16:creationId xmlns:a16="http://schemas.microsoft.com/office/drawing/2014/main" id="{BF8E1F04-92B5-E9A7-4E87-7037BFFA0562}"/>
              </a:ext>
            </a:extLst>
          </p:cNvPr>
          <p:cNvSpPr/>
          <p:nvPr/>
        </p:nvSpPr>
        <p:spPr>
          <a:xfrm>
            <a:off x="1214492" y="2791635"/>
            <a:ext cx="642230" cy="697362"/>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7ABF"/>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object 11">
            <a:extLst>
              <a:ext uri="{FF2B5EF4-FFF2-40B4-BE49-F238E27FC236}">
                <a16:creationId xmlns:a16="http://schemas.microsoft.com/office/drawing/2014/main" id="{1B079661-6F6D-700F-8A71-6F8EAAA9240C}"/>
              </a:ext>
            </a:extLst>
          </p:cNvPr>
          <p:cNvSpPr txBox="1"/>
          <p:nvPr/>
        </p:nvSpPr>
        <p:spPr>
          <a:xfrm>
            <a:off x="1449032" y="2895872"/>
            <a:ext cx="192709"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sz="3197" b="0" i="0" u="none" strike="noStrike" kern="0" cap="none" spc="0" normalizeH="0" baseline="0" noProof="0">
                <a:ln>
                  <a:noFill/>
                </a:ln>
                <a:solidFill>
                  <a:srgbClr val="FFFFFF"/>
                </a:solidFill>
                <a:effectLst/>
                <a:uLnTx/>
                <a:uFillTx/>
                <a:latin typeface="HALDEN SOLID"/>
                <a:ea typeface="+mn-ea"/>
                <a:cs typeface="HALDEN SOLID"/>
              </a:rPr>
              <a:t>2</a:t>
            </a:r>
            <a:endParaRPr kumimoji="0" sz="3197" b="0" i="0" u="none" strike="noStrike" kern="0" cap="none" spc="0" normalizeH="0" baseline="0" noProof="0">
              <a:ln>
                <a:noFill/>
              </a:ln>
              <a:solidFill>
                <a:sysClr val="windowText" lastClr="000000"/>
              </a:solidFill>
              <a:effectLst/>
              <a:uLnTx/>
              <a:uFillTx/>
              <a:latin typeface="HALDEN SOLID"/>
              <a:ea typeface="+mn-ea"/>
              <a:cs typeface="HALDEN SOLID"/>
            </a:endParaRPr>
          </a:p>
        </p:txBody>
      </p:sp>
      <p:sp>
        <p:nvSpPr>
          <p:cNvPr id="153" name="ZoneTexte 152">
            <a:extLst>
              <a:ext uri="{FF2B5EF4-FFF2-40B4-BE49-F238E27FC236}">
                <a16:creationId xmlns:a16="http://schemas.microsoft.com/office/drawing/2014/main" id="{8E249DF9-917E-B78D-0F21-6821051C4085}"/>
              </a:ext>
            </a:extLst>
          </p:cNvPr>
          <p:cNvSpPr txBox="1"/>
          <p:nvPr/>
        </p:nvSpPr>
        <p:spPr>
          <a:xfrm>
            <a:off x="2091263" y="2738284"/>
            <a:ext cx="9322532" cy="804062"/>
          </a:xfrm>
          <a:prstGeom prst="rect">
            <a:avLst/>
          </a:prstGeom>
          <a:noFill/>
        </p:spPr>
        <p:txBody>
          <a:bodyPr wrap="square">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lang="en-GB" sz="1998" b="0" i="0" u="none" strike="noStrike" kern="0" cap="none" spc="0" normalizeH="0" baseline="0" noProof="0">
                <a:ln>
                  <a:noFill/>
                </a:ln>
                <a:solidFill>
                  <a:sysClr val="windowText" lastClr="000000"/>
                </a:solidFill>
                <a:effectLst/>
                <a:uLnTx/>
                <a:uFillTx/>
                <a:latin typeface="Open Sans"/>
                <a:ea typeface="+mn-ea"/>
                <a:cs typeface="Open Sans"/>
              </a:rPr>
              <a:t>Exposures to excessive rainfall, extreme temperatures, floods and droughts are risk factors for wasting and stunting</a:t>
            </a:r>
          </a:p>
        </p:txBody>
      </p:sp>
      <p:pic>
        <p:nvPicPr>
          <p:cNvPr id="2" name="object 2">
            <a:extLst>
              <a:ext uri="{FF2B5EF4-FFF2-40B4-BE49-F238E27FC236}">
                <a16:creationId xmlns:a16="http://schemas.microsoft.com/office/drawing/2014/main" id="{553918DE-9209-A12A-023E-E2B3B8FCEA82}"/>
              </a:ext>
            </a:extLst>
          </p:cNvPr>
          <p:cNvPicPr/>
          <p:nvPr/>
        </p:nvPicPr>
        <p:blipFill>
          <a:blip r:embed="rId3" cstate="email">
            <a:extLst>
              <a:ext uri="{28A0092B-C50C-407E-A947-70E740481C1C}">
                <a14:useLocalDpi xmlns:a14="http://schemas.microsoft.com/office/drawing/2010/main"/>
              </a:ext>
            </a:extLst>
          </a:blip>
          <a:stretch>
            <a:fillRect/>
          </a:stretch>
        </p:blipFill>
        <p:spPr>
          <a:xfrm>
            <a:off x="-1268" y="65994"/>
            <a:ext cx="7511505" cy="589972"/>
          </a:xfrm>
          <a:prstGeom prst="rect">
            <a:avLst/>
          </a:prstGeom>
        </p:spPr>
      </p:pic>
      <p:sp>
        <p:nvSpPr>
          <p:cNvPr id="26" name="Text Box 6">
            <a:extLst>
              <a:ext uri="{FF2B5EF4-FFF2-40B4-BE49-F238E27FC236}">
                <a16:creationId xmlns:a16="http://schemas.microsoft.com/office/drawing/2014/main" id="{87B5E085-C871-DAA0-1483-609677C7B2BB}"/>
              </a:ext>
            </a:extLst>
          </p:cNvPr>
          <p:cNvSpPr txBox="1">
            <a:spLocks noChangeArrowheads="1"/>
          </p:cNvSpPr>
          <p:nvPr/>
        </p:nvSpPr>
        <p:spPr bwMode="auto">
          <a:xfrm>
            <a:off x="371484" y="157619"/>
            <a:ext cx="7917525" cy="504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38" tIns="36538" rIns="36538" bIns="36538" numCol="1" anchor="t" anchorCtr="0" compatLnSpc="1">
            <a:prstTxWarp prst="textNoShape">
              <a:avLst/>
            </a:prstTxWarp>
          </a:body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en-GB" altLang="en-US" sz="2797" b="0" i="0" u="none" strike="noStrike" kern="1200" cap="none" spc="0" normalizeH="0" baseline="0" noProof="0">
                <a:ln>
                  <a:noFill/>
                </a:ln>
                <a:solidFill>
                  <a:schemeClr val="bg1"/>
                </a:solidFill>
                <a:effectLst/>
                <a:uLnTx/>
                <a:uFillTx/>
                <a:latin typeface="HALDEN SOLID" pitchFamily="2" charset="0"/>
                <a:ea typeface="+mn-ea"/>
                <a:cs typeface="+mn-cs"/>
              </a:rPr>
              <a:t>WHY ANTICIPATORY ACTION &amp; Nutrition?</a:t>
            </a:r>
            <a:r>
              <a:rPr kumimoji="0" lang="en-GB" altLang="en-US" sz="799" b="0" i="0" u="none" strike="noStrike" kern="1200" cap="none" spc="0" normalizeH="0" baseline="0" noProof="0">
                <a:ln>
                  <a:noFill/>
                </a:ln>
                <a:solidFill>
                  <a:schemeClr val="bg1"/>
                </a:solidFill>
                <a:effectLst/>
                <a:uLnTx/>
                <a:uFillTx/>
                <a:latin typeface="Calibri" panose="020F0502020204030204" pitchFamily="34" charset="0"/>
                <a:ea typeface="+mn-ea"/>
                <a:cs typeface="+mn-cs"/>
              </a:rPr>
              <a:t> </a:t>
            </a:r>
            <a:endParaRPr kumimoji="0" lang="en-US" altLang="en-US" sz="1798"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08903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1" name="Connecteur : en arc 130">
            <a:extLst>
              <a:ext uri="{FF2B5EF4-FFF2-40B4-BE49-F238E27FC236}">
                <a16:creationId xmlns:a16="http://schemas.microsoft.com/office/drawing/2014/main" id="{1A2BF074-91AE-C8FE-A1C7-AFF2516930D8}"/>
              </a:ext>
            </a:extLst>
          </p:cNvPr>
          <p:cNvCxnSpPr>
            <a:cxnSpLocks/>
            <a:stCxn id="8" idx="3"/>
          </p:cNvCxnSpPr>
          <p:nvPr/>
        </p:nvCxnSpPr>
        <p:spPr>
          <a:xfrm>
            <a:off x="6286920" y="1707078"/>
            <a:ext cx="1750480" cy="368730"/>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2" name="object 2">
            <a:extLst>
              <a:ext uri="{FF2B5EF4-FFF2-40B4-BE49-F238E27FC236}">
                <a16:creationId xmlns:a16="http://schemas.microsoft.com/office/drawing/2014/main" id="{24E2DB63-4A3A-57B1-F293-A31EA79CC60C}"/>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998652" y="65994"/>
            <a:ext cx="5577131" cy="589972"/>
          </a:xfrm>
          <a:prstGeom prst="rect">
            <a:avLst/>
          </a:prstGeom>
        </p:spPr>
      </p:pic>
      <p:sp>
        <p:nvSpPr>
          <p:cNvPr id="147" name="Rectangle 146">
            <a:extLst>
              <a:ext uri="{FF2B5EF4-FFF2-40B4-BE49-F238E27FC236}">
                <a16:creationId xmlns:a16="http://schemas.microsoft.com/office/drawing/2014/main" id="{7C9C4EC5-A9F5-C184-F840-304B92A64850}"/>
              </a:ext>
            </a:extLst>
          </p:cNvPr>
          <p:cNvSpPr/>
          <p:nvPr/>
        </p:nvSpPr>
        <p:spPr>
          <a:xfrm>
            <a:off x="68918" y="3543181"/>
            <a:ext cx="6542159" cy="3215101"/>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p:cNvCxnSpPr>
          <p:nvPr/>
        </p:nvCxnSpPr>
        <p:spPr>
          <a:xfrm>
            <a:off x="2695241" y="1601484"/>
            <a:ext cx="1224791" cy="105595"/>
          </a:xfrm>
          <a:prstGeom prst="curvedConnector3">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212070" y="1199775"/>
            <a:ext cx="2643203" cy="902567"/>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3734724" y="1199776"/>
            <a:ext cx="2552196" cy="1014605"/>
          </a:xfrm>
          <a:prstGeom prst="rect">
            <a:avLst/>
          </a:prstGeom>
        </p:spPr>
      </p:pic>
      <p:pic>
        <p:nvPicPr>
          <p:cNvPr id="10" name="object 10"/>
          <p:cNvPicPr/>
          <p:nvPr/>
        </p:nvPicPr>
        <p:blipFill>
          <a:blip r:embed="rId6" cstate="email">
            <a:extLst>
              <a:ext uri="{28A0092B-C50C-407E-A947-70E740481C1C}">
                <a14:useLocalDpi xmlns:a14="http://schemas.microsoft.com/office/drawing/2010/main"/>
              </a:ext>
            </a:extLst>
          </a:blip>
          <a:stretch>
            <a:fillRect/>
          </a:stretch>
        </p:blipFill>
        <p:spPr>
          <a:xfrm>
            <a:off x="7980973" y="1191626"/>
            <a:ext cx="3579399" cy="1276910"/>
          </a:xfrm>
          <a:prstGeom prst="rect">
            <a:avLst/>
          </a:prstGeom>
        </p:spPr>
      </p:pic>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148119" y="1233228"/>
            <a:ext cx="647121" cy="636336"/>
          </a:xfrm>
          <a:prstGeom prst="rect">
            <a:avLst/>
          </a:prstGeom>
        </p:spPr>
      </p:pic>
      <p:grpSp>
        <p:nvGrpSpPr>
          <p:cNvPr id="62" name="Group 61">
            <a:extLst>
              <a:ext uri="{FF2B5EF4-FFF2-40B4-BE49-F238E27FC236}">
                <a16:creationId xmlns:a16="http://schemas.microsoft.com/office/drawing/2014/main" id="{BEB13FDC-147B-696A-3354-4213F10E2813}"/>
              </a:ext>
            </a:extLst>
          </p:cNvPr>
          <p:cNvGrpSpPr/>
          <p:nvPr/>
        </p:nvGrpSpPr>
        <p:grpSpPr>
          <a:xfrm>
            <a:off x="-124648" y="-175327"/>
            <a:ext cx="1594152" cy="1743027"/>
            <a:chOff x="16983485" y="26327"/>
            <a:chExt cx="2631616" cy="2877378"/>
          </a:xfrm>
        </p:grpSpPr>
        <p:pic>
          <p:nvPicPr>
            <p:cNvPr id="17" name="object 17"/>
            <p:cNvPicPr/>
            <p:nvPr/>
          </p:nvPicPr>
          <p:blipFill>
            <a:blip r:embed="rId8"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9"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20" name="object 20"/>
          <p:cNvSpPr txBox="1"/>
          <p:nvPr/>
        </p:nvSpPr>
        <p:spPr>
          <a:xfrm>
            <a:off x="863771" y="1315771"/>
            <a:ext cx="1831470" cy="612460"/>
          </a:xfrm>
          <a:prstGeom prst="rect">
            <a:avLst/>
          </a:prstGeom>
        </p:spPr>
        <p:txBody>
          <a:bodyPr vert="horz" wrap="square" lIns="0" tIns="58469" rIns="0" bIns="0" rtlCol="0">
            <a:spAutoFit/>
          </a:bodyPr>
          <a:lstStyle>
            <a:defPPr>
              <a:defRPr lang="en-US"/>
            </a:defPPr>
            <a:lvl1pPr marL="7701" algn="ctr">
              <a:spcBef>
                <a:spcPts val="461"/>
              </a:spcBef>
              <a:defRPr b="1">
                <a:solidFill>
                  <a:srgbClr val="FFFFFF"/>
                </a:solidFill>
                <a:latin typeface="OpenSans-Extrabold"/>
                <a:cs typeface="Open Sans"/>
              </a:defRPr>
            </a:lvl1p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kumimoji="0" sz="1798" b="1" i="0" u="none" strike="noStrike" kern="1200" cap="none" spc="0" normalizeH="0" baseline="0" noProof="0">
                <a:ln>
                  <a:noFill/>
                </a:ln>
                <a:solidFill>
                  <a:srgbClr val="FFFFFF"/>
                </a:solidFill>
                <a:effectLst/>
                <a:uLnTx/>
                <a:uFillTx/>
                <a:latin typeface="OpenSans-Extrabold"/>
                <a:ea typeface="+mn-ea"/>
                <a:cs typeface="Open Sans"/>
              </a:rPr>
              <a:t>ASSESS RISKS AND IMPACTS</a:t>
            </a:r>
          </a:p>
        </p:txBody>
      </p:sp>
      <p:sp>
        <p:nvSpPr>
          <p:cNvPr id="22" name="object 22"/>
          <p:cNvSpPr txBox="1"/>
          <p:nvPr/>
        </p:nvSpPr>
        <p:spPr>
          <a:xfrm>
            <a:off x="4216569" y="1308298"/>
            <a:ext cx="2084552" cy="676515"/>
          </a:xfrm>
          <a:prstGeom prst="rect">
            <a:avLst/>
          </a:prstGeom>
        </p:spPr>
        <p:txBody>
          <a:bodyPr vert="horz" wrap="square" lIns="0" tIns="58469" rIns="0" bIns="0" rtlCol="0">
            <a:spAutoFit/>
          </a:body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kumimoji="0" lang="en-GB" sz="1798" b="1" i="0" u="none" strike="noStrike" kern="1200" cap="none" spc="0" normalizeH="0" baseline="0" noProof="0">
                <a:ln>
                  <a:noFill/>
                </a:ln>
                <a:solidFill>
                  <a:srgbClr val="FFFFFF"/>
                </a:solidFill>
                <a:effectLst/>
                <a:uLnTx/>
                <a:uFillTx/>
                <a:latin typeface="OpenSans-Extrabold"/>
                <a:ea typeface="+mn-ea"/>
                <a:cs typeface="Open Sans"/>
              </a:rPr>
              <a:t>ESTABLISH </a:t>
            </a:r>
          </a:p>
          <a:p>
            <a:pPr marL="7693" marR="0" lvl="0" indent="0" algn="ctr" defTabSz="913486" rtl="0" eaLnBrk="1" fontAlgn="auto" latinLnBrk="0" hangingPunct="1">
              <a:lnSpc>
                <a:spcPct val="100000"/>
              </a:lnSpc>
              <a:spcBef>
                <a:spcPts val="461"/>
              </a:spcBef>
              <a:spcAft>
                <a:spcPts val="0"/>
              </a:spcAft>
              <a:buClrTx/>
              <a:buSzTx/>
              <a:buFontTx/>
              <a:buNone/>
              <a:tabLst/>
              <a:defRPr/>
            </a:pPr>
            <a:r>
              <a:rPr kumimoji="0" lang="en-GB" sz="1798" b="1" i="0" u="none" strike="noStrike" kern="1200" cap="none" spc="0" normalizeH="0" baseline="0" noProof="0">
                <a:ln>
                  <a:noFill/>
                </a:ln>
                <a:solidFill>
                  <a:srgbClr val="FFFFFF"/>
                </a:solidFill>
                <a:effectLst/>
                <a:uLnTx/>
                <a:uFillTx/>
                <a:latin typeface="OpenSans-Extrabold"/>
                <a:ea typeface="+mn-ea"/>
                <a:cs typeface="Open Sans"/>
              </a:rPr>
              <a:t>CRISIS TIMELINE</a:t>
            </a:r>
            <a:endParaRPr kumimoji="0" sz="1798" b="0" i="0" u="none" strike="noStrike" kern="1200" cap="none" spc="0" normalizeH="0" baseline="0" noProof="0">
              <a:ln>
                <a:noFill/>
              </a:ln>
              <a:solidFill>
                <a:prstClr val="black"/>
              </a:solidFill>
              <a:effectLst/>
              <a:uLnTx/>
              <a:uFillTx/>
              <a:latin typeface="Open Sans"/>
              <a:ea typeface="+mn-ea"/>
              <a:cs typeface="Open Sans"/>
            </a:endParaRPr>
          </a:p>
        </p:txBody>
      </p:sp>
      <p:sp>
        <p:nvSpPr>
          <p:cNvPr id="23" name="object 23"/>
          <p:cNvSpPr txBox="1"/>
          <p:nvPr/>
        </p:nvSpPr>
        <p:spPr>
          <a:xfrm>
            <a:off x="9030906" y="1362202"/>
            <a:ext cx="2281560" cy="889171"/>
          </a:xfrm>
          <a:prstGeom prst="rect">
            <a:avLst/>
          </a:prstGeom>
        </p:spPr>
        <p:txBody>
          <a:bodyPr vert="horz" wrap="square" lIns="0" tIns="58469" rIns="0" bIns="0" rtlCol="0">
            <a:spAutoFit/>
          </a:body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kumimoji="0" lang="en-GB" sz="1798" b="1" i="0" u="none" strike="noStrike" kern="1200" cap="none" spc="0" normalizeH="0" baseline="0" noProof="0">
                <a:ln>
                  <a:noFill/>
                </a:ln>
                <a:solidFill>
                  <a:srgbClr val="FFFFFF"/>
                </a:solidFill>
                <a:effectLst/>
                <a:uLnTx/>
                <a:uFillTx/>
                <a:latin typeface="OpenSans-Extrabold"/>
                <a:ea typeface="+mn-ea"/>
                <a:cs typeface="Open Sans"/>
              </a:rPr>
              <a:t>DECIDE WHEN TO ACT  BY DEVELOPING TRIGGER MECHANISM</a:t>
            </a:r>
            <a:endParaRPr kumimoji="0" sz="1798" b="1" i="0" u="none" strike="noStrike" kern="1200" cap="none" spc="0" normalizeH="0" baseline="0" noProof="0">
              <a:ln>
                <a:noFill/>
              </a:ln>
              <a:solidFill>
                <a:srgbClr val="FFFFFF"/>
              </a:solidFill>
              <a:effectLst/>
              <a:uLnTx/>
              <a:uFillTx/>
              <a:latin typeface="OpenSans-Extrabold"/>
              <a:ea typeface="+mn-ea"/>
              <a:cs typeface="Open Sans"/>
            </a:endParaRPr>
          </a:p>
        </p:txBody>
      </p:sp>
      <p:grpSp>
        <p:nvGrpSpPr>
          <p:cNvPr id="57" name="Group 56">
            <a:extLst>
              <a:ext uri="{FF2B5EF4-FFF2-40B4-BE49-F238E27FC236}">
                <a16:creationId xmlns:a16="http://schemas.microsoft.com/office/drawing/2014/main" id="{E344159D-B9DA-019C-88E8-BF754F8D6181}"/>
              </a:ext>
            </a:extLst>
          </p:cNvPr>
          <p:cNvGrpSpPr/>
          <p:nvPr/>
        </p:nvGrpSpPr>
        <p:grpSpPr>
          <a:xfrm>
            <a:off x="8181304" y="1443914"/>
            <a:ext cx="708678" cy="533143"/>
            <a:chOff x="516726" y="7370646"/>
            <a:chExt cx="1169881" cy="880110"/>
          </a:xfrm>
        </p:grpSpPr>
        <p:sp>
          <p:nvSpPr>
            <p:cNvPr id="28" name="object 28"/>
            <p:cNvSpPr/>
            <p:nvPr/>
          </p:nvSpPr>
          <p:spPr>
            <a:xfrm>
              <a:off x="1160036" y="7370646"/>
              <a:ext cx="275590" cy="880110"/>
            </a:xfrm>
            <a:custGeom>
              <a:avLst/>
              <a:gdLst/>
              <a:ahLst/>
              <a:cxnLst/>
              <a:rect l="l" t="t" r="r" b="b"/>
              <a:pathLst>
                <a:path w="275590" h="880109">
                  <a:moveTo>
                    <a:pt x="227270" y="620232"/>
                  </a:moveTo>
                  <a:lnTo>
                    <a:pt x="227270" y="96248"/>
                  </a:lnTo>
                  <a:lnTo>
                    <a:pt x="220220" y="58786"/>
                  </a:lnTo>
                  <a:lnTo>
                    <a:pt x="200993" y="28192"/>
                  </a:lnTo>
                  <a:lnTo>
                    <a:pt x="172477" y="7564"/>
                  </a:lnTo>
                  <a:lnTo>
                    <a:pt x="137556" y="0"/>
                  </a:lnTo>
                  <a:lnTo>
                    <a:pt x="102634" y="7564"/>
                  </a:lnTo>
                  <a:lnTo>
                    <a:pt x="74118" y="28192"/>
                  </a:lnTo>
                  <a:lnTo>
                    <a:pt x="54891" y="58786"/>
                  </a:lnTo>
                  <a:lnTo>
                    <a:pt x="47841" y="96248"/>
                  </a:lnTo>
                  <a:lnTo>
                    <a:pt x="47841" y="620232"/>
                  </a:lnTo>
                  <a:lnTo>
                    <a:pt x="28024" y="642824"/>
                  </a:lnTo>
                  <a:lnTo>
                    <a:pt x="12949" y="669487"/>
                  </a:lnTo>
                  <a:lnTo>
                    <a:pt x="3361" y="699457"/>
                  </a:lnTo>
                  <a:lnTo>
                    <a:pt x="0" y="731967"/>
                  </a:lnTo>
                  <a:lnTo>
                    <a:pt x="7013" y="778614"/>
                  </a:lnTo>
                  <a:lnTo>
                    <a:pt x="26541" y="819128"/>
                  </a:lnTo>
                  <a:lnTo>
                    <a:pt x="56318" y="851077"/>
                  </a:lnTo>
                  <a:lnTo>
                    <a:pt x="94079" y="872029"/>
                  </a:lnTo>
                  <a:lnTo>
                    <a:pt x="137556" y="879554"/>
                  </a:lnTo>
                  <a:lnTo>
                    <a:pt x="181038" y="872029"/>
                  </a:lnTo>
                  <a:lnTo>
                    <a:pt x="218801" y="851077"/>
                  </a:lnTo>
                  <a:lnTo>
                    <a:pt x="248580" y="819128"/>
                  </a:lnTo>
                  <a:lnTo>
                    <a:pt x="268109" y="778614"/>
                  </a:lnTo>
                  <a:lnTo>
                    <a:pt x="275122" y="731967"/>
                  </a:lnTo>
                  <a:lnTo>
                    <a:pt x="271759" y="699457"/>
                  </a:lnTo>
                  <a:lnTo>
                    <a:pt x="262167" y="669487"/>
                  </a:lnTo>
                  <a:lnTo>
                    <a:pt x="247089" y="642824"/>
                  </a:lnTo>
                  <a:lnTo>
                    <a:pt x="227270" y="620232"/>
                  </a:lnTo>
                  <a:close/>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pic>
          <p:nvPicPr>
            <p:cNvPr id="29" name="object 29"/>
            <p:cNvPicPr/>
            <p:nvPr/>
          </p:nvPicPr>
          <p:blipFill>
            <a:blip r:embed="rId10" cstate="email">
              <a:extLst>
                <a:ext uri="{28A0092B-C50C-407E-A947-70E740481C1C}">
                  <a14:useLocalDpi xmlns:a14="http://schemas.microsoft.com/office/drawing/2010/main"/>
                </a:ext>
              </a:extLst>
            </a:blip>
            <a:stretch>
              <a:fillRect/>
            </a:stretch>
          </p:blipFill>
          <p:spPr>
            <a:xfrm>
              <a:off x="1216078" y="8025372"/>
              <a:ext cx="163031" cy="163031"/>
            </a:xfrm>
            <a:prstGeom prst="rect">
              <a:avLst/>
            </a:prstGeom>
          </p:spPr>
        </p:pic>
        <p:sp>
          <p:nvSpPr>
            <p:cNvPr id="30" name="object 30"/>
            <p:cNvSpPr/>
            <p:nvPr/>
          </p:nvSpPr>
          <p:spPr>
            <a:xfrm>
              <a:off x="1297778" y="7647391"/>
              <a:ext cx="0" cy="422909"/>
            </a:xfrm>
            <a:custGeom>
              <a:avLst/>
              <a:gdLst/>
              <a:ahLst/>
              <a:cxnLst/>
              <a:rect l="l" t="t" r="r" b="b"/>
              <a:pathLst>
                <a:path h="422909">
                  <a:moveTo>
                    <a:pt x="0" y="422500"/>
                  </a:moveTo>
                  <a:lnTo>
                    <a:pt x="0"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535477" y="7540191"/>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35477" y="7681548"/>
              <a:ext cx="151130" cy="0"/>
            </a:xfrm>
            <a:custGeom>
              <a:avLst/>
              <a:gdLst/>
              <a:ahLst/>
              <a:cxnLst/>
              <a:rect l="l" t="t" r="r" b="b"/>
              <a:pathLst>
                <a:path w="151130">
                  <a:moveTo>
                    <a:pt x="0" y="0"/>
                  </a:moveTo>
                  <a:lnTo>
                    <a:pt x="151011" y="0"/>
                  </a:lnTo>
                </a:path>
              </a:pathLst>
            </a:custGeom>
            <a:ln w="41883">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84926" y="7611187"/>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984926" y="7829009"/>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535477" y="7822905"/>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535477" y="7610870"/>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535477" y="7752226"/>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535477" y="7893583"/>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16726" y="7476236"/>
              <a:ext cx="184150" cy="137795"/>
            </a:xfrm>
            <a:custGeom>
              <a:avLst/>
              <a:gdLst/>
              <a:ahLst/>
              <a:cxnLst/>
              <a:rect l="l" t="t" r="r" b="b"/>
              <a:pathLst>
                <a:path w="184150" h="137795">
                  <a:moveTo>
                    <a:pt x="0" y="0"/>
                  </a:moveTo>
                  <a:lnTo>
                    <a:pt x="183868" y="137576"/>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600064" y="7521703"/>
              <a:ext cx="109855" cy="109855"/>
            </a:xfrm>
            <a:custGeom>
              <a:avLst/>
              <a:gdLst/>
              <a:ahLst/>
              <a:cxnLst/>
              <a:rect l="l" t="t" r="r" b="b"/>
              <a:pathLst>
                <a:path w="109854" h="109854">
                  <a:moveTo>
                    <a:pt x="0" y="109766"/>
                  </a:moveTo>
                  <a:lnTo>
                    <a:pt x="109609" y="99693"/>
                  </a:lnTo>
                  <a:lnTo>
                    <a:pt x="82709"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p:nvPr/>
          </p:nvSpPr>
          <p:spPr>
            <a:xfrm>
              <a:off x="845912" y="7468072"/>
              <a:ext cx="109220" cy="416627"/>
            </a:xfrm>
            <a:prstGeom prst="rect">
              <a:avLst/>
            </a:prstGeom>
          </p:spPr>
          <p:txBody>
            <a:bodyPr vert="horz" wrap="square" lIns="0" tIns="25003" rIns="0" bIns="0" rtlCol="0">
              <a:spAutoFit/>
            </a:bodyPr>
            <a:lstStyle/>
            <a:p>
              <a:pPr marL="7693" marR="0" lvl="0" indent="0" algn="l" defTabSz="913486" rtl="0" eaLnBrk="1" fontAlgn="auto" latinLnBrk="0" hangingPunct="1">
                <a:lnSpc>
                  <a:spcPct val="100000"/>
                </a:lnSpc>
                <a:spcBef>
                  <a:spcPts val="197"/>
                </a:spcBef>
                <a:spcAft>
                  <a:spcPts val="0"/>
                </a:spcAft>
                <a:buClrTx/>
                <a:buSzTx/>
                <a:buFontTx/>
                <a:buNone/>
                <a:tabLst/>
                <a:defRPr/>
              </a:pPr>
              <a:r>
                <a:rPr kumimoji="0" sz="696" b="1" i="0" u="none" strike="noStrike" kern="1200" cap="none" spc="0" normalizeH="0" baseline="0" noProof="0">
                  <a:ln>
                    <a:noFill/>
                  </a:ln>
                  <a:solidFill>
                    <a:srgbClr val="FFFFFF"/>
                  </a:solidFill>
                  <a:effectLst/>
                  <a:uLnTx/>
                  <a:uFillTx/>
                  <a:latin typeface="OpenSans-Semibold"/>
                  <a:ea typeface="+mn-ea"/>
                  <a:cs typeface="OpenSans-Semibold"/>
                </a:rPr>
                <a:t>2</a:t>
              </a:r>
              <a:endParaRPr kumimoji="0" sz="696" b="0" i="0" u="none" strike="noStrike" kern="1200" cap="none" spc="0" normalizeH="0" baseline="0" noProof="0">
                <a:ln>
                  <a:noFill/>
                </a:ln>
                <a:solidFill>
                  <a:prstClr val="black"/>
                </a:solidFill>
                <a:effectLst/>
                <a:uLnTx/>
                <a:uFillTx/>
                <a:latin typeface="OpenSans-Semibold"/>
                <a:ea typeface="+mn-ea"/>
                <a:cs typeface="OpenSans-Semibold"/>
              </a:endParaRPr>
            </a:p>
            <a:p>
              <a:pPr marL="7693" marR="0" lvl="0" indent="0" algn="l" defTabSz="913486" rtl="0" eaLnBrk="1" fontAlgn="auto" latinLnBrk="0" hangingPunct="1">
                <a:lnSpc>
                  <a:spcPct val="100000"/>
                </a:lnSpc>
                <a:spcBef>
                  <a:spcPts val="139"/>
                </a:spcBef>
                <a:spcAft>
                  <a:spcPts val="0"/>
                </a:spcAft>
                <a:buClrTx/>
                <a:buSzTx/>
                <a:buFontTx/>
                <a:buNone/>
                <a:tabLst/>
                <a:defRPr/>
              </a:pPr>
              <a:r>
                <a:rPr kumimoji="0" sz="696" b="1" i="0" u="none" strike="noStrike" kern="1200" cap="none" spc="0" normalizeH="0" baseline="0" noProof="0">
                  <a:ln>
                    <a:noFill/>
                  </a:ln>
                  <a:solidFill>
                    <a:srgbClr val="FFFFFF"/>
                  </a:solidFill>
                  <a:effectLst/>
                  <a:uLnTx/>
                  <a:uFillTx/>
                  <a:latin typeface="OpenSans-Semibold"/>
                  <a:ea typeface="+mn-ea"/>
                  <a:cs typeface="OpenSans-Semibold"/>
                </a:rPr>
                <a:t>1</a:t>
              </a:r>
              <a:endParaRPr kumimoji="0" sz="696" b="0" i="0" u="none" strike="noStrike" kern="1200" cap="none" spc="0" normalizeH="0" baseline="0" noProof="0">
                <a:ln>
                  <a:noFill/>
                </a:ln>
                <a:solidFill>
                  <a:prstClr val="black"/>
                </a:solidFill>
                <a:effectLst/>
                <a:uLnTx/>
                <a:uFillTx/>
                <a:latin typeface="OpenSans-Semibold"/>
                <a:ea typeface="+mn-ea"/>
                <a:cs typeface="OpenSans-Semibold"/>
              </a:endParaRPr>
            </a:p>
          </p:txBody>
        </p:sp>
      </p:grpSp>
      <p:sp>
        <p:nvSpPr>
          <p:cNvPr id="128" name="ZoneTexte 127">
            <a:extLst>
              <a:ext uri="{FF2B5EF4-FFF2-40B4-BE49-F238E27FC236}">
                <a16:creationId xmlns:a16="http://schemas.microsoft.com/office/drawing/2014/main" id="{8013A9E2-24CD-461C-E8D2-A610DF7A87D8}"/>
              </a:ext>
            </a:extLst>
          </p:cNvPr>
          <p:cNvSpPr txBox="1"/>
          <p:nvPr/>
        </p:nvSpPr>
        <p:spPr>
          <a:xfrm>
            <a:off x="68918" y="3644665"/>
            <a:ext cx="6542159" cy="3043814"/>
          </a:xfrm>
          <a:prstGeom prst="rect">
            <a:avLst/>
          </a:prstGeom>
          <a:noFill/>
        </p:spPr>
        <p:txBody>
          <a:bodyPr wrap="square">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Ensure the risks and impacts analysis and the crisis timeline consider the following questions: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Has the type of hazard possible diet and nutrition impacts? Direct or indirect? Would the hazard impact determinants of malnutrition that can be monitored? Is it captured in the crisis timeline built for the AA plan?</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When can we expect the impacts on diets and nutrition to occur and how severe can we expect them to be?</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Who is affected? Are nutritionally at-risk groups more at risk (incl. exacerbating existing nutrition issues)? Is it reflected in the analysis?</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Supply side: have availability and physical access to nutritious foods and to basic health and nutrition services been assessed (incl. for most at-risk)? How will the hazard impact them? </a:t>
            </a:r>
          </a:p>
        </p:txBody>
      </p:sp>
      <p:sp>
        <p:nvSpPr>
          <p:cNvPr id="149" name="Flèche : bas 148">
            <a:extLst>
              <a:ext uri="{FF2B5EF4-FFF2-40B4-BE49-F238E27FC236}">
                <a16:creationId xmlns:a16="http://schemas.microsoft.com/office/drawing/2014/main" id="{8910EC01-A41C-99A0-F0A5-9BE565987C76}"/>
              </a:ext>
            </a:extLst>
          </p:cNvPr>
          <p:cNvSpPr/>
          <p:nvPr/>
        </p:nvSpPr>
        <p:spPr>
          <a:xfrm flipH="1" flipV="1">
            <a:off x="1533671" y="2416573"/>
            <a:ext cx="245836" cy="1116474"/>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50" name="Flèche : bas 149">
            <a:extLst>
              <a:ext uri="{FF2B5EF4-FFF2-40B4-BE49-F238E27FC236}">
                <a16:creationId xmlns:a16="http://schemas.microsoft.com/office/drawing/2014/main" id="{B7B48AAF-5569-A522-BB0D-EB8251C167B5}"/>
              </a:ext>
            </a:extLst>
          </p:cNvPr>
          <p:cNvSpPr/>
          <p:nvPr/>
        </p:nvSpPr>
        <p:spPr>
          <a:xfrm flipV="1">
            <a:off x="4159039" y="2440157"/>
            <a:ext cx="245835" cy="108924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cxnSp>
        <p:nvCxnSpPr>
          <p:cNvPr id="153" name="Connecteur : en arc 152">
            <a:extLst>
              <a:ext uri="{FF2B5EF4-FFF2-40B4-BE49-F238E27FC236}">
                <a16:creationId xmlns:a16="http://schemas.microsoft.com/office/drawing/2014/main" id="{A1EACB50-6CFE-A4A5-5A81-E44237D6F35F}"/>
              </a:ext>
            </a:extLst>
          </p:cNvPr>
          <p:cNvCxnSpPr>
            <a:cxnSpLocks/>
          </p:cNvCxnSpPr>
          <p:nvPr/>
        </p:nvCxnSpPr>
        <p:spPr>
          <a:xfrm flipV="1">
            <a:off x="11453390" y="1806788"/>
            <a:ext cx="802031" cy="178046"/>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bject 27">
            <a:extLst>
              <a:ext uri="{FF2B5EF4-FFF2-40B4-BE49-F238E27FC236}">
                <a16:creationId xmlns:a16="http://schemas.microsoft.com/office/drawing/2014/main" id="{5DE224A8-145F-7981-5E35-35BEABB5133F}"/>
              </a:ext>
            </a:extLst>
          </p:cNvPr>
          <p:cNvSpPr/>
          <p:nvPr/>
        </p:nvSpPr>
        <p:spPr>
          <a:xfrm rot="10981387">
            <a:off x="3055541" y="1431804"/>
            <a:ext cx="258439"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27">
            <a:extLst>
              <a:ext uri="{FF2B5EF4-FFF2-40B4-BE49-F238E27FC236}">
                <a16:creationId xmlns:a16="http://schemas.microsoft.com/office/drawing/2014/main" id="{4FBEC62E-3461-BBC8-3DF5-15DBB50B8478}"/>
              </a:ext>
            </a:extLst>
          </p:cNvPr>
          <p:cNvSpPr/>
          <p:nvPr/>
        </p:nvSpPr>
        <p:spPr>
          <a:xfrm rot="12463748">
            <a:off x="7018126" y="1619417"/>
            <a:ext cx="148753"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62" name="Rectangle 161">
            <a:extLst>
              <a:ext uri="{FF2B5EF4-FFF2-40B4-BE49-F238E27FC236}">
                <a16:creationId xmlns:a16="http://schemas.microsoft.com/office/drawing/2014/main" id="{8FB9BE04-6969-ADDA-9691-DE65A6D9AA6D}"/>
              </a:ext>
            </a:extLst>
          </p:cNvPr>
          <p:cNvSpPr/>
          <p:nvPr/>
        </p:nvSpPr>
        <p:spPr>
          <a:xfrm>
            <a:off x="8266383" y="3529406"/>
            <a:ext cx="3426493" cy="1809310"/>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61" name="ZoneTexte 160">
            <a:extLst>
              <a:ext uri="{FF2B5EF4-FFF2-40B4-BE49-F238E27FC236}">
                <a16:creationId xmlns:a16="http://schemas.microsoft.com/office/drawing/2014/main" id="{DFFE2580-AE00-87A6-7062-1193B39B87E0}"/>
              </a:ext>
            </a:extLst>
          </p:cNvPr>
          <p:cNvSpPr txBox="1"/>
          <p:nvPr/>
        </p:nvSpPr>
        <p:spPr>
          <a:xfrm>
            <a:off x="8377453" y="3627339"/>
            <a:ext cx="3296676" cy="1322060"/>
          </a:xfrm>
          <a:prstGeom prst="rect">
            <a:avLst/>
          </a:prstGeom>
          <a:noFill/>
        </p:spPr>
        <p:txBody>
          <a:bodyPr wrap="square">
            <a:spAutoFit/>
          </a:bodyPr>
          <a:lstStyle/>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Triggers and thresholds to be developed with nutrition situation/data, and the cost and availability of nutritious foods in mind – “impact-based triggers”</a:t>
            </a:r>
          </a:p>
        </p:txBody>
      </p:sp>
      <p:pic>
        <p:nvPicPr>
          <p:cNvPr id="25" name="Picture 4">
            <a:extLst>
              <a:ext uri="{FF2B5EF4-FFF2-40B4-BE49-F238E27FC236}">
                <a16:creationId xmlns:a16="http://schemas.microsoft.com/office/drawing/2014/main" id="{68FC03A4-8CC8-1884-4A9B-9E633D9736D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53799" y="2047844"/>
            <a:ext cx="2333668" cy="1139112"/>
          </a:xfrm>
          <a:prstGeom prst="rect">
            <a:avLst/>
          </a:prstGeom>
          <a:ln>
            <a:solidFill>
              <a:schemeClr val="accent6"/>
            </a:solidFill>
          </a:ln>
        </p:spPr>
      </p:pic>
      <p:pic>
        <p:nvPicPr>
          <p:cNvPr id="27" name="Graphique 26" descr="Calendrier journalier contour">
            <a:extLst>
              <a:ext uri="{FF2B5EF4-FFF2-40B4-BE49-F238E27FC236}">
                <a16:creationId xmlns:a16="http://schemas.microsoft.com/office/drawing/2014/main" id="{ABB9FD56-944D-7806-AFAA-C5A6485B05E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48925" y="1299472"/>
            <a:ext cx="650487" cy="650487"/>
          </a:xfrm>
          <a:prstGeom prst="rect">
            <a:avLst/>
          </a:prstGeom>
        </p:spPr>
      </p:pic>
      <p:pic>
        <p:nvPicPr>
          <p:cNvPr id="2" name="object 2">
            <a:extLst>
              <a:ext uri="{FF2B5EF4-FFF2-40B4-BE49-F238E27FC236}">
                <a16:creationId xmlns:a16="http://schemas.microsoft.com/office/drawing/2014/main" id="{661646CC-54BE-B5AD-C271-6F296F110D52}"/>
              </a:ext>
            </a:extLst>
          </p:cNvPr>
          <p:cNvPicPr/>
          <p:nvPr/>
        </p:nvPicPr>
        <p:blipFill>
          <a:blip r:embed="rId14" cstate="email">
            <a:extLst>
              <a:ext uri="{28A0092B-C50C-407E-A947-70E740481C1C}">
                <a14:useLocalDpi xmlns:a14="http://schemas.microsoft.com/office/drawing/2010/main"/>
              </a:ext>
            </a:extLst>
          </a:blip>
          <a:stretch>
            <a:fillRect/>
          </a:stretch>
        </p:blipFill>
        <p:spPr>
          <a:xfrm>
            <a:off x="4896410" y="62155"/>
            <a:ext cx="5340501" cy="589972"/>
          </a:xfrm>
          <a:prstGeom prst="rect">
            <a:avLst/>
          </a:prstGeom>
        </p:spPr>
      </p:pic>
      <p:sp>
        <p:nvSpPr>
          <p:cNvPr id="19" name="object 19"/>
          <p:cNvSpPr txBox="1">
            <a:spLocks noGrp="1"/>
          </p:cNvSpPr>
          <p:nvPr>
            <p:ph type="title"/>
          </p:nvPr>
        </p:nvSpPr>
        <p:spPr>
          <a:xfrm>
            <a:off x="1533671" y="172232"/>
            <a:ext cx="8445959" cy="377492"/>
          </a:xfrm>
          <a:prstGeom prst="rect">
            <a:avLst/>
          </a:prstGeom>
        </p:spPr>
        <p:txBody>
          <a:bodyPr vert="horz" wrap="square" lIns="0" tIns="8462" rIns="0" bIns="0" rtlCol="0" anchor="ctr">
            <a:spAutoFit/>
          </a:bodyPr>
          <a:lstStyle/>
          <a:p>
            <a:pPr marL="7693">
              <a:spcBef>
                <a:spcPts val="67"/>
              </a:spcBef>
            </a:pPr>
            <a:r>
              <a:rPr lang="en-US" sz="2398"/>
              <a:t>INTEGRATING NUTRITION INTO </a:t>
            </a:r>
            <a:r>
              <a:rPr lang="en-US" sz="2398" kern="0"/>
              <a:t>THE ANTICIPATORY ACTION SYSTEM</a:t>
            </a:r>
            <a:endParaRPr lang="en-US" sz="2398"/>
          </a:p>
        </p:txBody>
      </p:sp>
      <p:sp>
        <p:nvSpPr>
          <p:cNvPr id="6" name="Flèche : bas 5">
            <a:extLst>
              <a:ext uri="{FF2B5EF4-FFF2-40B4-BE49-F238E27FC236}">
                <a16:creationId xmlns:a16="http://schemas.microsoft.com/office/drawing/2014/main" id="{3B7D90BD-4DC1-F5D9-4F50-2720911D61F3}"/>
              </a:ext>
            </a:extLst>
          </p:cNvPr>
          <p:cNvSpPr/>
          <p:nvPr/>
        </p:nvSpPr>
        <p:spPr>
          <a:xfrm flipV="1">
            <a:off x="9770672" y="2494737"/>
            <a:ext cx="245835" cy="1011084"/>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5472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50" grpId="0" animBg="1"/>
      <p:bldP spid="162" grpId="0" animBg="1"/>
      <p:bldP spid="161" grpId="0"/>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4" name="Connecteur : en arc 23">
            <a:extLst>
              <a:ext uri="{FF2B5EF4-FFF2-40B4-BE49-F238E27FC236}">
                <a16:creationId xmlns:a16="http://schemas.microsoft.com/office/drawing/2014/main" id="{88D9EEBE-9ECF-FD0F-DB2A-840087ED5141}"/>
              </a:ext>
            </a:extLst>
          </p:cNvPr>
          <p:cNvCxnSpPr>
            <a:cxnSpLocks/>
          </p:cNvCxnSpPr>
          <p:nvPr/>
        </p:nvCxnSpPr>
        <p:spPr>
          <a:xfrm flipV="1">
            <a:off x="-1067786" y="1490354"/>
            <a:ext cx="2508914" cy="712950"/>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7C9C4EC5-A9F5-C184-F840-304B92A64850}"/>
              </a:ext>
            </a:extLst>
          </p:cNvPr>
          <p:cNvSpPr/>
          <p:nvPr/>
        </p:nvSpPr>
        <p:spPr>
          <a:xfrm>
            <a:off x="68917" y="3533047"/>
            <a:ext cx="6981280" cy="3225236"/>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a:endCxn id="26" idx="1"/>
          </p:cNvCxnSpPr>
          <p:nvPr/>
        </p:nvCxnSpPr>
        <p:spPr>
          <a:xfrm>
            <a:off x="3294566" y="1530501"/>
            <a:ext cx="1786227" cy="307825"/>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BEB13FDC-147B-696A-3354-4213F10E2813}"/>
              </a:ext>
            </a:extLst>
          </p:cNvPr>
          <p:cNvGrpSpPr/>
          <p:nvPr/>
        </p:nvGrpSpPr>
        <p:grpSpPr>
          <a:xfrm>
            <a:off x="10993355" y="-107244"/>
            <a:ext cx="1594152" cy="1743027"/>
            <a:chOff x="16983485" y="26327"/>
            <a:chExt cx="2631616" cy="2877378"/>
          </a:xfrm>
        </p:grpSpPr>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128" name="ZoneTexte 127">
            <a:extLst>
              <a:ext uri="{FF2B5EF4-FFF2-40B4-BE49-F238E27FC236}">
                <a16:creationId xmlns:a16="http://schemas.microsoft.com/office/drawing/2014/main" id="{8013A9E2-24CD-461C-E8D2-A610DF7A87D8}"/>
              </a:ext>
            </a:extLst>
          </p:cNvPr>
          <p:cNvSpPr txBox="1"/>
          <p:nvPr/>
        </p:nvSpPr>
        <p:spPr>
          <a:xfrm>
            <a:off x="95816" y="3684685"/>
            <a:ext cx="6839030" cy="3043814"/>
          </a:xfrm>
          <a:prstGeom prst="rect">
            <a:avLst/>
          </a:prstGeom>
          <a:noFill/>
        </p:spPr>
        <p:txBody>
          <a:bodyPr wrap="square">
            <a:spAutoFit/>
          </a:bodyPr>
          <a:lstStyle/>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Choice of the type of actions highly dependent on the type of shock-i.e.; rapid- or slow-onset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Assess the need for nutrition-specific actions? Is it already covered by other partners? Is a clear timeline specified?</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Make sure that early warning messages integrate messaging on nutrition, healthy dets, hygiene, and leverage on existing community-based platforms and SBC activities to also reach caregivers and other community members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Consider providing prevention of malnutrition package (e.g.;. cash top-ups coupled with GFA / through SRSP; prepositioning of nutritious items / temporary fresh food markets;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Maximize diet and nutrition outcomes of other actions (e.g.; nutrient-dense drought-resistant / early maturing crops)</a:t>
            </a:r>
          </a:p>
        </p:txBody>
      </p:sp>
      <p:cxnSp>
        <p:nvCxnSpPr>
          <p:cNvPr id="131" name="Connecteur : en arc 130">
            <a:extLst>
              <a:ext uri="{FF2B5EF4-FFF2-40B4-BE49-F238E27FC236}">
                <a16:creationId xmlns:a16="http://schemas.microsoft.com/office/drawing/2014/main" id="{1A2BF074-91AE-C8FE-A1C7-AFF2516930D8}"/>
              </a:ext>
            </a:extLst>
          </p:cNvPr>
          <p:cNvCxnSpPr>
            <a:cxnSpLocks/>
          </p:cNvCxnSpPr>
          <p:nvPr/>
        </p:nvCxnSpPr>
        <p:spPr>
          <a:xfrm>
            <a:off x="7289884" y="1672154"/>
            <a:ext cx="1682782" cy="133285"/>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Flèche : bas 148">
            <a:extLst>
              <a:ext uri="{FF2B5EF4-FFF2-40B4-BE49-F238E27FC236}">
                <a16:creationId xmlns:a16="http://schemas.microsoft.com/office/drawing/2014/main" id="{8910EC01-A41C-99A0-F0A5-9BE565987C76}"/>
              </a:ext>
            </a:extLst>
          </p:cNvPr>
          <p:cNvSpPr/>
          <p:nvPr/>
        </p:nvSpPr>
        <p:spPr>
          <a:xfrm flipH="1" flipV="1">
            <a:off x="2359740" y="2505320"/>
            <a:ext cx="282590" cy="993242"/>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pic>
        <p:nvPicPr>
          <p:cNvPr id="9" name="object 9">
            <a:extLst>
              <a:ext uri="{FF2B5EF4-FFF2-40B4-BE49-F238E27FC236}">
                <a16:creationId xmlns:a16="http://schemas.microsoft.com/office/drawing/2014/main" id="{81A86F84-A3F9-2AA0-3AE8-DA388DE15E6B}"/>
              </a:ext>
            </a:extLst>
          </p:cNvPr>
          <p:cNvPicPr/>
          <p:nvPr/>
        </p:nvPicPr>
        <p:blipFill>
          <a:blip r:embed="rId5" cstate="email">
            <a:extLst>
              <a:ext uri="{28A0092B-C50C-407E-A947-70E740481C1C}">
                <a14:useLocalDpi xmlns:a14="http://schemas.microsoft.com/office/drawing/2010/main"/>
              </a:ext>
            </a:extLst>
          </a:blip>
          <a:stretch>
            <a:fillRect/>
          </a:stretch>
        </p:blipFill>
        <p:spPr>
          <a:xfrm>
            <a:off x="409876" y="1234497"/>
            <a:ext cx="3037213" cy="988168"/>
          </a:xfrm>
          <a:prstGeom prst="rect">
            <a:avLst/>
          </a:prstGeom>
        </p:spPr>
      </p:pic>
      <p:sp>
        <p:nvSpPr>
          <p:cNvPr id="12" name="object 16">
            <a:extLst>
              <a:ext uri="{FF2B5EF4-FFF2-40B4-BE49-F238E27FC236}">
                <a16:creationId xmlns:a16="http://schemas.microsoft.com/office/drawing/2014/main" id="{2FD77EB6-11AB-48FB-F4C4-E4FEF0946506}"/>
              </a:ext>
            </a:extLst>
          </p:cNvPr>
          <p:cNvSpPr/>
          <p:nvPr/>
        </p:nvSpPr>
        <p:spPr>
          <a:xfrm>
            <a:off x="915412" y="1433421"/>
            <a:ext cx="401973" cy="513910"/>
          </a:xfrm>
          <a:custGeom>
            <a:avLst/>
            <a:gdLst/>
            <a:ahLst/>
            <a:cxnLst/>
            <a:rect l="l" t="t" r="r" b="b"/>
            <a:pathLst>
              <a:path w="663575" h="848359">
                <a:moveTo>
                  <a:pt x="480301" y="70916"/>
                </a:moveTo>
                <a:lnTo>
                  <a:pt x="474662" y="43319"/>
                </a:lnTo>
                <a:lnTo>
                  <a:pt x="459295" y="20777"/>
                </a:lnTo>
                <a:lnTo>
                  <a:pt x="436499" y="5575"/>
                </a:lnTo>
                <a:lnTo>
                  <a:pt x="408584" y="0"/>
                </a:lnTo>
                <a:lnTo>
                  <a:pt x="254685" y="0"/>
                </a:lnTo>
                <a:lnTo>
                  <a:pt x="226771" y="5575"/>
                </a:lnTo>
                <a:lnTo>
                  <a:pt x="203974" y="20777"/>
                </a:lnTo>
                <a:lnTo>
                  <a:pt x="188607" y="43319"/>
                </a:lnTo>
                <a:lnTo>
                  <a:pt x="182968" y="70916"/>
                </a:lnTo>
                <a:lnTo>
                  <a:pt x="182968" y="113080"/>
                </a:lnTo>
                <a:lnTo>
                  <a:pt x="480301" y="113080"/>
                </a:lnTo>
                <a:lnTo>
                  <a:pt x="480301" y="70916"/>
                </a:lnTo>
                <a:close/>
              </a:path>
              <a:path w="663575" h="848359">
                <a:moveTo>
                  <a:pt x="663270" y="114223"/>
                </a:moveTo>
                <a:lnTo>
                  <a:pt x="659638" y="96164"/>
                </a:lnTo>
                <a:lnTo>
                  <a:pt x="649630" y="81394"/>
                </a:lnTo>
                <a:lnTo>
                  <a:pt x="634758" y="71424"/>
                </a:lnTo>
                <a:lnTo>
                  <a:pt x="616508" y="67729"/>
                </a:lnTo>
                <a:lnTo>
                  <a:pt x="615315" y="67729"/>
                </a:lnTo>
                <a:lnTo>
                  <a:pt x="614133" y="67767"/>
                </a:lnTo>
                <a:lnTo>
                  <a:pt x="612952" y="67856"/>
                </a:lnTo>
                <a:lnTo>
                  <a:pt x="588949" y="67856"/>
                </a:lnTo>
                <a:lnTo>
                  <a:pt x="588949" y="704850"/>
                </a:lnTo>
                <a:lnTo>
                  <a:pt x="581253" y="712444"/>
                </a:lnTo>
                <a:lnTo>
                  <a:pt x="299288" y="712444"/>
                </a:lnTo>
                <a:lnTo>
                  <a:pt x="291617" y="704850"/>
                </a:lnTo>
                <a:lnTo>
                  <a:pt x="291617" y="686104"/>
                </a:lnTo>
                <a:lnTo>
                  <a:pt x="299288" y="678510"/>
                </a:lnTo>
                <a:lnTo>
                  <a:pt x="581253" y="678510"/>
                </a:lnTo>
                <a:lnTo>
                  <a:pt x="588949" y="686104"/>
                </a:lnTo>
                <a:lnTo>
                  <a:pt x="588949" y="523913"/>
                </a:lnTo>
                <a:lnTo>
                  <a:pt x="581253" y="531507"/>
                </a:lnTo>
                <a:lnTo>
                  <a:pt x="299288" y="531507"/>
                </a:lnTo>
                <a:lnTo>
                  <a:pt x="291617" y="523913"/>
                </a:lnTo>
                <a:lnTo>
                  <a:pt x="291617" y="505167"/>
                </a:lnTo>
                <a:lnTo>
                  <a:pt x="299288" y="497573"/>
                </a:lnTo>
                <a:lnTo>
                  <a:pt x="581253" y="497573"/>
                </a:lnTo>
                <a:lnTo>
                  <a:pt x="588949" y="505167"/>
                </a:lnTo>
                <a:lnTo>
                  <a:pt x="588949" y="342976"/>
                </a:lnTo>
                <a:lnTo>
                  <a:pt x="581253" y="350570"/>
                </a:lnTo>
                <a:lnTo>
                  <a:pt x="299288" y="350570"/>
                </a:lnTo>
                <a:lnTo>
                  <a:pt x="291617" y="342976"/>
                </a:lnTo>
                <a:lnTo>
                  <a:pt x="291617" y="324231"/>
                </a:lnTo>
                <a:lnTo>
                  <a:pt x="299288" y="316636"/>
                </a:lnTo>
                <a:lnTo>
                  <a:pt x="581253" y="316636"/>
                </a:lnTo>
                <a:lnTo>
                  <a:pt x="588949" y="324231"/>
                </a:lnTo>
                <a:lnTo>
                  <a:pt x="588949" y="67856"/>
                </a:lnTo>
                <a:lnTo>
                  <a:pt x="514616" y="67856"/>
                </a:lnTo>
                <a:lnTo>
                  <a:pt x="514616" y="125526"/>
                </a:lnTo>
                <a:lnTo>
                  <a:pt x="513575" y="132702"/>
                </a:lnTo>
                <a:lnTo>
                  <a:pt x="510603" y="139661"/>
                </a:lnTo>
                <a:lnTo>
                  <a:pt x="505929" y="144932"/>
                </a:lnTo>
                <a:lnTo>
                  <a:pt x="499745" y="147015"/>
                </a:lnTo>
                <a:lnTo>
                  <a:pt x="244386" y="147015"/>
                </a:lnTo>
                <a:lnTo>
                  <a:pt x="244386" y="270713"/>
                </a:lnTo>
                <a:lnTo>
                  <a:pt x="244386" y="451650"/>
                </a:lnTo>
                <a:lnTo>
                  <a:pt x="244386" y="632587"/>
                </a:lnTo>
                <a:lnTo>
                  <a:pt x="243979" y="640994"/>
                </a:lnTo>
                <a:lnTo>
                  <a:pt x="239001" y="646849"/>
                </a:lnTo>
                <a:lnTo>
                  <a:pt x="149809" y="729399"/>
                </a:lnTo>
                <a:lnTo>
                  <a:pt x="146951" y="732777"/>
                </a:lnTo>
                <a:lnTo>
                  <a:pt x="142811" y="734822"/>
                </a:lnTo>
                <a:lnTo>
                  <a:pt x="138366" y="735063"/>
                </a:lnTo>
                <a:lnTo>
                  <a:pt x="133591" y="734872"/>
                </a:lnTo>
                <a:lnTo>
                  <a:pt x="129070" y="732840"/>
                </a:lnTo>
                <a:lnTo>
                  <a:pt x="125793" y="729399"/>
                </a:lnTo>
                <a:lnTo>
                  <a:pt x="78905" y="681913"/>
                </a:lnTo>
                <a:lnTo>
                  <a:pt x="75488" y="676173"/>
                </a:lnTo>
                <a:lnTo>
                  <a:pt x="74561" y="669798"/>
                </a:lnTo>
                <a:lnTo>
                  <a:pt x="76098" y="663549"/>
                </a:lnTo>
                <a:lnTo>
                  <a:pt x="80048" y="658164"/>
                </a:lnTo>
                <a:lnTo>
                  <a:pt x="85674" y="654519"/>
                </a:lnTo>
                <a:lnTo>
                  <a:pt x="92049" y="653313"/>
                </a:lnTo>
                <a:lnTo>
                  <a:pt x="98437" y="654519"/>
                </a:lnTo>
                <a:lnTo>
                  <a:pt x="104063" y="658164"/>
                </a:lnTo>
                <a:lnTo>
                  <a:pt x="138366" y="694347"/>
                </a:lnTo>
                <a:lnTo>
                  <a:pt x="182460" y="653313"/>
                </a:lnTo>
                <a:lnTo>
                  <a:pt x="216141" y="621969"/>
                </a:lnTo>
                <a:lnTo>
                  <a:pt x="222389" y="619315"/>
                </a:lnTo>
                <a:lnTo>
                  <a:pt x="228968" y="619252"/>
                </a:lnTo>
                <a:lnTo>
                  <a:pt x="235089" y="621626"/>
                </a:lnTo>
                <a:lnTo>
                  <a:pt x="239991" y="626300"/>
                </a:lnTo>
                <a:lnTo>
                  <a:pt x="244386" y="632587"/>
                </a:lnTo>
                <a:lnTo>
                  <a:pt x="244386" y="451650"/>
                </a:lnTo>
                <a:lnTo>
                  <a:pt x="243979" y="460057"/>
                </a:lnTo>
                <a:lnTo>
                  <a:pt x="239001" y="465912"/>
                </a:lnTo>
                <a:lnTo>
                  <a:pt x="149809" y="548462"/>
                </a:lnTo>
                <a:lnTo>
                  <a:pt x="146951" y="551840"/>
                </a:lnTo>
                <a:lnTo>
                  <a:pt x="142811" y="553885"/>
                </a:lnTo>
                <a:lnTo>
                  <a:pt x="138366" y="554126"/>
                </a:lnTo>
                <a:lnTo>
                  <a:pt x="133591" y="553935"/>
                </a:lnTo>
                <a:lnTo>
                  <a:pt x="129070" y="551903"/>
                </a:lnTo>
                <a:lnTo>
                  <a:pt x="125793" y="548462"/>
                </a:lnTo>
                <a:lnTo>
                  <a:pt x="78905" y="500976"/>
                </a:lnTo>
                <a:lnTo>
                  <a:pt x="75488" y="495236"/>
                </a:lnTo>
                <a:lnTo>
                  <a:pt x="74561" y="488861"/>
                </a:lnTo>
                <a:lnTo>
                  <a:pt x="76098" y="482612"/>
                </a:lnTo>
                <a:lnTo>
                  <a:pt x="80048" y="477227"/>
                </a:lnTo>
                <a:lnTo>
                  <a:pt x="85674" y="473583"/>
                </a:lnTo>
                <a:lnTo>
                  <a:pt x="92049" y="472376"/>
                </a:lnTo>
                <a:lnTo>
                  <a:pt x="98437" y="473583"/>
                </a:lnTo>
                <a:lnTo>
                  <a:pt x="104063" y="477227"/>
                </a:lnTo>
                <a:lnTo>
                  <a:pt x="138366" y="513410"/>
                </a:lnTo>
                <a:lnTo>
                  <a:pt x="182460" y="472376"/>
                </a:lnTo>
                <a:lnTo>
                  <a:pt x="216141" y="441032"/>
                </a:lnTo>
                <a:lnTo>
                  <a:pt x="222389" y="438378"/>
                </a:lnTo>
                <a:lnTo>
                  <a:pt x="228968" y="438315"/>
                </a:lnTo>
                <a:lnTo>
                  <a:pt x="235089" y="440690"/>
                </a:lnTo>
                <a:lnTo>
                  <a:pt x="239991" y="445363"/>
                </a:lnTo>
                <a:lnTo>
                  <a:pt x="244386" y="451650"/>
                </a:lnTo>
                <a:lnTo>
                  <a:pt x="244386" y="270713"/>
                </a:lnTo>
                <a:lnTo>
                  <a:pt x="243979" y="279120"/>
                </a:lnTo>
                <a:lnTo>
                  <a:pt x="239001" y="284975"/>
                </a:lnTo>
                <a:lnTo>
                  <a:pt x="149809" y="367525"/>
                </a:lnTo>
                <a:lnTo>
                  <a:pt x="146951" y="370903"/>
                </a:lnTo>
                <a:lnTo>
                  <a:pt x="142811" y="372948"/>
                </a:lnTo>
                <a:lnTo>
                  <a:pt x="138366" y="373189"/>
                </a:lnTo>
                <a:lnTo>
                  <a:pt x="133591" y="372999"/>
                </a:lnTo>
                <a:lnTo>
                  <a:pt x="129070" y="370967"/>
                </a:lnTo>
                <a:lnTo>
                  <a:pt x="125793" y="367525"/>
                </a:lnTo>
                <a:lnTo>
                  <a:pt x="78905" y="320040"/>
                </a:lnTo>
                <a:lnTo>
                  <a:pt x="75488" y="314299"/>
                </a:lnTo>
                <a:lnTo>
                  <a:pt x="74561" y="307924"/>
                </a:lnTo>
                <a:lnTo>
                  <a:pt x="76098" y="301675"/>
                </a:lnTo>
                <a:lnTo>
                  <a:pt x="80048" y="296291"/>
                </a:lnTo>
                <a:lnTo>
                  <a:pt x="85674" y="292646"/>
                </a:lnTo>
                <a:lnTo>
                  <a:pt x="92049" y="291439"/>
                </a:lnTo>
                <a:lnTo>
                  <a:pt x="98437" y="292646"/>
                </a:lnTo>
                <a:lnTo>
                  <a:pt x="104063" y="296291"/>
                </a:lnTo>
                <a:lnTo>
                  <a:pt x="138366" y="332473"/>
                </a:lnTo>
                <a:lnTo>
                  <a:pt x="182460" y="291439"/>
                </a:lnTo>
                <a:lnTo>
                  <a:pt x="216141" y="260096"/>
                </a:lnTo>
                <a:lnTo>
                  <a:pt x="222389" y="257441"/>
                </a:lnTo>
                <a:lnTo>
                  <a:pt x="228968" y="257378"/>
                </a:lnTo>
                <a:lnTo>
                  <a:pt x="235089" y="259753"/>
                </a:lnTo>
                <a:lnTo>
                  <a:pt x="239991" y="264426"/>
                </a:lnTo>
                <a:lnTo>
                  <a:pt x="244386" y="270713"/>
                </a:lnTo>
                <a:lnTo>
                  <a:pt x="244386" y="147015"/>
                </a:lnTo>
                <a:lnTo>
                  <a:pt x="162382" y="147015"/>
                </a:lnTo>
                <a:lnTo>
                  <a:pt x="156387" y="144932"/>
                </a:lnTo>
                <a:lnTo>
                  <a:pt x="152095" y="139661"/>
                </a:lnTo>
                <a:lnTo>
                  <a:pt x="149517" y="132702"/>
                </a:lnTo>
                <a:lnTo>
                  <a:pt x="148666" y="125526"/>
                </a:lnTo>
                <a:lnTo>
                  <a:pt x="148666" y="67856"/>
                </a:lnTo>
                <a:lnTo>
                  <a:pt x="50317" y="67856"/>
                </a:lnTo>
                <a:lnTo>
                  <a:pt x="5130" y="92964"/>
                </a:lnTo>
                <a:lnTo>
                  <a:pt x="0" y="796150"/>
                </a:lnTo>
                <a:lnTo>
                  <a:pt x="3606" y="816038"/>
                </a:lnTo>
                <a:lnTo>
                  <a:pt x="14274" y="832446"/>
                </a:lnTo>
                <a:lnTo>
                  <a:pt x="30353" y="843699"/>
                </a:lnTo>
                <a:lnTo>
                  <a:pt x="50292" y="848144"/>
                </a:lnTo>
                <a:lnTo>
                  <a:pt x="612952" y="848144"/>
                </a:lnTo>
                <a:lnTo>
                  <a:pt x="632904" y="843699"/>
                </a:lnTo>
                <a:lnTo>
                  <a:pt x="649020" y="832434"/>
                </a:lnTo>
                <a:lnTo>
                  <a:pt x="659676" y="816013"/>
                </a:lnTo>
                <a:lnTo>
                  <a:pt x="663270" y="796150"/>
                </a:lnTo>
                <a:lnTo>
                  <a:pt x="663270" y="735063"/>
                </a:lnTo>
                <a:lnTo>
                  <a:pt x="663270" y="712444"/>
                </a:lnTo>
                <a:lnTo>
                  <a:pt x="663270" y="147015"/>
                </a:lnTo>
                <a:lnTo>
                  <a:pt x="663270" y="114223"/>
                </a:lnTo>
                <a:close/>
              </a:path>
            </a:pathLst>
          </a:custGeom>
          <a:solidFill>
            <a:srgbClr val="FFFFFF"/>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21">
            <a:extLst>
              <a:ext uri="{FF2B5EF4-FFF2-40B4-BE49-F238E27FC236}">
                <a16:creationId xmlns:a16="http://schemas.microsoft.com/office/drawing/2014/main" id="{0E02A079-8FFF-3BC8-5DC7-A9362CB003EC}"/>
              </a:ext>
            </a:extLst>
          </p:cNvPr>
          <p:cNvSpPr txBox="1"/>
          <p:nvPr/>
        </p:nvSpPr>
        <p:spPr>
          <a:xfrm>
            <a:off x="1145207" y="1233566"/>
            <a:ext cx="2161536" cy="889171"/>
          </a:xfrm>
          <a:prstGeom prst="rect">
            <a:avLst/>
          </a:prstGeom>
        </p:spPr>
        <p:txBody>
          <a:bodyPr vert="horz" wrap="square" lIns="0" tIns="58469" rIns="0" bIns="0" rtlCol="0">
            <a:spAutoFit/>
          </a:bodyPr>
          <a:lstStyle/>
          <a:p>
            <a:pPr marL="7693" marR="0" lvl="0" indent="0" algn="ctr" defTabSz="553938" rtl="0" eaLnBrk="1" fontAlgn="auto" latinLnBrk="0" hangingPunct="1">
              <a:lnSpc>
                <a:spcPct val="100000"/>
              </a:lnSpc>
              <a:spcBef>
                <a:spcPts val="461"/>
              </a:spcBef>
              <a:spcAft>
                <a:spcPts val="0"/>
              </a:spcAft>
              <a:buClrTx/>
              <a:buSzTx/>
              <a:buFontTx/>
              <a:buNone/>
              <a:tabLst/>
              <a:defRPr/>
            </a:pPr>
            <a:r>
              <a:rPr kumimoji="0" sz="1798" b="1" i="0" u="none" strike="noStrike" kern="1200" cap="none" spc="0" normalizeH="0" baseline="0" noProof="0">
                <a:ln>
                  <a:noFill/>
                </a:ln>
                <a:solidFill>
                  <a:srgbClr val="FFFFFF"/>
                </a:solidFill>
                <a:effectLst/>
                <a:uLnTx/>
                <a:uFillTx/>
                <a:latin typeface="OpenSans-Extrabold"/>
                <a:ea typeface="+mn-ea"/>
                <a:cs typeface="Open Sans"/>
              </a:rPr>
              <a:t>DEVELOP ANTICIPATORY ACTIONS</a:t>
            </a:r>
          </a:p>
        </p:txBody>
      </p:sp>
      <p:pic>
        <p:nvPicPr>
          <p:cNvPr id="26" name="object 8">
            <a:extLst>
              <a:ext uri="{FF2B5EF4-FFF2-40B4-BE49-F238E27FC236}">
                <a16:creationId xmlns:a16="http://schemas.microsoft.com/office/drawing/2014/main" id="{7FE040BE-2148-272B-BF48-345F7A7BB82A}"/>
              </a:ext>
            </a:extLst>
          </p:cNvPr>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080793" y="1392710"/>
            <a:ext cx="2623342" cy="891231"/>
          </a:xfrm>
          <a:prstGeom prst="rect">
            <a:avLst/>
          </a:prstGeom>
        </p:spPr>
      </p:pic>
      <p:sp>
        <p:nvSpPr>
          <p:cNvPr id="44" name="ZoneTexte 43">
            <a:extLst>
              <a:ext uri="{FF2B5EF4-FFF2-40B4-BE49-F238E27FC236}">
                <a16:creationId xmlns:a16="http://schemas.microsoft.com/office/drawing/2014/main" id="{D4B371BB-59AF-8F98-E387-451E30B64053}"/>
              </a:ext>
            </a:extLst>
          </p:cNvPr>
          <p:cNvSpPr txBox="1"/>
          <p:nvPr/>
        </p:nvSpPr>
        <p:spPr>
          <a:xfrm>
            <a:off x="5756592" y="1620965"/>
            <a:ext cx="1627984" cy="368947"/>
          </a:xfrm>
          <a:prstGeom prst="rect">
            <a:avLst/>
          </a:prstGeom>
          <a:noFill/>
        </p:spPr>
        <p:txBody>
          <a:bodyPr wrap="square">
            <a:spAutoFit/>
          </a:bodyPr>
          <a:lstStyle/>
          <a:p>
            <a:pPr marL="7693" marR="0" lvl="0" indent="0" algn="l" defTabSz="913486" rtl="0" eaLnBrk="1" fontAlgn="auto" latinLnBrk="0" hangingPunct="1">
              <a:lnSpc>
                <a:spcPct val="100000"/>
              </a:lnSpc>
              <a:spcBef>
                <a:spcPts val="461"/>
              </a:spcBef>
              <a:spcAft>
                <a:spcPts val="0"/>
              </a:spcAft>
              <a:buClrTx/>
              <a:buSzTx/>
              <a:buFontTx/>
              <a:buNone/>
              <a:tabLst/>
              <a:defRPr/>
            </a:pPr>
            <a:r>
              <a:rPr kumimoji="0" lang="en-GB" sz="1798" b="1" i="0" u="none" strike="noStrike" kern="1200" cap="none" spc="0" normalizeH="0" baseline="0" noProof="0">
                <a:ln>
                  <a:noFill/>
                </a:ln>
                <a:solidFill>
                  <a:srgbClr val="FFFFFF"/>
                </a:solidFill>
                <a:effectLst/>
                <a:uLnTx/>
                <a:uFillTx/>
                <a:latin typeface="OpenSans-Extrabold"/>
                <a:ea typeface="+mn-ea"/>
                <a:cs typeface="Open Sans"/>
              </a:rPr>
              <a:t>DESIGN SOPs</a:t>
            </a:r>
          </a:p>
        </p:txBody>
      </p:sp>
      <p:pic>
        <p:nvPicPr>
          <p:cNvPr id="47" name="object 10">
            <a:extLst>
              <a:ext uri="{FF2B5EF4-FFF2-40B4-BE49-F238E27FC236}">
                <a16:creationId xmlns:a16="http://schemas.microsoft.com/office/drawing/2014/main" id="{300FD621-A19B-17B8-2191-8F62B0556AC8}"/>
              </a:ext>
            </a:extLst>
          </p:cNvPr>
          <p:cNvPicPr/>
          <p:nvPr/>
        </p:nvPicPr>
        <p:blipFill>
          <a:blip r:embed="rId7" cstate="email">
            <a:extLst>
              <a:ext uri="{28A0092B-C50C-407E-A947-70E740481C1C}">
                <a14:useLocalDpi xmlns:a14="http://schemas.microsoft.com/office/drawing/2010/main"/>
              </a:ext>
            </a:extLst>
          </a:blip>
          <a:stretch>
            <a:fillRect/>
          </a:stretch>
        </p:blipFill>
        <p:spPr>
          <a:xfrm>
            <a:off x="8732212" y="1234498"/>
            <a:ext cx="3189710" cy="1150182"/>
          </a:xfrm>
          <a:prstGeom prst="rect">
            <a:avLst/>
          </a:prstGeom>
        </p:spPr>
      </p:pic>
      <p:sp>
        <p:nvSpPr>
          <p:cNvPr id="49" name="ZoneTexte 48">
            <a:extLst>
              <a:ext uri="{FF2B5EF4-FFF2-40B4-BE49-F238E27FC236}">
                <a16:creationId xmlns:a16="http://schemas.microsoft.com/office/drawing/2014/main" id="{02EC7928-FAF8-587B-5FD9-389BD63D8BE3}"/>
              </a:ext>
            </a:extLst>
          </p:cNvPr>
          <p:cNvSpPr txBox="1"/>
          <p:nvPr/>
        </p:nvSpPr>
        <p:spPr>
          <a:xfrm>
            <a:off x="9240634" y="1486530"/>
            <a:ext cx="2654390" cy="645658"/>
          </a:xfrm>
          <a:prstGeom prst="rect">
            <a:avLst/>
          </a:prstGeom>
          <a:noFill/>
        </p:spPr>
        <p:txBody>
          <a:bodyPr wrap="square">
            <a:spAutoFit/>
          </a:bodyPr>
          <a:lstStyle>
            <a:defPPr>
              <a:defRPr lang="en-US"/>
            </a:defPPr>
            <a:lvl1pPr marL="7701">
              <a:spcBef>
                <a:spcPts val="461"/>
              </a:spcBef>
              <a:defRPr b="1">
                <a:solidFill>
                  <a:srgbClr val="FFFFFF"/>
                </a:solidFill>
                <a:latin typeface="OpenSans-Extrabold"/>
                <a:cs typeface="Open Sans"/>
              </a:defRPr>
            </a:lvl1p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kumimoji="0" lang="en-GB" sz="1798" b="1" i="0" u="none" strike="noStrike" kern="1200" cap="none" spc="0" normalizeH="0" baseline="0" noProof="0">
                <a:ln>
                  <a:noFill/>
                </a:ln>
                <a:solidFill>
                  <a:srgbClr val="FFFFFF"/>
                </a:solidFill>
                <a:effectLst/>
                <a:uLnTx/>
                <a:uFillTx/>
                <a:latin typeface="OpenSans-Extrabold"/>
                <a:ea typeface="+mn-ea"/>
                <a:cs typeface="Open Sans"/>
              </a:rPr>
              <a:t>MONITOR FORECAST, ACT AND MEASURE IMPACT!</a:t>
            </a:r>
          </a:p>
        </p:txBody>
      </p:sp>
      <p:pic>
        <p:nvPicPr>
          <p:cNvPr id="61" name="object 16">
            <a:extLst>
              <a:ext uri="{FF2B5EF4-FFF2-40B4-BE49-F238E27FC236}">
                <a16:creationId xmlns:a16="http://schemas.microsoft.com/office/drawing/2014/main" id="{D36AE9C6-70FF-1C12-1E25-FA837875AA87}"/>
              </a:ext>
            </a:extLst>
          </p:cNvPr>
          <p:cNvPicPr/>
          <p:nvPr/>
        </p:nvPicPr>
        <p:blipFill>
          <a:blip r:embed="rId8" cstate="email">
            <a:extLst>
              <a:ext uri="{28A0092B-C50C-407E-A947-70E740481C1C}">
                <a14:useLocalDpi xmlns:a14="http://schemas.microsoft.com/office/drawing/2010/main"/>
              </a:ext>
            </a:extLst>
          </a:blip>
          <a:stretch>
            <a:fillRect/>
          </a:stretch>
        </p:blipFill>
        <p:spPr>
          <a:xfrm>
            <a:off x="5204557" y="1468600"/>
            <a:ext cx="552034" cy="674063"/>
          </a:xfrm>
          <a:prstGeom prst="rect">
            <a:avLst/>
          </a:prstGeom>
        </p:spPr>
      </p:pic>
      <p:sp>
        <p:nvSpPr>
          <p:cNvPr id="63" name="object 18">
            <a:extLst>
              <a:ext uri="{FF2B5EF4-FFF2-40B4-BE49-F238E27FC236}">
                <a16:creationId xmlns:a16="http://schemas.microsoft.com/office/drawing/2014/main" id="{F4254740-3594-67C5-638B-3BB0BF0A0E90}"/>
              </a:ext>
            </a:extLst>
          </p:cNvPr>
          <p:cNvSpPr/>
          <p:nvPr/>
        </p:nvSpPr>
        <p:spPr>
          <a:xfrm>
            <a:off x="8802699" y="1486530"/>
            <a:ext cx="433634" cy="580770"/>
          </a:xfrm>
          <a:custGeom>
            <a:avLst/>
            <a:gdLst/>
            <a:ahLst/>
            <a:cxnLst/>
            <a:rect l="l" t="t" r="r" b="b"/>
            <a:pathLst>
              <a:path w="824865" h="1054734">
                <a:moveTo>
                  <a:pt x="597230" y="88176"/>
                </a:moveTo>
                <a:lnTo>
                  <a:pt x="590219" y="53860"/>
                </a:lnTo>
                <a:lnTo>
                  <a:pt x="571119" y="25831"/>
                </a:lnTo>
                <a:lnTo>
                  <a:pt x="542772" y="6921"/>
                </a:lnTo>
                <a:lnTo>
                  <a:pt x="508063" y="0"/>
                </a:lnTo>
                <a:lnTo>
                  <a:pt x="316687" y="0"/>
                </a:lnTo>
                <a:lnTo>
                  <a:pt x="281978" y="6921"/>
                </a:lnTo>
                <a:lnTo>
                  <a:pt x="253631" y="25831"/>
                </a:lnTo>
                <a:lnTo>
                  <a:pt x="234518" y="53860"/>
                </a:lnTo>
                <a:lnTo>
                  <a:pt x="227520" y="88176"/>
                </a:lnTo>
                <a:lnTo>
                  <a:pt x="227520" y="140614"/>
                </a:lnTo>
                <a:lnTo>
                  <a:pt x="597230" y="140614"/>
                </a:lnTo>
                <a:lnTo>
                  <a:pt x="597230" y="88176"/>
                </a:lnTo>
                <a:close/>
              </a:path>
              <a:path w="824865" h="1054734">
                <a:moveTo>
                  <a:pt x="824750" y="142024"/>
                </a:moveTo>
                <a:lnTo>
                  <a:pt x="820229" y="119570"/>
                </a:lnTo>
                <a:lnTo>
                  <a:pt x="807783" y="101206"/>
                </a:lnTo>
                <a:lnTo>
                  <a:pt x="789279" y="88798"/>
                </a:lnTo>
                <a:lnTo>
                  <a:pt x="766597" y="84213"/>
                </a:lnTo>
                <a:lnTo>
                  <a:pt x="765124" y="84213"/>
                </a:lnTo>
                <a:lnTo>
                  <a:pt x="763663" y="84264"/>
                </a:lnTo>
                <a:lnTo>
                  <a:pt x="762177" y="84366"/>
                </a:lnTo>
                <a:lnTo>
                  <a:pt x="732320" y="84366"/>
                </a:lnTo>
                <a:lnTo>
                  <a:pt x="732320" y="414820"/>
                </a:lnTo>
                <a:lnTo>
                  <a:pt x="732320" y="639813"/>
                </a:lnTo>
                <a:lnTo>
                  <a:pt x="732320" y="864793"/>
                </a:lnTo>
                <a:lnTo>
                  <a:pt x="730643" y="873010"/>
                </a:lnTo>
                <a:lnTo>
                  <a:pt x="726071" y="879716"/>
                </a:lnTo>
                <a:lnTo>
                  <a:pt x="719289" y="884224"/>
                </a:lnTo>
                <a:lnTo>
                  <a:pt x="710984" y="885888"/>
                </a:lnTo>
                <a:lnTo>
                  <a:pt x="383933" y="885888"/>
                </a:lnTo>
                <a:lnTo>
                  <a:pt x="375627" y="884224"/>
                </a:lnTo>
                <a:lnTo>
                  <a:pt x="368846" y="879716"/>
                </a:lnTo>
                <a:lnTo>
                  <a:pt x="364274" y="873010"/>
                </a:lnTo>
                <a:lnTo>
                  <a:pt x="362597" y="864793"/>
                </a:lnTo>
                <a:lnTo>
                  <a:pt x="364274" y="856589"/>
                </a:lnTo>
                <a:lnTo>
                  <a:pt x="368846" y="849884"/>
                </a:lnTo>
                <a:lnTo>
                  <a:pt x="375627" y="845362"/>
                </a:lnTo>
                <a:lnTo>
                  <a:pt x="383933" y="843711"/>
                </a:lnTo>
                <a:lnTo>
                  <a:pt x="710984" y="843711"/>
                </a:lnTo>
                <a:lnTo>
                  <a:pt x="719289" y="845362"/>
                </a:lnTo>
                <a:lnTo>
                  <a:pt x="726071" y="849884"/>
                </a:lnTo>
                <a:lnTo>
                  <a:pt x="730643" y="856589"/>
                </a:lnTo>
                <a:lnTo>
                  <a:pt x="732320" y="864793"/>
                </a:lnTo>
                <a:lnTo>
                  <a:pt x="732320" y="639813"/>
                </a:lnTo>
                <a:lnTo>
                  <a:pt x="730643" y="648017"/>
                </a:lnTo>
                <a:lnTo>
                  <a:pt x="726071" y="654723"/>
                </a:lnTo>
                <a:lnTo>
                  <a:pt x="719289" y="659244"/>
                </a:lnTo>
                <a:lnTo>
                  <a:pt x="710984" y="660895"/>
                </a:lnTo>
                <a:lnTo>
                  <a:pt x="383933" y="660895"/>
                </a:lnTo>
                <a:lnTo>
                  <a:pt x="375627" y="659244"/>
                </a:lnTo>
                <a:lnTo>
                  <a:pt x="368846" y="654723"/>
                </a:lnTo>
                <a:lnTo>
                  <a:pt x="364274" y="648017"/>
                </a:lnTo>
                <a:lnTo>
                  <a:pt x="362597" y="639813"/>
                </a:lnTo>
                <a:lnTo>
                  <a:pt x="364274" y="631596"/>
                </a:lnTo>
                <a:lnTo>
                  <a:pt x="368846" y="624890"/>
                </a:lnTo>
                <a:lnTo>
                  <a:pt x="375627" y="620382"/>
                </a:lnTo>
                <a:lnTo>
                  <a:pt x="383933" y="618718"/>
                </a:lnTo>
                <a:lnTo>
                  <a:pt x="710984" y="618718"/>
                </a:lnTo>
                <a:lnTo>
                  <a:pt x="719289" y="620382"/>
                </a:lnTo>
                <a:lnTo>
                  <a:pt x="726071" y="624890"/>
                </a:lnTo>
                <a:lnTo>
                  <a:pt x="730643" y="631596"/>
                </a:lnTo>
                <a:lnTo>
                  <a:pt x="732320" y="639813"/>
                </a:lnTo>
                <a:lnTo>
                  <a:pt x="732320" y="414820"/>
                </a:lnTo>
                <a:lnTo>
                  <a:pt x="730643" y="423037"/>
                </a:lnTo>
                <a:lnTo>
                  <a:pt x="726071" y="429742"/>
                </a:lnTo>
                <a:lnTo>
                  <a:pt x="719289" y="434251"/>
                </a:lnTo>
                <a:lnTo>
                  <a:pt x="710984" y="435914"/>
                </a:lnTo>
                <a:lnTo>
                  <a:pt x="383933" y="435914"/>
                </a:lnTo>
                <a:lnTo>
                  <a:pt x="375627" y="434251"/>
                </a:lnTo>
                <a:lnTo>
                  <a:pt x="368846" y="429742"/>
                </a:lnTo>
                <a:lnTo>
                  <a:pt x="364274" y="423037"/>
                </a:lnTo>
                <a:lnTo>
                  <a:pt x="362597" y="414820"/>
                </a:lnTo>
                <a:lnTo>
                  <a:pt x="364274" y="406615"/>
                </a:lnTo>
                <a:lnTo>
                  <a:pt x="368846" y="399910"/>
                </a:lnTo>
                <a:lnTo>
                  <a:pt x="375627" y="395389"/>
                </a:lnTo>
                <a:lnTo>
                  <a:pt x="383933" y="393738"/>
                </a:lnTo>
                <a:lnTo>
                  <a:pt x="710984" y="393738"/>
                </a:lnTo>
                <a:lnTo>
                  <a:pt x="719289" y="395389"/>
                </a:lnTo>
                <a:lnTo>
                  <a:pt x="726071" y="399910"/>
                </a:lnTo>
                <a:lnTo>
                  <a:pt x="730643" y="406615"/>
                </a:lnTo>
                <a:lnTo>
                  <a:pt x="732320" y="414820"/>
                </a:lnTo>
                <a:lnTo>
                  <a:pt x="732320" y="84366"/>
                </a:lnTo>
                <a:lnTo>
                  <a:pt x="639889" y="84366"/>
                </a:lnTo>
                <a:lnTo>
                  <a:pt x="639889" y="156083"/>
                </a:lnTo>
                <a:lnTo>
                  <a:pt x="638606" y="165011"/>
                </a:lnTo>
                <a:lnTo>
                  <a:pt x="634911" y="173659"/>
                </a:lnTo>
                <a:lnTo>
                  <a:pt x="629094" y="180213"/>
                </a:lnTo>
                <a:lnTo>
                  <a:pt x="621398" y="182803"/>
                </a:lnTo>
                <a:lnTo>
                  <a:pt x="302171" y="182803"/>
                </a:lnTo>
                <a:lnTo>
                  <a:pt x="302171" y="341782"/>
                </a:lnTo>
                <a:lnTo>
                  <a:pt x="302171" y="566775"/>
                </a:lnTo>
                <a:lnTo>
                  <a:pt x="302171" y="791756"/>
                </a:lnTo>
                <a:lnTo>
                  <a:pt x="300761" y="798372"/>
                </a:lnTo>
                <a:lnTo>
                  <a:pt x="297192" y="804329"/>
                </a:lnTo>
                <a:lnTo>
                  <a:pt x="186270" y="906983"/>
                </a:lnTo>
                <a:lnTo>
                  <a:pt x="182727" y="911174"/>
                </a:lnTo>
                <a:lnTo>
                  <a:pt x="177584" y="913726"/>
                </a:lnTo>
                <a:lnTo>
                  <a:pt x="172059" y="914006"/>
                </a:lnTo>
                <a:lnTo>
                  <a:pt x="166116" y="913777"/>
                </a:lnTo>
                <a:lnTo>
                  <a:pt x="160489" y="911263"/>
                </a:lnTo>
                <a:lnTo>
                  <a:pt x="156413" y="906983"/>
                </a:lnTo>
                <a:lnTo>
                  <a:pt x="98107" y="847928"/>
                </a:lnTo>
                <a:lnTo>
                  <a:pt x="93865" y="840790"/>
                </a:lnTo>
                <a:lnTo>
                  <a:pt x="92710" y="832878"/>
                </a:lnTo>
                <a:lnTo>
                  <a:pt x="94615" y="825093"/>
                </a:lnTo>
                <a:lnTo>
                  <a:pt x="99529" y="818388"/>
                </a:lnTo>
                <a:lnTo>
                  <a:pt x="106527" y="813879"/>
                </a:lnTo>
                <a:lnTo>
                  <a:pt x="114465" y="812368"/>
                </a:lnTo>
                <a:lnTo>
                  <a:pt x="122402" y="813879"/>
                </a:lnTo>
                <a:lnTo>
                  <a:pt x="129400" y="818388"/>
                </a:lnTo>
                <a:lnTo>
                  <a:pt x="172059" y="863396"/>
                </a:lnTo>
                <a:lnTo>
                  <a:pt x="226885" y="812368"/>
                </a:lnTo>
                <a:lnTo>
                  <a:pt x="268757" y="773391"/>
                </a:lnTo>
                <a:lnTo>
                  <a:pt x="276542" y="770102"/>
                </a:lnTo>
                <a:lnTo>
                  <a:pt x="284708" y="770013"/>
                </a:lnTo>
                <a:lnTo>
                  <a:pt x="292328" y="772960"/>
                </a:lnTo>
                <a:lnTo>
                  <a:pt x="298411" y="778776"/>
                </a:lnTo>
                <a:lnTo>
                  <a:pt x="301396" y="785050"/>
                </a:lnTo>
                <a:lnTo>
                  <a:pt x="302171" y="791756"/>
                </a:lnTo>
                <a:lnTo>
                  <a:pt x="302171" y="566775"/>
                </a:lnTo>
                <a:lnTo>
                  <a:pt x="300761" y="573379"/>
                </a:lnTo>
                <a:lnTo>
                  <a:pt x="297192" y="579335"/>
                </a:lnTo>
                <a:lnTo>
                  <a:pt x="186270" y="682002"/>
                </a:lnTo>
                <a:lnTo>
                  <a:pt x="182727" y="686181"/>
                </a:lnTo>
                <a:lnTo>
                  <a:pt x="177584" y="688746"/>
                </a:lnTo>
                <a:lnTo>
                  <a:pt x="172059" y="689025"/>
                </a:lnTo>
                <a:lnTo>
                  <a:pt x="166116" y="688797"/>
                </a:lnTo>
                <a:lnTo>
                  <a:pt x="160489" y="686269"/>
                </a:lnTo>
                <a:lnTo>
                  <a:pt x="156413" y="682002"/>
                </a:lnTo>
                <a:lnTo>
                  <a:pt x="98107" y="622947"/>
                </a:lnTo>
                <a:lnTo>
                  <a:pt x="93865" y="615797"/>
                </a:lnTo>
                <a:lnTo>
                  <a:pt x="92710" y="607885"/>
                </a:lnTo>
                <a:lnTo>
                  <a:pt x="94615" y="600100"/>
                </a:lnTo>
                <a:lnTo>
                  <a:pt x="99529" y="593407"/>
                </a:lnTo>
                <a:lnTo>
                  <a:pt x="106527" y="588886"/>
                </a:lnTo>
                <a:lnTo>
                  <a:pt x="114465" y="587375"/>
                </a:lnTo>
                <a:lnTo>
                  <a:pt x="122402" y="588886"/>
                </a:lnTo>
                <a:lnTo>
                  <a:pt x="129400" y="593407"/>
                </a:lnTo>
                <a:lnTo>
                  <a:pt x="172059" y="638403"/>
                </a:lnTo>
                <a:lnTo>
                  <a:pt x="226885" y="587375"/>
                </a:lnTo>
                <a:lnTo>
                  <a:pt x="268757" y="548411"/>
                </a:lnTo>
                <a:lnTo>
                  <a:pt x="276542" y="545109"/>
                </a:lnTo>
                <a:lnTo>
                  <a:pt x="284708" y="545020"/>
                </a:lnTo>
                <a:lnTo>
                  <a:pt x="292328" y="547979"/>
                </a:lnTo>
                <a:lnTo>
                  <a:pt x="298411" y="553796"/>
                </a:lnTo>
                <a:lnTo>
                  <a:pt x="301396" y="560057"/>
                </a:lnTo>
                <a:lnTo>
                  <a:pt x="302171" y="566775"/>
                </a:lnTo>
                <a:lnTo>
                  <a:pt x="302171" y="341782"/>
                </a:lnTo>
                <a:lnTo>
                  <a:pt x="300761" y="348399"/>
                </a:lnTo>
                <a:lnTo>
                  <a:pt x="297192" y="354355"/>
                </a:lnTo>
                <a:lnTo>
                  <a:pt x="186270" y="457009"/>
                </a:lnTo>
                <a:lnTo>
                  <a:pt x="182727" y="461200"/>
                </a:lnTo>
                <a:lnTo>
                  <a:pt x="177584" y="463753"/>
                </a:lnTo>
                <a:lnTo>
                  <a:pt x="172059" y="464032"/>
                </a:lnTo>
                <a:lnTo>
                  <a:pt x="166116" y="463804"/>
                </a:lnTo>
                <a:lnTo>
                  <a:pt x="160489" y="461276"/>
                </a:lnTo>
                <a:lnTo>
                  <a:pt x="156413" y="457009"/>
                </a:lnTo>
                <a:lnTo>
                  <a:pt x="98107" y="397954"/>
                </a:lnTo>
                <a:lnTo>
                  <a:pt x="93865" y="390817"/>
                </a:lnTo>
                <a:lnTo>
                  <a:pt x="92710" y="382892"/>
                </a:lnTo>
                <a:lnTo>
                  <a:pt x="94615" y="375119"/>
                </a:lnTo>
                <a:lnTo>
                  <a:pt x="99529" y="368414"/>
                </a:lnTo>
                <a:lnTo>
                  <a:pt x="106527" y="363893"/>
                </a:lnTo>
                <a:lnTo>
                  <a:pt x="114465" y="362394"/>
                </a:lnTo>
                <a:lnTo>
                  <a:pt x="122402" y="363893"/>
                </a:lnTo>
                <a:lnTo>
                  <a:pt x="129400" y="368414"/>
                </a:lnTo>
                <a:lnTo>
                  <a:pt x="172059" y="413423"/>
                </a:lnTo>
                <a:lnTo>
                  <a:pt x="226885" y="362394"/>
                </a:lnTo>
                <a:lnTo>
                  <a:pt x="268757" y="323418"/>
                </a:lnTo>
                <a:lnTo>
                  <a:pt x="276542" y="320116"/>
                </a:lnTo>
                <a:lnTo>
                  <a:pt x="284708" y="320040"/>
                </a:lnTo>
                <a:lnTo>
                  <a:pt x="292328" y="322986"/>
                </a:lnTo>
                <a:lnTo>
                  <a:pt x="298411" y="328803"/>
                </a:lnTo>
                <a:lnTo>
                  <a:pt x="301396" y="335076"/>
                </a:lnTo>
                <a:lnTo>
                  <a:pt x="302171" y="341782"/>
                </a:lnTo>
                <a:lnTo>
                  <a:pt x="302171" y="182803"/>
                </a:lnTo>
                <a:lnTo>
                  <a:pt x="201917" y="182803"/>
                </a:lnTo>
                <a:lnTo>
                  <a:pt x="194449" y="180213"/>
                </a:lnTo>
                <a:lnTo>
                  <a:pt x="189128" y="173659"/>
                </a:lnTo>
                <a:lnTo>
                  <a:pt x="185928" y="165011"/>
                </a:lnTo>
                <a:lnTo>
                  <a:pt x="184861" y="156083"/>
                </a:lnTo>
                <a:lnTo>
                  <a:pt x="184861" y="84366"/>
                </a:lnTo>
                <a:lnTo>
                  <a:pt x="62560" y="84366"/>
                </a:lnTo>
                <a:lnTo>
                  <a:pt x="20193" y="98234"/>
                </a:lnTo>
                <a:lnTo>
                  <a:pt x="152" y="137642"/>
                </a:lnTo>
                <a:lnTo>
                  <a:pt x="0" y="989977"/>
                </a:lnTo>
                <a:lnTo>
                  <a:pt x="4457" y="1014679"/>
                </a:lnTo>
                <a:lnTo>
                  <a:pt x="17716" y="1035100"/>
                </a:lnTo>
                <a:lnTo>
                  <a:pt x="37744" y="1049108"/>
                </a:lnTo>
                <a:lnTo>
                  <a:pt x="62522" y="1054633"/>
                </a:lnTo>
                <a:lnTo>
                  <a:pt x="762177" y="1054633"/>
                </a:lnTo>
                <a:lnTo>
                  <a:pt x="786980" y="1049108"/>
                </a:lnTo>
                <a:lnTo>
                  <a:pt x="807021" y="1035100"/>
                </a:lnTo>
                <a:lnTo>
                  <a:pt x="820267" y="1014679"/>
                </a:lnTo>
                <a:lnTo>
                  <a:pt x="824750" y="989977"/>
                </a:lnTo>
                <a:lnTo>
                  <a:pt x="824750" y="914006"/>
                </a:lnTo>
                <a:lnTo>
                  <a:pt x="824750" y="885888"/>
                </a:lnTo>
                <a:lnTo>
                  <a:pt x="824750" y="182803"/>
                </a:lnTo>
                <a:lnTo>
                  <a:pt x="824750" y="142024"/>
                </a:lnTo>
                <a:close/>
              </a:path>
            </a:pathLst>
          </a:custGeom>
          <a:solidFill>
            <a:srgbClr val="FFFFFF"/>
          </a:solidFill>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E020D2E4-5425-1D53-681A-6C936C422914}"/>
              </a:ext>
            </a:extLst>
          </p:cNvPr>
          <p:cNvSpPr/>
          <p:nvPr/>
        </p:nvSpPr>
        <p:spPr>
          <a:xfrm>
            <a:off x="8617365" y="3528314"/>
            <a:ext cx="3145269" cy="1809310"/>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35" name="Flèche : bas 134">
            <a:extLst>
              <a:ext uri="{FF2B5EF4-FFF2-40B4-BE49-F238E27FC236}">
                <a16:creationId xmlns:a16="http://schemas.microsoft.com/office/drawing/2014/main" id="{26DBA90E-0009-7807-DF66-F7BC974D5C1A}"/>
              </a:ext>
            </a:extLst>
          </p:cNvPr>
          <p:cNvSpPr/>
          <p:nvPr/>
        </p:nvSpPr>
        <p:spPr>
          <a:xfrm rot="10800000" flipH="1">
            <a:off x="10116321" y="2604634"/>
            <a:ext cx="282590" cy="92367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41" name="object 27">
            <a:extLst>
              <a:ext uri="{FF2B5EF4-FFF2-40B4-BE49-F238E27FC236}">
                <a16:creationId xmlns:a16="http://schemas.microsoft.com/office/drawing/2014/main" id="{4CC198E0-C943-BF31-0599-876D0D250813}"/>
              </a:ext>
            </a:extLst>
          </p:cNvPr>
          <p:cNvSpPr/>
          <p:nvPr/>
        </p:nvSpPr>
        <p:spPr>
          <a:xfrm rot="11136493">
            <a:off x="3998371" y="1438179"/>
            <a:ext cx="258439"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27">
            <a:extLst>
              <a:ext uri="{FF2B5EF4-FFF2-40B4-BE49-F238E27FC236}">
                <a16:creationId xmlns:a16="http://schemas.microsoft.com/office/drawing/2014/main" id="{93DAEB52-9B11-57EB-8079-F21F04B58F5F}"/>
              </a:ext>
            </a:extLst>
          </p:cNvPr>
          <p:cNvSpPr/>
          <p:nvPr/>
        </p:nvSpPr>
        <p:spPr>
          <a:xfrm rot="11080900">
            <a:off x="8028570" y="1520880"/>
            <a:ext cx="258439"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33" name="ZoneTexte 132">
            <a:extLst>
              <a:ext uri="{FF2B5EF4-FFF2-40B4-BE49-F238E27FC236}">
                <a16:creationId xmlns:a16="http://schemas.microsoft.com/office/drawing/2014/main" id="{C8CBE4B6-417F-AE44-9758-51264499AC5F}"/>
              </a:ext>
            </a:extLst>
          </p:cNvPr>
          <p:cNvSpPr txBox="1"/>
          <p:nvPr/>
        </p:nvSpPr>
        <p:spPr>
          <a:xfrm>
            <a:off x="8637426" y="3648956"/>
            <a:ext cx="3296676" cy="1568025"/>
          </a:xfrm>
          <a:prstGeom prst="rect">
            <a:avLst/>
          </a:prstGeom>
          <a:noFill/>
        </p:spPr>
        <p:txBody>
          <a:bodyPr wrap="square">
            <a:spAutoFit/>
          </a:bodyPr>
          <a:lstStyle/>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98" b="0" i="0" u="none" strike="noStrike" kern="1200" cap="none" spc="0" normalizeH="0" baseline="0" noProof="0">
                <a:ln>
                  <a:noFill/>
                </a:ln>
                <a:solidFill>
                  <a:srgbClr val="982B56"/>
                </a:solidFill>
                <a:effectLst/>
                <a:uLnTx/>
                <a:uFillTx/>
                <a:latin typeface="Calibri"/>
                <a:ea typeface="+mn-ea"/>
                <a:cs typeface="+mn-cs"/>
              </a:rPr>
              <a:t>Consider including nutrition-sensitive indicators in M&amp;E framework and adding questions related to diet and nutrition outcomes in after-action reviews/impact evaluations</a:t>
            </a:r>
          </a:p>
        </p:txBody>
      </p:sp>
      <p:pic>
        <p:nvPicPr>
          <p:cNvPr id="2" name="object 2">
            <a:extLst>
              <a:ext uri="{FF2B5EF4-FFF2-40B4-BE49-F238E27FC236}">
                <a16:creationId xmlns:a16="http://schemas.microsoft.com/office/drawing/2014/main" id="{5B37FAE3-0CA1-33A6-18FE-BCF304199ED9}"/>
              </a:ext>
            </a:extLst>
          </p:cNvPr>
          <p:cNvPicPr/>
          <p:nvPr/>
        </p:nvPicPr>
        <p:blipFill>
          <a:blip r:embed="rId9" cstate="email">
            <a:extLst>
              <a:ext uri="{28A0092B-C50C-407E-A947-70E740481C1C}">
                <a14:useLocalDpi xmlns:a14="http://schemas.microsoft.com/office/drawing/2010/main"/>
              </a:ext>
            </a:extLst>
          </a:blip>
          <a:stretch>
            <a:fillRect/>
          </a:stretch>
        </p:blipFill>
        <p:spPr>
          <a:xfrm flipH="1">
            <a:off x="998652" y="65994"/>
            <a:ext cx="5577131" cy="589972"/>
          </a:xfrm>
          <a:prstGeom prst="rect">
            <a:avLst/>
          </a:prstGeom>
        </p:spPr>
      </p:pic>
      <p:pic>
        <p:nvPicPr>
          <p:cNvPr id="3" name="object 2">
            <a:extLst>
              <a:ext uri="{FF2B5EF4-FFF2-40B4-BE49-F238E27FC236}">
                <a16:creationId xmlns:a16="http://schemas.microsoft.com/office/drawing/2014/main" id="{F83C0416-19D1-6D16-2497-E37C845B1A2D}"/>
              </a:ext>
            </a:extLst>
          </p:cNvPr>
          <p:cNvPicPr/>
          <p:nvPr/>
        </p:nvPicPr>
        <p:blipFill>
          <a:blip r:embed="rId10" cstate="email">
            <a:extLst>
              <a:ext uri="{28A0092B-C50C-407E-A947-70E740481C1C}">
                <a14:useLocalDpi xmlns:a14="http://schemas.microsoft.com/office/drawing/2010/main"/>
              </a:ext>
            </a:extLst>
          </a:blip>
          <a:stretch>
            <a:fillRect/>
          </a:stretch>
        </p:blipFill>
        <p:spPr>
          <a:xfrm>
            <a:off x="4896410" y="62155"/>
            <a:ext cx="5502500" cy="589972"/>
          </a:xfrm>
          <a:prstGeom prst="rect">
            <a:avLst/>
          </a:prstGeom>
        </p:spPr>
      </p:pic>
      <p:sp>
        <p:nvSpPr>
          <p:cNvPr id="4" name="object 19">
            <a:extLst>
              <a:ext uri="{FF2B5EF4-FFF2-40B4-BE49-F238E27FC236}">
                <a16:creationId xmlns:a16="http://schemas.microsoft.com/office/drawing/2014/main" id="{A63BFA46-EDE0-A3F6-BA92-4DA03DB7EB48}"/>
              </a:ext>
            </a:extLst>
          </p:cNvPr>
          <p:cNvSpPr txBox="1">
            <a:spLocks/>
          </p:cNvSpPr>
          <p:nvPr/>
        </p:nvSpPr>
        <p:spPr>
          <a:xfrm>
            <a:off x="1533671" y="172233"/>
            <a:ext cx="8445959" cy="377492"/>
          </a:xfrm>
          <a:prstGeom prst="rect">
            <a:avLst/>
          </a:prstGeom>
        </p:spPr>
        <p:txBody>
          <a:bodyPr vert="horz" wrap="square" lIns="0" tIns="8462" rIns="0" bIns="0" rtlCol="0" anchor="ctr">
            <a:spAutoFit/>
          </a:bodyPr>
          <a:lstStyle>
            <a:lvl1pPr>
              <a:defRPr sz="2244" b="0" i="0">
                <a:solidFill>
                  <a:schemeClr val="bg1"/>
                </a:solidFill>
                <a:latin typeface="HALDEN SOLID"/>
                <a:ea typeface="+mj-ea"/>
                <a:cs typeface="HALDEN SOLID"/>
              </a:defRPr>
            </a:lvl1pPr>
          </a:lstStyle>
          <a:p>
            <a:pPr marL="7693" marR="0" lvl="0" indent="0" algn="l" defTabSz="913486" rtl="0" eaLnBrk="1" fontAlgn="auto" latinLnBrk="0" hangingPunct="1">
              <a:lnSpc>
                <a:spcPct val="100000"/>
              </a:lnSpc>
              <a:spcBef>
                <a:spcPts val="67"/>
              </a:spcBef>
              <a:spcAft>
                <a:spcPts val="0"/>
              </a:spcAft>
              <a:buClrTx/>
              <a:buSzTx/>
              <a:buFontTx/>
              <a:buNone/>
              <a:tabLst/>
              <a:defRPr/>
            </a:pPr>
            <a:r>
              <a:rPr kumimoji="0" lang="en-GB" sz="2398" b="0" i="0" u="none" strike="noStrike" kern="0" cap="none" spc="0" normalizeH="0" baseline="0" noProof="0">
                <a:ln>
                  <a:noFill/>
                </a:ln>
                <a:solidFill>
                  <a:prstClr val="white"/>
                </a:solidFill>
                <a:effectLst/>
                <a:uLnTx/>
                <a:uFillTx/>
                <a:latin typeface="HALDEN SOLID"/>
                <a:ea typeface="+mj-ea"/>
              </a:rPr>
              <a:t>INTEGRATING NUTRITION INTO THE ANTICIPATORY ACTION SYSTEM</a:t>
            </a:r>
          </a:p>
        </p:txBody>
      </p:sp>
    </p:spTree>
    <p:extLst>
      <p:ext uri="{BB962C8B-B14F-4D97-AF65-F5344CB8AC3E}">
        <p14:creationId xmlns:p14="http://schemas.microsoft.com/office/powerpoint/2010/main" val="38069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34" grpId="0" animBg="1"/>
      <p:bldP spid="135" grpId="0" animBg="1"/>
      <p:bldP spid="13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2" cstate="email">
            <a:extLst>
              <a:ext uri="{28A0092B-C50C-407E-A947-70E740481C1C}">
                <a14:useLocalDpi xmlns:a14="http://schemas.microsoft.com/office/drawing/2010/main"/>
              </a:ext>
            </a:extLst>
          </a:blip>
          <a:stretch>
            <a:fillRect/>
          </a:stretch>
        </p:blipFill>
        <p:spPr>
          <a:xfrm>
            <a:off x="-13291" y="302398"/>
            <a:ext cx="8389022" cy="578540"/>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554" y="163288"/>
            <a:ext cx="7406307" cy="929067"/>
          </a:xfrm>
          <a:prstGeom prst="rect">
            <a:avLst/>
          </a:prstGeom>
        </p:spPr>
        <p:txBody>
          <a:bodyPr vert="horz" lIns="91339" tIns="45669" rIns="91339" bIns="4566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3938"/>
            <a:r>
              <a:rPr lang="en-GB" sz="2797">
                <a:solidFill>
                  <a:prstClr val="white"/>
                </a:solidFill>
                <a:latin typeface="HALDEN SOLID" pitchFamily="2" charset="0"/>
              </a:rPr>
              <a:t>Predicted El Niño Impact – Southern Africa</a:t>
            </a:r>
            <a:endParaRPr lang="en-US" sz="2797">
              <a:solidFill>
                <a:prstClr val="white"/>
              </a:solidFill>
              <a:latin typeface="HALDEN SOLID" pitchFamily="2" charset="0"/>
            </a:endParaRPr>
          </a:p>
        </p:txBody>
      </p:sp>
      <p:pic>
        <p:nvPicPr>
          <p:cNvPr id="2" name="Picture 1" descr="Diagram&#10;&#10;Description automatically generated">
            <a:extLst>
              <a:ext uri="{FF2B5EF4-FFF2-40B4-BE49-F238E27FC236}">
                <a16:creationId xmlns:a16="http://schemas.microsoft.com/office/drawing/2014/main" id="{1199B980-8648-F309-E018-1BF8763D8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75880" y="935242"/>
            <a:ext cx="4402993" cy="5796777"/>
          </a:xfrm>
          <a:prstGeom prst="rect">
            <a:avLst/>
          </a:prstGeom>
        </p:spPr>
      </p:pic>
      <p:sp>
        <p:nvSpPr>
          <p:cNvPr id="3" name="Oval 2">
            <a:extLst>
              <a:ext uri="{FF2B5EF4-FFF2-40B4-BE49-F238E27FC236}">
                <a16:creationId xmlns:a16="http://schemas.microsoft.com/office/drawing/2014/main" id="{F2F523A4-9B83-CFB5-536E-6E7D68A7B50E}"/>
              </a:ext>
            </a:extLst>
          </p:cNvPr>
          <p:cNvSpPr/>
          <p:nvPr/>
        </p:nvSpPr>
        <p:spPr>
          <a:xfrm>
            <a:off x="8295280" y="4313382"/>
            <a:ext cx="2318239" cy="1412336"/>
          </a:xfrm>
          <a:custGeom>
            <a:avLst/>
            <a:gdLst>
              <a:gd name="connsiteX0" fmla="*/ 0 w 2320656"/>
              <a:gd name="connsiteY0" fmla="*/ 706905 h 1413809"/>
              <a:gd name="connsiteX1" fmla="*/ 1160328 w 2320656"/>
              <a:gd name="connsiteY1" fmla="*/ 0 h 1413809"/>
              <a:gd name="connsiteX2" fmla="*/ 2320656 w 2320656"/>
              <a:gd name="connsiteY2" fmla="*/ 706905 h 1413809"/>
              <a:gd name="connsiteX3" fmla="*/ 1160328 w 2320656"/>
              <a:gd name="connsiteY3" fmla="*/ 1413810 h 1413809"/>
              <a:gd name="connsiteX4" fmla="*/ 0 w 2320656"/>
              <a:gd name="connsiteY4" fmla="*/ 706905 h 141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656" h="1413809" extrusionOk="0">
                <a:moveTo>
                  <a:pt x="0" y="706905"/>
                </a:moveTo>
                <a:cubicBezTo>
                  <a:pt x="-95619" y="310783"/>
                  <a:pt x="550071" y="-47432"/>
                  <a:pt x="1160328" y="0"/>
                </a:cubicBezTo>
                <a:cubicBezTo>
                  <a:pt x="1804779" y="6588"/>
                  <a:pt x="2262804" y="271034"/>
                  <a:pt x="2320656" y="706905"/>
                </a:cubicBezTo>
                <a:cubicBezTo>
                  <a:pt x="2242814" y="1153508"/>
                  <a:pt x="1833110" y="1485491"/>
                  <a:pt x="1160328" y="1413810"/>
                </a:cubicBezTo>
                <a:cubicBezTo>
                  <a:pt x="469090" y="1441656"/>
                  <a:pt x="-2178" y="1104554"/>
                  <a:pt x="0" y="706905"/>
                </a:cubicBezTo>
                <a:close/>
              </a:path>
            </a:pathLst>
          </a:custGeom>
          <a:noFill/>
          <a:ln w="38100">
            <a:solidFill>
              <a:srgbClr val="168C6E"/>
            </a:solidFill>
            <a:extLst>
              <a:ext uri="{C807C97D-BFC1-408E-A445-0C87EB9F89A2}">
                <ask:lineSketchStyleProps xmlns:ask="http://schemas.microsoft.com/office/drawing/2018/sketchyshapes" sd="2934946095">
                  <a:custGeom>
                    <a:avLst/>
                    <a:gdLst>
                      <a:gd name="connsiteX0" fmla="*/ 0 w 2318239"/>
                      <a:gd name="connsiteY0" fmla="*/ 706168 h 1412336"/>
                      <a:gd name="connsiteX1" fmla="*/ 1159120 w 2318239"/>
                      <a:gd name="connsiteY1" fmla="*/ 0 h 1412336"/>
                      <a:gd name="connsiteX2" fmla="*/ 2318240 w 2318239"/>
                      <a:gd name="connsiteY2" fmla="*/ 706168 h 1412336"/>
                      <a:gd name="connsiteX3" fmla="*/ 1159120 w 2318239"/>
                      <a:gd name="connsiteY3" fmla="*/ 1412336 h 1412336"/>
                      <a:gd name="connsiteX4" fmla="*/ 0 w 2318239"/>
                      <a:gd name="connsiteY4" fmla="*/ 706168 h 14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239" h="1412336" extrusionOk="0">
                        <a:moveTo>
                          <a:pt x="0" y="706168"/>
                        </a:moveTo>
                        <a:cubicBezTo>
                          <a:pt x="-38279" y="313876"/>
                          <a:pt x="526034" y="-10981"/>
                          <a:pt x="1159120" y="0"/>
                        </a:cubicBezTo>
                        <a:cubicBezTo>
                          <a:pt x="1824973" y="46747"/>
                          <a:pt x="2304345" y="305244"/>
                          <a:pt x="2318240" y="706168"/>
                        </a:cubicBezTo>
                        <a:cubicBezTo>
                          <a:pt x="2265512" y="1134236"/>
                          <a:pt x="1836318" y="1495421"/>
                          <a:pt x="1159120" y="1412336"/>
                        </a:cubicBezTo>
                        <a:cubicBezTo>
                          <a:pt x="455676" y="1447293"/>
                          <a:pt x="-14655" y="1144864"/>
                          <a:pt x="0" y="7061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3938"/>
            <a:endParaRPr lang="en-GB" sz="1091">
              <a:solidFill>
                <a:prstClr val="white"/>
              </a:solidFill>
              <a:latin typeface="Calibri"/>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554" y="1317735"/>
            <a:ext cx="7309162" cy="5126060"/>
          </a:xfrm>
          <a:prstGeom prst="rect">
            <a:avLst/>
          </a:prstGeom>
          <a:noFill/>
        </p:spPr>
        <p:txBody>
          <a:bodyPr wrap="square" rtlCol="0">
            <a:spAutoFit/>
          </a:bodyPr>
          <a:lstStyle/>
          <a:p>
            <a:pPr marL="173106" indent="-173106" algn="just" defTabSz="553938">
              <a:buFont typeface="Arial" panose="020B0604020202020204" pitchFamily="34" charset="0"/>
              <a:buChar char="•"/>
            </a:pPr>
            <a:endPar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r>
              <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El Niño Southern Oscillation (ENSO) is a significant predictor of seasonal performance in Southern Africa and given the prevalence of rainfed agriculture in the region </a:t>
            </a:r>
            <a:r>
              <a:rPr lang="en-GB" sz="1817"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GB" sz="1817"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seasonal performance has critical implications for food security</a:t>
            </a:r>
          </a:p>
          <a:p>
            <a:pPr algn="just" defTabSz="553938"/>
            <a:endPar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r>
              <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Predictions:</a:t>
            </a:r>
          </a:p>
          <a:p>
            <a:pPr marL="652030" lvl="2" indent="-311590" algn="just" defTabSz="553938">
              <a:buFont typeface="+mj-lt"/>
              <a:buAutoNum type="arabicPeriod"/>
            </a:pPr>
            <a:r>
              <a:rPr lang="en-GB" sz="1817"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Decreased precipitation during the 2023/2024 rainfall season (Oct-Mar)</a:t>
            </a:r>
          </a:p>
          <a:p>
            <a:pPr marL="652030" lvl="2" indent="-311590" algn="just" defTabSz="553938">
              <a:buFont typeface="+mj-lt"/>
              <a:buAutoNum type="arabicPeriod"/>
            </a:pPr>
            <a:r>
              <a:rPr lang="en-GB" sz="1817"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Leading to below average crop prospects for the 2024 harvest (Mar/Apr)</a:t>
            </a:r>
          </a:p>
          <a:p>
            <a:pPr marL="652030" lvl="2" indent="-311590" algn="just" defTabSz="553938">
              <a:buFont typeface="+mj-lt"/>
              <a:buAutoNum type="arabicPeriod"/>
            </a:pPr>
            <a:r>
              <a:rPr lang="en-GB" sz="1817"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Inducing an earlier and deeper 2024/2025 lean season (Sep-Mar)</a:t>
            </a:r>
          </a:p>
          <a:p>
            <a:pPr marL="173106" indent="-173106" defTabSz="553938">
              <a:buFont typeface="Arial" panose="020B0604020202020204" pitchFamily="34" charset="0"/>
              <a:buChar char="•"/>
            </a:pPr>
            <a:endPar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defTabSz="553938">
              <a:buFont typeface="Arial" panose="020B0604020202020204" pitchFamily="34" charset="0"/>
              <a:buChar char="•"/>
            </a:pPr>
            <a:r>
              <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The most recent severe El Niño event started in May 2014 and ended in June 2016, leaving more than 40 million people food insecure and in need of humanitarian assistance across the southern Africa region (</a:t>
            </a:r>
            <a:r>
              <a:rPr lang="en-GB" sz="1817" u="sng">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WFP, 2016</a:t>
            </a:r>
            <a:r>
              <a:rPr lang="en-GB" sz="1817">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6743367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2" cstate="email">
            <a:extLst>
              <a:ext uri="{28A0092B-C50C-407E-A947-70E740481C1C}">
                <a14:useLocalDpi xmlns:a14="http://schemas.microsoft.com/office/drawing/2010/main"/>
              </a:ext>
            </a:extLst>
          </a:blip>
          <a:stretch>
            <a:fillRect/>
          </a:stretch>
        </p:blipFill>
        <p:spPr>
          <a:xfrm>
            <a:off x="102926" y="230087"/>
            <a:ext cx="8389022" cy="640090"/>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554" y="106081"/>
            <a:ext cx="7406307" cy="929067"/>
          </a:xfrm>
          <a:prstGeom prst="rect">
            <a:avLst/>
          </a:prstGeom>
        </p:spPr>
        <p:txBody>
          <a:bodyPr vert="horz" lIns="91339" tIns="45669" rIns="91339" bIns="4566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3938"/>
            <a:r>
              <a:rPr lang="en-GB" sz="2797">
                <a:solidFill>
                  <a:prstClr val="white"/>
                </a:solidFill>
                <a:latin typeface="HALDEN SOLID" pitchFamily="2" charset="0"/>
              </a:rPr>
              <a:t>Anticipating El Niño Impact – Status of Activations</a:t>
            </a:r>
            <a:endParaRPr lang="en-US" sz="2797">
              <a:solidFill>
                <a:prstClr val="white"/>
              </a:solidFill>
              <a:latin typeface="HALDEN SOLID" pitchFamily="2" charset="0"/>
            </a:endParaRPr>
          </a:p>
        </p:txBody>
      </p:sp>
      <p:pic>
        <p:nvPicPr>
          <p:cNvPr id="18" name="Picture 17">
            <a:extLst>
              <a:ext uri="{FF2B5EF4-FFF2-40B4-BE49-F238E27FC236}">
                <a16:creationId xmlns:a16="http://schemas.microsoft.com/office/drawing/2014/main" id="{9298C742-5F30-01CF-7A9F-849E3C22AF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554" y="1092355"/>
            <a:ext cx="6724797" cy="5535558"/>
          </a:xfrm>
          <a:prstGeom prst="rect">
            <a:avLst/>
          </a:prstGeom>
        </p:spPr>
      </p:pic>
      <p:sp>
        <p:nvSpPr>
          <p:cNvPr id="19" name="TextBox 18">
            <a:extLst>
              <a:ext uri="{FF2B5EF4-FFF2-40B4-BE49-F238E27FC236}">
                <a16:creationId xmlns:a16="http://schemas.microsoft.com/office/drawing/2014/main" id="{EF33F24F-AEB5-BF6A-6BB8-C2B7E4CDF442}"/>
              </a:ext>
            </a:extLst>
          </p:cNvPr>
          <p:cNvSpPr txBox="1"/>
          <p:nvPr/>
        </p:nvSpPr>
        <p:spPr>
          <a:xfrm>
            <a:off x="7007234" y="1020047"/>
            <a:ext cx="4105974" cy="5702988"/>
          </a:xfrm>
          <a:prstGeom prst="rect">
            <a:avLst/>
          </a:prstGeom>
          <a:noFill/>
        </p:spPr>
        <p:txBody>
          <a:bodyPr wrap="square" rtlCol="0">
            <a:spAutoFit/>
          </a:bodyPr>
          <a:lstStyle/>
          <a:p>
            <a:pPr defTabSz="553938"/>
            <a:r>
              <a:rPr lang="en-GB" sz="1938">
                <a:solidFill>
                  <a:sysClr val="windowText" lastClr="000000"/>
                </a:solidFill>
                <a:latin typeface="HALDEN SOLID" pitchFamily="2" charset="0"/>
              </a:rPr>
              <a:t>Madagascar</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WFP, FAO</a:t>
            </a:r>
          </a:p>
          <a:p>
            <a:pPr defTabSz="553938"/>
            <a:endParaRPr lang="en-GB" sz="1938">
              <a:solidFill>
                <a:sysClr val="windowText" lastClr="000000"/>
              </a:solidFill>
              <a:latin typeface="HALDEN SOLID" pitchFamily="2" charset="0"/>
            </a:endParaRPr>
          </a:p>
          <a:p>
            <a:pPr defTabSz="553938"/>
            <a:r>
              <a:rPr lang="en-GB" sz="1938">
                <a:solidFill>
                  <a:sysClr val="windowText" lastClr="000000"/>
                </a:solidFill>
                <a:latin typeface="HALDEN SOLID" pitchFamily="2" charset="0"/>
              </a:rPr>
              <a:t>Malawi</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FAO</a:t>
            </a:r>
          </a:p>
          <a:p>
            <a:pPr defTabSz="553938"/>
            <a:endParaRPr lang="en-GB" sz="1938">
              <a:solidFill>
                <a:sysClr val="windowText" lastClr="000000"/>
              </a:solidFill>
              <a:latin typeface="HALDEN SOLID" pitchFamily="2" charset="0"/>
            </a:endParaRPr>
          </a:p>
          <a:p>
            <a:pPr defTabSz="553938"/>
            <a:r>
              <a:rPr lang="en-GB" sz="1938">
                <a:solidFill>
                  <a:sysClr val="windowText" lastClr="000000"/>
                </a:solidFill>
                <a:latin typeface="HALDEN SOLID" pitchFamily="2" charset="0"/>
              </a:rPr>
              <a:t>Mozambique</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WFP, FAO</a:t>
            </a:r>
          </a:p>
          <a:p>
            <a:pPr defTabSz="553938"/>
            <a:endParaRPr lang="en-GB" sz="1938">
              <a:solidFill>
                <a:sysClr val="windowText" lastClr="000000"/>
              </a:solidFill>
              <a:latin typeface="HALDEN SOLID" pitchFamily="2" charset="0"/>
            </a:endParaRPr>
          </a:p>
          <a:p>
            <a:pPr defTabSz="553938"/>
            <a:r>
              <a:rPr lang="en-GB" sz="1938">
                <a:solidFill>
                  <a:sysClr val="windowText" lastClr="000000"/>
                </a:solidFill>
                <a:latin typeface="HALDEN SOLID" pitchFamily="2" charset="0"/>
              </a:rPr>
              <a:t>Lesotho</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WFP, Red Cross</a:t>
            </a:r>
          </a:p>
          <a:p>
            <a:pPr defTabSz="553938"/>
            <a:endPar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defTabSz="553938"/>
            <a:r>
              <a:rPr lang="en-GB" sz="1938">
                <a:solidFill>
                  <a:sysClr val="windowText" lastClr="000000"/>
                </a:solidFill>
                <a:latin typeface="HALDEN SOLID" pitchFamily="2" charset="0"/>
              </a:rPr>
              <a:t>Zimbabwe</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WFP, FAO, Red Cross</a:t>
            </a:r>
            <a:endParaRPr lang="en-GB" sz="1938">
              <a:solidFill>
                <a:sysClr val="windowText" lastClr="000000"/>
              </a:solidFill>
              <a:latin typeface="HALDEN SOLID" pitchFamily="2" charset="0"/>
            </a:endParaRPr>
          </a:p>
          <a:p>
            <a:pPr defTabSz="553938"/>
            <a:endParaRPr lang="en-GB" sz="1938">
              <a:solidFill>
                <a:sysClr val="windowText" lastClr="000000"/>
              </a:solidFill>
              <a:latin typeface="HALDEN SOLID" pitchFamily="2" charset="0"/>
            </a:endParaRPr>
          </a:p>
          <a:p>
            <a:pPr defTabSz="553938"/>
            <a:r>
              <a:rPr lang="en-GB" sz="2181">
                <a:solidFill>
                  <a:sysClr val="windowText" lastClr="000000"/>
                </a:solidFill>
                <a:latin typeface="HALDEN SOLID" pitchFamily="2" charset="0"/>
              </a:rPr>
              <a:t>ESWATINI</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Red Cross</a:t>
            </a:r>
          </a:p>
          <a:p>
            <a:pPr defTabSz="553938"/>
            <a:endParaRPr lang="en-GB" sz="2181">
              <a:solidFill>
                <a:sysClr val="windowText" lastClr="000000"/>
              </a:solidFill>
              <a:latin typeface="HALDEN SOLID" pitchFamily="2" charset="0"/>
            </a:endParaRPr>
          </a:p>
          <a:p>
            <a:pPr defTabSz="553938"/>
            <a:endParaRPr lang="en-GB" sz="1091">
              <a:solidFill>
                <a:sysClr val="windowText" lastClr="000000"/>
              </a:solidFill>
            </a:endParaRPr>
          </a:p>
        </p:txBody>
      </p:sp>
      <p:grpSp>
        <p:nvGrpSpPr>
          <p:cNvPr id="20" name="Group 19">
            <a:extLst>
              <a:ext uri="{FF2B5EF4-FFF2-40B4-BE49-F238E27FC236}">
                <a16:creationId xmlns:a16="http://schemas.microsoft.com/office/drawing/2014/main" id="{5D973EC1-E7A3-72E1-224B-56427199FF94}"/>
              </a:ext>
            </a:extLst>
          </p:cNvPr>
          <p:cNvGrpSpPr/>
          <p:nvPr/>
        </p:nvGrpSpPr>
        <p:grpSpPr>
          <a:xfrm>
            <a:off x="8790283" y="-483309"/>
            <a:ext cx="3466142" cy="3174182"/>
            <a:chOff x="15517852" y="0"/>
            <a:chExt cx="4586247" cy="4971848"/>
          </a:xfrm>
        </p:grpSpPr>
        <p:pic>
          <p:nvPicPr>
            <p:cNvPr id="21" name="object 7">
              <a:extLst>
                <a:ext uri="{FF2B5EF4-FFF2-40B4-BE49-F238E27FC236}">
                  <a16:creationId xmlns:a16="http://schemas.microsoft.com/office/drawing/2014/main" id="{54BE2CB5-365D-8872-B916-1EAD69F117D1}"/>
                </a:ext>
              </a:extLst>
            </p:cNvPr>
            <p:cNvPicPr/>
            <p:nvPr/>
          </p:nvPicPr>
          <p:blipFill>
            <a:blip r:embed="rId4" cstate="email">
              <a:extLst>
                <a:ext uri="{28A0092B-C50C-407E-A947-70E740481C1C}">
                  <a14:useLocalDpi xmlns:a14="http://schemas.microsoft.com/office/drawing/2010/main"/>
                </a:ext>
              </a:extLst>
            </a:blip>
            <a:stretch>
              <a:fillRect/>
            </a:stretch>
          </p:blipFill>
          <p:spPr>
            <a:xfrm>
              <a:off x="15517852" y="0"/>
              <a:ext cx="4586247" cy="4724526"/>
            </a:xfrm>
            <a:prstGeom prst="rect">
              <a:avLst/>
            </a:prstGeom>
          </p:spPr>
        </p:pic>
        <p:pic>
          <p:nvPicPr>
            <p:cNvPr id="22" name="object 36">
              <a:extLst>
                <a:ext uri="{FF2B5EF4-FFF2-40B4-BE49-F238E27FC236}">
                  <a16:creationId xmlns:a16="http://schemas.microsoft.com/office/drawing/2014/main" id="{1959C59C-1CC8-123C-A685-5A24A70BBEBF}"/>
                </a:ext>
              </a:extLst>
            </p:cNvPr>
            <p:cNvPicPr/>
            <p:nvPr/>
          </p:nvPicPr>
          <p:blipFill>
            <a:blip r:embed="rId5" cstate="email">
              <a:extLst>
                <a:ext uri="{28A0092B-C50C-407E-A947-70E740481C1C}">
                  <a14:useLocalDpi xmlns:a14="http://schemas.microsoft.com/office/drawing/2010/main"/>
                </a:ext>
              </a:extLst>
            </a:blip>
            <a:stretch>
              <a:fillRect/>
            </a:stretch>
          </p:blipFill>
          <p:spPr>
            <a:xfrm>
              <a:off x="15575326" y="0"/>
              <a:ext cx="4528773" cy="4971848"/>
            </a:xfrm>
            <a:prstGeom prst="rect">
              <a:avLst/>
            </a:prstGeom>
          </p:spPr>
        </p:pic>
      </p:grpSp>
      <p:sp>
        <p:nvSpPr>
          <p:cNvPr id="29" name="TextBox 28">
            <a:extLst>
              <a:ext uri="{FF2B5EF4-FFF2-40B4-BE49-F238E27FC236}">
                <a16:creationId xmlns:a16="http://schemas.microsoft.com/office/drawing/2014/main" id="{18224F87-5EA6-EBFF-912F-810646B2C44A}"/>
              </a:ext>
            </a:extLst>
          </p:cNvPr>
          <p:cNvSpPr txBox="1"/>
          <p:nvPr/>
        </p:nvSpPr>
        <p:spPr>
          <a:xfrm>
            <a:off x="9427807" y="3021859"/>
            <a:ext cx="2489558" cy="1853960"/>
          </a:xfrm>
          <a:prstGeom prst="rect">
            <a:avLst/>
          </a:prstGeom>
          <a:solidFill>
            <a:schemeClr val="bg1"/>
          </a:solidFill>
        </p:spPr>
        <p:txBody>
          <a:bodyPr wrap="square" rtlCol="0">
            <a:spAutoFit/>
          </a:bodyPr>
          <a:lstStyle/>
          <a:p>
            <a:pPr defTabSz="553938"/>
            <a:r>
              <a:rPr lang="en-GB" sz="2181">
                <a:solidFill>
                  <a:sysClr val="windowText" lastClr="000000"/>
                </a:solidFill>
                <a:latin typeface="HALDEN SOLID" pitchFamily="2" charset="0"/>
              </a:rPr>
              <a:t>Regional Overview:</a:t>
            </a:r>
          </a:p>
          <a:p>
            <a:pPr defTabSz="553938"/>
            <a:endParaRPr lang="en-GB" sz="243">
              <a:solidFill>
                <a:sysClr val="windowText" lastClr="000000"/>
              </a:solidFill>
              <a:latin typeface="HALDEN SOLID" pitchFamily="2" charset="0"/>
            </a:endParaRPr>
          </a:p>
          <a:p>
            <a:pPr defTabSz="553938"/>
            <a:endParaRPr lang="en-GB" sz="182">
              <a:solidFill>
                <a:sysClr val="windowText" lastClr="000000"/>
              </a:solidFill>
              <a:latin typeface="HALDEN SOLID" pitchFamily="2" charset="0"/>
            </a:endParaRPr>
          </a:p>
          <a:p>
            <a:pPr defTabSz="553938"/>
            <a:r>
              <a:rPr lang="en-GB" sz="1938">
                <a:solidFill>
                  <a:sysClr val="windowText" lastClr="000000"/>
                </a:solidFill>
                <a:latin typeface="HALDEN SOLID" pitchFamily="2" charset="0"/>
              </a:rPr>
              <a:t>Funds disbursed</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USD 17.56 million</a:t>
            </a:r>
            <a:endParaRPr lang="en-GB" sz="1938">
              <a:solidFill>
                <a:sysClr val="windowText" lastClr="000000"/>
              </a:solidFill>
              <a:latin typeface="HALDEN SOLID" pitchFamily="2" charset="0"/>
            </a:endParaRPr>
          </a:p>
          <a:p>
            <a:pPr defTabSz="553938"/>
            <a:r>
              <a:rPr lang="en-GB" sz="1938">
                <a:solidFill>
                  <a:sysClr val="windowText" lastClr="000000"/>
                </a:solidFill>
                <a:latin typeface="HALDEN SOLID" pitchFamily="2" charset="0"/>
              </a:rPr>
              <a:t>People reached</a:t>
            </a:r>
          </a:p>
          <a:p>
            <a:pPr defTabSz="553938"/>
            <a:r>
              <a:rPr lang="en-GB" sz="1938"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843.500</a:t>
            </a:r>
          </a:p>
          <a:p>
            <a:pPr defTabSz="553938"/>
            <a:endParaRPr lang="en-GB" sz="1091">
              <a:solidFill>
                <a:sysClr val="windowText" lastClr="000000"/>
              </a:solidFill>
            </a:endParaRPr>
          </a:p>
        </p:txBody>
      </p:sp>
      <p:grpSp>
        <p:nvGrpSpPr>
          <p:cNvPr id="23" name="object 2">
            <a:extLst>
              <a:ext uri="{FF2B5EF4-FFF2-40B4-BE49-F238E27FC236}">
                <a16:creationId xmlns:a16="http://schemas.microsoft.com/office/drawing/2014/main" id="{771825DF-3EB7-8399-91B2-3B19680A1B94}"/>
              </a:ext>
            </a:extLst>
          </p:cNvPr>
          <p:cNvGrpSpPr/>
          <p:nvPr/>
        </p:nvGrpSpPr>
        <p:grpSpPr>
          <a:xfrm>
            <a:off x="9026678" y="4936476"/>
            <a:ext cx="2066875" cy="1788682"/>
            <a:chOff x="8617534" y="8858369"/>
            <a:chExt cx="1329055" cy="1299845"/>
          </a:xfrm>
        </p:grpSpPr>
        <p:pic>
          <p:nvPicPr>
            <p:cNvPr id="24" name="object 3">
              <a:extLst>
                <a:ext uri="{FF2B5EF4-FFF2-40B4-BE49-F238E27FC236}">
                  <a16:creationId xmlns:a16="http://schemas.microsoft.com/office/drawing/2014/main" id="{D892ED62-5F7A-1FAD-4FC9-4347B557634E}"/>
                </a:ext>
              </a:extLst>
            </p:cNvPr>
            <p:cNvPicPr/>
            <p:nvPr/>
          </p:nvPicPr>
          <p:blipFill>
            <a:blip r:embed="rId6" cstate="email">
              <a:extLst>
                <a:ext uri="{28A0092B-C50C-407E-A947-70E740481C1C}">
                  <a14:useLocalDpi xmlns:a14="http://schemas.microsoft.com/office/drawing/2010/main"/>
                </a:ext>
              </a:extLst>
            </a:blip>
            <a:stretch>
              <a:fillRect/>
            </a:stretch>
          </p:blipFill>
          <p:spPr>
            <a:xfrm>
              <a:off x="8617534" y="8858369"/>
              <a:ext cx="1328665" cy="1299252"/>
            </a:xfrm>
            <a:prstGeom prst="rect">
              <a:avLst/>
            </a:prstGeom>
          </p:spPr>
        </p:pic>
        <p:pic>
          <p:nvPicPr>
            <p:cNvPr id="25" name="object 4">
              <a:extLst>
                <a:ext uri="{FF2B5EF4-FFF2-40B4-BE49-F238E27FC236}">
                  <a16:creationId xmlns:a16="http://schemas.microsoft.com/office/drawing/2014/main" id="{06531BD8-CE49-2511-04DF-D54AAF8BABB4}"/>
                </a:ext>
              </a:extLst>
            </p:cNvPr>
            <p:cNvPicPr/>
            <p:nvPr/>
          </p:nvPicPr>
          <p:blipFill>
            <a:blip r:embed="rId7" cstate="email">
              <a:extLst>
                <a:ext uri="{28A0092B-C50C-407E-A947-70E740481C1C}">
                  <a14:useLocalDpi xmlns:a14="http://schemas.microsoft.com/office/drawing/2010/main"/>
                </a:ext>
              </a:extLst>
            </a:blip>
            <a:stretch>
              <a:fillRect/>
            </a:stretch>
          </p:blipFill>
          <p:spPr>
            <a:xfrm>
              <a:off x="9206176" y="9742334"/>
              <a:ext cx="111001" cy="111640"/>
            </a:xfrm>
            <a:prstGeom prst="rect">
              <a:avLst/>
            </a:prstGeom>
          </p:spPr>
        </p:pic>
        <p:sp>
          <p:nvSpPr>
            <p:cNvPr id="26" name="object 5">
              <a:extLst>
                <a:ext uri="{FF2B5EF4-FFF2-40B4-BE49-F238E27FC236}">
                  <a16:creationId xmlns:a16="http://schemas.microsoft.com/office/drawing/2014/main" id="{0F4E27C7-3BAB-6926-6917-E8ED4D9517D2}"/>
                </a:ext>
              </a:extLst>
            </p:cNvPr>
            <p:cNvSpPr/>
            <p:nvPr/>
          </p:nvSpPr>
          <p:spPr>
            <a:xfrm>
              <a:off x="9096858" y="9303240"/>
              <a:ext cx="212090" cy="388620"/>
            </a:xfrm>
            <a:custGeom>
              <a:avLst/>
              <a:gdLst/>
              <a:ahLst/>
              <a:cxnLst/>
              <a:rect l="l" t="t" r="r" b="b"/>
              <a:pathLst>
                <a:path w="212090" h="388620">
                  <a:moveTo>
                    <a:pt x="172813" y="0"/>
                  </a:moveTo>
                  <a:lnTo>
                    <a:pt x="30116" y="18784"/>
                  </a:lnTo>
                  <a:lnTo>
                    <a:pt x="15246" y="24399"/>
                  </a:lnTo>
                  <a:lnTo>
                    <a:pt x="4799" y="35476"/>
                  </a:lnTo>
                  <a:lnTo>
                    <a:pt x="0" y="49964"/>
                  </a:lnTo>
                  <a:lnTo>
                    <a:pt x="2075" y="65809"/>
                  </a:lnTo>
                  <a:lnTo>
                    <a:pt x="114176" y="365978"/>
                  </a:lnTo>
                  <a:lnTo>
                    <a:pt x="129671" y="384460"/>
                  </a:lnTo>
                  <a:lnTo>
                    <a:pt x="151367" y="388446"/>
                  </a:lnTo>
                  <a:lnTo>
                    <a:pt x="171295" y="378983"/>
                  </a:lnTo>
                  <a:lnTo>
                    <a:pt x="181483" y="357120"/>
                  </a:lnTo>
                  <a:lnTo>
                    <a:pt x="212079" y="38155"/>
                  </a:lnTo>
                  <a:lnTo>
                    <a:pt x="209975" y="22315"/>
                  </a:lnTo>
                  <a:lnTo>
                    <a:pt x="201587" y="9563"/>
                  </a:lnTo>
                  <a:lnTo>
                    <a:pt x="188628" y="1569"/>
                  </a:lnTo>
                  <a:lnTo>
                    <a:pt x="172813" y="0"/>
                  </a:lnTo>
                  <a:close/>
                </a:path>
              </a:pathLst>
            </a:custGeom>
            <a:solidFill>
              <a:srgbClr val="FFFFFF"/>
            </a:solidFill>
          </p:spPr>
          <p:txBody>
            <a:bodyPr wrap="square" lIns="0" tIns="0" rIns="0" bIns="0" rtlCol="0"/>
            <a:lstStyle/>
            <a:p>
              <a:pPr defTabSz="553938"/>
              <a:endParaRPr sz="1091">
                <a:solidFill>
                  <a:sysClr val="windowText" lastClr="000000"/>
                </a:solidFill>
              </a:endParaRPr>
            </a:p>
          </p:txBody>
        </p:sp>
      </p:grpSp>
    </p:spTree>
    <p:extLst>
      <p:ext uri="{BB962C8B-B14F-4D97-AF65-F5344CB8AC3E}">
        <p14:creationId xmlns:p14="http://schemas.microsoft.com/office/powerpoint/2010/main" val="29136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491BEAA-DB8C-B7B9-B8BD-B4606C28A5CA}"/>
              </a:ext>
            </a:extLst>
          </p:cNvPr>
          <p:cNvCxnSpPr>
            <a:cxnSpLocks/>
            <a:stCxn id="3" idx="4"/>
          </p:cNvCxnSpPr>
          <p:nvPr/>
        </p:nvCxnSpPr>
        <p:spPr>
          <a:xfrm flipH="1">
            <a:off x="1215608" y="3125590"/>
            <a:ext cx="2807" cy="246310"/>
          </a:xfrm>
          <a:prstGeom prst="line">
            <a:avLst/>
          </a:prstGeom>
          <a:ln w="28575">
            <a:solidFill>
              <a:srgbClr val="5D93D6"/>
            </a:solidFill>
            <a:prstDash val="sysDot"/>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5646C30E-717C-D989-A9C1-FF15ED5FE14A}"/>
              </a:ext>
            </a:extLst>
          </p:cNvPr>
          <p:cNvGrpSpPr/>
          <p:nvPr/>
        </p:nvGrpSpPr>
        <p:grpSpPr>
          <a:xfrm>
            <a:off x="-990749" y="3332284"/>
            <a:ext cx="11256022" cy="1910355"/>
            <a:chOff x="754038" y="5480790"/>
            <a:chExt cx="18581370" cy="3153602"/>
          </a:xfrm>
        </p:grpSpPr>
        <p:grpSp>
          <p:nvGrpSpPr>
            <p:cNvPr id="55" name="object 55"/>
            <p:cNvGrpSpPr/>
            <p:nvPr/>
          </p:nvGrpSpPr>
          <p:grpSpPr>
            <a:xfrm>
              <a:off x="754038" y="5480790"/>
              <a:ext cx="18581370" cy="3153602"/>
              <a:chOff x="754038" y="5480790"/>
              <a:chExt cx="18581370" cy="3153602"/>
            </a:xfrm>
          </p:grpSpPr>
          <p:sp>
            <p:nvSpPr>
              <p:cNvPr id="56" name="object 56"/>
              <p:cNvSpPr/>
              <p:nvPr/>
            </p:nvSpPr>
            <p:spPr>
              <a:xfrm>
                <a:off x="3066185" y="6214407"/>
                <a:ext cx="4578985" cy="2419985"/>
              </a:xfrm>
              <a:custGeom>
                <a:avLst/>
                <a:gdLst/>
                <a:ahLst/>
                <a:cxnLst/>
                <a:rect l="l" t="t" r="r" b="b"/>
                <a:pathLst>
                  <a:path w="4578984" h="2419984">
                    <a:moveTo>
                      <a:pt x="4578624" y="2419392"/>
                    </a:moveTo>
                    <a:lnTo>
                      <a:pt x="0" y="2419392"/>
                    </a:lnTo>
                    <a:lnTo>
                      <a:pt x="0" y="0"/>
                    </a:lnTo>
                    <a:lnTo>
                      <a:pt x="4578624" y="0"/>
                    </a:lnTo>
                    <a:lnTo>
                      <a:pt x="4578624" y="2419392"/>
                    </a:lnTo>
                    <a:close/>
                  </a:path>
                </a:pathLst>
              </a:custGeom>
              <a:ln w="19643">
                <a:solidFill>
                  <a:srgbClr val="000000"/>
                </a:solidFill>
                <a:prstDash val="dash"/>
              </a:ln>
            </p:spPr>
            <p:txBody>
              <a:bodyPr wrap="square" lIns="0" tIns="0" rIns="0" bIns="0" rtlCol="0"/>
              <a:lstStyle/>
              <a:p>
                <a:pPr defTabSz="553938"/>
                <a:endParaRPr sz="1091">
                  <a:solidFill>
                    <a:sysClr val="windowText" lastClr="000000"/>
                  </a:solidFill>
                </a:endParaRPr>
              </a:p>
            </p:txBody>
          </p:sp>
          <p:sp>
            <p:nvSpPr>
              <p:cNvPr id="57" name="object 57"/>
              <p:cNvSpPr/>
              <p:nvPr/>
            </p:nvSpPr>
            <p:spPr>
              <a:xfrm>
                <a:off x="754038" y="5480790"/>
                <a:ext cx="18581370" cy="795020"/>
              </a:xfrm>
              <a:custGeom>
                <a:avLst/>
                <a:gdLst/>
                <a:ahLst/>
                <a:cxnLst/>
                <a:rect l="l" t="t" r="r" b="b"/>
                <a:pathLst>
                  <a:path w="18581370" h="795020">
                    <a:moveTo>
                      <a:pt x="18580931" y="794415"/>
                    </a:moveTo>
                    <a:lnTo>
                      <a:pt x="0" y="794415"/>
                    </a:lnTo>
                    <a:lnTo>
                      <a:pt x="0" y="0"/>
                    </a:lnTo>
                    <a:lnTo>
                      <a:pt x="18580931" y="0"/>
                    </a:lnTo>
                    <a:lnTo>
                      <a:pt x="18580931" y="794415"/>
                    </a:lnTo>
                    <a:close/>
                  </a:path>
                </a:pathLst>
              </a:custGeom>
              <a:ln w="28093">
                <a:solidFill>
                  <a:srgbClr val="982B56"/>
                </a:solidFill>
              </a:ln>
            </p:spPr>
            <p:txBody>
              <a:bodyPr wrap="square" lIns="0" tIns="0" rIns="0" bIns="0" rtlCol="0"/>
              <a:lstStyle/>
              <a:p>
                <a:pPr defTabSz="553938"/>
                <a:endParaRPr sz="1091">
                  <a:solidFill>
                    <a:sysClr val="windowText" lastClr="000000"/>
                  </a:solidFill>
                </a:endParaRPr>
              </a:p>
            </p:txBody>
          </p:sp>
          <p:sp>
            <p:nvSpPr>
              <p:cNvPr id="58" name="object 58"/>
              <p:cNvSpPr/>
              <p:nvPr/>
            </p:nvSpPr>
            <p:spPr>
              <a:xfrm>
                <a:off x="2397040" y="5492855"/>
                <a:ext cx="15041201" cy="816610"/>
              </a:xfrm>
              <a:custGeom>
                <a:avLst/>
                <a:gdLst/>
                <a:ahLst/>
                <a:cxnLst/>
                <a:rect l="l" t="t" r="r" b="b"/>
                <a:pathLst>
                  <a:path w="15000605" h="816610">
                    <a:moveTo>
                      <a:pt x="14061186" y="799769"/>
                    </a:moveTo>
                    <a:lnTo>
                      <a:pt x="5351589" y="799769"/>
                    </a:lnTo>
                    <a:lnTo>
                      <a:pt x="5351589" y="816584"/>
                    </a:lnTo>
                    <a:lnTo>
                      <a:pt x="14061186" y="816584"/>
                    </a:lnTo>
                    <a:lnTo>
                      <a:pt x="14061186" y="799769"/>
                    </a:lnTo>
                    <a:close/>
                  </a:path>
                  <a:path w="15000605" h="816610">
                    <a:moveTo>
                      <a:pt x="14061186" y="1181"/>
                    </a:moveTo>
                    <a:lnTo>
                      <a:pt x="5351589" y="0"/>
                    </a:lnTo>
                    <a:lnTo>
                      <a:pt x="5351589" y="5346"/>
                    </a:lnTo>
                    <a:lnTo>
                      <a:pt x="0" y="5346"/>
                    </a:lnTo>
                    <a:lnTo>
                      <a:pt x="0" y="799757"/>
                    </a:lnTo>
                    <a:lnTo>
                      <a:pt x="5351589" y="799757"/>
                    </a:lnTo>
                    <a:lnTo>
                      <a:pt x="5351589" y="5359"/>
                    </a:lnTo>
                    <a:lnTo>
                      <a:pt x="14061186" y="5359"/>
                    </a:lnTo>
                    <a:lnTo>
                      <a:pt x="14061186" y="1181"/>
                    </a:lnTo>
                    <a:close/>
                  </a:path>
                  <a:path w="15000605" h="816610">
                    <a:moveTo>
                      <a:pt x="15000466" y="5359"/>
                    </a:moveTo>
                    <a:lnTo>
                      <a:pt x="14061186" y="5359"/>
                    </a:lnTo>
                    <a:lnTo>
                      <a:pt x="14061186" y="799769"/>
                    </a:lnTo>
                    <a:lnTo>
                      <a:pt x="15000466" y="799769"/>
                    </a:lnTo>
                    <a:lnTo>
                      <a:pt x="15000466" y="5359"/>
                    </a:lnTo>
                    <a:close/>
                  </a:path>
                </a:pathLst>
              </a:custGeom>
              <a:solidFill>
                <a:srgbClr val="982B56"/>
              </a:solidFill>
            </p:spPr>
            <p:txBody>
              <a:bodyPr wrap="square" lIns="0" tIns="0" rIns="0" bIns="0" rtlCol="0"/>
              <a:lstStyle/>
              <a:p>
                <a:pPr defTabSz="553938"/>
                <a:endParaRPr sz="1091">
                  <a:solidFill>
                    <a:sysClr val="windowText" lastClr="000000"/>
                  </a:solidFill>
                </a:endParaRPr>
              </a:p>
            </p:txBody>
          </p:sp>
        </p:grpSp>
        <p:sp>
          <p:nvSpPr>
            <p:cNvPr id="59" name="object 59"/>
            <p:cNvSpPr txBox="1"/>
            <p:nvPr/>
          </p:nvSpPr>
          <p:spPr>
            <a:xfrm>
              <a:off x="3082057" y="5731951"/>
              <a:ext cx="4041775" cy="250729"/>
            </a:xfrm>
            <a:prstGeom prst="rect">
              <a:avLst/>
            </a:prstGeom>
          </p:spPr>
          <p:txBody>
            <a:bodyPr vert="horz" wrap="square" lIns="0" tIns="7308" rIns="0" bIns="0" rtlCol="0">
              <a:spAutoFit/>
            </a:bodyPr>
            <a:lstStyle/>
            <a:p>
              <a:pPr defTabSz="553938">
                <a:spcBef>
                  <a:spcPts val="58"/>
                </a:spcBef>
                <a:tabLst>
                  <a:tab pos="766666" algn="l"/>
                  <a:tab pos="1567182" algn="l"/>
                  <a:tab pos="2333847" algn="l"/>
                </a:tabLst>
              </a:pPr>
              <a:r>
                <a:rPr lang="en-GB" sz="939" b="1">
                  <a:solidFill>
                    <a:prstClr val="white"/>
                  </a:solidFill>
                  <a:latin typeface="OpenSans-Semibold"/>
                  <a:cs typeface="OpenSans-Semibold"/>
                </a:rPr>
                <a:t>JUN                  JUL                   AUG                    SEP</a:t>
              </a:r>
              <a:endParaRPr sz="939" b="1">
                <a:solidFill>
                  <a:prstClr val="white"/>
                </a:solidFill>
                <a:latin typeface="OpenSans-Semibold"/>
                <a:cs typeface="OpenSans-Semibold"/>
              </a:endParaRPr>
            </a:p>
          </p:txBody>
        </p:sp>
        <p:sp>
          <p:nvSpPr>
            <p:cNvPr id="60" name="object 60"/>
            <p:cNvSpPr txBox="1"/>
            <p:nvPr/>
          </p:nvSpPr>
          <p:spPr>
            <a:xfrm>
              <a:off x="8070825" y="5731951"/>
              <a:ext cx="456883" cy="250729"/>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OCT</a:t>
              </a:r>
              <a:endParaRPr sz="939">
                <a:solidFill>
                  <a:sysClr val="windowText" lastClr="000000"/>
                </a:solidFill>
                <a:latin typeface="OpenSans-Semibold"/>
                <a:cs typeface="OpenSans-Semibold"/>
              </a:endParaRPr>
            </a:p>
          </p:txBody>
        </p:sp>
        <p:sp>
          <p:nvSpPr>
            <p:cNvPr id="61" name="object 61"/>
            <p:cNvSpPr txBox="1"/>
            <p:nvPr/>
          </p:nvSpPr>
          <p:spPr>
            <a:xfrm>
              <a:off x="9336496" y="5731951"/>
              <a:ext cx="415623" cy="250729"/>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NOV</a:t>
              </a:r>
              <a:endParaRPr sz="939">
                <a:solidFill>
                  <a:sysClr val="windowText" lastClr="000000"/>
                </a:solidFill>
                <a:latin typeface="OpenSans-Semibold"/>
                <a:cs typeface="OpenSans-Semibold"/>
              </a:endParaRPr>
            </a:p>
          </p:txBody>
        </p:sp>
        <p:sp>
          <p:nvSpPr>
            <p:cNvPr id="63" name="object 63"/>
            <p:cNvSpPr txBox="1"/>
            <p:nvPr/>
          </p:nvSpPr>
          <p:spPr>
            <a:xfrm>
              <a:off x="11749946" y="5731951"/>
              <a:ext cx="415624" cy="250729"/>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JAN</a:t>
              </a:r>
              <a:endParaRPr sz="939">
                <a:solidFill>
                  <a:sysClr val="windowText" lastClr="000000"/>
                </a:solidFill>
                <a:latin typeface="OpenSans-Semibold"/>
                <a:cs typeface="OpenSans-Semibold"/>
              </a:endParaRPr>
            </a:p>
          </p:txBody>
        </p:sp>
        <p:sp>
          <p:nvSpPr>
            <p:cNvPr id="64" name="object 64"/>
            <p:cNvSpPr txBox="1"/>
            <p:nvPr/>
          </p:nvSpPr>
          <p:spPr>
            <a:xfrm>
              <a:off x="13004800" y="5731951"/>
              <a:ext cx="317297" cy="250729"/>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FEB</a:t>
              </a:r>
              <a:endParaRPr sz="939">
                <a:solidFill>
                  <a:sysClr val="windowText" lastClr="000000"/>
                </a:solidFill>
                <a:latin typeface="OpenSans-Semibold"/>
                <a:cs typeface="OpenSans-Semibold"/>
              </a:endParaRPr>
            </a:p>
          </p:txBody>
        </p:sp>
        <p:sp>
          <p:nvSpPr>
            <p:cNvPr id="65" name="object 65"/>
            <p:cNvSpPr txBox="1"/>
            <p:nvPr/>
          </p:nvSpPr>
          <p:spPr>
            <a:xfrm>
              <a:off x="14399173" y="5731951"/>
              <a:ext cx="464429" cy="250729"/>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MAR</a:t>
              </a:r>
              <a:endParaRPr sz="939">
                <a:solidFill>
                  <a:sysClr val="windowText" lastClr="000000"/>
                </a:solidFill>
                <a:latin typeface="OpenSans-Semibold"/>
                <a:cs typeface="OpenSans-Semibold"/>
              </a:endParaRPr>
            </a:p>
          </p:txBody>
        </p:sp>
        <p:sp>
          <p:nvSpPr>
            <p:cNvPr id="66" name="object 66"/>
            <p:cNvSpPr txBox="1"/>
            <p:nvPr/>
          </p:nvSpPr>
          <p:spPr>
            <a:xfrm>
              <a:off x="15664843" y="5731951"/>
              <a:ext cx="413372" cy="250729"/>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APR</a:t>
              </a:r>
              <a:endParaRPr sz="939">
                <a:solidFill>
                  <a:sysClr val="windowText" lastClr="000000"/>
                </a:solidFill>
                <a:latin typeface="OpenSans-Semibold"/>
                <a:cs typeface="OpenSans-Semibold"/>
              </a:endParaRPr>
            </a:p>
          </p:txBody>
        </p:sp>
        <p:sp>
          <p:nvSpPr>
            <p:cNvPr id="67" name="object 67"/>
            <p:cNvSpPr txBox="1"/>
            <p:nvPr/>
          </p:nvSpPr>
          <p:spPr>
            <a:xfrm>
              <a:off x="16808006" y="5731951"/>
              <a:ext cx="391368" cy="489275"/>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MAY</a:t>
              </a:r>
              <a:endParaRPr sz="939">
                <a:solidFill>
                  <a:sysClr val="windowText" lastClr="000000"/>
                </a:solidFill>
                <a:latin typeface="OpenSans-Semibold"/>
                <a:cs typeface="OpenSans-Semibold"/>
              </a:endParaRPr>
            </a:p>
          </p:txBody>
        </p:sp>
        <p:sp>
          <p:nvSpPr>
            <p:cNvPr id="110" name="object 110"/>
            <p:cNvSpPr/>
            <p:nvPr/>
          </p:nvSpPr>
          <p:spPr>
            <a:xfrm>
              <a:off x="7746037" y="5489133"/>
              <a:ext cx="8768245" cy="783590"/>
            </a:xfrm>
            <a:custGeom>
              <a:avLst/>
              <a:gdLst/>
              <a:ahLst/>
              <a:cxnLst/>
              <a:rect l="l" t="t" r="r" b="b"/>
              <a:pathLst>
                <a:path w="8711565" h="783589">
                  <a:moveTo>
                    <a:pt x="8711420" y="783557"/>
                  </a:moveTo>
                  <a:lnTo>
                    <a:pt x="0" y="783557"/>
                  </a:lnTo>
                  <a:lnTo>
                    <a:pt x="0" y="0"/>
                  </a:lnTo>
                  <a:lnTo>
                    <a:pt x="8711420" y="0"/>
                  </a:lnTo>
                  <a:lnTo>
                    <a:pt x="8711420" y="783557"/>
                  </a:lnTo>
                  <a:close/>
                </a:path>
              </a:pathLst>
            </a:custGeom>
            <a:ln w="42113">
              <a:solidFill>
                <a:srgbClr val="EF404C"/>
              </a:solidFill>
            </a:ln>
          </p:spPr>
          <p:txBody>
            <a:bodyPr wrap="square" lIns="0" tIns="0" rIns="0" bIns="0" rtlCol="0"/>
            <a:lstStyle/>
            <a:p>
              <a:pPr defTabSz="553938"/>
              <a:endParaRPr sz="1091">
                <a:solidFill>
                  <a:sysClr val="windowText" lastClr="000000"/>
                </a:solidFill>
              </a:endParaRPr>
            </a:p>
          </p:txBody>
        </p:sp>
      </p:grpSp>
      <p:sp>
        <p:nvSpPr>
          <p:cNvPr id="118" name="object 118"/>
          <p:cNvSpPr txBox="1"/>
          <p:nvPr/>
        </p:nvSpPr>
        <p:spPr>
          <a:xfrm>
            <a:off x="8089876" y="2426557"/>
            <a:ext cx="1010896" cy="191430"/>
          </a:xfrm>
          <a:prstGeom prst="rect">
            <a:avLst/>
          </a:prstGeom>
        </p:spPr>
        <p:txBody>
          <a:bodyPr vert="horz" wrap="square" lIns="0" tIns="9617" rIns="0" bIns="0" rtlCol="0">
            <a:spAutoFit/>
          </a:bodyPr>
          <a:lstStyle/>
          <a:p>
            <a:pPr marL="7693" defTabSz="553938">
              <a:spcBef>
                <a:spcPts val="76"/>
              </a:spcBef>
            </a:pPr>
            <a:r>
              <a:rPr sz="1181" b="1" spc="-6">
                <a:solidFill>
                  <a:sysClr val="windowText" lastClr="000000"/>
                </a:solidFill>
                <a:latin typeface="OpenSans-Extrabold"/>
                <a:cs typeface="OpenSans-Extrabold"/>
              </a:rPr>
              <a:t>HARVESTING</a:t>
            </a:r>
            <a:endParaRPr sz="1181">
              <a:solidFill>
                <a:sysClr val="windowText" lastClr="000000"/>
              </a:solidFill>
              <a:latin typeface="OpenSans-Extrabold"/>
              <a:cs typeface="OpenSans-Extrabold"/>
            </a:endParaRPr>
          </a:p>
        </p:txBody>
      </p:sp>
      <p:sp>
        <p:nvSpPr>
          <p:cNvPr id="119" name="object 119"/>
          <p:cNvSpPr txBox="1"/>
          <p:nvPr/>
        </p:nvSpPr>
        <p:spPr>
          <a:xfrm>
            <a:off x="6217593" y="2426557"/>
            <a:ext cx="798561" cy="191430"/>
          </a:xfrm>
          <a:prstGeom prst="rect">
            <a:avLst/>
          </a:prstGeom>
        </p:spPr>
        <p:txBody>
          <a:bodyPr vert="horz" wrap="square" lIns="0" tIns="9617" rIns="0" bIns="0" rtlCol="0">
            <a:spAutoFit/>
          </a:bodyPr>
          <a:lstStyle/>
          <a:p>
            <a:pPr marL="7693" defTabSz="553938">
              <a:spcBef>
                <a:spcPts val="76"/>
              </a:spcBef>
            </a:pPr>
            <a:r>
              <a:rPr sz="1181" b="1" spc="-6">
                <a:solidFill>
                  <a:sysClr val="windowText" lastClr="000000"/>
                </a:solidFill>
                <a:latin typeface="OpenSans-Extrabold"/>
                <a:cs typeface="OpenSans-Extrabold"/>
              </a:rPr>
              <a:t>GROWING</a:t>
            </a:r>
            <a:endParaRPr sz="1181">
              <a:solidFill>
                <a:sysClr val="windowText" lastClr="000000"/>
              </a:solidFill>
              <a:latin typeface="OpenSans-Extrabold"/>
              <a:cs typeface="OpenSans-Extrabold"/>
            </a:endParaRPr>
          </a:p>
        </p:txBody>
      </p:sp>
      <p:sp>
        <p:nvSpPr>
          <p:cNvPr id="120" name="object 120"/>
          <p:cNvSpPr txBox="1"/>
          <p:nvPr/>
        </p:nvSpPr>
        <p:spPr>
          <a:xfrm>
            <a:off x="4144518" y="2426557"/>
            <a:ext cx="822795" cy="191430"/>
          </a:xfrm>
          <a:prstGeom prst="rect">
            <a:avLst/>
          </a:prstGeom>
        </p:spPr>
        <p:txBody>
          <a:bodyPr vert="horz" wrap="square" lIns="0" tIns="9617" rIns="0" bIns="0" rtlCol="0">
            <a:spAutoFit/>
          </a:bodyPr>
          <a:lstStyle/>
          <a:p>
            <a:pPr marL="7693" defTabSz="553938">
              <a:spcBef>
                <a:spcPts val="76"/>
              </a:spcBef>
            </a:pPr>
            <a:r>
              <a:rPr sz="1181" b="1" spc="-6">
                <a:solidFill>
                  <a:sysClr val="windowText" lastClr="000000"/>
                </a:solidFill>
                <a:latin typeface="OpenSans-Extrabold"/>
                <a:cs typeface="OpenSans-Extrabold"/>
              </a:rPr>
              <a:t>PLANTING</a:t>
            </a:r>
            <a:endParaRPr sz="1181">
              <a:solidFill>
                <a:sysClr val="windowText" lastClr="000000"/>
              </a:solidFill>
              <a:latin typeface="OpenSans-Extrabold"/>
              <a:cs typeface="OpenSans-Extrabold"/>
            </a:endParaRPr>
          </a:p>
        </p:txBody>
      </p:sp>
      <p:grpSp>
        <p:nvGrpSpPr>
          <p:cNvPr id="128" name="Group 127">
            <a:extLst>
              <a:ext uri="{FF2B5EF4-FFF2-40B4-BE49-F238E27FC236}">
                <a16:creationId xmlns:a16="http://schemas.microsoft.com/office/drawing/2014/main" id="{4DEB0A87-4EBE-A084-E024-D9F693D07956}"/>
              </a:ext>
            </a:extLst>
          </p:cNvPr>
          <p:cNvGrpSpPr/>
          <p:nvPr/>
        </p:nvGrpSpPr>
        <p:grpSpPr>
          <a:xfrm>
            <a:off x="5546654" y="1354768"/>
            <a:ext cx="2215975" cy="902264"/>
            <a:chOff x="11545942" y="3226884"/>
            <a:chExt cx="3658118" cy="1489452"/>
          </a:xfrm>
        </p:grpSpPr>
        <p:sp>
          <p:nvSpPr>
            <p:cNvPr id="10" name="object 10"/>
            <p:cNvSpPr/>
            <p:nvPr/>
          </p:nvSpPr>
          <p:spPr>
            <a:xfrm>
              <a:off x="15032919" y="4087793"/>
              <a:ext cx="0" cy="615315"/>
            </a:xfrm>
            <a:custGeom>
              <a:avLst/>
              <a:gdLst/>
              <a:ahLst/>
              <a:cxnLst/>
              <a:rect l="l" t="t" r="r" b="b"/>
              <a:pathLst>
                <a:path h="615314">
                  <a:moveTo>
                    <a:pt x="0" y="0"/>
                  </a:moveTo>
                  <a:lnTo>
                    <a:pt x="0" y="615007"/>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nvGrpSpPr>
            <p:cNvPr id="11" name="object 11"/>
            <p:cNvGrpSpPr/>
            <p:nvPr/>
          </p:nvGrpSpPr>
          <p:grpSpPr>
            <a:xfrm>
              <a:off x="14849095" y="3226884"/>
              <a:ext cx="354965" cy="777875"/>
              <a:chOff x="14849095" y="3226884"/>
              <a:chExt cx="354965" cy="777875"/>
            </a:xfrm>
          </p:grpSpPr>
          <p:sp>
            <p:nvSpPr>
              <p:cNvPr id="12" name="object 12"/>
              <p:cNvSpPr/>
              <p:nvPr/>
            </p:nvSpPr>
            <p:spPr>
              <a:xfrm>
                <a:off x="15061330" y="3810793"/>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13" name="object 13"/>
              <p:cNvSpPr/>
              <p:nvPr/>
            </p:nvSpPr>
            <p:spPr>
              <a:xfrm>
                <a:off x="14863602" y="3810793"/>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14" name="object 14"/>
              <p:cNvSpPr/>
              <p:nvPr/>
            </p:nvSpPr>
            <p:spPr>
              <a:xfrm>
                <a:off x="15056692" y="3619876"/>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2" y="48926"/>
                    </a:lnTo>
                    <a:lnTo>
                      <a:pt x="89391" y="97249"/>
                    </a:lnTo>
                    <a:lnTo>
                      <a:pt x="65204" y="126690"/>
                    </a:lnTo>
                    <a:lnTo>
                      <a:pt x="12476" y="152962"/>
                    </a:lnTo>
                    <a:lnTo>
                      <a:pt x="2420"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15" name="object 15"/>
              <p:cNvSpPr/>
              <p:nvPr/>
            </p:nvSpPr>
            <p:spPr>
              <a:xfrm>
                <a:off x="14885193" y="3619876"/>
                <a:ext cx="111125" cy="155575"/>
              </a:xfrm>
              <a:custGeom>
                <a:avLst/>
                <a:gdLst/>
                <a:ahLst/>
                <a:cxnLst/>
                <a:rect l="l" t="t" r="r" b="b"/>
                <a:pathLst>
                  <a:path w="111125" h="155575">
                    <a:moveTo>
                      <a:pt x="108444" y="155227"/>
                    </a:moveTo>
                    <a:lnTo>
                      <a:pt x="110560" y="132367"/>
                    </a:lnTo>
                    <a:lnTo>
                      <a:pt x="110863" y="99901"/>
                    </a:lnTo>
                    <a:lnTo>
                      <a:pt x="104639" y="64172"/>
                    </a:lnTo>
                    <a:lnTo>
                      <a:pt x="87177" y="31524"/>
                    </a:lnTo>
                    <a:lnTo>
                      <a:pt x="60332" y="10388"/>
                    </a:lnTo>
                    <a:lnTo>
                      <a:pt x="33307" y="1570"/>
                    </a:lnTo>
                    <a:lnTo>
                      <a:pt x="12444"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16" name="object 16"/>
              <p:cNvSpPr/>
              <p:nvPr/>
            </p:nvSpPr>
            <p:spPr>
              <a:xfrm>
                <a:off x="15052349" y="3443835"/>
                <a:ext cx="95250" cy="133350"/>
              </a:xfrm>
              <a:custGeom>
                <a:avLst/>
                <a:gdLst/>
                <a:ahLst/>
                <a:cxnLst/>
                <a:rect l="l" t="t" r="r" b="b"/>
                <a:pathLst>
                  <a:path w="95250" h="133350">
                    <a:moveTo>
                      <a:pt x="2061" y="132952"/>
                    </a:moveTo>
                    <a:lnTo>
                      <a:pt x="256" y="113372"/>
                    </a:lnTo>
                    <a:lnTo>
                      <a:pt x="0" y="85567"/>
                    </a:lnTo>
                    <a:lnTo>
                      <a:pt x="5328" y="54969"/>
                    </a:lnTo>
                    <a:lnTo>
                      <a:pt x="20280" y="27008"/>
                    </a:lnTo>
                    <a:lnTo>
                      <a:pt x="43267" y="8900"/>
                    </a:lnTo>
                    <a:lnTo>
                      <a:pt x="66418" y="1346"/>
                    </a:lnTo>
                    <a:lnTo>
                      <a:pt x="84294" y="0"/>
                    </a:lnTo>
                    <a:lnTo>
                      <a:pt x="91461" y="516"/>
                    </a:lnTo>
                    <a:lnTo>
                      <a:pt x="94951" y="25092"/>
                    </a:lnTo>
                    <a:lnTo>
                      <a:pt x="94561" y="41906"/>
                    </a:lnTo>
                    <a:lnTo>
                      <a:pt x="76551" y="83289"/>
                    </a:lnTo>
                    <a:lnTo>
                      <a:pt x="31237" y="123638"/>
                    </a:lnTo>
                    <a:lnTo>
                      <a:pt x="2061" y="132952"/>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17" name="object 17"/>
              <p:cNvSpPr/>
              <p:nvPr/>
            </p:nvSpPr>
            <p:spPr>
              <a:xfrm>
                <a:off x="14989810" y="3241391"/>
                <a:ext cx="88265" cy="183515"/>
              </a:xfrm>
              <a:custGeom>
                <a:avLst/>
                <a:gdLst/>
                <a:ahLst/>
                <a:cxnLst/>
                <a:rect l="l" t="t" r="r" b="b"/>
                <a:pathLst>
                  <a:path w="88265" h="183514">
                    <a:moveTo>
                      <a:pt x="37553" y="183052"/>
                    </a:moveTo>
                    <a:lnTo>
                      <a:pt x="25420" y="163866"/>
                    </a:lnTo>
                    <a:lnTo>
                      <a:pt x="10570" y="135416"/>
                    </a:lnTo>
                    <a:lnTo>
                      <a:pt x="0" y="101163"/>
                    </a:lnTo>
                    <a:lnTo>
                      <a:pt x="706" y="64573"/>
                    </a:lnTo>
                    <a:lnTo>
                      <a:pt x="14853" y="33894"/>
                    </a:lnTo>
                    <a:lnTo>
                      <a:pt x="34693" y="13985"/>
                    </a:lnTo>
                    <a:lnTo>
                      <a:pt x="52365" y="3226"/>
                    </a:lnTo>
                    <a:lnTo>
                      <a:pt x="60003" y="0"/>
                    </a:lnTo>
                    <a:lnTo>
                      <a:pt x="76480" y="23432"/>
                    </a:lnTo>
                    <a:lnTo>
                      <a:pt x="84899" y="40922"/>
                    </a:lnTo>
                    <a:lnTo>
                      <a:pt x="87893" y="61181"/>
                    </a:lnTo>
                    <a:lnTo>
                      <a:pt x="88096" y="92918"/>
                    </a:lnTo>
                    <a:lnTo>
                      <a:pt x="80022" y="129716"/>
                    </a:lnTo>
                    <a:lnTo>
                      <a:pt x="62668" y="158175"/>
                    </a:lnTo>
                    <a:lnTo>
                      <a:pt x="45392" y="176540"/>
                    </a:lnTo>
                    <a:lnTo>
                      <a:pt x="37553" y="183052"/>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18" name="object 18"/>
              <p:cNvSpPr/>
              <p:nvPr/>
            </p:nvSpPr>
            <p:spPr>
              <a:xfrm>
                <a:off x="14905448" y="3443835"/>
                <a:ext cx="95250" cy="133350"/>
              </a:xfrm>
              <a:custGeom>
                <a:avLst/>
                <a:gdLst/>
                <a:ahLst/>
                <a:cxnLst/>
                <a:rect l="l" t="t" r="r" b="b"/>
                <a:pathLst>
                  <a:path w="95250" h="133350">
                    <a:moveTo>
                      <a:pt x="92885" y="132952"/>
                    </a:moveTo>
                    <a:lnTo>
                      <a:pt x="94699" y="113372"/>
                    </a:lnTo>
                    <a:lnTo>
                      <a:pt x="94956" y="85567"/>
                    </a:lnTo>
                    <a:lnTo>
                      <a:pt x="89625" y="54969"/>
                    </a:lnTo>
                    <a:lnTo>
                      <a:pt x="74676" y="27008"/>
                    </a:lnTo>
                    <a:lnTo>
                      <a:pt x="51684" y="8900"/>
                    </a:lnTo>
                    <a:lnTo>
                      <a:pt x="28535" y="1346"/>
                    </a:lnTo>
                    <a:lnTo>
                      <a:pt x="10660" y="0"/>
                    </a:lnTo>
                    <a:lnTo>
                      <a:pt x="3495" y="516"/>
                    </a:lnTo>
                    <a:lnTo>
                      <a:pt x="0" y="25092"/>
                    </a:lnTo>
                    <a:lnTo>
                      <a:pt x="386" y="41906"/>
                    </a:lnTo>
                    <a:lnTo>
                      <a:pt x="18395" y="83289"/>
                    </a:lnTo>
                    <a:lnTo>
                      <a:pt x="63709" y="123638"/>
                    </a:lnTo>
                    <a:lnTo>
                      <a:pt x="92885" y="132952"/>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sp>
          <p:nvSpPr>
            <p:cNvPr id="19" name="object 19"/>
            <p:cNvSpPr/>
            <p:nvPr/>
          </p:nvSpPr>
          <p:spPr>
            <a:xfrm>
              <a:off x="14447242" y="4087793"/>
              <a:ext cx="0" cy="615315"/>
            </a:xfrm>
            <a:custGeom>
              <a:avLst/>
              <a:gdLst/>
              <a:ahLst/>
              <a:cxnLst/>
              <a:rect l="l" t="t" r="r" b="b"/>
              <a:pathLst>
                <a:path h="615314">
                  <a:moveTo>
                    <a:pt x="0" y="0"/>
                  </a:moveTo>
                  <a:lnTo>
                    <a:pt x="0" y="615007"/>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nvGrpSpPr>
            <p:cNvPr id="20" name="object 20"/>
            <p:cNvGrpSpPr/>
            <p:nvPr/>
          </p:nvGrpSpPr>
          <p:grpSpPr>
            <a:xfrm>
              <a:off x="14263416" y="3429327"/>
              <a:ext cx="354965" cy="575310"/>
              <a:chOff x="14263416" y="3429327"/>
              <a:chExt cx="354965" cy="575310"/>
            </a:xfrm>
          </p:grpSpPr>
          <p:sp>
            <p:nvSpPr>
              <p:cNvPr id="21" name="object 21"/>
              <p:cNvSpPr/>
              <p:nvPr/>
            </p:nvSpPr>
            <p:spPr>
              <a:xfrm>
                <a:off x="14475651" y="3810793"/>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22" name="object 22"/>
              <p:cNvSpPr/>
              <p:nvPr/>
            </p:nvSpPr>
            <p:spPr>
              <a:xfrm>
                <a:off x="14277923" y="3810793"/>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23" name="object 23"/>
              <p:cNvSpPr/>
              <p:nvPr/>
            </p:nvSpPr>
            <p:spPr>
              <a:xfrm>
                <a:off x="14471013" y="3619876"/>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4" y="48926"/>
                    </a:lnTo>
                    <a:lnTo>
                      <a:pt x="89401" y="97249"/>
                    </a:lnTo>
                    <a:lnTo>
                      <a:pt x="65209" y="126690"/>
                    </a:lnTo>
                    <a:lnTo>
                      <a:pt x="12477" y="152962"/>
                    </a:lnTo>
                    <a:lnTo>
                      <a:pt x="2420"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24" name="object 24"/>
              <p:cNvSpPr/>
              <p:nvPr/>
            </p:nvSpPr>
            <p:spPr>
              <a:xfrm>
                <a:off x="14299515" y="3619876"/>
                <a:ext cx="111125" cy="155575"/>
              </a:xfrm>
              <a:custGeom>
                <a:avLst/>
                <a:gdLst/>
                <a:ahLst/>
                <a:cxnLst/>
                <a:rect l="l" t="t" r="r" b="b"/>
                <a:pathLst>
                  <a:path w="111125" h="155575">
                    <a:moveTo>
                      <a:pt x="108444" y="155227"/>
                    </a:moveTo>
                    <a:lnTo>
                      <a:pt x="110560" y="132367"/>
                    </a:lnTo>
                    <a:lnTo>
                      <a:pt x="110864" y="99901"/>
                    </a:lnTo>
                    <a:lnTo>
                      <a:pt x="104643" y="64172"/>
                    </a:lnTo>
                    <a:lnTo>
                      <a:pt x="87188" y="31524"/>
                    </a:lnTo>
                    <a:lnTo>
                      <a:pt x="60341" y="10388"/>
                    </a:lnTo>
                    <a:lnTo>
                      <a:pt x="33313" y="1570"/>
                    </a:lnTo>
                    <a:lnTo>
                      <a:pt x="12445"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25" name="object 25"/>
              <p:cNvSpPr/>
              <p:nvPr/>
            </p:nvSpPr>
            <p:spPr>
              <a:xfrm>
                <a:off x="14466664" y="3443834"/>
                <a:ext cx="95250" cy="133350"/>
              </a:xfrm>
              <a:custGeom>
                <a:avLst/>
                <a:gdLst/>
                <a:ahLst/>
                <a:cxnLst/>
                <a:rect l="l" t="t" r="r" b="b"/>
                <a:pathLst>
                  <a:path w="95250" h="133350">
                    <a:moveTo>
                      <a:pt x="2070" y="132952"/>
                    </a:moveTo>
                    <a:lnTo>
                      <a:pt x="259" y="113372"/>
                    </a:lnTo>
                    <a:lnTo>
                      <a:pt x="0" y="85567"/>
                    </a:lnTo>
                    <a:lnTo>
                      <a:pt x="5327" y="54969"/>
                    </a:lnTo>
                    <a:lnTo>
                      <a:pt x="20279" y="27008"/>
                    </a:lnTo>
                    <a:lnTo>
                      <a:pt x="43269" y="8900"/>
                    </a:lnTo>
                    <a:lnTo>
                      <a:pt x="66415" y="1346"/>
                    </a:lnTo>
                    <a:lnTo>
                      <a:pt x="84286" y="0"/>
                    </a:lnTo>
                    <a:lnTo>
                      <a:pt x="91450" y="516"/>
                    </a:lnTo>
                    <a:lnTo>
                      <a:pt x="94951" y="25092"/>
                    </a:lnTo>
                    <a:lnTo>
                      <a:pt x="94567" y="41906"/>
                    </a:lnTo>
                    <a:lnTo>
                      <a:pt x="76560" y="83289"/>
                    </a:lnTo>
                    <a:lnTo>
                      <a:pt x="31246" y="123638"/>
                    </a:lnTo>
                    <a:lnTo>
                      <a:pt x="2070" y="132952"/>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26" name="object 26"/>
              <p:cNvSpPr/>
              <p:nvPr/>
            </p:nvSpPr>
            <p:spPr>
              <a:xfrm>
                <a:off x="14319772" y="3443834"/>
                <a:ext cx="95250" cy="133350"/>
              </a:xfrm>
              <a:custGeom>
                <a:avLst/>
                <a:gdLst/>
                <a:ahLst/>
                <a:cxnLst/>
                <a:rect l="l" t="t" r="r" b="b"/>
                <a:pathLst>
                  <a:path w="95250" h="133350">
                    <a:moveTo>
                      <a:pt x="92885" y="132952"/>
                    </a:moveTo>
                    <a:lnTo>
                      <a:pt x="94694" y="113372"/>
                    </a:lnTo>
                    <a:lnTo>
                      <a:pt x="94950" y="85567"/>
                    </a:lnTo>
                    <a:lnTo>
                      <a:pt x="89619" y="54969"/>
                    </a:lnTo>
                    <a:lnTo>
                      <a:pt x="74666" y="27008"/>
                    </a:lnTo>
                    <a:lnTo>
                      <a:pt x="51676" y="8900"/>
                    </a:lnTo>
                    <a:lnTo>
                      <a:pt x="28530" y="1346"/>
                    </a:lnTo>
                    <a:lnTo>
                      <a:pt x="10659" y="0"/>
                    </a:lnTo>
                    <a:lnTo>
                      <a:pt x="3495" y="516"/>
                    </a:lnTo>
                    <a:lnTo>
                      <a:pt x="0" y="25092"/>
                    </a:lnTo>
                    <a:lnTo>
                      <a:pt x="386" y="41906"/>
                    </a:lnTo>
                    <a:lnTo>
                      <a:pt x="18395" y="83289"/>
                    </a:lnTo>
                    <a:lnTo>
                      <a:pt x="63709" y="123638"/>
                    </a:lnTo>
                    <a:lnTo>
                      <a:pt x="92885" y="132952"/>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sp>
          <p:nvSpPr>
            <p:cNvPr id="27" name="object 27"/>
            <p:cNvSpPr/>
            <p:nvPr/>
          </p:nvSpPr>
          <p:spPr>
            <a:xfrm>
              <a:off x="13860767" y="4163094"/>
              <a:ext cx="0" cy="551815"/>
            </a:xfrm>
            <a:custGeom>
              <a:avLst/>
              <a:gdLst/>
              <a:ahLst/>
              <a:cxnLst/>
              <a:rect l="l" t="t" r="r" b="b"/>
              <a:pathLst>
                <a:path h="551814">
                  <a:moveTo>
                    <a:pt x="0" y="0"/>
                  </a:moveTo>
                  <a:lnTo>
                    <a:pt x="0" y="551742"/>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nvGrpSpPr>
            <p:cNvPr id="28" name="object 28"/>
            <p:cNvGrpSpPr/>
            <p:nvPr/>
          </p:nvGrpSpPr>
          <p:grpSpPr>
            <a:xfrm>
              <a:off x="13676945" y="3680670"/>
              <a:ext cx="354965" cy="399415"/>
              <a:chOff x="13676945" y="3680670"/>
              <a:chExt cx="354965" cy="399415"/>
            </a:xfrm>
          </p:grpSpPr>
          <p:sp>
            <p:nvSpPr>
              <p:cNvPr id="29" name="object 29"/>
              <p:cNvSpPr/>
              <p:nvPr/>
            </p:nvSpPr>
            <p:spPr>
              <a:xfrm>
                <a:off x="13889179" y="3886096"/>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30" name="object 30"/>
              <p:cNvSpPr/>
              <p:nvPr/>
            </p:nvSpPr>
            <p:spPr>
              <a:xfrm>
                <a:off x="13691452" y="3886096"/>
                <a:ext cx="128270" cy="179070"/>
              </a:xfrm>
              <a:custGeom>
                <a:avLst/>
                <a:gdLst/>
                <a:ahLst/>
                <a:cxnLst/>
                <a:rect l="l" t="t" r="r" b="b"/>
                <a:pathLst>
                  <a:path w="128269" h="179070">
                    <a:moveTo>
                      <a:pt x="125030" y="178953"/>
                    </a:moveTo>
                    <a:lnTo>
                      <a:pt x="127468" y="152596"/>
                    </a:lnTo>
                    <a:lnTo>
                      <a:pt x="127816" y="115166"/>
                    </a:lnTo>
                    <a:lnTo>
                      <a:pt x="120643" y="73977"/>
                    </a:lnTo>
                    <a:lnTo>
                      <a:pt x="100517" y="36340"/>
                    </a:lnTo>
                    <a:lnTo>
                      <a:pt x="69568" y="11970"/>
                    </a:lnTo>
                    <a:lnTo>
                      <a:pt x="38405" y="1807"/>
                    </a:lnTo>
                    <a:lnTo>
                      <a:pt x="14344" y="0"/>
                    </a:lnTo>
                    <a:lnTo>
                      <a:pt x="4698" y="697"/>
                    </a:lnTo>
                    <a:lnTo>
                      <a:pt x="0" y="33766"/>
                    </a:lnTo>
                    <a:lnTo>
                      <a:pt x="523" y="56394"/>
                    </a:lnTo>
                    <a:lnTo>
                      <a:pt x="24761" y="112107"/>
                    </a:lnTo>
                    <a:lnTo>
                      <a:pt x="52646" y="146053"/>
                    </a:lnTo>
                    <a:lnTo>
                      <a:pt x="85756" y="166420"/>
                    </a:lnTo>
                    <a:lnTo>
                      <a:pt x="125030"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31" name="object 31"/>
              <p:cNvSpPr/>
              <p:nvPr/>
            </p:nvSpPr>
            <p:spPr>
              <a:xfrm>
                <a:off x="13884544" y="3695178"/>
                <a:ext cx="111125" cy="155575"/>
              </a:xfrm>
              <a:custGeom>
                <a:avLst/>
                <a:gdLst/>
                <a:ahLst/>
                <a:cxnLst/>
                <a:rect l="l" t="t" r="r" b="b"/>
                <a:pathLst>
                  <a:path w="111125" h="155575">
                    <a:moveTo>
                      <a:pt x="2416" y="155227"/>
                    </a:moveTo>
                    <a:lnTo>
                      <a:pt x="301" y="132367"/>
                    </a:lnTo>
                    <a:lnTo>
                      <a:pt x="0" y="99901"/>
                    </a:lnTo>
                    <a:lnTo>
                      <a:pt x="6221" y="64172"/>
                    </a:lnTo>
                    <a:lnTo>
                      <a:pt x="23672" y="31524"/>
                    </a:lnTo>
                    <a:lnTo>
                      <a:pt x="50519" y="10388"/>
                    </a:lnTo>
                    <a:lnTo>
                      <a:pt x="77547" y="1570"/>
                    </a:lnTo>
                    <a:lnTo>
                      <a:pt x="98414" y="0"/>
                    </a:lnTo>
                    <a:lnTo>
                      <a:pt x="106779" y="603"/>
                    </a:lnTo>
                    <a:lnTo>
                      <a:pt x="110854" y="29295"/>
                    </a:lnTo>
                    <a:lnTo>
                      <a:pt x="110401" y="48926"/>
                    </a:lnTo>
                    <a:lnTo>
                      <a:pt x="89387" y="97249"/>
                    </a:lnTo>
                    <a:lnTo>
                      <a:pt x="65200" y="126690"/>
                    </a:lnTo>
                    <a:lnTo>
                      <a:pt x="12472" y="152962"/>
                    </a:lnTo>
                    <a:lnTo>
                      <a:pt x="2416"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32" name="object 32"/>
              <p:cNvSpPr/>
              <p:nvPr/>
            </p:nvSpPr>
            <p:spPr>
              <a:xfrm>
                <a:off x="13713043" y="3695178"/>
                <a:ext cx="111125" cy="155575"/>
              </a:xfrm>
              <a:custGeom>
                <a:avLst/>
                <a:gdLst/>
                <a:ahLst/>
                <a:cxnLst/>
                <a:rect l="l" t="t" r="r" b="b"/>
                <a:pathLst>
                  <a:path w="111125" h="155575">
                    <a:moveTo>
                      <a:pt x="108444" y="155227"/>
                    </a:moveTo>
                    <a:lnTo>
                      <a:pt x="110559" y="132367"/>
                    </a:lnTo>
                    <a:lnTo>
                      <a:pt x="110860" y="99901"/>
                    </a:lnTo>
                    <a:lnTo>
                      <a:pt x="104639" y="64172"/>
                    </a:lnTo>
                    <a:lnTo>
                      <a:pt x="87188" y="31524"/>
                    </a:lnTo>
                    <a:lnTo>
                      <a:pt x="60341" y="10388"/>
                    </a:lnTo>
                    <a:lnTo>
                      <a:pt x="33313" y="1570"/>
                    </a:lnTo>
                    <a:lnTo>
                      <a:pt x="12445" y="0"/>
                    </a:lnTo>
                    <a:lnTo>
                      <a:pt x="4081" y="603"/>
                    </a:lnTo>
                    <a:lnTo>
                      <a:pt x="0" y="29295"/>
                    </a:lnTo>
                    <a:lnTo>
                      <a:pt x="450" y="48926"/>
                    </a:lnTo>
                    <a:lnTo>
                      <a:pt x="21462" y="97249"/>
                    </a:lnTo>
                    <a:lnTo>
                      <a:pt x="45655" y="126690"/>
                    </a:lnTo>
                    <a:lnTo>
                      <a:pt x="98387" y="152962"/>
                    </a:lnTo>
                    <a:lnTo>
                      <a:pt x="108444"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sp>
          <p:nvSpPr>
            <p:cNvPr id="33" name="object 33"/>
            <p:cNvSpPr/>
            <p:nvPr/>
          </p:nvSpPr>
          <p:spPr>
            <a:xfrm>
              <a:off x="13300191" y="4255131"/>
              <a:ext cx="0" cy="443230"/>
            </a:xfrm>
            <a:custGeom>
              <a:avLst/>
              <a:gdLst/>
              <a:ahLst/>
              <a:cxnLst/>
              <a:rect l="l" t="t" r="r" b="b"/>
              <a:pathLst>
                <a:path h="443229">
                  <a:moveTo>
                    <a:pt x="0" y="0"/>
                  </a:moveTo>
                  <a:lnTo>
                    <a:pt x="0" y="442970"/>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nvGrpSpPr>
            <p:cNvPr id="34" name="object 34"/>
            <p:cNvGrpSpPr/>
            <p:nvPr/>
          </p:nvGrpSpPr>
          <p:grpSpPr>
            <a:xfrm>
              <a:off x="13116365" y="3772706"/>
              <a:ext cx="354965" cy="399415"/>
              <a:chOff x="13116365" y="3772706"/>
              <a:chExt cx="354965" cy="399415"/>
            </a:xfrm>
          </p:grpSpPr>
          <p:sp>
            <p:nvSpPr>
              <p:cNvPr id="35" name="object 35"/>
              <p:cNvSpPr/>
              <p:nvPr/>
            </p:nvSpPr>
            <p:spPr>
              <a:xfrm>
                <a:off x="13328600" y="3978130"/>
                <a:ext cx="128270" cy="179070"/>
              </a:xfrm>
              <a:custGeom>
                <a:avLst/>
                <a:gdLst/>
                <a:ahLst/>
                <a:cxnLst/>
                <a:rect l="l" t="t" r="r" b="b"/>
                <a:pathLst>
                  <a:path w="128269" h="179070">
                    <a:moveTo>
                      <a:pt x="2786" y="178953"/>
                    </a:moveTo>
                    <a:lnTo>
                      <a:pt x="348" y="152596"/>
                    </a:lnTo>
                    <a:lnTo>
                      <a:pt x="0" y="115166"/>
                    </a:lnTo>
                    <a:lnTo>
                      <a:pt x="7173" y="73977"/>
                    </a:lnTo>
                    <a:lnTo>
                      <a:pt x="27298" y="36340"/>
                    </a:lnTo>
                    <a:lnTo>
                      <a:pt x="58248" y="11970"/>
                    </a:lnTo>
                    <a:lnTo>
                      <a:pt x="89410" y="1807"/>
                    </a:lnTo>
                    <a:lnTo>
                      <a:pt x="113472" y="0"/>
                    </a:lnTo>
                    <a:lnTo>
                      <a:pt x="123117" y="697"/>
                    </a:lnTo>
                    <a:lnTo>
                      <a:pt x="127816" y="33766"/>
                    </a:lnTo>
                    <a:lnTo>
                      <a:pt x="127293" y="56394"/>
                    </a:lnTo>
                    <a:lnTo>
                      <a:pt x="103055" y="112107"/>
                    </a:lnTo>
                    <a:lnTo>
                      <a:pt x="75170" y="146053"/>
                    </a:lnTo>
                    <a:lnTo>
                      <a:pt x="42060" y="166420"/>
                    </a:lnTo>
                    <a:lnTo>
                      <a:pt x="2786" y="178953"/>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pic>
            <p:nvPicPr>
              <p:cNvPr id="36" name="object 36"/>
              <p:cNvPicPr/>
              <p:nvPr/>
            </p:nvPicPr>
            <p:blipFill>
              <a:blip r:embed="rId2" cstate="email">
                <a:extLst>
                  <a:ext uri="{28A0092B-C50C-407E-A947-70E740481C1C}">
                    <a14:useLocalDpi xmlns:a14="http://schemas.microsoft.com/office/drawing/2010/main"/>
                  </a:ext>
                </a:extLst>
              </a:blip>
              <a:stretch>
                <a:fillRect/>
              </a:stretch>
            </p:blipFill>
            <p:spPr>
              <a:xfrm>
                <a:off x="13116365" y="3963623"/>
                <a:ext cx="156831" cy="207968"/>
              </a:xfrm>
              <a:prstGeom prst="rect">
                <a:avLst/>
              </a:prstGeom>
            </p:spPr>
          </p:pic>
          <p:sp>
            <p:nvSpPr>
              <p:cNvPr id="37" name="object 37"/>
              <p:cNvSpPr/>
              <p:nvPr/>
            </p:nvSpPr>
            <p:spPr>
              <a:xfrm>
                <a:off x="13323962" y="3787213"/>
                <a:ext cx="111125" cy="155575"/>
              </a:xfrm>
              <a:custGeom>
                <a:avLst/>
                <a:gdLst/>
                <a:ahLst/>
                <a:cxnLst/>
                <a:rect l="l" t="t" r="r" b="b"/>
                <a:pathLst>
                  <a:path w="111125" h="155575">
                    <a:moveTo>
                      <a:pt x="2420" y="155227"/>
                    </a:moveTo>
                    <a:lnTo>
                      <a:pt x="303" y="132367"/>
                    </a:lnTo>
                    <a:lnTo>
                      <a:pt x="0" y="99901"/>
                    </a:lnTo>
                    <a:lnTo>
                      <a:pt x="6220" y="64172"/>
                    </a:lnTo>
                    <a:lnTo>
                      <a:pt x="23675" y="31524"/>
                    </a:lnTo>
                    <a:lnTo>
                      <a:pt x="50523" y="10388"/>
                    </a:lnTo>
                    <a:lnTo>
                      <a:pt x="77551" y="1570"/>
                    </a:lnTo>
                    <a:lnTo>
                      <a:pt x="98418" y="0"/>
                    </a:lnTo>
                    <a:lnTo>
                      <a:pt x="106783" y="603"/>
                    </a:lnTo>
                    <a:lnTo>
                      <a:pt x="110864" y="29295"/>
                    </a:lnTo>
                    <a:lnTo>
                      <a:pt x="110414" y="48926"/>
                    </a:lnTo>
                    <a:lnTo>
                      <a:pt x="89401" y="97249"/>
                    </a:lnTo>
                    <a:lnTo>
                      <a:pt x="65209" y="126690"/>
                    </a:lnTo>
                    <a:lnTo>
                      <a:pt x="12477" y="152962"/>
                    </a:lnTo>
                    <a:lnTo>
                      <a:pt x="2420" y="155227"/>
                    </a:lnTo>
                    <a:close/>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sp>
          <p:nvSpPr>
            <p:cNvPr id="38" name="object 38"/>
            <p:cNvSpPr/>
            <p:nvPr/>
          </p:nvSpPr>
          <p:spPr>
            <a:xfrm>
              <a:off x="12789813" y="4347130"/>
              <a:ext cx="0" cy="354330"/>
            </a:xfrm>
            <a:custGeom>
              <a:avLst/>
              <a:gdLst/>
              <a:ahLst/>
              <a:cxnLst/>
              <a:rect l="l" t="t" r="r" b="b"/>
              <a:pathLst>
                <a:path h="354329">
                  <a:moveTo>
                    <a:pt x="0" y="0"/>
                  </a:moveTo>
                  <a:lnTo>
                    <a:pt x="0" y="353769"/>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grpSp>
          <p:nvGrpSpPr>
            <p:cNvPr id="39" name="object 39"/>
            <p:cNvGrpSpPr/>
            <p:nvPr/>
          </p:nvGrpSpPr>
          <p:grpSpPr>
            <a:xfrm>
              <a:off x="12605986" y="4047257"/>
              <a:ext cx="354965" cy="208279"/>
              <a:chOff x="12605986" y="4047257"/>
              <a:chExt cx="354965" cy="208279"/>
            </a:xfrm>
          </p:grpSpPr>
          <p:pic>
            <p:nvPicPr>
              <p:cNvPr id="40" name="object 40"/>
              <p:cNvPicPr/>
              <p:nvPr/>
            </p:nvPicPr>
            <p:blipFill>
              <a:blip r:embed="rId3" cstate="email">
                <a:extLst>
                  <a:ext uri="{28A0092B-C50C-407E-A947-70E740481C1C}">
                    <a14:useLocalDpi xmlns:a14="http://schemas.microsoft.com/office/drawing/2010/main"/>
                  </a:ext>
                </a:extLst>
              </a:blip>
              <a:stretch>
                <a:fillRect/>
              </a:stretch>
            </p:blipFill>
            <p:spPr>
              <a:xfrm>
                <a:off x="12803714" y="4047257"/>
                <a:ext cx="156831" cy="207968"/>
              </a:xfrm>
              <a:prstGeom prst="rect">
                <a:avLst/>
              </a:prstGeom>
            </p:spPr>
          </p:pic>
          <p:pic>
            <p:nvPicPr>
              <p:cNvPr id="41" name="object 41"/>
              <p:cNvPicPr/>
              <p:nvPr/>
            </p:nvPicPr>
            <p:blipFill>
              <a:blip r:embed="rId4" cstate="email">
                <a:extLst>
                  <a:ext uri="{28A0092B-C50C-407E-A947-70E740481C1C}">
                    <a14:useLocalDpi xmlns:a14="http://schemas.microsoft.com/office/drawing/2010/main"/>
                  </a:ext>
                </a:extLst>
              </a:blip>
              <a:stretch>
                <a:fillRect/>
              </a:stretch>
            </p:blipFill>
            <p:spPr>
              <a:xfrm>
                <a:off x="12605986" y="4047257"/>
                <a:ext cx="156831" cy="207968"/>
              </a:xfrm>
              <a:prstGeom prst="rect">
                <a:avLst/>
              </a:prstGeom>
            </p:spPr>
          </p:pic>
        </p:grpSp>
        <p:sp>
          <p:nvSpPr>
            <p:cNvPr id="42" name="object 42"/>
            <p:cNvSpPr/>
            <p:nvPr/>
          </p:nvSpPr>
          <p:spPr>
            <a:xfrm>
              <a:off x="12356598" y="4449889"/>
              <a:ext cx="0" cy="257175"/>
            </a:xfrm>
            <a:custGeom>
              <a:avLst/>
              <a:gdLst/>
              <a:ahLst/>
              <a:cxnLst/>
              <a:rect l="l" t="t" r="r" b="b"/>
              <a:pathLst>
                <a:path h="257175">
                  <a:moveTo>
                    <a:pt x="0" y="0"/>
                  </a:moveTo>
                  <a:lnTo>
                    <a:pt x="0" y="256578"/>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pic>
          <p:nvPicPr>
            <p:cNvPr id="43" name="object 43"/>
            <p:cNvPicPr/>
            <p:nvPr/>
          </p:nvPicPr>
          <p:blipFill>
            <a:blip r:embed="rId5" cstate="email">
              <a:extLst>
                <a:ext uri="{28A0092B-C50C-407E-A947-70E740481C1C}">
                  <a14:useLocalDpi xmlns:a14="http://schemas.microsoft.com/office/drawing/2010/main"/>
                </a:ext>
              </a:extLst>
            </a:blip>
            <a:stretch>
              <a:fillRect/>
            </a:stretch>
          </p:blipFill>
          <p:spPr>
            <a:xfrm>
              <a:off x="12370499" y="4162295"/>
              <a:ext cx="156831" cy="196120"/>
            </a:xfrm>
            <a:prstGeom prst="rect">
              <a:avLst/>
            </a:prstGeom>
          </p:spPr>
        </p:pic>
        <p:sp>
          <p:nvSpPr>
            <p:cNvPr id="44" name="object 44"/>
            <p:cNvSpPr/>
            <p:nvPr/>
          </p:nvSpPr>
          <p:spPr>
            <a:xfrm>
              <a:off x="11887124" y="4516824"/>
              <a:ext cx="0" cy="198120"/>
            </a:xfrm>
            <a:custGeom>
              <a:avLst/>
              <a:gdLst/>
              <a:ahLst/>
              <a:cxnLst/>
              <a:rect l="l" t="t" r="r" b="b"/>
              <a:pathLst>
                <a:path h="198120">
                  <a:moveTo>
                    <a:pt x="0" y="0"/>
                  </a:moveTo>
                  <a:lnTo>
                    <a:pt x="0" y="198014"/>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sp>
          <p:nvSpPr>
            <p:cNvPr id="45" name="object 45"/>
            <p:cNvSpPr/>
            <p:nvPr/>
          </p:nvSpPr>
          <p:spPr>
            <a:xfrm>
              <a:off x="11545942" y="4589336"/>
              <a:ext cx="0" cy="127000"/>
            </a:xfrm>
            <a:custGeom>
              <a:avLst/>
              <a:gdLst/>
              <a:ahLst/>
              <a:cxnLst/>
              <a:rect l="l" t="t" r="r" b="b"/>
              <a:pathLst>
                <a:path h="127000">
                  <a:moveTo>
                    <a:pt x="0" y="0"/>
                  </a:moveTo>
                  <a:lnTo>
                    <a:pt x="0" y="126425"/>
                  </a:lnTo>
                </a:path>
              </a:pathLst>
            </a:custGeom>
            <a:ln w="29014">
              <a:solidFill>
                <a:srgbClr val="007DBC"/>
              </a:solidFill>
            </a:ln>
          </p:spPr>
          <p:txBody>
            <a:bodyPr wrap="square" lIns="0" tIns="0" rIns="0" bIns="0" rtlCol="0"/>
            <a:lstStyle/>
            <a:p>
              <a:pPr defTabSz="553938"/>
              <a:endParaRPr sz="1091">
                <a:solidFill>
                  <a:sysClr val="windowText" lastClr="000000"/>
                </a:solidFill>
              </a:endParaRPr>
            </a:p>
          </p:txBody>
        </p:sp>
        <p:pic>
          <p:nvPicPr>
            <p:cNvPr id="46" name="object 46"/>
            <p:cNvPicPr/>
            <p:nvPr/>
          </p:nvPicPr>
          <p:blipFill>
            <a:blip r:embed="rId6" cstate="email">
              <a:extLst>
                <a:ext uri="{28A0092B-C50C-407E-A947-70E740481C1C}">
                  <a14:useLocalDpi xmlns:a14="http://schemas.microsoft.com/office/drawing/2010/main"/>
                </a:ext>
              </a:extLst>
            </a:blip>
            <a:stretch>
              <a:fillRect/>
            </a:stretch>
          </p:blipFill>
          <p:spPr>
            <a:xfrm>
              <a:off x="11901027" y="4239694"/>
              <a:ext cx="156831" cy="207968"/>
            </a:xfrm>
            <a:prstGeom prst="rect">
              <a:avLst/>
            </a:prstGeom>
          </p:spPr>
        </p:pic>
        <p:pic>
          <p:nvPicPr>
            <p:cNvPr id="47" name="object 47"/>
            <p:cNvPicPr/>
            <p:nvPr/>
          </p:nvPicPr>
          <p:blipFill>
            <a:blip r:embed="rId7" cstate="email">
              <a:extLst>
                <a:ext uri="{28A0092B-C50C-407E-A947-70E740481C1C}">
                  <a14:useLocalDpi xmlns:a14="http://schemas.microsoft.com/office/drawing/2010/main"/>
                </a:ext>
              </a:extLst>
            </a:blip>
            <a:stretch>
              <a:fillRect/>
            </a:stretch>
          </p:blipFill>
          <p:spPr>
            <a:xfrm>
              <a:off x="12172770" y="4162295"/>
              <a:ext cx="156831" cy="196120"/>
            </a:xfrm>
            <a:prstGeom prst="rect">
              <a:avLst/>
            </a:prstGeom>
          </p:spPr>
        </p:pic>
        <p:pic>
          <p:nvPicPr>
            <p:cNvPr id="48" name="object 48"/>
            <p:cNvPicPr/>
            <p:nvPr/>
          </p:nvPicPr>
          <p:blipFill>
            <a:blip r:embed="rId8" cstate="email">
              <a:extLst>
                <a:ext uri="{28A0092B-C50C-407E-A947-70E740481C1C}">
                  <a14:useLocalDpi xmlns:a14="http://schemas.microsoft.com/office/drawing/2010/main"/>
                </a:ext>
              </a:extLst>
            </a:blip>
            <a:stretch>
              <a:fillRect/>
            </a:stretch>
          </p:blipFill>
          <p:spPr>
            <a:xfrm>
              <a:off x="12799079" y="3856339"/>
              <a:ext cx="139875" cy="184241"/>
            </a:xfrm>
            <a:prstGeom prst="rect">
              <a:avLst/>
            </a:prstGeom>
          </p:spPr>
        </p:pic>
        <p:pic>
          <p:nvPicPr>
            <p:cNvPr id="49" name="object 49"/>
            <p:cNvPicPr/>
            <p:nvPr/>
          </p:nvPicPr>
          <p:blipFill>
            <a:blip r:embed="rId9" cstate="email">
              <a:extLst>
                <a:ext uri="{28A0092B-C50C-407E-A947-70E740481C1C}">
                  <a14:useLocalDpi xmlns:a14="http://schemas.microsoft.com/office/drawing/2010/main"/>
                </a:ext>
              </a:extLst>
            </a:blip>
            <a:stretch>
              <a:fillRect/>
            </a:stretch>
          </p:blipFill>
          <p:spPr>
            <a:xfrm>
              <a:off x="13137956" y="3772706"/>
              <a:ext cx="139879" cy="184241"/>
            </a:xfrm>
            <a:prstGeom prst="rect">
              <a:avLst/>
            </a:prstGeom>
          </p:spPr>
        </p:pic>
      </p:grpSp>
      <p:grpSp>
        <p:nvGrpSpPr>
          <p:cNvPr id="132" name="Group 131">
            <a:extLst>
              <a:ext uri="{FF2B5EF4-FFF2-40B4-BE49-F238E27FC236}">
                <a16:creationId xmlns:a16="http://schemas.microsoft.com/office/drawing/2014/main" id="{6927D37A-721B-C3D6-8741-BC3DC2297BD4}"/>
              </a:ext>
            </a:extLst>
          </p:cNvPr>
          <p:cNvGrpSpPr/>
          <p:nvPr/>
        </p:nvGrpSpPr>
        <p:grpSpPr>
          <a:xfrm>
            <a:off x="4432117" y="1753987"/>
            <a:ext cx="371585" cy="471691"/>
            <a:chOff x="9706072" y="3885913"/>
            <a:chExt cx="613410" cy="778664"/>
          </a:xfrm>
        </p:grpSpPr>
        <p:sp>
          <p:nvSpPr>
            <p:cNvPr id="51" name="object 51"/>
            <p:cNvSpPr/>
            <p:nvPr/>
          </p:nvSpPr>
          <p:spPr>
            <a:xfrm>
              <a:off x="9856999" y="4269407"/>
              <a:ext cx="121285" cy="174625"/>
            </a:xfrm>
            <a:custGeom>
              <a:avLst/>
              <a:gdLst/>
              <a:ahLst/>
              <a:cxnLst/>
              <a:rect l="l" t="t" r="r" b="b"/>
              <a:pathLst>
                <a:path w="121284" h="174625">
                  <a:moveTo>
                    <a:pt x="116670" y="0"/>
                  </a:moveTo>
                  <a:lnTo>
                    <a:pt x="119603" y="25230"/>
                  </a:lnTo>
                  <a:lnTo>
                    <a:pt x="120781" y="61129"/>
                  </a:lnTo>
                  <a:lnTo>
                    <a:pt x="114831" y="100805"/>
                  </a:lnTo>
                  <a:lnTo>
                    <a:pt x="96377" y="137367"/>
                  </a:lnTo>
                  <a:lnTo>
                    <a:pt x="67236" y="161449"/>
                  </a:lnTo>
                  <a:lnTo>
                    <a:pt x="37570" y="171909"/>
                  </a:lnTo>
                  <a:lnTo>
                    <a:pt x="14529" y="174192"/>
                  </a:lnTo>
                  <a:lnTo>
                    <a:pt x="5260" y="173743"/>
                  </a:lnTo>
                  <a:lnTo>
                    <a:pt x="8" y="142116"/>
                  </a:lnTo>
                  <a:lnTo>
                    <a:pt x="0" y="120391"/>
                  </a:lnTo>
                  <a:lnTo>
                    <a:pt x="6801" y="98506"/>
                  </a:lnTo>
                  <a:lnTo>
                    <a:pt x="47971" y="33201"/>
                  </a:lnTo>
                  <a:lnTo>
                    <a:pt x="105606" y="2767"/>
                  </a:lnTo>
                  <a:lnTo>
                    <a:pt x="116670" y="0"/>
                  </a:lnTo>
                  <a:close/>
                </a:path>
              </a:pathLst>
            </a:custGeom>
            <a:ln w="27852">
              <a:solidFill>
                <a:srgbClr val="007DBC"/>
              </a:solidFill>
            </a:ln>
          </p:spPr>
          <p:txBody>
            <a:bodyPr wrap="square" lIns="0" tIns="0" rIns="0" bIns="0" rtlCol="0"/>
            <a:lstStyle/>
            <a:p>
              <a:pPr defTabSz="553938"/>
              <a:endParaRPr sz="1091">
                <a:solidFill>
                  <a:sysClr val="windowText" lastClr="000000"/>
                </a:solidFill>
              </a:endParaRPr>
            </a:p>
          </p:txBody>
        </p:sp>
        <p:pic>
          <p:nvPicPr>
            <p:cNvPr id="52" name="object 52"/>
            <p:cNvPicPr/>
            <p:nvPr/>
          </p:nvPicPr>
          <p:blipFill>
            <a:blip r:embed="rId10" cstate="email">
              <a:extLst>
                <a:ext uri="{28A0092B-C50C-407E-A947-70E740481C1C}">
                  <a14:useLocalDpi xmlns:a14="http://schemas.microsoft.com/office/drawing/2010/main"/>
                </a:ext>
              </a:extLst>
            </a:blip>
            <a:stretch>
              <a:fillRect/>
            </a:stretch>
          </p:blipFill>
          <p:spPr>
            <a:xfrm>
              <a:off x="10030421" y="4253775"/>
              <a:ext cx="152815" cy="197037"/>
            </a:xfrm>
            <a:prstGeom prst="rect">
              <a:avLst/>
            </a:prstGeom>
          </p:spPr>
        </p:pic>
        <p:sp>
          <p:nvSpPr>
            <p:cNvPr id="53" name="object 53"/>
            <p:cNvSpPr/>
            <p:nvPr/>
          </p:nvSpPr>
          <p:spPr>
            <a:xfrm>
              <a:off x="9969032" y="4485507"/>
              <a:ext cx="88900" cy="179070"/>
            </a:xfrm>
            <a:custGeom>
              <a:avLst/>
              <a:gdLst/>
              <a:ahLst/>
              <a:cxnLst/>
              <a:rect l="l" t="t" r="r" b="b"/>
              <a:pathLst>
                <a:path w="88900" h="179070">
                  <a:moveTo>
                    <a:pt x="45108" y="0"/>
                  </a:moveTo>
                  <a:lnTo>
                    <a:pt x="31840" y="17588"/>
                  </a:lnTo>
                  <a:lnTo>
                    <a:pt x="15203" y="43926"/>
                  </a:lnTo>
                  <a:lnTo>
                    <a:pt x="2242" y="76219"/>
                  </a:lnTo>
                  <a:lnTo>
                    <a:pt x="0" y="111671"/>
                  </a:lnTo>
                  <a:lnTo>
                    <a:pt x="11234" y="142479"/>
                  </a:lnTo>
                  <a:lnTo>
                    <a:pt x="28835" y="163323"/>
                  </a:lnTo>
                  <a:lnTo>
                    <a:pt x="45067" y="175142"/>
                  </a:lnTo>
                  <a:lnTo>
                    <a:pt x="52197" y="178874"/>
                  </a:lnTo>
                  <a:lnTo>
                    <a:pt x="74312" y="162202"/>
                  </a:lnTo>
                  <a:lnTo>
                    <a:pt x="85290" y="147516"/>
                  </a:lnTo>
                  <a:lnTo>
                    <a:pt x="88375" y="126598"/>
                  </a:lnTo>
                  <a:lnTo>
                    <a:pt x="86814" y="91232"/>
                  </a:lnTo>
                  <a:lnTo>
                    <a:pt x="78932" y="54970"/>
                  </a:lnTo>
                  <a:lnTo>
                    <a:pt x="64748" y="26054"/>
                  </a:lnTo>
                  <a:lnTo>
                    <a:pt x="51170" y="6919"/>
                  </a:lnTo>
                  <a:lnTo>
                    <a:pt x="45108" y="0"/>
                  </a:lnTo>
                  <a:close/>
                </a:path>
              </a:pathLst>
            </a:custGeom>
            <a:ln w="27852">
              <a:solidFill>
                <a:srgbClr val="007DBC"/>
              </a:solidFill>
            </a:ln>
          </p:spPr>
          <p:txBody>
            <a:bodyPr wrap="square" lIns="0" tIns="0" rIns="0" bIns="0" rtlCol="0"/>
            <a:lstStyle/>
            <a:p>
              <a:pPr defTabSz="553938"/>
              <a:endParaRPr sz="1091">
                <a:solidFill>
                  <a:sysClr val="windowText" lastClr="000000"/>
                </a:solidFill>
              </a:endParaRPr>
            </a:p>
          </p:txBody>
        </p:sp>
        <p:sp>
          <p:nvSpPr>
            <p:cNvPr id="54" name="object 54"/>
            <p:cNvSpPr/>
            <p:nvPr/>
          </p:nvSpPr>
          <p:spPr>
            <a:xfrm>
              <a:off x="9706072" y="3885913"/>
              <a:ext cx="613410" cy="294005"/>
            </a:xfrm>
            <a:custGeom>
              <a:avLst/>
              <a:gdLst/>
              <a:ahLst/>
              <a:cxnLst/>
              <a:rect l="l" t="t" r="r" b="b"/>
              <a:pathLst>
                <a:path w="613409" h="294004">
                  <a:moveTo>
                    <a:pt x="613294" y="127807"/>
                  </a:moveTo>
                  <a:lnTo>
                    <a:pt x="604255" y="172580"/>
                  </a:lnTo>
                  <a:lnTo>
                    <a:pt x="579606" y="209141"/>
                  </a:lnTo>
                  <a:lnTo>
                    <a:pt x="543048" y="233791"/>
                  </a:lnTo>
                  <a:lnTo>
                    <a:pt x="498281" y="242830"/>
                  </a:lnTo>
                  <a:lnTo>
                    <a:pt x="485496" y="242830"/>
                  </a:lnTo>
                  <a:lnTo>
                    <a:pt x="325742" y="242830"/>
                  </a:lnTo>
                  <a:lnTo>
                    <a:pt x="288672" y="223059"/>
                  </a:lnTo>
                  <a:lnTo>
                    <a:pt x="281021" y="198098"/>
                  </a:lnTo>
                  <a:lnTo>
                    <a:pt x="284541" y="180706"/>
                  </a:lnTo>
                  <a:lnTo>
                    <a:pt x="294135" y="166485"/>
                  </a:lnTo>
                  <a:lnTo>
                    <a:pt x="308352" y="156888"/>
                  </a:lnTo>
                  <a:lnTo>
                    <a:pt x="325742" y="153367"/>
                  </a:lnTo>
                  <a:lnTo>
                    <a:pt x="374694" y="153367"/>
                  </a:lnTo>
                  <a:lnTo>
                    <a:pt x="396033" y="153367"/>
                  </a:lnTo>
                  <a:lnTo>
                    <a:pt x="403059" y="153367"/>
                  </a:lnTo>
                  <a:lnTo>
                    <a:pt x="409457" y="150560"/>
                  </a:lnTo>
                  <a:lnTo>
                    <a:pt x="414054" y="145838"/>
                  </a:lnTo>
                  <a:lnTo>
                    <a:pt x="418786" y="141231"/>
                  </a:lnTo>
                  <a:lnTo>
                    <a:pt x="421593" y="134844"/>
                  </a:lnTo>
                  <a:lnTo>
                    <a:pt x="421593" y="127807"/>
                  </a:lnTo>
                  <a:lnTo>
                    <a:pt x="419577" y="117881"/>
                  </a:lnTo>
                  <a:lnTo>
                    <a:pt x="414086" y="109754"/>
                  </a:lnTo>
                  <a:lnTo>
                    <a:pt x="405959" y="104264"/>
                  </a:lnTo>
                  <a:lnTo>
                    <a:pt x="396033" y="102248"/>
                  </a:lnTo>
                  <a:lnTo>
                    <a:pt x="372003" y="102248"/>
                  </a:lnTo>
                  <a:lnTo>
                    <a:pt x="281021" y="102248"/>
                  </a:lnTo>
                  <a:lnTo>
                    <a:pt x="274246" y="102248"/>
                  </a:lnTo>
                  <a:lnTo>
                    <a:pt x="265294" y="105180"/>
                  </a:lnTo>
                  <a:lnTo>
                    <a:pt x="260571" y="109923"/>
                  </a:lnTo>
                  <a:lnTo>
                    <a:pt x="86891" y="278996"/>
                  </a:lnTo>
                  <a:lnTo>
                    <a:pt x="68829" y="290637"/>
                  </a:lnTo>
                  <a:lnTo>
                    <a:pt x="48308" y="293902"/>
                  </a:lnTo>
                  <a:lnTo>
                    <a:pt x="28098" y="288756"/>
                  </a:lnTo>
                  <a:lnTo>
                    <a:pt x="10966" y="275164"/>
                  </a:lnTo>
                  <a:lnTo>
                    <a:pt x="1918" y="258180"/>
                  </a:lnTo>
                  <a:lnTo>
                    <a:pt x="0" y="239457"/>
                  </a:lnTo>
                  <a:lnTo>
                    <a:pt x="4813" y="221046"/>
                  </a:lnTo>
                  <a:lnTo>
                    <a:pt x="210594" y="14962"/>
                  </a:lnTo>
                  <a:lnTo>
                    <a:pt x="246760" y="0"/>
                  </a:lnTo>
                  <a:lnTo>
                    <a:pt x="408818" y="0"/>
                  </a:lnTo>
                  <a:lnTo>
                    <a:pt x="485371" y="0"/>
                  </a:lnTo>
                  <a:lnTo>
                    <a:pt x="498281" y="0"/>
                  </a:lnTo>
                  <a:lnTo>
                    <a:pt x="543048" y="9040"/>
                  </a:lnTo>
                  <a:lnTo>
                    <a:pt x="579606" y="33692"/>
                  </a:lnTo>
                  <a:lnTo>
                    <a:pt x="604255" y="70254"/>
                  </a:lnTo>
                  <a:lnTo>
                    <a:pt x="613294" y="115022"/>
                  </a:lnTo>
                  <a:lnTo>
                    <a:pt x="613294" y="127807"/>
                  </a:lnTo>
                  <a:close/>
                </a:path>
              </a:pathLst>
            </a:custGeom>
            <a:ln w="27852">
              <a:solidFill>
                <a:srgbClr val="007DBC"/>
              </a:solidFill>
            </a:ln>
          </p:spPr>
          <p:txBody>
            <a:bodyPr wrap="square" lIns="0" tIns="0" rIns="0" bIns="0" rtlCol="0"/>
            <a:lstStyle/>
            <a:p>
              <a:pPr defTabSz="553938"/>
              <a:endParaRPr sz="1091">
                <a:solidFill>
                  <a:sysClr val="windowText" lastClr="000000"/>
                </a:solidFill>
              </a:endParaRPr>
            </a:p>
          </p:txBody>
        </p:sp>
      </p:grpSp>
      <p:grpSp>
        <p:nvGrpSpPr>
          <p:cNvPr id="69" name="object 69"/>
          <p:cNvGrpSpPr/>
          <p:nvPr/>
        </p:nvGrpSpPr>
        <p:grpSpPr>
          <a:xfrm>
            <a:off x="8310144" y="1644993"/>
            <a:ext cx="648158" cy="662006"/>
            <a:chOff x="16107892" y="3705987"/>
            <a:chExt cx="1069975" cy="1092835"/>
          </a:xfrm>
        </p:grpSpPr>
        <p:sp>
          <p:nvSpPr>
            <p:cNvPr id="70" name="object 70"/>
            <p:cNvSpPr/>
            <p:nvPr/>
          </p:nvSpPr>
          <p:spPr>
            <a:xfrm>
              <a:off x="16173793" y="3981536"/>
              <a:ext cx="524510" cy="433705"/>
            </a:xfrm>
            <a:custGeom>
              <a:avLst/>
              <a:gdLst/>
              <a:ahLst/>
              <a:cxnLst/>
              <a:rect l="l" t="t" r="r" b="b"/>
              <a:pathLst>
                <a:path w="524509" h="433704">
                  <a:moveTo>
                    <a:pt x="524298" y="433358"/>
                  </a:moveTo>
                  <a:lnTo>
                    <a:pt x="463066" y="267629"/>
                  </a:lnTo>
                  <a:lnTo>
                    <a:pt x="425375" y="170455"/>
                  </a:lnTo>
                  <a:lnTo>
                    <a:pt x="395673" y="104096"/>
                  </a:lnTo>
                  <a:lnTo>
                    <a:pt x="358407" y="30815"/>
                  </a:lnTo>
                  <a:lnTo>
                    <a:pt x="303437" y="2800"/>
                  </a:lnTo>
                  <a:lnTo>
                    <a:pt x="281939" y="0"/>
                  </a:lnTo>
                  <a:lnTo>
                    <a:pt x="248646" y="392"/>
                  </a:lnTo>
                  <a:lnTo>
                    <a:pt x="195432" y="1713"/>
                  </a:lnTo>
                  <a:lnTo>
                    <a:pt x="141525" y="4174"/>
                  </a:lnTo>
                  <a:lnTo>
                    <a:pt x="87800" y="14837"/>
                  </a:lnTo>
                  <a:lnTo>
                    <a:pt x="39714" y="56898"/>
                  </a:lnTo>
                  <a:lnTo>
                    <a:pt x="21308" y="96258"/>
                  </a:lnTo>
                  <a:lnTo>
                    <a:pt x="13852" y="120509"/>
                  </a:lnTo>
                  <a:lnTo>
                    <a:pt x="6986" y="141447"/>
                  </a:lnTo>
                  <a:lnTo>
                    <a:pt x="1954" y="156151"/>
                  </a:lnTo>
                  <a:lnTo>
                    <a:pt x="0" y="161701"/>
                  </a:lnTo>
                </a:path>
              </a:pathLst>
            </a:custGeom>
            <a:ln w="23758">
              <a:solidFill>
                <a:srgbClr val="007DBC"/>
              </a:solidFill>
            </a:ln>
          </p:spPr>
          <p:txBody>
            <a:bodyPr wrap="square" lIns="0" tIns="0" rIns="0" bIns="0" rtlCol="0"/>
            <a:lstStyle/>
            <a:p>
              <a:pPr defTabSz="553938"/>
              <a:endParaRPr sz="1091">
                <a:solidFill>
                  <a:sysClr val="windowText" lastClr="000000"/>
                </a:solidFill>
              </a:endParaRPr>
            </a:p>
          </p:txBody>
        </p:sp>
        <p:sp>
          <p:nvSpPr>
            <p:cNvPr id="71" name="object 71"/>
            <p:cNvSpPr/>
            <p:nvPr/>
          </p:nvSpPr>
          <p:spPr>
            <a:xfrm>
              <a:off x="16133419" y="4091989"/>
              <a:ext cx="443230" cy="608965"/>
            </a:xfrm>
            <a:custGeom>
              <a:avLst/>
              <a:gdLst/>
              <a:ahLst/>
              <a:cxnLst/>
              <a:rect l="l" t="t" r="r" b="b"/>
              <a:pathLst>
                <a:path w="443230" h="608964">
                  <a:moveTo>
                    <a:pt x="442919" y="264313"/>
                  </a:moveTo>
                  <a:lnTo>
                    <a:pt x="396502" y="122390"/>
                  </a:lnTo>
                  <a:lnTo>
                    <a:pt x="366803" y="188546"/>
                  </a:lnTo>
                  <a:lnTo>
                    <a:pt x="351553" y="223557"/>
                  </a:lnTo>
                  <a:lnTo>
                    <a:pt x="345934" y="239089"/>
                  </a:lnTo>
                  <a:lnTo>
                    <a:pt x="345132" y="246805"/>
                  </a:lnTo>
                  <a:lnTo>
                    <a:pt x="357224" y="269656"/>
                  </a:lnTo>
                  <a:lnTo>
                    <a:pt x="383657" y="311442"/>
                  </a:lnTo>
                  <a:lnTo>
                    <a:pt x="409661" y="355153"/>
                  </a:lnTo>
                  <a:lnTo>
                    <a:pt x="420470" y="383775"/>
                  </a:lnTo>
                  <a:lnTo>
                    <a:pt x="419395" y="414520"/>
                  </a:lnTo>
                  <a:lnTo>
                    <a:pt x="418650" y="465470"/>
                  </a:lnTo>
                  <a:lnTo>
                    <a:pt x="416818" y="520946"/>
                  </a:lnTo>
                  <a:lnTo>
                    <a:pt x="412480" y="565267"/>
                  </a:lnTo>
                  <a:lnTo>
                    <a:pt x="383122" y="603342"/>
                  </a:lnTo>
                  <a:lnTo>
                    <a:pt x="357686" y="608637"/>
                  </a:lnTo>
                  <a:lnTo>
                    <a:pt x="330064" y="605443"/>
                  </a:lnTo>
                  <a:lnTo>
                    <a:pt x="310563" y="594595"/>
                  </a:lnTo>
                  <a:lnTo>
                    <a:pt x="299216" y="579354"/>
                  </a:lnTo>
                  <a:lnTo>
                    <a:pt x="296055" y="562984"/>
                  </a:lnTo>
                  <a:lnTo>
                    <a:pt x="298450" y="536246"/>
                  </a:lnTo>
                  <a:lnTo>
                    <a:pt x="302496" y="489375"/>
                  </a:lnTo>
                  <a:lnTo>
                    <a:pt x="305318" y="441643"/>
                  </a:lnTo>
                  <a:lnTo>
                    <a:pt x="304044" y="412319"/>
                  </a:lnTo>
                  <a:lnTo>
                    <a:pt x="293576" y="391151"/>
                  </a:lnTo>
                  <a:lnTo>
                    <a:pt x="275939" y="362814"/>
                  </a:lnTo>
                  <a:lnTo>
                    <a:pt x="258944" y="338971"/>
                  </a:lnTo>
                  <a:lnTo>
                    <a:pt x="250402" y="331285"/>
                  </a:lnTo>
                  <a:lnTo>
                    <a:pt x="249082" y="343500"/>
                  </a:lnTo>
                  <a:lnTo>
                    <a:pt x="248404" y="364811"/>
                  </a:lnTo>
                  <a:lnTo>
                    <a:pt x="248155" y="385052"/>
                  </a:lnTo>
                  <a:lnTo>
                    <a:pt x="248119" y="394058"/>
                  </a:lnTo>
                  <a:lnTo>
                    <a:pt x="248506" y="413383"/>
                  </a:lnTo>
                  <a:lnTo>
                    <a:pt x="247446" y="424937"/>
                  </a:lnTo>
                  <a:lnTo>
                    <a:pt x="208619" y="475091"/>
                  </a:lnTo>
                  <a:lnTo>
                    <a:pt x="164755" y="521686"/>
                  </a:lnTo>
                  <a:lnTo>
                    <a:pt x="122053" y="565531"/>
                  </a:lnTo>
                  <a:lnTo>
                    <a:pt x="82835" y="597066"/>
                  </a:lnTo>
                  <a:lnTo>
                    <a:pt x="62945" y="601165"/>
                  </a:lnTo>
                  <a:lnTo>
                    <a:pt x="40211" y="598972"/>
                  </a:lnTo>
                  <a:lnTo>
                    <a:pt x="17058" y="587926"/>
                  </a:lnTo>
                  <a:lnTo>
                    <a:pt x="4655" y="572746"/>
                  </a:lnTo>
                  <a:lnTo>
                    <a:pt x="0" y="553841"/>
                  </a:lnTo>
                  <a:lnTo>
                    <a:pt x="2285" y="535182"/>
                  </a:lnTo>
                  <a:lnTo>
                    <a:pt x="10702" y="520745"/>
                  </a:lnTo>
                  <a:lnTo>
                    <a:pt x="27967" y="502615"/>
                  </a:lnTo>
                  <a:lnTo>
                    <a:pt x="63142" y="465476"/>
                  </a:lnTo>
                  <a:lnTo>
                    <a:pt x="97776" y="428864"/>
                  </a:lnTo>
                  <a:lnTo>
                    <a:pt x="113421" y="412319"/>
                  </a:lnTo>
                  <a:lnTo>
                    <a:pt x="125304" y="400727"/>
                  </a:lnTo>
                  <a:lnTo>
                    <a:pt x="131406" y="392346"/>
                  </a:lnTo>
                  <a:lnTo>
                    <a:pt x="133655" y="383108"/>
                  </a:lnTo>
                  <a:lnTo>
                    <a:pt x="133976" y="368948"/>
                  </a:lnTo>
                  <a:lnTo>
                    <a:pt x="130623" y="339765"/>
                  </a:lnTo>
                  <a:lnTo>
                    <a:pt x="125131" y="294748"/>
                  </a:lnTo>
                  <a:lnTo>
                    <a:pt x="124346" y="243740"/>
                  </a:lnTo>
                  <a:lnTo>
                    <a:pt x="135117" y="196587"/>
                  </a:lnTo>
                  <a:lnTo>
                    <a:pt x="154163" y="151643"/>
                  </a:lnTo>
                  <a:lnTo>
                    <a:pt x="180105" y="87551"/>
                  </a:lnTo>
                  <a:lnTo>
                    <a:pt x="202388" y="29754"/>
                  </a:lnTo>
                  <a:lnTo>
                    <a:pt x="210455" y="3692"/>
                  </a:lnTo>
                  <a:lnTo>
                    <a:pt x="203672" y="2030"/>
                  </a:lnTo>
                  <a:lnTo>
                    <a:pt x="191329" y="693"/>
                  </a:lnTo>
                  <a:lnTo>
                    <a:pt x="177703" y="0"/>
                  </a:lnTo>
                  <a:lnTo>
                    <a:pt x="167074" y="268"/>
                  </a:lnTo>
                  <a:lnTo>
                    <a:pt x="158155" y="8212"/>
                  </a:lnTo>
                  <a:lnTo>
                    <a:pt x="147339" y="27895"/>
                  </a:lnTo>
                  <a:lnTo>
                    <a:pt x="135452" y="55641"/>
                  </a:lnTo>
                  <a:lnTo>
                    <a:pt x="123316" y="87774"/>
                  </a:lnTo>
                </a:path>
              </a:pathLst>
            </a:custGeom>
            <a:ln w="23758">
              <a:solidFill>
                <a:srgbClr val="007DBC"/>
              </a:solidFill>
            </a:ln>
          </p:spPr>
          <p:txBody>
            <a:bodyPr wrap="square" lIns="0" tIns="0" rIns="0" bIns="0" rtlCol="0"/>
            <a:lstStyle/>
            <a:p>
              <a:pPr defTabSz="553938"/>
              <a:endParaRPr sz="1091">
                <a:solidFill>
                  <a:sysClr val="windowText" lastClr="000000"/>
                </a:solidFill>
              </a:endParaRPr>
            </a:p>
          </p:txBody>
        </p:sp>
        <p:sp>
          <p:nvSpPr>
            <p:cNvPr id="72" name="object 72"/>
            <p:cNvSpPr/>
            <p:nvPr/>
          </p:nvSpPr>
          <p:spPr>
            <a:xfrm>
              <a:off x="16119771" y="4132584"/>
              <a:ext cx="883919" cy="438150"/>
            </a:xfrm>
            <a:custGeom>
              <a:avLst/>
              <a:gdLst/>
              <a:ahLst/>
              <a:cxnLst/>
              <a:rect l="l" t="t" r="r" b="b"/>
              <a:pathLst>
                <a:path w="883919" h="438150">
                  <a:moveTo>
                    <a:pt x="0" y="0"/>
                  </a:moveTo>
                  <a:lnTo>
                    <a:pt x="883836" y="437923"/>
                  </a:lnTo>
                </a:path>
              </a:pathLst>
            </a:custGeom>
            <a:ln w="23758">
              <a:solidFill>
                <a:srgbClr val="007DBC"/>
              </a:solidFill>
            </a:ln>
          </p:spPr>
          <p:txBody>
            <a:bodyPr wrap="square" lIns="0" tIns="0" rIns="0" bIns="0" rtlCol="0"/>
            <a:lstStyle/>
            <a:p>
              <a:pPr defTabSz="553938"/>
              <a:endParaRPr sz="1091">
                <a:solidFill>
                  <a:sysClr val="windowText" lastClr="000000"/>
                </a:solidFill>
              </a:endParaRPr>
            </a:p>
          </p:txBody>
        </p:sp>
        <p:sp>
          <p:nvSpPr>
            <p:cNvPr id="73" name="object 73"/>
            <p:cNvSpPr/>
            <p:nvPr/>
          </p:nvSpPr>
          <p:spPr>
            <a:xfrm>
              <a:off x="16915720" y="4530555"/>
              <a:ext cx="250190" cy="76835"/>
            </a:xfrm>
            <a:custGeom>
              <a:avLst/>
              <a:gdLst/>
              <a:ahLst/>
              <a:cxnLst/>
              <a:rect l="l" t="t" r="r" b="b"/>
              <a:pathLst>
                <a:path w="250190" h="76835">
                  <a:moveTo>
                    <a:pt x="0" y="76479"/>
                  </a:moveTo>
                  <a:lnTo>
                    <a:pt x="16701" y="71369"/>
                  </a:lnTo>
                  <a:lnTo>
                    <a:pt x="249971" y="0"/>
                  </a:lnTo>
                </a:path>
              </a:pathLst>
            </a:custGeom>
            <a:ln w="23758">
              <a:solidFill>
                <a:srgbClr val="007DBC"/>
              </a:solidFill>
            </a:ln>
          </p:spPr>
          <p:txBody>
            <a:bodyPr wrap="square" lIns="0" tIns="0" rIns="0" bIns="0" rtlCol="0"/>
            <a:lstStyle/>
            <a:p>
              <a:pPr defTabSz="553938"/>
              <a:endParaRPr sz="1091">
                <a:solidFill>
                  <a:sysClr val="windowText" lastClr="000000"/>
                </a:solidFill>
              </a:endParaRPr>
            </a:p>
          </p:txBody>
        </p:sp>
        <p:pic>
          <p:nvPicPr>
            <p:cNvPr id="74" name="object 74"/>
            <p:cNvPicPr/>
            <p:nvPr/>
          </p:nvPicPr>
          <p:blipFill>
            <a:blip r:embed="rId11" cstate="email">
              <a:extLst>
                <a:ext uri="{28A0092B-C50C-407E-A947-70E740481C1C}">
                  <a14:useLocalDpi xmlns:a14="http://schemas.microsoft.com/office/drawing/2010/main"/>
                </a:ext>
              </a:extLst>
            </a:blip>
            <a:stretch>
              <a:fillRect/>
            </a:stretch>
          </p:blipFill>
          <p:spPr>
            <a:xfrm>
              <a:off x="16923246" y="4527810"/>
              <a:ext cx="252225" cy="140189"/>
            </a:xfrm>
            <a:prstGeom prst="rect">
              <a:avLst/>
            </a:prstGeom>
          </p:spPr>
        </p:pic>
        <p:sp>
          <p:nvSpPr>
            <p:cNvPr id="75" name="object 75"/>
            <p:cNvSpPr/>
            <p:nvPr/>
          </p:nvSpPr>
          <p:spPr>
            <a:xfrm>
              <a:off x="16434039" y="3717866"/>
              <a:ext cx="233045" cy="233045"/>
            </a:xfrm>
            <a:custGeom>
              <a:avLst/>
              <a:gdLst/>
              <a:ahLst/>
              <a:cxnLst/>
              <a:rect l="l" t="t" r="r" b="b"/>
              <a:pathLst>
                <a:path w="233044" h="233045">
                  <a:moveTo>
                    <a:pt x="232851" y="116425"/>
                  </a:moveTo>
                  <a:lnTo>
                    <a:pt x="223702" y="161740"/>
                  </a:lnTo>
                  <a:lnTo>
                    <a:pt x="198751" y="198747"/>
                  </a:lnTo>
                  <a:lnTo>
                    <a:pt x="161744" y="223700"/>
                  </a:lnTo>
                  <a:lnTo>
                    <a:pt x="116425" y="232851"/>
                  </a:lnTo>
                  <a:lnTo>
                    <a:pt x="71106" y="223700"/>
                  </a:lnTo>
                  <a:lnTo>
                    <a:pt x="34099" y="198747"/>
                  </a:lnTo>
                  <a:lnTo>
                    <a:pt x="9149" y="161740"/>
                  </a:lnTo>
                  <a:lnTo>
                    <a:pt x="0" y="116425"/>
                  </a:lnTo>
                  <a:lnTo>
                    <a:pt x="9149" y="71111"/>
                  </a:lnTo>
                  <a:lnTo>
                    <a:pt x="34099" y="34103"/>
                  </a:lnTo>
                  <a:lnTo>
                    <a:pt x="71106" y="9150"/>
                  </a:lnTo>
                  <a:lnTo>
                    <a:pt x="116425" y="0"/>
                  </a:lnTo>
                  <a:lnTo>
                    <a:pt x="161744" y="9150"/>
                  </a:lnTo>
                  <a:lnTo>
                    <a:pt x="198751" y="34103"/>
                  </a:lnTo>
                  <a:lnTo>
                    <a:pt x="223702" y="71111"/>
                  </a:lnTo>
                  <a:lnTo>
                    <a:pt x="232851" y="116425"/>
                  </a:lnTo>
                  <a:close/>
                </a:path>
              </a:pathLst>
            </a:custGeom>
            <a:ln w="23758">
              <a:solidFill>
                <a:srgbClr val="007DBC"/>
              </a:solidFill>
            </a:ln>
          </p:spPr>
          <p:txBody>
            <a:bodyPr wrap="square" lIns="0" tIns="0" rIns="0" bIns="0" rtlCol="0"/>
            <a:lstStyle/>
            <a:p>
              <a:pPr defTabSz="553938"/>
              <a:endParaRPr sz="1091">
                <a:solidFill>
                  <a:sysClr val="windowText" lastClr="000000"/>
                </a:solidFill>
              </a:endParaRPr>
            </a:p>
          </p:txBody>
        </p:sp>
        <p:pic>
          <p:nvPicPr>
            <p:cNvPr id="76" name="object 76"/>
            <p:cNvPicPr/>
            <p:nvPr/>
          </p:nvPicPr>
          <p:blipFill>
            <a:blip r:embed="rId12" cstate="email">
              <a:extLst>
                <a:ext uri="{28A0092B-C50C-407E-A947-70E740481C1C}">
                  <a14:useLocalDpi xmlns:a14="http://schemas.microsoft.com/office/drawing/2010/main"/>
                </a:ext>
              </a:extLst>
            </a:blip>
            <a:stretch>
              <a:fillRect/>
            </a:stretch>
          </p:blipFill>
          <p:spPr>
            <a:xfrm>
              <a:off x="16643606" y="4580730"/>
              <a:ext cx="184968" cy="112375"/>
            </a:xfrm>
            <a:prstGeom prst="rect">
              <a:avLst/>
            </a:prstGeom>
          </p:spPr>
        </p:pic>
        <p:pic>
          <p:nvPicPr>
            <p:cNvPr id="77" name="object 77"/>
            <p:cNvPicPr/>
            <p:nvPr/>
          </p:nvPicPr>
          <p:blipFill>
            <a:blip r:embed="rId13" cstate="email">
              <a:extLst>
                <a:ext uri="{28A0092B-C50C-407E-A947-70E740481C1C}">
                  <a14:useLocalDpi xmlns:a14="http://schemas.microsoft.com/office/drawing/2010/main"/>
                </a:ext>
              </a:extLst>
            </a:blip>
            <a:stretch>
              <a:fillRect/>
            </a:stretch>
          </p:blipFill>
          <p:spPr>
            <a:xfrm>
              <a:off x="16861884" y="4685945"/>
              <a:ext cx="184969" cy="112375"/>
            </a:xfrm>
            <a:prstGeom prst="rect">
              <a:avLst/>
            </a:prstGeom>
          </p:spPr>
        </p:pic>
      </p:grpSp>
      <p:grpSp>
        <p:nvGrpSpPr>
          <p:cNvPr id="131" name="Group 130">
            <a:extLst>
              <a:ext uri="{FF2B5EF4-FFF2-40B4-BE49-F238E27FC236}">
                <a16:creationId xmlns:a16="http://schemas.microsoft.com/office/drawing/2014/main" id="{95F09FB8-4D05-284B-64DD-C7450632B354}"/>
              </a:ext>
            </a:extLst>
          </p:cNvPr>
          <p:cNvGrpSpPr/>
          <p:nvPr/>
        </p:nvGrpSpPr>
        <p:grpSpPr>
          <a:xfrm>
            <a:off x="4906797" y="1203923"/>
            <a:ext cx="362353" cy="301632"/>
            <a:chOff x="10519930" y="2264217"/>
            <a:chExt cx="598170" cy="497933"/>
          </a:xfrm>
        </p:grpSpPr>
        <p:sp>
          <p:nvSpPr>
            <p:cNvPr id="78" name="object 78"/>
            <p:cNvSpPr/>
            <p:nvPr/>
          </p:nvSpPr>
          <p:spPr>
            <a:xfrm>
              <a:off x="10519930" y="2264217"/>
              <a:ext cx="598170" cy="339090"/>
            </a:xfrm>
            <a:custGeom>
              <a:avLst/>
              <a:gdLst/>
              <a:ahLst/>
              <a:cxnLst/>
              <a:rect l="l" t="t" r="r" b="b"/>
              <a:pathLst>
                <a:path w="598170" h="339089">
                  <a:moveTo>
                    <a:pt x="105598" y="338733"/>
                  </a:moveTo>
                  <a:lnTo>
                    <a:pt x="451640" y="338733"/>
                  </a:lnTo>
                  <a:lnTo>
                    <a:pt x="497394" y="336373"/>
                  </a:lnTo>
                  <a:lnTo>
                    <a:pt x="537359" y="327509"/>
                  </a:lnTo>
                  <a:lnTo>
                    <a:pt x="569060" y="309464"/>
                  </a:lnTo>
                  <a:lnTo>
                    <a:pt x="590019" y="279561"/>
                  </a:lnTo>
                  <a:lnTo>
                    <a:pt x="597761" y="235123"/>
                  </a:lnTo>
                  <a:lnTo>
                    <a:pt x="585845" y="178064"/>
                  </a:lnTo>
                  <a:lnTo>
                    <a:pt x="555181" y="141794"/>
                  </a:lnTo>
                  <a:lnTo>
                    <a:pt x="514601" y="123028"/>
                  </a:lnTo>
                  <a:lnTo>
                    <a:pt x="472938" y="118480"/>
                  </a:lnTo>
                  <a:lnTo>
                    <a:pt x="439023" y="124865"/>
                  </a:lnTo>
                  <a:lnTo>
                    <a:pt x="433307" y="93906"/>
                  </a:lnTo>
                  <a:lnTo>
                    <a:pt x="414682" y="60941"/>
                  </a:lnTo>
                  <a:lnTo>
                    <a:pt x="383306" y="30970"/>
                  </a:lnTo>
                  <a:lnTo>
                    <a:pt x="339337" y="8990"/>
                  </a:lnTo>
                  <a:lnTo>
                    <a:pt x="282933" y="0"/>
                  </a:lnTo>
                  <a:lnTo>
                    <a:pt x="225207" y="6453"/>
                  </a:lnTo>
                  <a:lnTo>
                    <a:pt x="180179" y="25050"/>
                  </a:lnTo>
                  <a:lnTo>
                    <a:pt x="147088" y="52072"/>
                  </a:lnTo>
                  <a:lnTo>
                    <a:pt x="125173" y="83800"/>
                  </a:lnTo>
                  <a:lnTo>
                    <a:pt x="111827" y="146500"/>
                  </a:lnTo>
                  <a:lnTo>
                    <a:pt x="118875" y="170036"/>
                  </a:lnTo>
                  <a:lnTo>
                    <a:pt x="79754" y="159126"/>
                  </a:lnTo>
                  <a:lnTo>
                    <a:pt x="41006" y="169450"/>
                  </a:lnTo>
                  <a:lnTo>
                    <a:pt x="11474" y="198331"/>
                  </a:lnTo>
                  <a:lnTo>
                    <a:pt x="0" y="243092"/>
                  </a:lnTo>
                  <a:lnTo>
                    <a:pt x="5512" y="281571"/>
                  </a:lnTo>
                  <a:lnTo>
                    <a:pt x="23106" y="311833"/>
                  </a:lnTo>
                  <a:lnTo>
                    <a:pt x="55547" y="331634"/>
                  </a:lnTo>
                  <a:lnTo>
                    <a:pt x="105598" y="338733"/>
                  </a:lnTo>
                  <a:close/>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79" name="object 79"/>
            <p:cNvSpPr/>
            <p:nvPr/>
          </p:nvSpPr>
          <p:spPr>
            <a:xfrm>
              <a:off x="10593429" y="2692935"/>
              <a:ext cx="42545" cy="69215"/>
            </a:xfrm>
            <a:custGeom>
              <a:avLst/>
              <a:gdLst/>
              <a:ahLst/>
              <a:cxnLst/>
              <a:rect l="l" t="t" r="r" b="b"/>
              <a:pathLst>
                <a:path w="42545" h="69214">
                  <a:moveTo>
                    <a:pt x="4235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0" name="object 80"/>
            <p:cNvSpPr/>
            <p:nvPr/>
          </p:nvSpPr>
          <p:spPr>
            <a:xfrm>
              <a:off x="10789284"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1" name="object 81"/>
            <p:cNvSpPr/>
            <p:nvPr/>
          </p:nvSpPr>
          <p:spPr>
            <a:xfrm>
              <a:off x="10978073"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grpSp>
      <p:grpSp>
        <p:nvGrpSpPr>
          <p:cNvPr id="130" name="Group 129">
            <a:extLst>
              <a:ext uri="{FF2B5EF4-FFF2-40B4-BE49-F238E27FC236}">
                <a16:creationId xmlns:a16="http://schemas.microsoft.com/office/drawing/2014/main" id="{B31D3E6E-247E-DEC5-A112-50BD93E10485}"/>
              </a:ext>
            </a:extLst>
          </p:cNvPr>
          <p:cNvGrpSpPr/>
          <p:nvPr/>
        </p:nvGrpSpPr>
        <p:grpSpPr>
          <a:xfrm>
            <a:off x="5840195" y="1213742"/>
            <a:ext cx="362353" cy="301632"/>
            <a:chOff x="12078838" y="2264217"/>
            <a:chExt cx="598170" cy="497933"/>
          </a:xfrm>
        </p:grpSpPr>
        <p:sp>
          <p:nvSpPr>
            <p:cNvPr id="82" name="object 82"/>
            <p:cNvSpPr/>
            <p:nvPr/>
          </p:nvSpPr>
          <p:spPr>
            <a:xfrm>
              <a:off x="12078838" y="2264217"/>
              <a:ext cx="598170" cy="339090"/>
            </a:xfrm>
            <a:custGeom>
              <a:avLst/>
              <a:gdLst/>
              <a:ahLst/>
              <a:cxnLst/>
              <a:rect l="l" t="t" r="r" b="b"/>
              <a:pathLst>
                <a:path w="598170" h="339089">
                  <a:moveTo>
                    <a:pt x="105598" y="338733"/>
                  </a:moveTo>
                  <a:lnTo>
                    <a:pt x="451640" y="338733"/>
                  </a:lnTo>
                  <a:lnTo>
                    <a:pt x="497394" y="336373"/>
                  </a:lnTo>
                  <a:lnTo>
                    <a:pt x="537359" y="327509"/>
                  </a:lnTo>
                  <a:lnTo>
                    <a:pt x="569060" y="309464"/>
                  </a:lnTo>
                  <a:lnTo>
                    <a:pt x="590019" y="279561"/>
                  </a:lnTo>
                  <a:lnTo>
                    <a:pt x="597761" y="235123"/>
                  </a:lnTo>
                  <a:lnTo>
                    <a:pt x="585845" y="178064"/>
                  </a:lnTo>
                  <a:lnTo>
                    <a:pt x="555181" y="141794"/>
                  </a:lnTo>
                  <a:lnTo>
                    <a:pt x="514601" y="123028"/>
                  </a:lnTo>
                  <a:lnTo>
                    <a:pt x="472938" y="118480"/>
                  </a:lnTo>
                  <a:lnTo>
                    <a:pt x="439023" y="124865"/>
                  </a:lnTo>
                  <a:lnTo>
                    <a:pt x="433307" y="93906"/>
                  </a:lnTo>
                  <a:lnTo>
                    <a:pt x="414682" y="60941"/>
                  </a:lnTo>
                  <a:lnTo>
                    <a:pt x="383306" y="30970"/>
                  </a:lnTo>
                  <a:lnTo>
                    <a:pt x="339337" y="8990"/>
                  </a:lnTo>
                  <a:lnTo>
                    <a:pt x="282933" y="0"/>
                  </a:lnTo>
                  <a:lnTo>
                    <a:pt x="225207" y="6453"/>
                  </a:lnTo>
                  <a:lnTo>
                    <a:pt x="180179" y="25050"/>
                  </a:lnTo>
                  <a:lnTo>
                    <a:pt x="147088" y="52072"/>
                  </a:lnTo>
                  <a:lnTo>
                    <a:pt x="125173" y="83800"/>
                  </a:lnTo>
                  <a:lnTo>
                    <a:pt x="111827" y="146500"/>
                  </a:lnTo>
                  <a:lnTo>
                    <a:pt x="118875" y="170036"/>
                  </a:lnTo>
                  <a:lnTo>
                    <a:pt x="79754" y="159126"/>
                  </a:lnTo>
                  <a:lnTo>
                    <a:pt x="41006" y="169450"/>
                  </a:lnTo>
                  <a:lnTo>
                    <a:pt x="11474" y="198331"/>
                  </a:lnTo>
                  <a:lnTo>
                    <a:pt x="0" y="243092"/>
                  </a:lnTo>
                  <a:lnTo>
                    <a:pt x="5513" y="281571"/>
                  </a:lnTo>
                  <a:lnTo>
                    <a:pt x="23110" y="311833"/>
                  </a:lnTo>
                  <a:lnTo>
                    <a:pt x="55551" y="331634"/>
                  </a:lnTo>
                  <a:lnTo>
                    <a:pt x="105598" y="338733"/>
                  </a:lnTo>
                  <a:close/>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3" name="object 83"/>
            <p:cNvSpPr/>
            <p:nvPr/>
          </p:nvSpPr>
          <p:spPr>
            <a:xfrm>
              <a:off x="12152346"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4" name="object 84"/>
            <p:cNvSpPr/>
            <p:nvPr/>
          </p:nvSpPr>
          <p:spPr>
            <a:xfrm>
              <a:off x="12348192"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5" name="object 85"/>
            <p:cNvSpPr/>
            <p:nvPr/>
          </p:nvSpPr>
          <p:spPr>
            <a:xfrm>
              <a:off x="12536980" y="2692935"/>
              <a:ext cx="42545" cy="69215"/>
            </a:xfrm>
            <a:custGeom>
              <a:avLst/>
              <a:gdLst/>
              <a:ahLst/>
              <a:cxnLst/>
              <a:rect l="l" t="t" r="r" b="b"/>
              <a:pathLst>
                <a:path w="42545" h="69214">
                  <a:moveTo>
                    <a:pt x="4234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grpSp>
      <p:grpSp>
        <p:nvGrpSpPr>
          <p:cNvPr id="129" name="Group 128">
            <a:extLst>
              <a:ext uri="{FF2B5EF4-FFF2-40B4-BE49-F238E27FC236}">
                <a16:creationId xmlns:a16="http://schemas.microsoft.com/office/drawing/2014/main" id="{A5E68FB4-05DB-0A42-EDBD-F255D7D4DFFC}"/>
              </a:ext>
            </a:extLst>
          </p:cNvPr>
          <p:cNvGrpSpPr/>
          <p:nvPr/>
        </p:nvGrpSpPr>
        <p:grpSpPr>
          <a:xfrm>
            <a:off x="6815789" y="1141129"/>
            <a:ext cx="362353" cy="301632"/>
            <a:chOff x="13637736" y="2264217"/>
            <a:chExt cx="598170" cy="497933"/>
          </a:xfrm>
        </p:grpSpPr>
        <p:sp>
          <p:nvSpPr>
            <p:cNvPr id="86" name="object 86"/>
            <p:cNvSpPr/>
            <p:nvPr/>
          </p:nvSpPr>
          <p:spPr>
            <a:xfrm>
              <a:off x="13637736" y="2264217"/>
              <a:ext cx="598170" cy="339090"/>
            </a:xfrm>
            <a:custGeom>
              <a:avLst/>
              <a:gdLst/>
              <a:ahLst/>
              <a:cxnLst/>
              <a:rect l="l" t="t" r="r" b="b"/>
              <a:pathLst>
                <a:path w="598169" h="339089">
                  <a:moveTo>
                    <a:pt x="105609" y="338733"/>
                  </a:moveTo>
                  <a:lnTo>
                    <a:pt x="451651" y="338733"/>
                  </a:lnTo>
                  <a:lnTo>
                    <a:pt x="497405" y="336373"/>
                  </a:lnTo>
                  <a:lnTo>
                    <a:pt x="537370" y="327509"/>
                  </a:lnTo>
                  <a:lnTo>
                    <a:pt x="569070" y="309464"/>
                  </a:lnTo>
                  <a:lnTo>
                    <a:pt x="590030" y="279561"/>
                  </a:lnTo>
                  <a:lnTo>
                    <a:pt x="597772" y="235123"/>
                  </a:lnTo>
                  <a:lnTo>
                    <a:pt x="585856" y="178064"/>
                  </a:lnTo>
                  <a:lnTo>
                    <a:pt x="555192" y="141794"/>
                  </a:lnTo>
                  <a:lnTo>
                    <a:pt x="514612" y="123028"/>
                  </a:lnTo>
                  <a:lnTo>
                    <a:pt x="472948" y="118480"/>
                  </a:lnTo>
                  <a:lnTo>
                    <a:pt x="439033" y="124865"/>
                  </a:lnTo>
                  <a:lnTo>
                    <a:pt x="433317" y="93906"/>
                  </a:lnTo>
                  <a:lnTo>
                    <a:pt x="414692" y="60941"/>
                  </a:lnTo>
                  <a:lnTo>
                    <a:pt x="383316" y="30970"/>
                  </a:lnTo>
                  <a:lnTo>
                    <a:pt x="339347" y="8990"/>
                  </a:lnTo>
                  <a:lnTo>
                    <a:pt x="282944" y="0"/>
                  </a:lnTo>
                  <a:lnTo>
                    <a:pt x="225218" y="6453"/>
                  </a:lnTo>
                  <a:lnTo>
                    <a:pt x="180189" y="25050"/>
                  </a:lnTo>
                  <a:lnTo>
                    <a:pt x="147098" y="52072"/>
                  </a:lnTo>
                  <a:lnTo>
                    <a:pt x="125183" y="83800"/>
                  </a:lnTo>
                  <a:lnTo>
                    <a:pt x="111838" y="146500"/>
                  </a:lnTo>
                  <a:lnTo>
                    <a:pt x="118886" y="170036"/>
                  </a:lnTo>
                  <a:lnTo>
                    <a:pt x="79765" y="159126"/>
                  </a:lnTo>
                  <a:lnTo>
                    <a:pt x="41015" y="169450"/>
                  </a:lnTo>
                  <a:lnTo>
                    <a:pt x="11480" y="198331"/>
                  </a:lnTo>
                  <a:lnTo>
                    <a:pt x="0" y="243092"/>
                  </a:lnTo>
                  <a:lnTo>
                    <a:pt x="5518" y="281571"/>
                  </a:lnTo>
                  <a:lnTo>
                    <a:pt x="23115" y="311833"/>
                  </a:lnTo>
                  <a:lnTo>
                    <a:pt x="55557" y="331634"/>
                  </a:lnTo>
                  <a:lnTo>
                    <a:pt x="105609" y="338733"/>
                  </a:lnTo>
                  <a:close/>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7" name="object 87"/>
            <p:cNvSpPr/>
            <p:nvPr/>
          </p:nvSpPr>
          <p:spPr>
            <a:xfrm>
              <a:off x="13711245"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8" name="object 88"/>
            <p:cNvSpPr/>
            <p:nvPr/>
          </p:nvSpPr>
          <p:spPr>
            <a:xfrm>
              <a:off x="13907090"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sp>
          <p:nvSpPr>
            <p:cNvPr id="89" name="object 89"/>
            <p:cNvSpPr/>
            <p:nvPr/>
          </p:nvSpPr>
          <p:spPr>
            <a:xfrm>
              <a:off x="14095879" y="2692935"/>
              <a:ext cx="42545" cy="69215"/>
            </a:xfrm>
            <a:custGeom>
              <a:avLst/>
              <a:gdLst/>
              <a:ahLst/>
              <a:cxnLst/>
              <a:rect l="l" t="t" r="r" b="b"/>
              <a:pathLst>
                <a:path w="42544" h="69214">
                  <a:moveTo>
                    <a:pt x="42354" y="0"/>
                  </a:moveTo>
                  <a:lnTo>
                    <a:pt x="0" y="68814"/>
                  </a:lnTo>
                </a:path>
              </a:pathLst>
            </a:custGeom>
            <a:ln w="23255">
              <a:solidFill>
                <a:srgbClr val="1A4259"/>
              </a:solidFill>
            </a:ln>
          </p:spPr>
          <p:txBody>
            <a:bodyPr wrap="square" lIns="0" tIns="0" rIns="0" bIns="0" rtlCol="0"/>
            <a:lstStyle/>
            <a:p>
              <a:pPr defTabSz="553938"/>
              <a:endParaRPr sz="1091">
                <a:solidFill>
                  <a:sysClr val="windowText" lastClr="000000"/>
                </a:solidFill>
              </a:endParaRPr>
            </a:p>
          </p:txBody>
        </p:sp>
      </p:grpSp>
      <p:grpSp>
        <p:nvGrpSpPr>
          <p:cNvPr id="90" name="object 90"/>
          <p:cNvGrpSpPr/>
          <p:nvPr/>
        </p:nvGrpSpPr>
        <p:grpSpPr>
          <a:xfrm>
            <a:off x="8565152" y="957922"/>
            <a:ext cx="346582" cy="321194"/>
            <a:chOff x="16528857" y="2281792"/>
            <a:chExt cx="572135" cy="530225"/>
          </a:xfrm>
        </p:grpSpPr>
        <p:sp>
          <p:nvSpPr>
            <p:cNvPr id="91" name="object 91"/>
            <p:cNvSpPr/>
            <p:nvPr/>
          </p:nvSpPr>
          <p:spPr>
            <a:xfrm>
              <a:off x="16684879" y="2412342"/>
              <a:ext cx="259079" cy="257810"/>
            </a:xfrm>
            <a:custGeom>
              <a:avLst/>
              <a:gdLst/>
              <a:ahLst/>
              <a:cxnLst/>
              <a:rect l="l" t="t" r="r" b="b"/>
              <a:pathLst>
                <a:path w="259080" h="257810">
                  <a:moveTo>
                    <a:pt x="258787" y="128634"/>
                  </a:moveTo>
                  <a:lnTo>
                    <a:pt x="248620" y="178706"/>
                  </a:lnTo>
                  <a:lnTo>
                    <a:pt x="220891" y="219594"/>
                  </a:lnTo>
                  <a:lnTo>
                    <a:pt x="179760" y="247161"/>
                  </a:lnTo>
                  <a:lnTo>
                    <a:pt x="129388" y="257269"/>
                  </a:lnTo>
                  <a:lnTo>
                    <a:pt x="79027" y="247161"/>
                  </a:lnTo>
                  <a:lnTo>
                    <a:pt x="37899" y="219594"/>
                  </a:lnTo>
                  <a:lnTo>
                    <a:pt x="10168" y="178706"/>
                  </a:lnTo>
                  <a:lnTo>
                    <a:pt x="0" y="128634"/>
                  </a:lnTo>
                  <a:lnTo>
                    <a:pt x="10168" y="78563"/>
                  </a:lnTo>
                  <a:lnTo>
                    <a:pt x="37899" y="37675"/>
                  </a:lnTo>
                  <a:lnTo>
                    <a:pt x="79027" y="10108"/>
                  </a:lnTo>
                  <a:lnTo>
                    <a:pt x="129388" y="0"/>
                  </a:lnTo>
                  <a:lnTo>
                    <a:pt x="179760" y="10108"/>
                  </a:lnTo>
                  <a:lnTo>
                    <a:pt x="220891" y="37675"/>
                  </a:lnTo>
                  <a:lnTo>
                    <a:pt x="248620" y="78563"/>
                  </a:lnTo>
                  <a:lnTo>
                    <a:pt x="258787" y="128634"/>
                  </a:lnTo>
                  <a:close/>
                </a:path>
              </a:pathLst>
            </a:custGeom>
            <a:ln w="29538">
              <a:solidFill>
                <a:srgbClr val="F47847"/>
              </a:solidFill>
            </a:ln>
          </p:spPr>
          <p:txBody>
            <a:bodyPr wrap="square" lIns="0" tIns="0" rIns="0" bIns="0" rtlCol="0"/>
            <a:lstStyle/>
            <a:p>
              <a:pPr defTabSz="553938"/>
              <a:endParaRPr sz="1091">
                <a:solidFill>
                  <a:sysClr val="windowText" lastClr="000000"/>
                </a:solidFill>
              </a:endParaRPr>
            </a:p>
          </p:txBody>
        </p:sp>
        <p:sp>
          <p:nvSpPr>
            <p:cNvPr id="92" name="object 92"/>
            <p:cNvSpPr/>
            <p:nvPr/>
          </p:nvSpPr>
          <p:spPr>
            <a:xfrm>
              <a:off x="16814729" y="2281792"/>
              <a:ext cx="0" cy="76200"/>
            </a:xfrm>
            <a:custGeom>
              <a:avLst/>
              <a:gdLst/>
              <a:ahLst/>
              <a:cxnLst/>
              <a:rect l="l" t="t" r="r" b="b"/>
              <a:pathLst>
                <a:path h="76200">
                  <a:moveTo>
                    <a:pt x="0" y="0"/>
                  </a:moveTo>
                  <a:lnTo>
                    <a:pt x="0" y="76112"/>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3" name="object 93"/>
            <p:cNvSpPr/>
            <p:nvPr/>
          </p:nvSpPr>
          <p:spPr>
            <a:xfrm>
              <a:off x="16950140" y="2357902"/>
              <a:ext cx="60325" cy="57150"/>
            </a:xfrm>
            <a:custGeom>
              <a:avLst/>
              <a:gdLst/>
              <a:ahLst/>
              <a:cxnLst/>
              <a:rect l="l" t="t" r="r" b="b"/>
              <a:pathLst>
                <a:path w="60325" h="57150">
                  <a:moveTo>
                    <a:pt x="0" y="57087"/>
                  </a:moveTo>
                  <a:lnTo>
                    <a:pt x="60176"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4" name="object 94"/>
            <p:cNvSpPr/>
            <p:nvPr/>
          </p:nvSpPr>
          <p:spPr>
            <a:xfrm>
              <a:off x="17007315" y="2538671"/>
              <a:ext cx="93345" cy="0"/>
            </a:xfrm>
            <a:custGeom>
              <a:avLst/>
              <a:gdLst/>
              <a:ahLst/>
              <a:cxnLst/>
              <a:rect l="l" t="t" r="r" b="b"/>
              <a:pathLst>
                <a:path w="93344">
                  <a:moveTo>
                    <a:pt x="0" y="0"/>
                  </a:moveTo>
                  <a:lnTo>
                    <a:pt x="93285"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5" name="object 95"/>
            <p:cNvSpPr/>
            <p:nvPr/>
          </p:nvSpPr>
          <p:spPr>
            <a:xfrm>
              <a:off x="16953149" y="2668696"/>
              <a:ext cx="63500" cy="66675"/>
            </a:xfrm>
            <a:custGeom>
              <a:avLst/>
              <a:gdLst/>
              <a:ahLst/>
              <a:cxnLst/>
              <a:rect l="l" t="t" r="r" b="b"/>
              <a:pathLst>
                <a:path w="63500" h="66675">
                  <a:moveTo>
                    <a:pt x="0" y="0"/>
                  </a:moveTo>
                  <a:lnTo>
                    <a:pt x="63191" y="66594"/>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6" name="object 96"/>
            <p:cNvSpPr/>
            <p:nvPr/>
          </p:nvSpPr>
          <p:spPr>
            <a:xfrm>
              <a:off x="16610112" y="2357902"/>
              <a:ext cx="60325" cy="57150"/>
            </a:xfrm>
            <a:custGeom>
              <a:avLst/>
              <a:gdLst/>
              <a:ahLst/>
              <a:cxnLst/>
              <a:rect l="l" t="t" r="r" b="b"/>
              <a:pathLst>
                <a:path w="60325" h="57150">
                  <a:moveTo>
                    <a:pt x="60176" y="57087"/>
                  </a:moveTo>
                  <a:lnTo>
                    <a:pt x="0"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7" name="object 97"/>
            <p:cNvSpPr/>
            <p:nvPr/>
          </p:nvSpPr>
          <p:spPr>
            <a:xfrm>
              <a:off x="16528857" y="2538671"/>
              <a:ext cx="93345" cy="0"/>
            </a:xfrm>
            <a:custGeom>
              <a:avLst/>
              <a:gdLst/>
              <a:ahLst/>
              <a:cxnLst/>
              <a:rect l="l" t="t" r="r" b="b"/>
              <a:pathLst>
                <a:path w="93344">
                  <a:moveTo>
                    <a:pt x="93285" y="0"/>
                  </a:moveTo>
                  <a:lnTo>
                    <a:pt x="0"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8" name="object 98"/>
            <p:cNvSpPr/>
            <p:nvPr/>
          </p:nvSpPr>
          <p:spPr>
            <a:xfrm>
              <a:off x="16604088" y="2668696"/>
              <a:ext cx="63500" cy="66675"/>
            </a:xfrm>
            <a:custGeom>
              <a:avLst/>
              <a:gdLst/>
              <a:ahLst/>
              <a:cxnLst/>
              <a:rect l="l" t="t" r="r" b="b"/>
              <a:pathLst>
                <a:path w="63500" h="66675">
                  <a:moveTo>
                    <a:pt x="63191" y="0"/>
                  </a:moveTo>
                  <a:lnTo>
                    <a:pt x="0" y="66594"/>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99" name="object 99"/>
            <p:cNvSpPr/>
            <p:nvPr/>
          </p:nvSpPr>
          <p:spPr>
            <a:xfrm>
              <a:off x="16808708" y="2728950"/>
              <a:ext cx="0" cy="82550"/>
            </a:xfrm>
            <a:custGeom>
              <a:avLst/>
              <a:gdLst/>
              <a:ahLst/>
              <a:cxnLst/>
              <a:rect l="l" t="t" r="r" b="b"/>
              <a:pathLst>
                <a:path h="82550">
                  <a:moveTo>
                    <a:pt x="0" y="0"/>
                  </a:moveTo>
                  <a:lnTo>
                    <a:pt x="0" y="82447"/>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grpSp>
      <p:grpSp>
        <p:nvGrpSpPr>
          <p:cNvPr id="100" name="object 100"/>
          <p:cNvGrpSpPr/>
          <p:nvPr/>
        </p:nvGrpSpPr>
        <p:grpSpPr>
          <a:xfrm>
            <a:off x="391222" y="1423692"/>
            <a:ext cx="346582" cy="321194"/>
            <a:chOff x="3035386" y="3340662"/>
            <a:chExt cx="572135" cy="530225"/>
          </a:xfrm>
        </p:grpSpPr>
        <p:sp>
          <p:nvSpPr>
            <p:cNvPr id="101" name="object 101"/>
            <p:cNvSpPr/>
            <p:nvPr/>
          </p:nvSpPr>
          <p:spPr>
            <a:xfrm>
              <a:off x="3191408" y="3471211"/>
              <a:ext cx="259079" cy="257810"/>
            </a:xfrm>
            <a:custGeom>
              <a:avLst/>
              <a:gdLst/>
              <a:ahLst/>
              <a:cxnLst/>
              <a:rect l="l" t="t" r="r" b="b"/>
              <a:pathLst>
                <a:path w="259079" h="257810">
                  <a:moveTo>
                    <a:pt x="258787" y="128634"/>
                  </a:moveTo>
                  <a:lnTo>
                    <a:pt x="248620" y="178706"/>
                  </a:lnTo>
                  <a:lnTo>
                    <a:pt x="220892" y="219594"/>
                  </a:lnTo>
                  <a:lnTo>
                    <a:pt x="179764" y="247161"/>
                  </a:lnTo>
                  <a:lnTo>
                    <a:pt x="129399" y="257269"/>
                  </a:lnTo>
                  <a:lnTo>
                    <a:pt x="79031" y="247161"/>
                  </a:lnTo>
                  <a:lnTo>
                    <a:pt x="37900" y="219594"/>
                  </a:lnTo>
                  <a:lnTo>
                    <a:pt x="10169" y="178706"/>
                  </a:lnTo>
                  <a:lnTo>
                    <a:pt x="0" y="128634"/>
                  </a:lnTo>
                  <a:lnTo>
                    <a:pt x="10169" y="78563"/>
                  </a:lnTo>
                  <a:lnTo>
                    <a:pt x="37900" y="37675"/>
                  </a:lnTo>
                  <a:lnTo>
                    <a:pt x="79031" y="10108"/>
                  </a:lnTo>
                  <a:lnTo>
                    <a:pt x="129399" y="0"/>
                  </a:lnTo>
                  <a:lnTo>
                    <a:pt x="179764" y="10108"/>
                  </a:lnTo>
                  <a:lnTo>
                    <a:pt x="220892" y="37675"/>
                  </a:lnTo>
                  <a:lnTo>
                    <a:pt x="248620" y="78563"/>
                  </a:lnTo>
                  <a:lnTo>
                    <a:pt x="258787" y="128634"/>
                  </a:lnTo>
                  <a:close/>
                </a:path>
              </a:pathLst>
            </a:custGeom>
            <a:ln w="29538">
              <a:solidFill>
                <a:srgbClr val="F47847"/>
              </a:solidFill>
            </a:ln>
          </p:spPr>
          <p:txBody>
            <a:bodyPr wrap="square" lIns="0" tIns="0" rIns="0" bIns="0" rtlCol="0"/>
            <a:lstStyle/>
            <a:p>
              <a:pPr defTabSz="553938"/>
              <a:endParaRPr sz="1091">
                <a:solidFill>
                  <a:sysClr val="windowText" lastClr="000000"/>
                </a:solidFill>
              </a:endParaRPr>
            </a:p>
          </p:txBody>
        </p:sp>
        <p:sp>
          <p:nvSpPr>
            <p:cNvPr id="102" name="object 102"/>
            <p:cNvSpPr/>
            <p:nvPr/>
          </p:nvSpPr>
          <p:spPr>
            <a:xfrm>
              <a:off x="3321257" y="3340662"/>
              <a:ext cx="0" cy="76200"/>
            </a:xfrm>
            <a:custGeom>
              <a:avLst/>
              <a:gdLst/>
              <a:ahLst/>
              <a:cxnLst/>
              <a:rect l="l" t="t" r="r" b="b"/>
              <a:pathLst>
                <a:path h="76200">
                  <a:moveTo>
                    <a:pt x="0" y="0"/>
                  </a:moveTo>
                  <a:lnTo>
                    <a:pt x="0" y="76112"/>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3" name="object 103"/>
            <p:cNvSpPr/>
            <p:nvPr/>
          </p:nvSpPr>
          <p:spPr>
            <a:xfrm>
              <a:off x="3456670" y="3416772"/>
              <a:ext cx="60325" cy="57150"/>
            </a:xfrm>
            <a:custGeom>
              <a:avLst/>
              <a:gdLst/>
              <a:ahLst/>
              <a:cxnLst/>
              <a:rect l="l" t="t" r="r" b="b"/>
              <a:pathLst>
                <a:path w="60325" h="57150">
                  <a:moveTo>
                    <a:pt x="0" y="57087"/>
                  </a:moveTo>
                  <a:lnTo>
                    <a:pt x="60176"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4" name="object 104"/>
            <p:cNvSpPr/>
            <p:nvPr/>
          </p:nvSpPr>
          <p:spPr>
            <a:xfrm>
              <a:off x="3513844" y="3597540"/>
              <a:ext cx="93345" cy="0"/>
            </a:xfrm>
            <a:custGeom>
              <a:avLst/>
              <a:gdLst/>
              <a:ahLst/>
              <a:cxnLst/>
              <a:rect l="l" t="t" r="r" b="b"/>
              <a:pathLst>
                <a:path w="93345">
                  <a:moveTo>
                    <a:pt x="0" y="0"/>
                  </a:moveTo>
                  <a:lnTo>
                    <a:pt x="93285"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5" name="object 105"/>
            <p:cNvSpPr/>
            <p:nvPr/>
          </p:nvSpPr>
          <p:spPr>
            <a:xfrm>
              <a:off x="3459679" y="3727565"/>
              <a:ext cx="63500" cy="66675"/>
            </a:xfrm>
            <a:custGeom>
              <a:avLst/>
              <a:gdLst/>
              <a:ahLst/>
              <a:cxnLst/>
              <a:rect l="l" t="t" r="r" b="b"/>
              <a:pathLst>
                <a:path w="63500" h="66675">
                  <a:moveTo>
                    <a:pt x="0" y="0"/>
                  </a:moveTo>
                  <a:lnTo>
                    <a:pt x="63191" y="66594"/>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6" name="object 106"/>
            <p:cNvSpPr/>
            <p:nvPr/>
          </p:nvSpPr>
          <p:spPr>
            <a:xfrm>
              <a:off x="3116642" y="3416772"/>
              <a:ext cx="60325" cy="57150"/>
            </a:xfrm>
            <a:custGeom>
              <a:avLst/>
              <a:gdLst/>
              <a:ahLst/>
              <a:cxnLst/>
              <a:rect l="l" t="t" r="r" b="b"/>
              <a:pathLst>
                <a:path w="60325" h="57150">
                  <a:moveTo>
                    <a:pt x="60176" y="57087"/>
                  </a:moveTo>
                  <a:lnTo>
                    <a:pt x="0"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7" name="object 107"/>
            <p:cNvSpPr/>
            <p:nvPr/>
          </p:nvSpPr>
          <p:spPr>
            <a:xfrm>
              <a:off x="3035386" y="3597540"/>
              <a:ext cx="93345" cy="0"/>
            </a:xfrm>
            <a:custGeom>
              <a:avLst/>
              <a:gdLst/>
              <a:ahLst/>
              <a:cxnLst/>
              <a:rect l="l" t="t" r="r" b="b"/>
              <a:pathLst>
                <a:path w="93344">
                  <a:moveTo>
                    <a:pt x="93285" y="0"/>
                  </a:moveTo>
                  <a:lnTo>
                    <a:pt x="0" y="0"/>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8" name="object 108"/>
            <p:cNvSpPr/>
            <p:nvPr/>
          </p:nvSpPr>
          <p:spPr>
            <a:xfrm>
              <a:off x="3110617" y="3727565"/>
              <a:ext cx="63500" cy="66675"/>
            </a:xfrm>
            <a:custGeom>
              <a:avLst/>
              <a:gdLst/>
              <a:ahLst/>
              <a:cxnLst/>
              <a:rect l="l" t="t" r="r" b="b"/>
              <a:pathLst>
                <a:path w="63500" h="66675">
                  <a:moveTo>
                    <a:pt x="63191" y="0"/>
                  </a:moveTo>
                  <a:lnTo>
                    <a:pt x="0" y="66594"/>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sp>
          <p:nvSpPr>
            <p:cNvPr id="109" name="object 109"/>
            <p:cNvSpPr/>
            <p:nvPr/>
          </p:nvSpPr>
          <p:spPr>
            <a:xfrm>
              <a:off x="3315240" y="3787820"/>
              <a:ext cx="0" cy="82550"/>
            </a:xfrm>
            <a:custGeom>
              <a:avLst/>
              <a:gdLst/>
              <a:ahLst/>
              <a:cxnLst/>
              <a:rect l="l" t="t" r="r" b="b"/>
              <a:pathLst>
                <a:path h="82550">
                  <a:moveTo>
                    <a:pt x="0" y="0"/>
                  </a:moveTo>
                  <a:lnTo>
                    <a:pt x="0" y="82458"/>
                  </a:lnTo>
                </a:path>
              </a:pathLst>
            </a:custGeom>
            <a:ln w="32145">
              <a:solidFill>
                <a:srgbClr val="F47847"/>
              </a:solidFill>
            </a:ln>
          </p:spPr>
          <p:txBody>
            <a:bodyPr wrap="square" lIns="0" tIns="0" rIns="0" bIns="0" rtlCol="0"/>
            <a:lstStyle/>
            <a:p>
              <a:pPr defTabSz="553938"/>
              <a:endParaRPr sz="1091">
                <a:solidFill>
                  <a:sysClr val="windowText" lastClr="000000"/>
                </a:solidFill>
              </a:endParaRPr>
            </a:p>
          </p:txBody>
        </p:sp>
      </p:grpSp>
      <p:pic>
        <p:nvPicPr>
          <p:cNvPr id="112" name="object 112"/>
          <p:cNvPicPr/>
          <p:nvPr/>
        </p:nvPicPr>
        <p:blipFill>
          <a:blip r:embed="rId14" cstate="email">
            <a:extLst>
              <a:ext uri="{28A0092B-C50C-407E-A947-70E740481C1C}">
                <a14:useLocalDpi xmlns:a14="http://schemas.microsoft.com/office/drawing/2010/main"/>
              </a:ext>
            </a:extLst>
          </a:blip>
          <a:stretch>
            <a:fillRect/>
          </a:stretch>
        </p:blipFill>
        <p:spPr>
          <a:xfrm>
            <a:off x="427" y="271237"/>
            <a:ext cx="9631370" cy="619470"/>
          </a:xfrm>
          <a:prstGeom prst="rect">
            <a:avLst/>
          </a:prstGeom>
        </p:spPr>
      </p:pic>
      <p:sp>
        <p:nvSpPr>
          <p:cNvPr id="113" name="object 113"/>
          <p:cNvSpPr txBox="1">
            <a:spLocks noGrp="1"/>
          </p:cNvSpPr>
          <p:nvPr>
            <p:ph type="title"/>
          </p:nvPr>
        </p:nvSpPr>
        <p:spPr>
          <a:xfrm>
            <a:off x="214736" y="433126"/>
            <a:ext cx="9079221" cy="396196"/>
          </a:xfrm>
          <a:prstGeom prst="rect">
            <a:avLst/>
          </a:prstGeom>
        </p:spPr>
        <p:txBody>
          <a:bodyPr vert="horz" lIns="91339" tIns="45669" rIns="91339" bIns="45669" rtlCol="0" anchor="ctr">
            <a:noAutofit/>
          </a:bodyPr>
          <a:lstStyle/>
          <a:p>
            <a:pPr defTabSz="553938"/>
            <a:r>
              <a:rPr lang="en-GB" sz="2797">
                <a:solidFill>
                  <a:prstClr val="white"/>
                </a:solidFill>
                <a:latin typeface="HALDEN SOLID" pitchFamily="2" charset="0"/>
              </a:rPr>
              <a:t>Anticipatory Action Along the El Niño Timeline - Droughts</a:t>
            </a:r>
            <a:endParaRPr sz="2797">
              <a:solidFill>
                <a:prstClr val="white"/>
              </a:solidFill>
              <a:latin typeface="HALDEN SOLID" pitchFamily="2" charset="0"/>
            </a:endParaRPr>
          </a:p>
        </p:txBody>
      </p:sp>
      <p:grpSp>
        <p:nvGrpSpPr>
          <p:cNvPr id="124" name="Group 123">
            <a:extLst>
              <a:ext uri="{FF2B5EF4-FFF2-40B4-BE49-F238E27FC236}">
                <a16:creationId xmlns:a16="http://schemas.microsoft.com/office/drawing/2014/main" id="{EA26855C-A798-D523-8C98-DCDD71F4201A}"/>
              </a:ext>
            </a:extLst>
          </p:cNvPr>
          <p:cNvGrpSpPr/>
          <p:nvPr/>
        </p:nvGrpSpPr>
        <p:grpSpPr>
          <a:xfrm>
            <a:off x="291192" y="2274326"/>
            <a:ext cx="3586217" cy="261155"/>
            <a:chOff x="2870256" y="4744885"/>
            <a:chExt cx="5920105" cy="431112"/>
          </a:xfrm>
        </p:grpSpPr>
        <p:sp>
          <p:nvSpPr>
            <p:cNvPr id="68" name="object 68"/>
            <p:cNvSpPr/>
            <p:nvPr/>
          </p:nvSpPr>
          <p:spPr>
            <a:xfrm>
              <a:off x="2870256" y="5175997"/>
              <a:ext cx="5920105" cy="0"/>
            </a:xfrm>
            <a:custGeom>
              <a:avLst/>
              <a:gdLst/>
              <a:ahLst/>
              <a:cxnLst/>
              <a:rect l="l" t="t" r="r" b="b"/>
              <a:pathLst>
                <a:path w="5920105">
                  <a:moveTo>
                    <a:pt x="0" y="0"/>
                  </a:moveTo>
                  <a:lnTo>
                    <a:pt x="5919966" y="0"/>
                  </a:lnTo>
                </a:path>
              </a:pathLst>
            </a:custGeom>
            <a:ln w="81432">
              <a:solidFill>
                <a:srgbClr val="982B56"/>
              </a:solidFill>
            </a:ln>
          </p:spPr>
          <p:txBody>
            <a:bodyPr wrap="square" lIns="0" tIns="0" rIns="0" bIns="0" rtlCol="0"/>
            <a:lstStyle/>
            <a:p>
              <a:pPr defTabSz="553938"/>
              <a:endParaRPr sz="1091">
                <a:solidFill>
                  <a:sysClr val="windowText" lastClr="000000"/>
                </a:solidFill>
              </a:endParaRPr>
            </a:p>
          </p:txBody>
        </p:sp>
        <p:sp>
          <p:nvSpPr>
            <p:cNvPr id="116" name="object 116"/>
            <p:cNvSpPr txBox="1"/>
            <p:nvPr/>
          </p:nvSpPr>
          <p:spPr>
            <a:xfrm>
              <a:off x="5034572" y="4744885"/>
              <a:ext cx="1624965" cy="316012"/>
            </a:xfrm>
            <a:prstGeom prst="rect">
              <a:avLst/>
            </a:prstGeom>
          </p:spPr>
          <p:txBody>
            <a:bodyPr vert="horz" wrap="square" lIns="0" tIns="9617" rIns="0" bIns="0" rtlCol="0">
              <a:spAutoFit/>
            </a:bodyPr>
            <a:lstStyle/>
            <a:p>
              <a:pPr marL="7693" defTabSz="553938">
                <a:spcBef>
                  <a:spcPts val="76"/>
                </a:spcBef>
              </a:pPr>
              <a:r>
                <a:rPr sz="1181" b="1">
                  <a:solidFill>
                    <a:sysClr val="windowText" lastClr="000000"/>
                  </a:solidFill>
                  <a:latin typeface="OpenSans-Extrabold"/>
                  <a:cs typeface="OpenSans-Extrabold"/>
                </a:rPr>
                <a:t>DRY</a:t>
              </a:r>
              <a:r>
                <a:rPr sz="1181" b="1" spc="-73">
                  <a:solidFill>
                    <a:sysClr val="windowText" lastClr="000000"/>
                  </a:solidFill>
                  <a:latin typeface="OpenSans-Extrabold"/>
                  <a:cs typeface="OpenSans-Extrabold"/>
                </a:rPr>
                <a:t> </a:t>
              </a:r>
              <a:r>
                <a:rPr sz="1181" b="1" spc="-6">
                  <a:solidFill>
                    <a:sysClr val="windowText" lastClr="000000"/>
                  </a:solidFill>
                  <a:latin typeface="OpenSans-Extrabold"/>
                  <a:cs typeface="OpenSans-Extrabold"/>
                </a:rPr>
                <a:t>SEASON</a:t>
              </a:r>
              <a:endParaRPr sz="1181">
                <a:solidFill>
                  <a:sysClr val="windowText" lastClr="000000"/>
                </a:solidFill>
                <a:latin typeface="OpenSans-Extrabold"/>
                <a:cs typeface="OpenSans-Extrabold"/>
              </a:endParaRPr>
            </a:p>
          </p:txBody>
        </p:sp>
      </p:grpSp>
      <p:sp>
        <p:nvSpPr>
          <p:cNvPr id="50" name="object 61">
            <a:extLst>
              <a:ext uri="{FF2B5EF4-FFF2-40B4-BE49-F238E27FC236}">
                <a16:creationId xmlns:a16="http://schemas.microsoft.com/office/drawing/2014/main" id="{50D26CC2-80D9-EE2F-AFAB-9A53D47CA29F}"/>
              </a:ext>
            </a:extLst>
          </p:cNvPr>
          <p:cNvSpPr txBox="1"/>
          <p:nvPr/>
        </p:nvSpPr>
        <p:spPr>
          <a:xfrm>
            <a:off x="4939237" y="3484435"/>
            <a:ext cx="251771" cy="151884"/>
          </a:xfrm>
          <a:prstGeom prst="rect">
            <a:avLst/>
          </a:prstGeom>
        </p:spPr>
        <p:txBody>
          <a:bodyPr vert="horz" wrap="square" lIns="0" tIns="7308" rIns="0" bIns="0" rtlCol="0">
            <a:spAutoFit/>
          </a:bodyPr>
          <a:lstStyle/>
          <a:p>
            <a:pPr defTabSz="553938">
              <a:spcBef>
                <a:spcPts val="58"/>
              </a:spcBef>
            </a:pPr>
            <a:r>
              <a:rPr lang="en-GB" sz="939" b="1" spc="-6">
                <a:solidFill>
                  <a:sysClr val="windowText" lastClr="000000"/>
                </a:solidFill>
                <a:latin typeface="OpenSans-Semibold"/>
                <a:cs typeface="OpenSans-Semibold"/>
              </a:rPr>
              <a:t>DEC</a:t>
            </a:r>
            <a:endParaRPr sz="939">
              <a:solidFill>
                <a:sysClr val="windowText" lastClr="000000"/>
              </a:solidFill>
              <a:latin typeface="OpenSans-Semibold"/>
              <a:cs typeface="OpenSans-Semibold"/>
            </a:endParaRPr>
          </a:p>
        </p:txBody>
      </p:sp>
      <p:sp>
        <p:nvSpPr>
          <p:cNvPr id="133" name="Rectangle 132">
            <a:extLst>
              <a:ext uri="{FF2B5EF4-FFF2-40B4-BE49-F238E27FC236}">
                <a16:creationId xmlns:a16="http://schemas.microsoft.com/office/drawing/2014/main" id="{7CDA6609-3738-41D8-4169-23D6DA058521}"/>
              </a:ext>
            </a:extLst>
          </p:cNvPr>
          <p:cNvSpPr/>
          <p:nvPr/>
        </p:nvSpPr>
        <p:spPr>
          <a:xfrm>
            <a:off x="9116028" y="3337345"/>
            <a:ext cx="3058740" cy="471590"/>
          </a:xfrm>
          <a:prstGeom prst="rect">
            <a:avLst/>
          </a:prstGeom>
          <a:solidFill>
            <a:schemeClr val="accent2">
              <a:lumMod val="40000"/>
              <a:lumOff val="60000"/>
            </a:schemeClr>
          </a:solidFill>
          <a:ln w="381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3938"/>
            <a:endParaRPr lang="en-GB" sz="1091">
              <a:solidFill>
                <a:prstClr val="white"/>
              </a:solidFill>
              <a:latin typeface="Calibri"/>
            </a:endParaRPr>
          </a:p>
        </p:txBody>
      </p:sp>
      <p:sp>
        <p:nvSpPr>
          <p:cNvPr id="134" name="object 67">
            <a:extLst>
              <a:ext uri="{FF2B5EF4-FFF2-40B4-BE49-F238E27FC236}">
                <a16:creationId xmlns:a16="http://schemas.microsoft.com/office/drawing/2014/main" id="{022A3A8B-7480-D407-0EE9-D3872347B5D2}"/>
              </a:ext>
            </a:extLst>
          </p:cNvPr>
          <p:cNvSpPr txBox="1"/>
          <p:nvPr/>
        </p:nvSpPr>
        <p:spPr>
          <a:xfrm>
            <a:off x="9293957" y="3484435"/>
            <a:ext cx="233318" cy="151884"/>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JUN</a:t>
            </a:r>
            <a:endParaRPr sz="939">
              <a:solidFill>
                <a:sysClr val="windowText" lastClr="000000"/>
              </a:solidFill>
              <a:latin typeface="OpenSans-Semibold"/>
              <a:cs typeface="OpenSans-Semibold"/>
            </a:endParaRPr>
          </a:p>
        </p:txBody>
      </p:sp>
      <p:sp>
        <p:nvSpPr>
          <p:cNvPr id="135" name="object 67">
            <a:extLst>
              <a:ext uri="{FF2B5EF4-FFF2-40B4-BE49-F238E27FC236}">
                <a16:creationId xmlns:a16="http://schemas.microsoft.com/office/drawing/2014/main" id="{EEE9D586-2E00-5879-EE0A-CE2D845264ED}"/>
              </a:ext>
            </a:extLst>
          </p:cNvPr>
          <p:cNvSpPr txBox="1"/>
          <p:nvPr/>
        </p:nvSpPr>
        <p:spPr>
          <a:xfrm>
            <a:off x="9781139" y="3489584"/>
            <a:ext cx="233318" cy="151884"/>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JUL</a:t>
            </a:r>
            <a:endParaRPr sz="939">
              <a:solidFill>
                <a:sysClr val="windowText" lastClr="000000"/>
              </a:solidFill>
              <a:latin typeface="OpenSans-Semibold"/>
              <a:cs typeface="OpenSans-Semibold"/>
            </a:endParaRPr>
          </a:p>
        </p:txBody>
      </p:sp>
      <p:sp>
        <p:nvSpPr>
          <p:cNvPr id="136" name="object 67">
            <a:extLst>
              <a:ext uri="{FF2B5EF4-FFF2-40B4-BE49-F238E27FC236}">
                <a16:creationId xmlns:a16="http://schemas.microsoft.com/office/drawing/2014/main" id="{0753C850-346A-2F00-975A-E7117917E3A7}"/>
              </a:ext>
            </a:extLst>
          </p:cNvPr>
          <p:cNvSpPr txBox="1"/>
          <p:nvPr/>
        </p:nvSpPr>
        <p:spPr>
          <a:xfrm>
            <a:off x="10227611" y="3488430"/>
            <a:ext cx="233318" cy="151884"/>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AUG</a:t>
            </a:r>
            <a:endParaRPr sz="939">
              <a:solidFill>
                <a:sysClr val="windowText" lastClr="000000"/>
              </a:solidFill>
              <a:latin typeface="OpenSans-Semibold"/>
              <a:cs typeface="OpenSans-Semibold"/>
            </a:endParaRPr>
          </a:p>
        </p:txBody>
      </p:sp>
      <p:sp>
        <p:nvSpPr>
          <p:cNvPr id="137" name="object 67">
            <a:extLst>
              <a:ext uri="{FF2B5EF4-FFF2-40B4-BE49-F238E27FC236}">
                <a16:creationId xmlns:a16="http://schemas.microsoft.com/office/drawing/2014/main" id="{FE570967-7126-0804-8187-34199E2F97DF}"/>
              </a:ext>
            </a:extLst>
          </p:cNvPr>
          <p:cNvSpPr txBox="1"/>
          <p:nvPr/>
        </p:nvSpPr>
        <p:spPr>
          <a:xfrm>
            <a:off x="10723237" y="3433241"/>
            <a:ext cx="233318" cy="151884"/>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SEP</a:t>
            </a:r>
            <a:endParaRPr sz="939">
              <a:solidFill>
                <a:sysClr val="windowText" lastClr="000000"/>
              </a:solidFill>
              <a:latin typeface="OpenSans-Semibold"/>
              <a:cs typeface="OpenSans-Semibold"/>
            </a:endParaRPr>
          </a:p>
        </p:txBody>
      </p:sp>
      <p:pic>
        <p:nvPicPr>
          <p:cNvPr id="138" name="Picture 137">
            <a:extLst>
              <a:ext uri="{FF2B5EF4-FFF2-40B4-BE49-F238E27FC236}">
                <a16:creationId xmlns:a16="http://schemas.microsoft.com/office/drawing/2014/main" id="{6673F1DB-7378-10BF-5A67-470F1577534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19768" y="3302342"/>
            <a:ext cx="339765" cy="251130"/>
          </a:xfrm>
          <a:prstGeom prst="rect">
            <a:avLst/>
          </a:prstGeom>
        </p:spPr>
      </p:pic>
      <p:sp>
        <p:nvSpPr>
          <p:cNvPr id="139" name="object 67">
            <a:extLst>
              <a:ext uri="{FF2B5EF4-FFF2-40B4-BE49-F238E27FC236}">
                <a16:creationId xmlns:a16="http://schemas.microsoft.com/office/drawing/2014/main" id="{33A4120A-04E9-1F7D-A17A-497C62881CA9}"/>
              </a:ext>
            </a:extLst>
          </p:cNvPr>
          <p:cNvSpPr txBox="1"/>
          <p:nvPr/>
        </p:nvSpPr>
        <p:spPr>
          <a:xfrm>
            <a:off x="11218863" y="3433241"/>
            <a:ext cx="233318" cy="151884"/>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OCT</a:t>
            </a:r>
            <a:endParaRPr sz="939">
              <a:solidFill>
                <a:sysClr val="windowText" lastClr="000000"/>
              </a:solidFill>
              <a:latin typeface="OpenSans-Semibold"/>
              <a:cs typeface="OpenSans-Semibold"/>
            </a:endParaRPr>
          </a:p>
        </p:txBody>
      </p:sp>
      <p:sp>
        <p:nvSpPr>
          <p:cNvPr id="140" name="object 67">
            <a:extLst>
              <a:ext uri="{FF2B5EF4-FFF2-40B4-BE49-F238E27FC236}">
                <a16:creationId xmlns:a16="http://schemas.microsoft.com/office/drawing/2014/main" id="{5C0B0CE7-C768-2FFB-91BB-3464ABDFB659}"/>
              </a:ext>
            </a:extLst>
          </p:cNvPr>
          <p:cNvSpPr txBox="1"/>
          <p:nvPr/>
        </p:nvSpPr>
        <p:spPr>
          <a:xfrm>
            <a:off x="11695851" y="3441763"/>
            <a:ext cx="233318" cy="151884"/>
          </a:xfrm>
          <a:prstGeom prst="rect">
            <a:avLst/>
          </a:prstGeom>
        </p:spPr>
        <p:txBody>
          <a:bodyPr vert="horz" wrap="square" lIns="0" tIns="7308" rIns="0" bIns="0" rtlCol="0">
            <a:spAutoFit/>
          </a:bodyPr>
          <a:lstStyle/>
          <a:p>
            <a:pPr defTabSz="553938">
              <a:spcBef>
                <a:spcPts val="58"/>
              </a:spcBef>
            </a:pPr>
            <a:r>
              <a:rPr lang="en-GB" sz="939" b="1" spc="-3">
                <a:solidFill>
                  <a:srgbClr val="FFFFFF"/>
                </a:solidFill>
                <a:latin typeface="OpenSans-Semibold"/>
                <a:cs typeface="OpenSans-Semibold"/>
              </a:rPr>
              <a:t>NOV</a:t>
            </a:r>
            <a:endParaRPr sz="939">
              <a:solidFill>
                <a:sysClr val="windowText" lastClr="000000"/>
              </a:solidFill>
              <a:latin typeface="OpenSans-Semibold"/>
              <a:cs typeface="OpenSans-Semibold"/>
            </a:endParaRPr>
          </a:p>
        </p:txBody>
      </p:sp>
      <p:sp>
        <p:nvSpPr>
          <p:cNvPr id="162" name="TextBox 161">
            <a:extLst>
              <a:ext uri="{FF2B5EF4-FFF2-40B4-BE49-F238E27FC236}">
                <a16:creationId xmlns:a16="http://schemas.microsoft.com/office/drawing/2014/main" id="{92C548F7-C5E3-F8AD-DB37-98E6E7118F7E}"/>
              </a:ext>
            </a:extLst>
          </p:cNvPr>
          <p:cNvSpPr txBox="1"/>
          <p:nvPr/>
        </p:nvSpPr>
        <p:spPr>
          <a:xfrm>
            <a:off x="740653" y="2538524"/>
            <a:ext cx="949911" cy="428005"/>
          </a:xfrm>
          <a:prstGeom prst="rect">
            <a:avLst/>
          </a:prstGeom>
          <a:noFill/>
        </p:spPr>
        <p:txBody>
          <a:bodyPr wrap="square" rtlCol="0">
            <a:spAutoFit/>
          </a:bodyPr>
          <a:lstStyle/>
          <a:p>
            <a:pPr algn="ctr" defTabSz="553938"/>
            <a:r>
              <a:rPr lang="en-GB" sz="1091" b="1">
                <a:solidFill>
                  <a:srgbClr val="1F497D">
                    <a:lumMod val="60000"/>
                    <a:lumOff val="40000"/>
                  </a:srgbClr>
                </a:solidFill>
                <a:latin typeface="Open Sans" panose="020B0606030504020204" pitchFamily="34" charset="0"/>
                <a:ea typeface="Open Sans" panose="020B0606030504020204" pitchFamily="34" charset="0"/>
                <a:cs typeface="Open Sans" panose="020B0606030504020204" pitchFamily="34" charset="0"/>
              </a:rPr>
              <a:t>ENSO Alert</a:t>
            </a:r>
          </a:p>
          <a:p>
            <a:pPr algn="ctr" defTabSz="553938"/>
            <a:r>
              <a:rPr lang="en-GB" sz="1091">
                <a:solidFill>
                  <a:srgbClr val="222222"/>
                </a:solidFill>
                <a:latin typeface="Open Sans" panose="020B0606030504020204" pitchFamily="34" charset="0"/>
              </a:rPr>
              <a:t>El Niño</a:t>
            </a:r>
            <a:endParaRPr lang="en-GB" sz="1091" b="1">
              <a:solidFill>
                <a:srgbClr val="1F497D">
                  <a:lumMod val="60000"/>
                  <a:lumOff val="40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4" name="TextBox 163">
            <a:extLst>
              <a:ext uri="{FF2B5EF4-FFF2-40B4-BE49-F238E27FC236}">
                <a16:creationId xmlns:a16="http://schemas.microsoft.com/office/drawing/2014/main" id="{B4B98572-4758-BEAA-5B1A-14823578C64A}"/>
              </a:ext>
            </a:extLst>
          </p:cNvPr>
          <p:cNvSpPr txBox="1"/>
          <p:nvPr/>
        </p:nvSpPr>
        <p:spPr>
          <a:xfrm>
            <a:off x="3681741" y="2935054"/>
            <a:ext cx="1142071" cy="428005"/>
          </a:xfrm>
          <a:prstGeom prst="rect">
            <a:avLst/>
          </a:prstGeom>
          <a:noFill/>
        </p:spPr>
        <p:txBody>
          <a:bodyPr wrap="square" rtlCol="0">
            <a:spAutoFit/>
          </a:bodyPr>
          <a:lstStyle/>
          <a:p>
            <a:pPr defTabSz="553938"/>
            <a:r>
              <a:rPr lang="en-GB" sz="1091" b="1" i="1">
                <a:solidFill>
                  <a:srgbClr val="1F497D">
                    <a:lumMod val="75000"/>
                  </a:srgbClr>
                </a:solidFill>
                <a:latin typeface="Open Sans" panose="020B0606030504020204" pitchFamily="34" charset="0"/>
                <a:ea typeface="Open Sans" panose="020B0606030504020204" pitchFamily="34" charset="0"/>
                <a:cs typeface="Open Sans" panose="020B0606030504020204" pitchFamily="34" charset="0"/>
              </a:rPr>
              <a:t>CONTINGENCY</a:t>
            </a:r>
          </a:p>
          <a:p>
            <a:pPr defTabSz="553938"/>
            <a:r>
              <a:rPr lang="en-GB" sz="1091" b="1" i="1">
                <a:solidFill>
                  <a:srgbClr val="1F497D">
                    <a:lumMod val="75000"/>
                  </a:srgbClr>
                </a:solidFill>
                <a:latin typeface="Open Sans" panose="020B0606030504020204" pitchFamily="34" charset="0"/>
                <a:ea typeface="Open Sans" panose="020B0606030504020204" pitchFamily="34" charset="0"/>
                <a:cs typeface="Open Sans" panose="020B0606030504020204" pitchFamily="34" charset="0"/>
              </a:rPr>
              <a:t>PLANNING</a:t>
            </a:r>
          </a:p>
        </p:txBody>
      </p:sp>
      <p:sp>
        <p:nvSpPr>
          <p:cNvPr id="168" name="Rectangle 167">
            <a:extLst>
              <a:ext uri="{FF2B5EF4-FFF2-40B4-BE49-F238E27FC236}">
                <a16:creationId xmlns:a16="http://schemas.microsoft.com/office/drawing/2014/main" id="{C135C59F-CC89-7920-036D-2D9DF10C2DC2}"/>
              </a:ext>
            </a:extLst>
          </p:cNvPr>
          <p:cNvSpPr/>
          <p:nvPr/>
        </p:nvSpPr>
        <p:spPr>
          <a:xfrm>
            <a:off x="9907015" y="2566491"/>
            <a:ext cx="2267755" cy="7271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3938"/>
            <a:endParaRPr lang="en-GB" sz="1091">
              <a:solidFill>
                <a:prstClr val="white"/>
              </a:solidFill>
              <a:latin typeface="Calibri"/>
            </a:endParaRPr>
          </a:p>
        </p:txBody>
      </p:sp>
      <p:sp>
        <p:nvSpPr>
          <p:cNvPr id="167" name="TextBox 166">
            <a:extLst>
              <a:ext uri="{FF2B5EF4-FFF2-40B4-BE49-F238E27FC236}">
                <a16:creationId xmlns:a16="http://schemas.microsoft.com/office/drawing/2014/main" id="{F39A0304-BDB4-F9C5-179A-51F7164FE5AE}"/>
              </a:ext>
            </a:extLst>
          </p:cNvPr>
          <p:cNvSpPr txBox="1"/>
          <p:nvPr/>
        </p:nvSpPr>
        <p:spPr>
          <a:xfrm>
            <a:off x="9985033" y="2594264"/>
            <a:ext cx="2436394" cy="763772"/>
          </a:xfrm>
          <a:prstGeom prst="rect">
            <a:avLst/>
          </a:prstGeom>
          <a:noFill/>
        </p:spPr>
        <p:txBody>
          <a:bodyPr wrap="square" rtlCol="0">
            <a:spAutoFit/>
          </a:bodyPr>
          <a:lstStyle/>
          <a:p>
            <a:pPr defTabSz="553938"/>
            <a:r>
              <a:rPr lang="en-GB" sz="1091"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DROUGHT RESPONSE</a:t>
            </a:r>
          </a:p>
          <a:p>
            <a:pPr defTabSz="553938"/>
            <a:r>
              <a:rPr lang="en-GB" sz="109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2015/16 El Nino Example:</a:t>
            </a:r>
          </a:p>
          <a:p>
            <a:pPr defTabSz="553938"/>
            <a:r>
              <a:rPr lang="en-GB" sz="109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SADC Declaration of Regional Emergency and launch of appeal </a:t>
            </a:r>
          </a:p>
        </p:txBody>
      </p:sp>
      <p:grpSp>
        <p:nvGrpSpPr>
          <p:cNvPr id="125" name="Group 124">
            <a:extLst>
              <a:ext uri="{FF2B5EF4-FFF2-40B4-BE49-F238E27FC236}">
                <a16:creationId xmlns:a16="http://schemas.microsoft.com/office/drawing/2014/main" id="{7A168062-F5BC-C2C9-F320-BCF490D63D56}"/>
              </a:ext>
            </a:extLst>
          </p:cNvPr>
          <p:cNvGrpSpPr/>
          <p:nvPr/>
        </p:nvGrpSpPr>
        <p:grpSpPr>
          <a:xfrm>
            <a:off x="214737" y="3811638"/>
            <a:ext cx="8288070" cy="1942001"/>
            <a:chOff x="2833268" y="6267631"/>
            <a:chExt cx="13681893" cy="4064046"/>
          </a:xfrm>
        </p:grpSpPr>
        <p:grpSp>
          <p:nvGrpSpPr>
            <p:cNvPr id="126" name="object 2">
              <a:extLst>
                <a:ext uri="{FF2B5EF4-FFF2-40B4-BE49-F238E27FC236}">
                  <a16:creationId xmlns:a16="http://schemas.microsoft.com/office/drawing/2014/main" id="{1D88DE0E-A61C-B3AC-E23A-B430118FCCF2}"/>
                </a:ext>
              </a:extLst>
            </p:cNvPr>
            <p:cNvGrpSpPr/>
            <p:nvPr/>
          </p:nvGrpSpPr>
          <p:grpSpPr>
            <a:xfrm>
              <a:off x="2833268" y="6267631"/>
              <a:ext cx="13681893" cy="4064046"/>
              <a:chOff x="2833268" y="6267631"/>
              <a:chExt cx="13681893" cy="4064046"/>
            </a:xfrm>
          </p:grpSpPr>
          <p:sp>
            <p:nvSpPr>
              <p:cNvPr id="145" name="object 3">
                <a:extLst>
                  <a:ext uri="{FF2B5EF4-FFF2-40B4-BE49-F238E27FC236}">
                    <a16:creationId xmlns:a16="http://schemas.microsoft.com/office/drawing/2014/main" id="{08DA3BBA-1E35-AC4B-E755-4340F95B165E}"/>
                  </a:ext>
                </a:extLst>
              </p:cNvPr>
              <p:cNvSpPr/>
              <p:nvPr/>
            </p:nvSpPr>
            <p:spPr>
              <a:xfrm>
                <a:off x="2833268" y="6276955"/>
                <a:ext cx="12167870" cy="3810850"/>
              </a:xfrm>
              <a:custGeom>
                <a:avLst/>
                <a:gdLst/>
                <a:ahLst/>
                <a:cxnLst/>
                <a:rect l="l" t="t" r="r" b="b"/>
                <a:pathLst>
                  <a:path w="12167869" h="3416934">
                    <a:moveTo>
                      <a:pt x="12167667" y="0"/>
                    </a:moveTo>
                    <a:lnTo>
                      <a:pt x="0" y="0"/>
                    </a:lnTo>
                    <a:lnTo>
                      <a:pt x="0" y="2356853"/>
                    </a:lnTo>
                    <a:lnTo>
                      <a:pt x="0" y="3416604"/>
                    </a:lnTo>
                    <a:lnTo>
                      <a:pt x="12167667" y="3416604"/>
                    </a:lnTo>
                    <a:lnTo>
                      <a:pt x="12167667" y="2356853"/>
                    </a:lnTo>
                    <a:lnTo>
                      <a:pt x="12167667" y="0"/>
                    </a:lnTo>
                    <a:close/>
                  </a:path>
                </a:pathLst>
              </a:custGeom>
              <a:solidFill>
                <a:schemeClr val="accent5">
                  <a:lumMod val="20000"/>
                  <a:lumOff val="80000"/>
                </a:schemeClr>
              </a:solidFill>
            </p:spPr>
            <p:txBody>
              <a:bodyPr wrap="square" lIns="0" tIns="0" rIns="0" bIns="0" rtlCol="0"/>
              <a:lstStyle/>
              <a:p>
                <a:pPr defTabSz="553938"/>
                <a:endParaRPr sz="1091">
                  <a:solidFill>
                    <a:sysClr val="windowText" lastClr="000000"/>
                  </a:solidFill>
                </a:endParaRPr>
              </a:p>
            </p:txBody>
          </p:sp>
          <p:sp>
            <p:nvSpPr>
              <p:cNvPr id="146" name="object 4">
                <a:extLst>
                  <a:ext uri="{FF2B5EF4-FFF2-40B4-BE49-F238E27FC236}">
                    <a16:creationId xmlns:a16="http://schemas.microsoft.com/office/drawing/2014/main" id="{B4A69F36-D0CA-1FA6-AEA3-8B118D1E6062}"/>
                  </a:ext>
                </a:extLst>
              </p:cNvPr>
              <p:cNvSpPr/>
              <p:nvPr/>
            </p:nvSpPr>
            <p:spPr>
              <a:xfrm>
                <a:off x="8008792" y="6279788"/>
                <a:ext cx="8371840" cy="3292698"/>
              </a:xfrm>
              <a:custGeom>
                <a:avLst/>
                <a:gdLst/>
                <a:ahLst/>
                <a:cxnLst/>
                <a:rect l="l" t="t" r="r" b="b"/>
                <a:pathLst>
                  <a:path w="8371840" h="2354579">
                    <a:moveTo>
                      <a:pt x="8371525" y="0"/>
                    </a:moveTo>
                    <a:lnTo>
                      <a:pt x="0" y="0"/>
                    </a:lnTo>
                    <a:lnTo>
                      <a:pt x="0" y="2354012"/>
                    </a:lnTo>
                    <a:lnTo>
                      <a:pt x="8371525" y="2354012"/>
                    </a:lnTo>
                    <a:lnTo>
                      <a:pt x="8371525" y="0"/>
                    </a:lnTo>
                    <a:close/>
                  </a:path>
                </a:pathLst>
              </a:custGeom>
              <a:solidFill>
                <a:schemeClr val="tx2">
                  <a:lumMod val="40000"/>
                  <a:lumOff val="60000"/>
                </a:schemeClr>
              </a:solidFill>
            </p:spPr>
            <p:txBody>
              <a:bodyPr wrap="square" lIns="0" tIns="0" rIns="0" bIns="0" rtlCol="0"/>
              <a:lstStyle/>
              <a:p>
                <a:pPr defTabSz="553938"/>
                <a:endParaRPr sz="1091">
                  <a:solidFill>
                    <a:sysClr val="windowText" lastClr="000000"/>
                  </a:solidFill>
                </a:endParaRPr>
              </a:p>
            </p:txBody>
          </p:sp>
          <p:sp>
            <p:nvSpPr>
              <p:cNvPr id="147" name="object 5">
                <a:extLst>
                  <a:ext uri="{FF2B5EF4-FFF2-40B4-BE49-F238E27FC236}">
                    <a16:creationId xmlns:a16="http://schemas.microsoft.com/office/drawing/2014/main" id="{0D376EC2-4245-74F2-8FD1-224CC8FE1EC4}"/>
                  </a:ext>
                </a:extLst>
              </p:cNvPr>
              <p:cNvSpPr/>
              <p:nvPr/>
            </p:nvSpPr>
            <p:spPr>
              <a:xfrm>
                <a:off x="8008795" y="6279787"/>
                <a:ext cx="8371840" cy="3292696"/>
              </a:xfrm>
              <a:custGeom>
                <a:avLst/>
                <a:gdLst/>
                <a:ahLst/>
                <a:cxnLst/>
                <a:rect l="l" t="t" r="r" b="b"/>
                <a:pathLst>
                  <a:path w="8371840" h="2354579">
                    <a:moveTo>
                      <a:pt x="8371525" y="2354012"/>
                    </a:moveTo>
                    <a:lnTo>
                      <a:pt x="0" y="2354012"/>
                    </a:lnTo>
                    <a:lnTo>
                      <a:pt x="0" y="0"/>
                    </a:lnTo>
                    <a:lnTo>
                      <a:pt x="8371525" y="0"/>
                    </a:lnTo>
                    <a:lnTo>
                      <a:pt x="8371525" y="2354012"/>
                    </a:lnTo>
                    <a:close/>
                  </a:path>
                </a:pathLst>
              </a:custGeom>
              <a:ln w="19643">
                <a:solidFill>
                  <a:srgbClr val="000000"/>
                </a:solidFill>
                <a:prstDash val="dash"/>
              </a:ln>
            </p:spPr>
            <p:txBody>
              <a:bodyPr wrap="square" lIns="0" tIns="0" rIns="0" bIns="0" rtlCol="0"/>
              <a:lstStyle/>
              <a:p>
                <a:pPr defTabSz="553938"/>
                <a:endParaRPr sz="1091">
                  <a:solidFill>
                    <a:sysClr val="windowText" lastClr="000000"/>
                  </a:solidFill>
                </a:endParaRPr>
              </a:p>
            </p:txBody>
          </p:sp>
          <p:sp>
            <p:nvSpPr>
              <p:cNvPr id="148" name="object 6">
                <a:extLst>
                  <a:ext uri="{FF2B5EF4-FFF2-40B4-BE49-F238E27FC236}">
                    <a16:creationId xmlns:a16="http://schemas.microsoft.com/office/drawing/2014/main" id="{DBB96A27-C6A3-6343-1885-5AF08ECA4522}"/>
                  </a:ext>
                </a:extLst>
              </p:cNvPr>
              <p:cNvSpPr/>
              <p:nvPr/>
            </p:nvSpPr>
            <p:spPr>
              <a:xfrm>
                <a:off x="7802961" y="6273392"/>
                <a:ext cx="8712200" cy="4058285"/>
              </a:xfrm>
              <a:custGeom>
                <a:avLst/>
                <a:gdLst/>
                <a:ahLst/>
                <a:cxnLst/>
                <a:rect l="l" t="t" r="r" b="b"/>
                <a:pathLst>
                  <a:path w="8712200" h="4058284">
                    <a:moveTo>
                      <a:pt x="8711902" y="4058012"/>
                    </a:moveTo>
                    <a:lnTo>
                      <a:pt x="0" y="4058012"/>
                    </a:lnTo>
                    <a:lnTo>
                      <a:pt x="0" y="0"/>
                    </a:lnTo>
                    <a:lnTo>
                      <a:pt x="8711902" y="0"/>
                    </a:lnTo>
                    <a:lnTo>
                      <a:pt x="8711902" y="4058012"/>
                    </a:lnTo>
                    <a:close/>
                  </a:path>
                </a:pathLst>
              </a:custGeom>
              <a:ln w="19643">
                <a:solidFill>
                  <a:srgbClr val="EF404C"/>
                </a:solidFill>
                <a:prstDash val="dash"/>
              </a:ln>
            </p:spPr>
            <p:txBody>
              <a:bodyPr wrap="square" lIns="0" tIns="0" rIns="0" bIns="0" rtlCol="0"/>
              <a:lstStyle/>
              <a:p>
                <a:pPr defTabSz="553938"/>
                <a:endParaRPr sz="1091">
                  <a:solidFill>
                    <a:sysClr val="windowText" lastClr="000000"/>
                  </a:solidFill>
                </a:endParaRPr>
              </a:p>
            </p:txBody>
          </p:sp>
          <p:sp>
            <p:nvSpPr>
              <p:cNvPr id="149" name="object 7">
                <a:extLst>
                  <a:ext uri="{FF2B5EF4-FFF2-40B4-BE49-F238E27FC236}">
                    <a16:creationId xmlns:a16="http://schemas.microsoft.com/office/drawing/2014/main" id="{C1448A10-F08B-CAB2-C2AD-0FF5E7894455}"/>
                  </a:ext>
                </a:extLst>
              </p:cNvPr>
              <p:cNvSpPr/>
              <p:nvPr/>
            </p:nvSpPr>
            <p:spPr>
              <a:xfrm>
                <a:off x="10681528" y="6267631"/>
                <a:ext cx="5546090" cy="1010057"/>
              </a:xfrm>
              <a:custGeom>
                <a:avLst/>
                <a:gdLst/>
                <a:ahLst/>
                <a:cxnLst/>
                <a:rect l="l" t="t" r="r" b="b"/>
                <a:pathLst>
                  <a:path w="5546090" h="1361440">
                    <a:moveTo>
                      <a:pt x="5545705" y="0"/>
                    </a:moveTo>
                    <a:lnTo>
                      <a:pt x="0" y="0"/>
                    </a:lnTo>
                    <a:lnTo>
                      <a:pt x="0" y="1360911"/>
                    </a:lnTo>
                    <a:lnTo>
                      <a:pt x="5545705" y="1360911"/>
                    </a:lnTo>
                    <a:lnTo>
                      <a:pt x="5545705" y="0"/>
                    </a:lnTo>
                    <a:close/>
                  </a:path>
                </a:pathLst>
              </a:custGeom>
              <a:solidFill>
                <a:schemeClr val="accent6">
                  <a:lumMod val="20000"/>
                  <a:lumOff val="80000"/>
                </a:schemeClr>
              </a:solidFill>
            </p:spPr>
            <p:txBody>
              <a:bodyPr wrap="square" lIns="0" tIns="0" rIns="0" bIns="0" rtlCol="0"/>
              <a:lstStyle/>
              <a:p>
                <a:pPr defTabSz="553938"/>
                <a:endParaRPr sz="1091">
                  <a:solidFill>
                    <a:sysClr val="windowText" lastClr="000000"/>
                  </a:solidFill>
                </a:endParaRPr>
              </a:p>
            </p:txBody>
          </p:sp>
        </p:grpSp>
        <p:sp>
          <p:nvSpPr>
            <p:cNvPr id="127" name="object 114">
              <a:extLst>
                <a:ext uri="{FF2B5EF4-FFF2-40B4-BE49-F238E27FC236}">
                  <a16:creationId xmlns:a16="http://schemas.microsoft.com/office/drawing/2014/main" id="{6A8D5848-9017-BB03-446B-FA2BC61FD49A}"/>
                </a:ext>
              </a:extLst>
            </p:cNvPr>
            <p:cNvSpPr txBox="1"/>
            <p:nvPr/>
          </p:nvSpPr>
          <p:spPr>
            <a:xfrm>
              <a:off x="3066190" y="6275201"/>
              <a:ext cx="4278181" cy="1628916"/>
            </a:xfrm>
            <a:prstGeom prst="rect">
              <a:avLst/>
            </a:prstGeom>
            <a:solidFill>
              <a:schemeClr val="accent2">
                <a:lumMod val="20000"/>
                <a:lumOff val="80000"/>
              </a:schemeClr>
            </a:solidFill>
          </p:spPr>
          <p:txBody>
            <a:bodyPr vert="horz" wrap="square" lIns="0" tIns="0" rIns="0" bIns="0" rtlCol="0">
              <a:spAutoFit/>
            </a:bodyPr>
            <a:lstStyle/>
            <a:p>
              <a:pPr defTabSz="553938"/>
              <a:endParaRPr sz="1635">
                <a:solidFill>
                  <a:sysClr val="windowText" lastClr="000000"/>
                </a:solidFill>
                <a:latin typeface="Times New Roman"/>
                <a:cs typeface="Times New Roman"/>
              </a:endParaRPr>
            </a:p>
            <a:p>
              <a:pPr marR="13848" algn="ctr" defTabSz="553938"/>
              <a:endParaRPr lang="en-GB" sz="2242">
                <a:solidFill>
                  <a:sysClr val="windowText" lastClr="000000"/>
                </a:solidFill>
                <a:latin typeface="Times New Roman"/>
                <a:ea typeface="Open Sans" panose="020B0606030504020204" pitchFamily="34" charset="0"/>
                <a:cs typeface="Times New Roman"/>
              </a:endParaRPr>
            </a:p>
            <a:p>
              <a:pPr marR="13848" algn="ctr" defTabSz="553938"/>
              <a:r>
                <a:rPr sz="1181"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READINESS</a:t>
              </a:r>
              <a:endParaRPr sz="118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object 115">
              <a:extLst>
                <a:ext uri="{FF2B5EF4-FFF2-40B4-BE49-F238E27FC236}">
                  <a16:creationId xmlns:a16="http://schemas.microsoft.com/office/drawing/2014/main" id="{A01E4AC5-8987-849D-40E7-AFF447B7A6EB}"/>
                </a:ext>
              </a:extLst>
            </p:cNvPr>
            <p:cNvSpPr txBox="1"/>
            <p:nvPr/>
          </p:nvSpPr>
          <p:spPr>
            <a:xfrm>
              <a:off x="8192201" y="7586158"/>
              <a:ext cx="8296409" cy="2213032"/>
            </a:xfrm>
            <a:prstGeom prst="rect">
              <a:avLst/>
            </a:prstGeom>
          </p:spPr>
          <p:txBody>
            <a:bodyPr vert="horz" wrap="square" lIns="0" tIns="9617" rIns="0" bIns="0" rtlCol="0">
              <a:spAutoFit/>
            </a:bodyPr>
            <a:lstStyle/>
            <a:p>
              <a:pPr defTabSz="553938">
                <a:spcBef>
                  <a:spcPts val="76"/>
                </a:spcBef>
              </a:pPr>
              <a:r>
                <a:rPr sz="1181" b="1" spc="-12">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ANTICIPATORY</a:t>
              </a:r>
              <a:r>
                <a:rPr sz="1181"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181"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ACTION</a:t>
              </a:r>
              <a:r>
                <a:rPr lang="en-GB" sz="1181"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e.g.:</a:t>
              </a:r>
            </a:p>
            <a:p>
              <a:pPr marL="173106" indent="-173106" defTabSz="553938">
                <a:buFont typeface="Arial" panose="020B0604020202020204" pitchFamily="34" charset="0"/>
                <a:buChar char="•"/>
              </a:pPr>
              <a:r>
                <a:rPr lang="en-GB" sz="1091" i="1">
                  <a:latin typeface="Open Sans" panose="020B0606030504020204" pitchFamily="34" charset="0"/>
                </a:rPr>
                <a:t>Early warning dissemination and climate information services</a:t>
              </a:r>
              <a:endParaRPr lang="en-GB" sz="1091">
                <a:latin typeface="Open Sans" panose="020B0606030504020204" pitchFamily="34" charset="0"/>
              </a:endParaRPr>
            </a:p>
            <a:p>
              <a:pPr marL="173106" indent="-173106" defTabSz="553938">
                <a:buFont typeface="Arial" panose="020B0604020202020204" pitchFamily="34" charset="0"/>
                <a:buChar char="•"/>
              </a:pPr>
              <a:r>
                <a:rPr lang="en-GB" sz="1091" i="1">
                  <a:latin typeface="Open Sans" panose="020B0606030504020204" pitchFamily="34" charset="0"/>
                </a:rPr>
                <a:t>Provision of safe and potable water (e.g. water catchment/storage systems)</a:t>
              </a:r>
              <a:endParaRPr lang="en-GB" sz="1091">
                <a:latin typeface="Open Sans" panose="020B0606030504020204" pitchFamily="34" charset="0"/>
              </a:endParaRPr>
            </a:p>
            <a:p>
              <a:pPr marL="173106" indent="-173106" defTabSz="553938">
                <a:buFont typeface="Arial" panose="020B0604020202020204" pitchFamily="34" charset="0"/>
                <a:buChar char="•"/>
              </a:pPr>
              <a:r>
                <a:rPr lang="en-GB" sz="1091" i="1">
                  <a:latin typeface="Open Sans" panose="020B0606030504020204" pitchFamily="34" charset="0"/>
                </a:rPr>
                <a:t>Provision of drought-tolerant agricultural inputs</a:t>
              </a:r>
              <a:endParaRPr lang="en-GB" sz="1091">
                <a:latin typeface="Open Sans" panose="020B0606030504020204" pitchFamily="34" charset="0"/>
              </a:endParaRPr>
            </a:p>
            <a:p>
              <a:pPr marL="173106" indent="-173106" defTabSz="553938">
                <a:buFont typeface="Arial" panose="020B0604020202020204" pitchFamily="34" charset="0"/>
                <a:buChar char="•"/>
              </a:pPr>
              <a:r>
                <a:rPr lang="en-GB" sz="1091" i="1">
                  <a:latin typeface="Open Sans" panose="020B0606030504020204" pitchFamily="34" charset="0"/>
                </a:rPr>
                <a:t>Anticipatory cash transfers</a:t>
              </a:r>
              <a:endParaRPr lang="en-GB" sz="1091">
                <a:latin typeface="Open Sans" panose="020B0606030504020204" pitchFamily="34" charset="0"/>
              </a:endParaRPr>
            </a:p>
            <a:p>
              <a:pPr defTabSz="553938">
                <a:spcBef>
                  <a:spcPts val="76"/>
                </a:spcBef>
              </a:pPr>
              <a:endParaRPr sz="118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object 125">
              <a:extLst>
                <a:ext uri="{FF2B5EF4-FFF2-40B4-BE49-F238E27FC236}">
                  <a16:creationId xmlns:a16="http://schemas.microsoft.com/office/drawing/2014/main" id="{A7FC1C32-2516-36D7-505C-7EAA4BEE906D}"/>
                </a:ext>
              </a:extLst>
            </p:cNvPr>
            <p:cNvSpPr txBox="1"/>
            <p:nvPr/>
          </p:nvSpPr>
          <p:spPr>
            <a:xfrm>
              <a:off x="11863355" y="6751913"/>
              <a:ext cx="3834635" cy="400608"/>
            </a:xfrm>
            <a:prstGeom prst="rect">
              <a:avLst/>
            </a:prstGeom>
          </p:spPr>
          <p:txBody>
            <a:bodyPr vert="horz" wrap="square" lIns="0" tIns="9617" rIns="0" bIns="0" rtlCol="0">
              <a:spAutoFit/>
            </a:bodyPr>
            <a:lstStyle/>
            <a:p>
              <a:pPr defTabSz="553938">
                <a:spcBef>
                  <a:spcPts val="76"/>
                </a:spcBef>
              </a:pPr>
              <a:r>
                <a:rPr lang="en-GB" sz="1181"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SUB-SEASONAL </a:t>
              </a:r>
              <a:r>
                <a:rPr sz="1181" b="1" spc="-6">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MONITORING</a:t>
              </a:r>
              <a:endParaRPr sz="118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2" name="Group 171">
            <a:extLst>
              <a:ext uri="{FF2B5EF4-FFF2-40B4-BE49-F238E27FC236}">
                <a16:creationId xmlns:a16="http://schemas.microsoft.com/office/drawing/2014/main" id="{BC0E7F21-3076-CA7E-9F74-3EA6FA6A2E10}"/>
              </a:ext>
            </a:extLst>
          </p:cNvPr>
          <p:cNvGrpSpPr/>
          <p:nvPr/>
        </p:nvGrpSpPr>
        <p:grpSpPr>
          <a:xfrm>
            <a:off x="291191" y="5242288"/>
            <a:ext cx="1150527" cy="769179"/>
            <a:chOff x="4465327" y="3037010"/>
            <a:chExt cx="1899283" cy="1269756"/>
          </a:xfrm>
          <a:noFill/>
        </p:grpSpPr>
        <p:sp>
          <p:nvSpPr>
            <p:cNvPr id="173" name="object 22">
              <a:extLst>
                <a:ext uri="{FF2B5EF4-FFF2-40B4-BE49-F238E27FC236}">
                  <a16:creationId xmlns:a16="http://schemas.microsoft.com/office/drawing/2014/main" id="{626A2111-DA3D-E319-422D-C82D19051606}"/>
                </a:ext>
              </a:extLst>
            </p:cNvPr>
            <p:cNvSpPr txBox="1"/>
            <p:nvPr/>
          </p:nvSpPr>
          <p:spPr>
            <a:xfrm>
              <a:off x="4465327" y="3786615"/>
              <a:ext cx="1899283" cy="520151"/>
            </a:xfrm>
            <a:prstGeom prst="rect">
              <a:avLst/>
            </a:prstGeom>
            <a:grpFill/>
          </p:spPr>
          <p:txBody>
            <a:bodyPr vert="horz" wrap="square" lIns="0" tIns="7308" rIns="0" bIns="0" rtlCol="0">
              <a:spAutoFit/>
            </a:bodyPr>
            <a:lstStyle/>
            <a:p>
              <a:pPr marL="7693" marR="3078" indent="117328" algn="ctr" defTabSz="553938">
                <a:spcBef>
                  <a:spcPts val="58"/>
                </a:spcBef>
              </a:pPr>
              <a:r>
                <a:rPr lang="en-GB" sz="1000" spc="-6">
                  <a:solidFill>
                    <a:srgbClr val="982B56"/>
                  </a:solidFill>
                  <a:latin typeface="Open Sans"/>
                  <a:cs typeface="Open Sans"/>
                </a:rPr>
                <a:t>Forecast-based readiness trigger</a:t>
              </a:r>
              <a:endParaRPr sz="1000">
                <a:solidFill>
                  <a:srgbClr val="982B56"/>
                </a:solidFill>
                <a:latin typeface="Open Sans"/>
                <a:cs typeface="Open Sans"/>
              </a:endParaRPr>
            </a:p>
          </p:txBody>
        </p:sp>
        <p:pic>
          <p:nvPicPr>
            <p:cNvPr id="174" name="Picture 173">
              <a:extLst>
                <a:ext uri="{FF2B5EF4-FFF2-40B4-BE49-F238E27FC236}">
                  <a16:creationId xmlns:a16="http://schemas.microsoft.com/office/drawing/2014/main" id="{3D14A433-56CB-279A-A02B-A3019E6C6D8E}"/>
                </a:ext>
              </a:extLst>
            </p:cNvPr>
            <p:cNvPicPr>
              <a:picLocks noChangeAspect="1"/>
            </p:cNvPicPr>
            <p:nvPr/>
          </p:nvPicPr>
          <p:blipFill>
            <a:blip r:embed="rId1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007226" y="3037010"/>
              <a:ext cx="748412" cy="737871"/>
            </a:xfrm>
            <a:prstGeom prst="rect">
              <a:avLst/>
            </a:prstGeom>
            <a:grpFill/>
          </p:spPr>
        </p:pic>
      </p:grpSp>
      <p:grpSp>
        <p:nvGrpSpPr>
          <p:cNvPr id="175" name="Group 174">
            <a:extLst>
              <a:ext uri="{FF2B5EF4-FFF2-40B4-BE49-F238E27FC236}">
                <a16:creationId xmlns:a16="http://schemas.microsoft.com/office/drawing/2014/main" id="{E529F0D7-FA8C-7953-393E-2E7813FEC474}"/>
              </a:ext>
            </a:extLst>
          </p:cNvPr>
          <p:cNvGrpSpPr/>
          <p:nvPr/>
        </p:nvGrpSpPr>
        <p:grpSpPr>
          <a:xfrm>
            <a:off x="1676646" y="5252942"/>
            <a:ext cx="990033" cy="932867"/>
            <a:chOff x="3892073" y="3037010"/>
            <a:chExt cx="1634340" cy="1539972"/>
          </a:xfrm>
          <a:noFill/>
        </p:grpSpPr>
        <p:sp>
          <p:nvSpPr>
            <p:cNvPr id="176" name="object 22">
              <a:extLst>
                <a:ext uri="{FF2B5EF4-FFF2-40B4-BE49-F238E27FC236}">
                  <a16:creationId xmlns:a16="http://schemas.microsoft.com/office/drawing/2014/main" id="{C8585090-5ED2-0D7A-3EB5-9D949FC2AB33}"/>
                </a:ext>
              </a:extLst>
            </p:cNvPr>
            <p:cNvSpPr txBox="1"/>
            <p:nvPr/>
          </p:nvSpPr>
          <p:spPr>
            <a:xfrm>
              <a:off x="3892073" y="3802845"/>
              <a:ext cx="1634340" cy="774137"/>
            </a:xfrm>
            <a:prstGeom prst="rect">
              <a:avLst/>
            </a:prstGeom>
            <a:grpFill/>
          </p:spPr>
          <p:txBody>
            <a:bodyPr vert="horz" wrap="square" lIns="0" tIns="7308" rIns="0" bIns="0" rtlCol="0">
              <a:spAutoFit/>
            </a:bodyPr>
            <a:lstStyle/>
            <a:p>
              <a:pPr marL="7693" marR="3078" indent="117328" algn="ctr" defTabSz="553938">
                <a:spcBef>
                  <a:spcPts val="58"/>
                </a:spcBef>
              </a:pPr>
              <a:r>
                <a:rPr lang="en-GB" sz="1000" spc="-6">
                  <a:solidFill>
                    <a:srgbClr val="982B56"/>
                  </a:solidFill>
                  <a:latin typeface="Open Sans"/>
                  <a:cs typeface="Open Sans"/>
                </a:rPr>
                <a:t>Forecast-based activation trigger</a:t>
              </a:r>
              <a:endParaRPr sz="1000">
                <a:solidFill>
                  <a:srgbClr val="982B56"/>
                </a:solidFill>
                <a:latin typeface="Open Sans"/>
                <a:cs typeface="Open Sans"/>
              </a:endParaRPr>
            </a:p>
          </p:txBody>
        </p:sp>
        <p:pic>
          <p:nvPicPr>
            <p:cNvPr id="177" name="Picture 176">
              <a:extLst>
                <a:ext uri="{FF2B5EF4-FFF2-40B4-BE49-F238E27FC236}">
                  <a16:creationId xmlns:a16="http://schemas.microsoft.com/office/drawing/2014/main" id="{7BDA2F32-9C61-AA20-3B43-48DE114D10CB}"/>
                </a:ext>
              </a:extLst>
            </p:cNvPr>
            <p:cNvPicPr>
              <a:picLocks noChangeAspect="1"/>
            </p:cNvPicPr>
            <p:nvPr/>
          </p:nvPicPr>
          <p:blipFill>
            <a:blip r:embed="rId16"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4348858" y="3037010"/>
              <a:ext cx="748412" cy="737871"/>
            </a:xfrm>
            <a:prstGeom prst="rect">
              <a:avLst/>
            </a:prstGeom>
            <a:grpFill/>
          </p:spPr>
        </p:pic>
      </p:grpSp>
      <p:sp>
        <p:nvSpPr>
          <p:cNvPr id="178" name="object 16">
            <a:extLst>
              <a:ext uri="{FF2B5EF4-FFF2-40B4-BE49-F238E27FC236}">
                <a16:creationId xmlns:a16="http://schemas.microsoft.com/office/drawing/2014/main" id="{2647461B-AFFB-36FA-256E-D4D879206D4F}"/>
              </a:ext>
            </a:extLst>
          </p:cNvPr>
          <p:cNvSpPr/>
          <p:nvPr/>
        </p:nvSpPr>
        <p:spPr>
          <a:xfrm rot="10800000">
            <a:off x="767273" y="3807758"/>
            <a:ext cx="73919" cy="1387619"/>
          </a:xfrm>
          <a:custGeom>
            <a:avLst/>
            <a:gdLst/>
            <a:ahLst/>
            <a:cxnLst/>
            <a:rect l="l" t="t" r="r" b="b"/>
            <a:pathLst>
              <a:path h="5871209">
                <a:moveTo>
                  <a:pt x="0" y="0"/>
                </a:moveTo>
                <a:lnTo>
                  <a:pt x="0" y="5871014"/>
                </a:lnTo>
              </a:path>
            </a:pathLst>
          </a:custGeom>
          <a:solidFill>
            <a:srgbClr val="92D050"/>
          </a:solidFill>
          <a:ln w="62825">
            <a:solidFill>
              <a:schemeClr val="accent2">
                <a:lumMod val="60000"/>
                <a:lumOff val="40000"/>
              </a:schemeClr>
            </a:solidFill>
            <a:prstDash val="dash"/>
          </a:ln>
        </p:spPr>
        <p:txBody>
          <a:bodyPr wrap="square" lIns="0" tIns="0" rIns="0" bIns="0" rtlCol="0"/>
          <a:lstStyle/>
          <a:p>
            <a:pPr defTabSz="553938"/>
            <a:endParaRPr sz="1091">
              <a:solidFill>
                <a:sysClr val="windowText" lastClr="000000"/>
              </a:solidFill>
            </a:endParaRPr>
          </a:p>
        </p:txBody>
      </p:sp>
      <p:sp>
        <p:nvSpPr>
          <p:cNvPr id="179" name="object 16">
            <a:extLst>
              <a:ext uri="{FF2B5EF4-FFF2-40B4-BE49-F238E27FC236}">
                <a16:creationId xmlns:a16="http://schemas.microsoft.com/office/drawing/2014/main" id="{7FC6E3F4-0CF5-0778-16E4-F116256BE4A0}"/>
              </a:ext>
            </a:extLst>
          </p:cNvPr>
          <p:cNvSpPr/>
          <p:nvPr/>
        </p:nvSpPr>
        <p:spPr>
          <a:xfrm rot="10800000">
            <a:off x="2090045" y="3811638"/>
            <a:ext cx="73919" cy="1387619"/>
          </a:xfrm>
          <a:custGeom>
            <a:avLst/>
            <a:gdLst/>
            <a:ahLst/>
            <a:cxnLst/>
            <a:rect l="l" t="t" r="r" b="b"/>
            <a:pathLst>
              <a:path h="5871209">
                <a:moveTo>
                  <a:pt x="0" y="0"/>
                </a:moveTo>
                <a:lnTo>
                  <a:pt x="0" y="5871014"/>
                </a:lnTo>
              </a:path>
            </a:pathLst>
          </a:custGeom>
          <a:solidFill>
            <a:srgbClr val="92D050"/>
          </a:solidFill>
          <a:ln w="62825">
            <a:solidFill>
              <a:schemeClr val="accent2">
                <a:lumMod val="75000"/>
              </a:schemeClr>
            </a:solidFill>
            <a:prstDash val="dash"/>
          </a:ln>
        </p:spPr>
        <p:txBody>
          <a:bodyPr wrap="square" lIns="0" tIns="0" rIns="0" bIns="0" rtlCol="0"/>
          <a:lstStyle/>
          <a:p>
            <a:pPr defTabSz="553938"/>
            <a:endParaRPr sz="1091">
              <a:solidFill>
                <a:sysClr val="windowText" lastClr="000000"/>
              </a:solidFill>
            </a:endParaRPr>
          </a:p>
        </p:txBody>
      </p:sp>
      <p:sp>
        <p:nvSpPr>
          <p:cNvPr id="180" name="TextBox 179">
            <a:extLst>
              <a:ext uri="{FF2B5EF4-FFF2-40B4-BE49-F238E27FC236}">
                <a16:creationId xmlns:a16="http://schemas.microsoft.com/office/drawing/2014/main" id="{CC076A1A-3737-7225-0148-3DB12B7BECD8}"/>
              </a:ext>
            </a:extLst>
          </p:cNvPr>
          <p:cNvSpPr txBox="1"/>
          <p:nvPr/>
        </p:nvSpPr>
        <p:spPr>
          <a:xfrm>
            <a:off x="3718604" y="5434636"/>
            <a:ext cx="1832245" cy="260121"/>
          </a:xfrm>
          <a:prstGeom prst="rect">
            <a:avLst/>
          </a:prstGeom>
          <a:noFill/>
        </p:spPr>
        <p:txBody>
          <a:bodyPr wrap="square" rtlCol="0">
            <a:spAutoFit/>
          </a:bodyPr>
          <a:lstStyle/>
          <a:p>
            <a:pPr defTabSz="553938"/>
            <a:r>
              <a:rPr lang="en-GB" sz="1091"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FORECASTING WINDOW</a:t>
            </a:r>
          </a:p>
        </p:txBody>
      </p:sp>
      <p:sp>
        <p:nvSpPr>
          <p:cNvPr id="3" name="Oval 2">
            <a:extLst>
              <a:ext uri="{FF2B5EF4-FFF2-40B4-BE49-F238E27FC236}">
                <a16:creationId xmlns:a16="http://schemas.microsoft.com/office/drawing/2014/main" id="{1E4F7CF8-6FF0-E105-7EFE-5C1D00DDD367}"/>
              </a:ext>
            </a:extLst>
          </p:cNvPr>
          <p:cNvSpPr/>
          <p:nvPr/>
        </p:nvSpPr>
        <p:spPr>
          <a:xfrm>
            <a:off x="681057" y="2404269"/>
            <a:ext cx="1074717" cy="721320"/>
          </a:xfrm>
          <a:prstGeom prst="ellipse">
            <a:avLst/>
          </a:prstGeom>
          <a:noFill/>
          <a:ln w="28575">
            <a:solidFill>
              <a:srgbClr val="5D93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3938"/>
            <a:endParaRPr lang="en-GB" sz="1091">
              <a:solidFill>
                <a:prstClr val="white"/>
              </a:solidFill>
              <a:latin typeface="Calibri"/>
            </a:endParaRPr>
          </a:p>
        </p:txBody>
      </p:sp>
      <p:grpSp>
        <p:nvGrpSpPr>
          <p:cNvPr id="4" name="Group 3">
            <a:extLst>
              <a:ext uri="{FF2B5EF4-FFF2-40B4-BE49-F238E27FC236}">
                <a16:creationId xmlns:a16="http://schemas.microsoft.com/office/drawing/2014/main" id="{91403AFC-4CBF-E763-DE94-91145B353C03}"/>
              </a:ext>
            </a:extLst>
          </p:cNvPr>
          <p:cNvGrpSpPr/>
          <p:nvPr/>
        </p:nvGrpSpPr>
        <p:grpSpPr>
          <a:xfrm>
            <a:off x="2146887" y="5600030"/>
            <a:ext cx="1421649" cy="1541178"/>
            <a:chOff x="15517852" y="0"/>
            <a:chExt cx="4586247" cy="4971848"/>
          </a:xfrm>
        </p:grpSpPr>
        <p:pic>
          <p:nvPicPr>
            <p:cNvPr id="6" name="object 7">
              <a:extLst>
                <a:ext uri="{FF2B5EF4-FFF2-40B4-BE49-F238E27FC236}">
                  <a16:creationId xmlns:a16="http://schemas.microsoft.com/office/drawing/2014/main" id="{78252D1C-4E21-DA8C-4D79-46B2F01FF283}"/>
                </a:ext>
              </a:extLst>
            </p:cNvPr>
            <p:cNvPicPr/>
            <p:nvPr/>
          </p:nvPicPr>
          <p:blipFill>
            <a:blip r:embed="rId17" cstate="email">
              <a:extLst>
                <a:ext uri="{28A0092B-C50C-407E-A947-70E740481C1C}">
                  <a14:useLocalDpi xmlns:a14="http://schemas.microsoft.com/office/drawing/2010/main"/>
                </a:ext>
              </a:extLst>
            </a:blip>
            <a:stretch>
              <a:fillRect/>
            </a:stretch>
          </p:blipFill>
          <p:spPr>
            <a:xfrm>
              <a:off x="15517852" y="0"/>
              <a:ext cx="4586247" cy="4724526"/>
            </a:xfrm>
            <a:prstGeom prst="rect">
              <a:avLst/>
            </a:prstGeom>
          </p:spPr>
        </p:pic>
        <p:pic>
          <p:nvPicPr>
            <p:cNvPr id="7" name="object 36">
              <a:extLst>
                <a:ext uri="{FF2B5EF4-FFF2-40B4-BE49-F238E27FC236}">
                  <a16:creationId xmlns:a16="http://schemas.microsoft.com/office/drawing/2014/main" id="{0C79FB36-27C7-1994-E998-830E46E450A4}"/>
                </a:ext>
              </a:extLst>
            </p:cNvPr>
            <p:cNvPicPr/>
            <p:nvPr/>
          </p:nvPicPr>
          <p:blipFill>
            <a:blip r:embed="rId18" cstate="email">
              <a:extLst>
                <a:ext uri="{28A0092B-C50C-407E-A947-70E740481C1C}">
                  <a14:useLocalDpi xmlns:a14="http://schemas.microsoft.com/office/drawing/2010/main"/>
                </a:ext>
              </a:extLst>
            </a:blip>
            <a:stretch>
              <a:fillRect/>
            </a:stretch>
          </p:blipFill>
          <p:spPr>
            <a:xfrm>
              <a:off x="15575326" y="0"/>
              <a:ext cx="4528773" cy="4971848"/>
            </a:xfrm>
            <a:prstGeom prst="rect">
              <a:avLst/>
            </a:prstGeom>
          </p:spPr>
        </p:pic>
      </p:grpSp>
      <p:sp>
        <p:nvSpPr>
          <p:cNvPr id="8" name="TextBox 7">
            <a:extLst>
              <a:ext uri="{FF2B5EF4-FFF2-40B4-BE49-F238E27FC236}">
                <a16:creationId xmlns:a16="http://schemas.microsoft.com/office/drawing/2014/main" id="{06E733B2-E8E2-E8E6-C275-A431B6532FAF}"/>
              </a:ext>
            </a:extLst>
          </p:cNvPr>
          <p:cNvSpPr txBox="1"/>
          <p:nvPr/>
        </p:nvSpPr>
        <p:spPr>
          <a:xfrm>
            <a:off x="3167874" y="6370619"/>
            <a:ext cx="1910711" cy="428005"/>
          </a:xfrm>
          <a:prstGeom prst="rect">
            <a:avLst/>
          </a:prstGeom>
          <a:noFill/>
        </p:spPr>
        <p:txBody>
          <a:bodyPr wrap="square" rtlCol="0">
            <a:spAutoFit/>
          </a:bodyPr>
          <a:lstStyle/>
          <a:p>
            <a:pPr defTabSz="553938"/>
            <a:r>
              <a:rPr lang="en-GB" sz="109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AUTOMATIC DISBURSEMENT</a:t>
            </a:r>
          </a:p>
          <a:p>
            <a:pPr defTabSz="553938"/>
            <a:r>
              <a:rPr lang="en-GB" sz="1091" i="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OF PRE-ALLOCATED FUNDS</a:t>
            </a:r>
          </a:p>
        </p:txBody>
      </p:sp>
    </p:spTree>
    <p:extLst>
      <p:ext uri="{BB962C8B-B14F-4D97-AF65-F5344CB8AC3E}">
        <p14:creationId xmlns:p14="http://schemas.microsoft.com/office/powerpoint/2010/main" val="11926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4" grpId="0"/>
      <p:bldP spid="168" grpId="0" animBg="1"/>
      <p:bldP spid="167" grpId="0"/>
      <p:bldP spid="178" grpId="0" animBg="1"/>
      <p:bldP spid="179" grpId="0" animBg="1"/>
      <p:bldP spid="180" grpId="0"/>
      <p:bldP spid="3" grpId="0" animBg="1"/>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B3E02C-DB37-48FB-A999-ACDEB369FEF2}"/>
              </a:ext>
            </a:extLst>
          </p:cNvPr>
          <p:cNvSpPr txBox="1"/>
          <p:nvPr/>
        </p:nvSpPr>
        <p:spPr>
          <a:xfrm>
            <a:off x="4181220" y="951874"/>
            <a:ext cx="6311898" cy="1752769"/>
          </a:xfrm>
          <a:prstGeom prst="rect">
            <a:avLst/>
          </a:prstGeom>
        </p:spPr>
        <p:txBody>
          <a:bodyPr vert="horz" lIns="91345" tIns="45672" rIns="91345" bIns="45672" rtlCol="0" anchor="ctr">
            <a:normAutofit/>
          </a:bodyPr>
          <a:lstStyle/>
          <a:p>
            <a:pPr marL="456743" indent="-228371">
              <a:lnSpc>
                <a:spcPct val="110000"/>
              </a:lnSpc>
              <a:spcAft>
                <a:spcPts val="599"/>
              </a:spcAft>
              <a:buFont typeface="Arial" panose="020B0604020202020204" pitchFamily="34" charset="0"/>
              <a:buChar char="•"/>
            </a:pPr>
            <a:endParaRPr lang="en-US" sz="1798"/>
          </a:p>
        </p:txBody>
      </p:sp>
      <p:pic>
        <p:nvPicPr>
          <p:cNvPr id="17" name="Picture 16" descr="Graphical user interface&#10;&#10;Description automatically generated with low confidence">
            <a:extLst>
              <a:ext uri="{FF2B5EF4-FFF2-40B4-BE49-F238E27FC236}">
                <a16:creationId xmlns:a16="http://schemas.microsoft.com/office/drawing/2014/main" id="{5D15129E-6360-47EB-AC82-53345E4F9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828" y="2023792"/>
            <a:ext cx="10893707" cy="3567688"/>
          </a:xfrm>
          <a:prstGeom prst="rect">
            <a:avLst/>
          </a:prstGeom>
        </p:spPr>
      </p:pic>
      <p:sp>
        <p:nvSpPr>
          <p:cNvPr id="19" name="TextBox 18">
            <a:extLst>
              <a:ext uri="{FF2B5EF4-FFF2-40B4-BE49-F238E27FC236}">
                <a16:creationId xmlns:a16="http://schemas.microsoft.com/office/drawing/2014/main" id="{4212D8A1-AC19-471E-8226-2CD95ABDB72B}"/>
              </a:ext>
            </a:extLst>
          </p:cNvPr>
          <p:cNvSpPr txBox="1"/>
          <p:nvPr/>
        </p:nvSpPr>
        <p:spPr>
          <a:xfrm>
            <a:off x="9768224" y="5338811"/>
            <a:ext cx="1876104" cy="307456"/>
          </a:xfrm>
          <a:prstGeom prst="rect">
            <a:avLst/>
          </a:prstGeom>
          <a:noFill/>
        </p:spPr>
        <p:txBody>
          <a:bodyPr wrap="square">
            <a:spAutoFit/>
          </a:bodyPr>
          <a:lstStyle/>
          <a:p>
            <a:r>
              <a:rPr lang="fr-FR" sz="1399" i="1"/>
              <a:t>src OCHA, CERF pilot</a:t>
            </a:r>
            <a:endParaRPr lang="fr-FR" sz="1399"/>
          </a:p>
        </p:txBody>
      </p:sp>
      <p:pic>
        <p:nvPicPr>
          <p:cNvPr id="2" name="object 57">
            <a:extLst>
              <a:ext uri="{FF2B5EF4-FFF2-40B4-BE49-F238E27FC236}">
                <a16:creationId xmlns:a16="http://schemas.microsoft.com/office/drawing/2014/main" id="{B636FB32-F2E5-758A-C62E-951869A85557}"/>
              </a:ext>
            </a:extLst>
          </p:cNvPr>
          <p:cNvPicPr/>
          <p:nvPr/>
        </p:nvPicPr>
        <p:blipFill>
          <a:blip r:embed="rId4" cstate="email">
            <a:extLst>
              <a:ext uri="{28A0092B-C50C-407E-A947-70E740481C1C}">
                <a14:useLocalDpi xmlns:a14="http://schemas.microsoft.com/office/drawing/2010/main"/>
              </a:ext>
            </a:extLst>
          </a:blip>
          <a:stretch>
            <a:fillRect/>
          </a:stretch>
        </p:blipFill>
        <p:spPr>
          <a:xfrm>
            <a:off x="-13291" y="302398"/>
            <a:ext cx="10506409" cy="578540"/>
          </a:xfrm>
          <a:prstGeom prst="rect">
            <a:avLst/>
          </a:prstGeom>
        </p:spPr>
      </p:pic>
      <p:sp>
        <p:nvSpPr>
          <p:cNvPr id="3" name="Title 1">
            <a:extLst>
              <a:ext uri="{FF2B5EF4-FFF2-40B4-BE49-F238E27FC236}">
                <a16:creationId xmlns:a16="http://schemas.microsoft.com/office/drawing/2014/main" id="{538227DB-E282-5A9D-02FA-E4FF6AE9CD1F}"/>
              </a:ext>
            </a:extLst>
          </p:cNvPr>
          <p:cNvSpPr txBox="1">
            <a:spLocks/>
          </p:cNvSpPr>
          <p:nvPr/>
        </p:nvSpPr>
        <p:spPr>
          <a:xfrm>
            <a:off x="57828" y="302397"/>
            <a:ext cx="10435290" cy="929067"/>
          </a:xfrm>
          <a:prstGeom prst="rect">
            <a:avLst/>
          </a:prstGeom>
        </p:spPr>
        <p:txBody>
          <a:bodyPr vert="horz" lIns="91339" tIns="45669" rIns="91339" bIns="45669" rtlCol="0" anchor="ctr">
            <a:normAutofit/>
          </a:bodyPr>
          <a:lstStyle>
            <a:defPPr>
              <a:defRPr lang="en-US"/>
            </a:defPPr>
            <a:lvl1pPr defTabSz="554492">
              <a:lnSpc>
                <a:spcPct val="90000"/>
              </a:lnSpc>
              <a:spcBef>
                <a:spcPct val="0"/>
              </a:spcBef>
              <a:buNone/>
              <a:defRPr sz="2668">
                <a:solidFill>
                  <a:prstClr val="white"/>
                </a:solidFill>
                <a:latin typeface="HALDEN SOLID" pitchFamily="2" charset="0"/>
                <a:ea typeface="+mj-ea"/>
                <a:cs typeface="+mj-cs"/>
              </a:defRPr>
            </a:lvl1pPr>
          </a:lstStyle>
          <a:p>
            <a:r>
              <a:rPr lang="en-GB" sz="2400"/>
              <a:t>EXAMPLE OF </a:t>
            </a:r>
            <a:r>
              <a:rPr lang="fr-FR" sz="2400"/>
              <a:t>ETHIOPIA FRAMEWORK – GETTING AHEAD OF DROUGHT </a:t>
            </a:r>
          </a:p>
          <a:p>
            <a:endParaRPr lang="en-US" sz="2400"/>
          </a:p>
        </p:txBody>
      </p:sp>
    </p:spTree>
    <p:extLst>
      <p:ext uri="{BB962C8B-B14F-4D97-AF65-F5344CB8AC3E}">
        <p14:creationId xmlns:p14="http://schemas.microsoft.com/office/powerpoint/2010/main" val="23114331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064730DE-5AF7-0505-E95F-304732F3C029}"/>
              </a:ext>
            </a:extLst>
          </p:cNvPr>
          <p:cNvGrpSpPr/>
          <p:nvPr/>
        </p:nvGrpSpPr>
        <p:grpSpPr>
          <a:xfrm>
            <a:off x="2126602" y="2878465"/>
            <a:ext cx="3286831" cy="293757"/>
            <a:chOff x="3503514" y="4744969"/>
            <a:chExt cx="5431155" cy="485403"/>
          </a:xfrm>
        </p:grpSpPr>
        <p:sp>
          <p:nvSpPr>
            <p:cNvPr id="37" name="object 37"/>
            <p:cNvSpPr/>
            <p:nvPr/>
          </p:nvSpPr>
          <p:spPr>
            <a:xfrm>
              <a:off x="3503514" y="5230372"/>
              <a:ext cx="5431155" cy="0"/>
            </a:xfrm>
            <a:custGeom>
              <a:avLst/>
              <a:gdLst/>
              <a:ahLst/>
              <a:cxnLst/>
              <a:rect l="l" t="t" r="r" b="b"/>
              <a:pathLst>
                <a:path w="5431155">
                  <a:moveTo>
                    <a:pt x="0" y="0"/>
                  </a:moveTo>
                  <a:lnTo>
                    <a:pt x="5430923" y="0"/>
                  </a:lnTo>
                </a:path>
              </a:pathLst>
            </a:custGeom>
            <a:ln w="76374">
              <a:solidFill>
                <a:srgbClr val="982B56"/>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74" name="object 74"/>
            <p:cNvSpPr txBox="1"/>
            <p:nvPr/>
          </p:nvSpPr>
          <p:spPr>
            <a:xfrm>
              <a:off x="5386310" y="4744969"/>
              <a:ext cx="1624965" cy="315984"/>
            </a:xfrm>
            <a:prstGeom prst="rect">
              <a:avLst/>
            </a:prstGeom>
          </p:spPr>
          <p:txBody>
            <a:bodyPr vert="horz" wrap="square" lIns="0" tIns="9607" rIns="0" bIns="0" rtlCol="0">
              <a:spAutoFit/>
            </a:bodyPr>
            <a:lstStyle/>
            <a:p>
              <a:pPr marL="7686" algn="ctr" defTabSz="553390">
                <a:spcBef>
                  <a:spcPts val="76"/>
                </a:spcBef>
              </a:pPr>
              <a:r>
                <a:rPr sz="1180" b="1" kern="0">
                  <a:solidFill>
                    <a:sysClr val="windowText" lastClr="000000"/>
                  </a:solidFill>
                  <a:latin typeface="OpenSans-Extrabold"/>
                  <a:cs typeface="OpenSans-Extrabold"/>
                  <a:sym typeface="Helvetica Neue"/>
                </a:rPr>
                <a:t>DRY</a:t>
              </a:r>
              <a:r>
                <a:rPr sz="1180" b="1" kern="0" spc="-73">
                  <a:solidFill>
                    <a:sysClr val="windowText" lastClr="000000"/>
                  </a:solidFill>
                  <a:latin typeface="OpenSans-Extrabold"/>
                  <a:cs typeface="OpenSans-Extrabold"/>
                  <a:sym typeface="Helvetica Neue"/>
                </a:rPr>
                <a:t> </a:t>
              </a:r>
              <a:r>
                <a:rPr sz="1180" b="1" kern="0" spc="-6">
                  <a:solidFill>
                    <a:sysClr val="windowText" lastClr="000000"/>
                  </a:solidFill>
                  <a:latin typeface="OpenSans-Extrabold"/>
                  <a:cs typeface="OpenSans-Extrabold"/>
                  <a:sym typeface="Helvetica Neue"/>
                </a:rPr>
                <a:t>SEASON</a:t>
              </a:r>
              <a:endParaRPr sz="1180" kern="0">
                <a:solidFill>
                  <a:sysClr val="windowText" lastClr="000000"/>
                </a:solidFill>
                <a:latin typeface="OpenSans-Extrabold"/>
                <a:cs typeface="OpenSans-Extrabold"/>
                <a:sym typeface="Helvetica Neue"/>
              </a:endParaRPr>
            </a:p>
          </p:txBody>
        </p:sp>
      </p:grpSp>
      <p:grpSp>
        <p:nvGrpSpPr>
          <p:cNvPr id="85" name="Group 84">
            <a:extLst>
              <a:ext uri="{FF2B5EF4-FFF2-40B4-BE49-F238E27FC236}">
                <a16:creationId xmlns:a16="http://schemas.microsoft.com/office/drawing/2014/main" id="{B831A801-A416-3533-BA4E-1D4B8932CE59}"/>
              </a:ext>
            </a:extLst>
          </p:cNvPr>
          <p:cNvGrpSpPr/>
          <p:nvPr/>
        </p:nvGrpSpPr>
        <p:grpSpPr>
          <a:xfrm>
            <a:off x="740978" y="3316628"/>
            <a:ext cx="10631376" cy="465407"/>
            <a:chOff x="1213910" y="5468992"/>
            <a:chExt cx="17567275" cy="769037"/>
          </a:xfrm>
        </p:grpSpPr>
        <p:sp>
          <p:nvSpPr>
            <p:cNvPr id="32" name="object 32"/>
            <p:cNvSpPr/>
            <p:nvPr/>
          </p:nvSpPr>
          <p:spPr>
            <a:xfrm>
              <a:off x="2836989" y="5474137"/>
              <a:ext cx="14385925" cy="762000"/>
            </a:xfrm>
            <a:custGeom>
              <a:avLst/>
              <a:gdLst/>
              <a:ahLst/>
              <a:cxnLst/>
              <a:rect l="l" t="t" r="r" b="b"/>
              <a:pathLst>
                <a:path w="14385925" h="762000">
                  <a:moveTo>
                    <a:pt x="14385493" y="0"/>
                  </a:moveTo>
                  <a:lnTo>
                    <a:pt x="13484708" y="0"/>
                  </a:lnTo>
                  <a:lnTo>
                    <a:pt x="13484708" y="759460"/>
                  </a:lnTo>
                  <a:lnTo>
                    <a:pt x="6308496" y="759460"/>
                  </a:lnTo>
                  <a:lnTo>
                    <a:pt x="6308496" y="0"/>
                  </a:lnTo>
                  <a:lnTo>
                    <a:pt x="0" y="0"/>
                  </a:lnTo>
                  <a:lnTo>
                    <a:pt x="0" y="759460"/>
                  </a:lnTo>
                  <a:lnTo>
                    <a:pt x="0" y="762000"/>
                  </a:lnTo>
                  <a:lnTo>
                    <a:pt x="14385493" y="762000"/>
                  </a:lnTo>
                  <a:lnTo>
                    <a:pt x="14385493" y="759460"/>
                  </a:lnTo>
                  <a:lnTo>
                    <a:pt x="14385493" y="0"/>
                  </a:lnTo>
                  <a:close/>
                </a:path>
              </a:pathLst>
            </a:custGeom>
            <a:solidFill>
              <a:srgbClr val="36596D"/>
            </a:solidFill>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33" name="object 33"/>
            <p:cNvSpPr/>
            <p:nvPr/>
          </p:nvSpPr>
          <p:spPr>
            <a:xfrm>
              <a:off x="9145493" y="5468992"/>
              <a:ext cx="7176770" cy="5715"/>
            </a:xfrm>
            <a:custGeom>
              <a:avLst/>
              <a:gdLst/>
              <a:ahLst/>
              <a:cxnLst/>
              <a:rect l="l" t="t" r="r" b="b"/>
              <a:pathLst>
                <a:path w="7176769" h="5714">
                  <a:moveTo>
                    <a:pt x="0" y="0"/>
                  </a:moveTo>
                  <a:lnTo>
                    <a:pt x="0" y="5130"/>
                  </a:lnTo>
                  <a:lnTo>
                    <a:pt x="7176210" y="5130"/>
                  </a:lnTo>
                  <a:lnTo>
                    <a:pt x="7176210" y="1109"/>
                  </a:lnTo>
                  <a:lnTo>
                    <a:pt x="0" y="0"/>
                  </a:lnTo>
                  <a:close/>
                </a:path>
              </a:pathLst>
            </a:custGeom>
            <a:solidFill>
              <a:srgbClr val="F15761"/>
            </a:solidFill>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34" name="object 34"/>
            <p:cNvSpPr txBox="1"/>
            <p:nvPr/>
          </p:nvSpPr>
          <p:spPr>
            <a:xfrm>
              <a:off x="3325178" y="5714458"/>
              <a:ext cx="5090160" cy="239680"/>
            </a:xfrm>
            <a:prstGeom prst="rect">
              <a:avLst/>
            </a:prstGeom>
          </p:spPr>
          <p:txBody>
            <a:bodyPr vert="horz" wrap="square" lIns="0" tIns="9992" rIns="0" bIns="0" rtlCol="0">
              <a:spAutoFit/>
            </a:bodyPr>
            <a:lstStyle/>
            <a:p>
              <a:pPr algn="ctr" defTabSz="553390">
                <a:spcBef>
                  <a:spcPts val="79"/>
                </a:spcBef>
                <a:tabLst>
                  <a:tab pos="734394" algn="l"/>
                  <a:tab pos="1501453" algn="l"/>
                  <a:tab pos="2235847" algn="l"/>
                  <a:tab pos="2970626" algn="l"/>
                </a:tabLst>
              </a:pPr>
              <a:r>
                <a:rPr sz="877" b="1" kern="0">
                  <a:solidFill>
                    <a:srgbClr val="FFFFFF"/>
                  </a:solidFill>
                  <a:latin typeface="OpenSans-Semibold"/>
                  <a:cs typeface="OpenSans-Semibold"/>
                  <a:sym typeface="Helvetica Neue"/>
                </a:rPr>
                <a:t>-</a:t>
              </a:r>
              <a:r>
                <a:rPr sz="877" b="1" kern="0" spc="-15">
                  <a:solidFill>
                    <a:srgbClr val="FFFFFF"/>
                  </a:solidFill>
                  <a:latin typeface="OpenSans-Semibold"/>
                  <a:cs typeface="OpenSans-Semibold"/>
                  <a:sym typeface="Helvetica Neue"/>
                </a:rPr>
                <a:t>11</a:t>
              </a:r>
              <a:r>
                <a:rPr sz="877" b="1" kern="0">
                  <a:solidFill>
                    <a:srgbClr val="FFFFFF"/>
                  </a:solidFill>
                  <a:latin typeface="OpenSans-Semibold"/>
                  <a:cs typeface="OpenSans-Semibold"/>
                  <a:sym typeface="Helvetica Neue"/>
                </a:rPr>
                <a:t>	-</a:t>
              </a:r>
              <a:r>
                <a:rPr sz="877" b="1" kern="0" spc="-15">
                  <a:solidFill>
                    <a:srgbClr val="FFFFFF"/>
                  </a:solidFill>
                  <a:latin typeface="OpenSans-Semibold"/>
                  <a:cs typeface="OpenSans-Semibold"/>
                  <a:sym typeface="Helvetica Neue"/>
                </a:rPr>
                <a:t>10</a:t>
              </a:r>
              <a:r>
                <a:rPr sz="877" b="1" kern="0">
                  <a:solidFill>
                    <a:srgbClr val="FFFFFF"/>
                  </a:solidFill>
                  <a:latin typeface="OpenSans-Semibold"/>
                  <a:cs typeface="OpenSans-Semibold"/>
                  <a:sym typeface="Helvetica Neue"/>
                </a:rPr>
                <a:t>	-</a:t>
              </a:r>
              <a:r>
                <a:rPr sz="877" b="1" kern="0" spc="-30">
                  <a:solidFill>
                    <a:srgbClr val="FFFFFF"/>
                  </a:solidFill>
                  <a:latin typeface="OpenSans-Semibold"/>
                  <a:cs typeface="OpenSans-Semibold"/>
                  <a:sym typeface="Helvetica Neue"/>
                </a:rPr>
                <a:t>9</a:t>
              </a:r>
              <a:r>
                <a:rPr sz="877" b="1" kern="0">
                  <a:solidFill>
                    <a:srgbClr val="FFFFFF"/>
                  </a:solidFill>
                  <a:latin typeface="OpenSans-Semibold"/>
                  <a:cs typeface="OpenSans-Semibold"/>
                  <a:sym typeface="Helvetica Neue"/>
                </a:rPr>
                <a:t>	-</a:t>
              </a:r>
              <a:r>
                <a:rPr sz="877" b="1" kern="0" spc="-30">
                  <a:solidFill>
                    <a:srgbClr val="FFFFFF"/>
                  </a:solidFill>
                  <a:latin typeface="OpenSans-Semibold"/>
                  <a:cs typeface="OpenSans-Semibold"/>
                  <a:sym typeface="Helvetica Neue"/>
                </a:rPr>
                <a:t>8</a:t>
              </a:r>
              <a:r>
                <a:rPr sz="877" b="1" kern="0">
                  <a:solidFill>
                    <a:srgbClr val="FFFFFF"/>
                  </a:solidFill>
                  <a:latin typeface="OpenSans-Semibold"/>
                  <a:cs typeface="OpenSans-Semibold"/>
                  <a:sym typeface="Helvetica Neue"/>
                </a:rPr>
                <a:t>	-</a:t>
              </a:r>
              <a:r>
                <a:rPr sz="877" b="1" kern="0" spc="-30">
                  <a:solidFill>
                    <a:srgbClr val="FFFFFF"/>
                  </a:solidFill>
                  <a:latin typeface="OpenSans-Semibold"/>
                  <a:cs typeface="OpenSans-Semibold"/>
                  <a:sym typeface="Helvetica Neue"/>
                </a:rPr>
                <a:t>7</a:t>
              </a:r>
              <a:endParaRPr sz="877" kern="0">
                <a:solidFill>
                  <a:sysClr val="windowText" lastClr="000000"/>
                </a:solidFill>
                <a:latin typeface="OpenSans-Semibold"/>
                <a:cs typeface="OpenSans-Semibold"/>
                <a:sym typeface="Helvetica Neue"/>
              </a:endParaRPr>
            </a:p>
          </p:txBody>
        </p:sp>
        <p:sp>
          <p:nvSpPr>
            <p:cNvPr id="35" name="object 35"/>
            <p:cNvSpPr txBox="1"/>
            <p:nvPr/>
          </p:nvSpPr>
          <p:spPr>
            <a:xfrm>
              <a:off x="9447798" y="5714458"/>
              <a:ext cx="6250304" cy="239680"/>
            </a:xfrm>
            <a:prstGeom prst="rect">
              <a:avLst/>
            </a:prstGeom>
          </p:spPr>
          <p:txBody>
            <a:bodyPr vert="horz" wrap="square" lIns="0" tIns="9992" rIns="0" bIns="0" rtlCol="0">
              <a:spAutoFit/>
            </a:bodyPr>
            <a:lstStyle/>
            <a:p>
              <a:pPr algn="ctr" defTabSz="553390">
                <a:spcBef>
                  <a:spcPts val="79"/>
                </a:spcBef>
                <a:tabLst>
                  <a:tab pos="734394" algn="l"/>
                  <a:tab pos="1468788" algn="l"/>
                  <a:tab pos="2203566" algn="l"/>
                  <a:tab pos="2937961" algn="l"/>
                  <a:tab pos="3672739" algn="l"/>
                </a:tabLst>
              </a:pPr>
              <a:r>
                <a:rPr sz="877" b="1" kern="0">
                  <a:solidFill>
                    <a:sysClr val="windowText" lastClr="000000"/>
                  </a:solidFill>
                  <a:latin typeface="OpenSans-Semibold"/>
                  <a:cs typeface="OpenSans-Semibold"/>
                  <a:sym typeface="Helvetica Neue"/>
                </a:rPr>
                <a:t>-</a:t>
              </a:r>
              <a:r>
                <a:rPr sz="877" b="1" kern="0" spc="-30">
                  <a:solidFill>
                    <a:sysClr val="windowText" lastClr="000000"/>
                  </a:solidFill>
                  <a:latin typeface="OpenSans-Semibold"/>
                  <a:cs typeface="OpenSans-Semibold"/>
                  <a:sym typeface="Helvetica Neue"/>
                </a:rPr>
                <a:t>6</a:t>
              </a:r>
              <a:r>
                <a:rPr sz="877" b="1" kern="0">
                  <a:solidFill>
                    <a:sysClr val="windowText" lastClr="000000"/>
                  </a:solidFill>
                  <a:latin typeface="OpenSans-Semibold"/>
                  <a:cs typeface="OpenSans-Semibold"/>
                  <a:sym typeface="Helvetica Neue"/>
                </a:rPr>
                <a:t>	-</a:t>
              </a:r>
              <a:r>
                <a:rPr sz="877" b="1" kern="0" spc="-30">
                  <a:solidFill>
                    <a:sysClr val="windowText" lastClr="000000"/>
                  </a:solidFill>
                  <a:latin typeface="OpenSans-Semibold"/>
                  <a:cs typeface="OpenSans-Semibold"/>
                  <a:sym typeface="Helvetica Neue"/>
                </a:rPr>
                <a:t>5</a:t>
              </a:r>
              <a:r>
                <a:rPr sz="877" b="1" kern="0">
                  <a:solidFill>
                    <a:sysClr val="windowText" lastClr="000000"/>
                  </a:solidFill>
                  <a:latin typeface="OpenSans-Semibold"/>
                  <a:cs typeface="OpenSans-Semibold"/>
                  <a:sym typeface="Helvetica Neue"/>
                </a:rPr>
                <a:t>	-</a:t>
              </a:r>
              <a:r>
                <a:rPr sz="877" b="1" kern="0" spc="-30">
                  <a:solidFill>
                    <a:sysClr val="windowText" lastClr="000000"/>
                  </a:solidFill>
                  <a:latin typeface="OpenSans-Semibold"/>
                  <a:cs typeface="OpenSans-Semibold"/>
                  <a:sym typeface="Helvetica Neue"/>
                </a:rPr>
                <a:t>4</a:t>
              </a:r>
              <a:r>
                <a:rPr sz="877" b="1" kern="0">
                  <a:solidFill>
                    <a:sysClr val="windowText" lastClr="000000"/>
                  </a:solidFill>
                  <a:latin typeface="OpenSans-Semibold"/>
                  <a:cs typeface="OpenSans-Semibold"/>
                  <a:sym typeface="Helvetica Neue"/>
                </a:rPr>
                <a:t>	-</a:t>
              </a:r>
              <a:r>
                <a:rPr sz="877" b="1" kern="0" spc="-30">
                  <a:solidFill>
                    <a:sysClr val="windowText" lastClr="000000"/>
                  </a:solidFill>
                  <a:latin typeface="OpenSans-Semibold"/>
                  <a:cs typeface="OpenSans-Semibold"/>
                  <a:sym typeface="Helvetica Neue"/>
                </a:rPr>
                <a:t>3</a:t>
              </a:r>
              <a:r>
                <a:rPr sz="877" b="1" kern="0">
                  <a:solidFill>
                    <a:sysClr val="windowText" lastClr="000000"/>
                  </a:solidFill>
                  <a:latin typeface="OpenSans-Semibold"/>
                  <a:cs typeface="OpenSans-Semibold"/>
                  <a:sym typeface="Helvetica Neue"/>
                </a:rPr>
                <a:t>	-</a:t>
              </a:r>
              <a:r>
                <a:rPr sz="877" b="1" kern="0" spc="-30">
                  <a:solidFill>
                    <a:sysClr val="windowText" lastClr="000000"/>
                  </a:solidFill>
                  <a:latin typeface="OpenSans-Semibold"/>
                  <a:cs typeface="OpenSans-Semibold"/>
                  <a:sym typeface="Helvetica Neue"/>
                </a:rPr>
                <a:t>2</a:t>
              </a:r>
              <a:r>
                <a:rPr sz="877" b="1" kern="0">
                  <a:solidFill>
                    <a:sysClr val="windowText" lastClr="000000"/>
                  </a:solidFill>
                  <a:latin typeface="OpenSans-Semibold"/>
                  <a:cs typeface="OpenSans-Semibold"/>
                  <a:sym typeface="Helvetica Neue"/>
                </a:rPr>
                <a:t>	-</a:t>
              </a:r>
              <a:r>
                <a:rPr sz="877" b="1" kern="0" spc="-30">
                  <a:solidFill>
                    <a:sysClr val="windowText" lastClr="000000"/>
                  </a:solidFill>
                  <a:latin typeface="OpenSans-Semibold"/>
                  <a:cs typeface="OpenSans-Semibold"/>
                  <a:sym typeface="Helvetica Neue"/>
                </a:rPr>
                <a:t>1</a:t>
              </a:r>
              <a:endParaRPr sz="877" kern="0">
                <a:solidFill>
                  <a:sysClr val="windowText" lastClr="000000"/>
                </a:solidFill>
                <a:latin typeface="OpenSans-Semibold"/>
                <a:cs typeface="OpenSans-Semibold"/>
                <a:sym typeface="Helvetica Neue"/>
              </a:endParaRPr>
            </a:p>
          </p:txBody>
        </p:sp>
        <p:sp>
          <p:nvSpPr>
            <p:cNvPr id="36" name="object 36"/>
            <p:cNvSpPr txBox="1"/>
            <p:nvPr/>
          </p:nvSpPr>
          <p:spPr>
            <a:xfrm>
              <a:off x="16760838" y="5714458"/>
              <a:ext cx="120650" cy="239680"/>
            </a:xfrm>
            <a:prstGeom prst="rect">
              <a:avLst/>
            </a:prstGeom>
          </p:spPr>
          <p:txBody>
            <a:bodyPr vert="horz" wrap="square" lIns="0" tIns="9992" rIns="0" bIns="0" rtlCol="0">
              <a:spAutoFit/>
            </a:bodyPr>
            <a:lstStyle/>
            <a:p>
              <a:pPr algn="ctr" defTabSz="553390">
                <a:spcBef>
                  <a:spcPts val="79"/>
                </a:spcBef>
              </a:pPr>
              <a:r>
                <a:rPr sz="877" b="1" kern="0" spc="9">
                  <a:solidFill>
                    <a:srgbClr val="FFFFFF"/>
                  </a:solidFill>
                  <a:latin typeface="OpenSans-Semibold"/>
                  <a:cs typeface="OpenSans-Semibold"/>
                  <a:sym typeface="Helvetica Neue"/>
                </a:rPr>
                <a:t>0</a:t>
              </a:r>
              <a:endParaRPr sz="877" kern="0">
                <a:solidFill>
                  <a:sysClr val="windowText" lastClr="000000"/>
                </a:solidFill>
                <a:latin typeface="OpenSans-Semibold"/>
                <a:cs typeface="OpenSans-Semibold"/>
                <a:sym typeface="Helvetica Neue"/>
              </a:endParaRPr>
            </a:p>
          </p:txBody>
        </p:sp>
        <p:grpSp>
          <p:nvGrpSpPr>
            <p:cNvPr id="66" name="object 66"/>
            <p:cNvGrpSpPr/>
            <p:nvPr/>
          </p:nvGrpSpPr>
          <p:grpSpPr>
            <a:xfrm>
              <a:off x="1213910" y="5474124"/>
              <a:ext cx="17567275" cy="763905"/>
              <a:chOff x="1213910" y="5474124"/>
              <a:chExt cx="17567275" cy="763905"/>
            </a:xfrm>
          </p:grpSpPr>
          <p:sp>
            <p:nvSpPr>
              <p:cNvPr id="67" name="object 67"/>
              <p:cNvSpPr/>
              <p:nvPr/>
            </p:nvSpPr>
            <p:spPr>
              <a:xfrm>
                <a:off x="1213910" y="5474124"/>
                <a:ext cx="17567275" cy="763905"/>
              </a:xfrm>
              <a:custGeom>
                <a:avLst/>
                <a:gdLst/>
                <a:ahLst/>
                <a:cxnLst/>
                <a:rect l="l" t="t" r="r" b="b"/>
                <a:pathLst>
                  <a:path w="17567275" h="763904">
                    <a:moveTo>
                      <a:pt x="17567150" y="763892"/>
                    </a:moveTo>
                    <a:lnTo>
                      <a:pt x="0" y="763892"/>
                    </a:lnTo>
                    <a:lnTo>
                      <a:pt x="0" y="0"/>
                    </a:lnTo>
                    <a:lnTo>
                      <a:pt x="17567150" y="0"/>
                    </a:lnTo>
                    <a:lnTo>
                      <a:pt x="17567150" y="763892"/>
                    </a:lnTo>
                    <a:close/>
                  </a:path>
                </a:pathLst>
              </a:custGeom>
              <a:ln w="21632">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8" name="object 68"/>
              <p:cNvSpPr/>
              <p:nvPr/>
            </p:nvSpPr>
            <p:spPr>
              <a:xfrm>
                <a:off x="9164678" y="5483195"/>
                <a:ext cx="7137400" cy="746760"/>
              </a:xfrm>
              <a:custGeom>
                <a:avLst/>
                <a:gdLst/>
                <a:ahLst/>
                <a:cxnLst/>
                <a:rect l="l" t="t" r="r" b="b"/>
                <a:pathLst>
                  <a:path w="7137400" h="746760">
                    <a:moveTo>
                      <a:pt x="7136965" y="746626"/>
                    </a:moveTo>
                    <a:lnTo>
                      <a:pt x="0" y="746626"/>
                    </a:lnTo>
                    <a:lnTo>
                      <a:pt x="0" y="0"/>
                    </a:lnTo>
                    <a:lnTo>
                      <a:pt x="7136965" y="0"/>
                    </a:lnTo>
                    <a:lnTo>
                      <a:pt x="7136965" y="746626"/>
                    </a:lnTo>
                    <a:close/>
                  </a:path>
                </a:pathLst>
              </a:custGeom>
              <a:ln w="40428">
                <a:solidFill>
                  <a:srgbClr val="EF404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sp>
          <p:nvSpPr>
            <p:cNvPr id="75" name="object 75"/>
            <p:cNvSpPr txBox="1"/>
            <p:nvPr/>
          </p:nvSpPr>
          <p:spPr>
            <a:xfrm>
              <a:off x="1224727" y="5560443"/>
              <a:ext cx="1612265" cy="597183"/>
            </a:xfrm>
            <a:prstGeom prst="rect">
              <a:avLst/>
            </a:prstGeom>
          </p:spPr>
          <p:txBody>
            <a:bodyPr vert="horz" wrap="square" lIns="0" tIns="28053" rIns="0" bIns="0" rtlCol="0">
              <a:spAutoFit/>
            </a:bodyPr>
            <a:lstStyle/>
            <a:p>
              <a:pPr marL="120286" marR="212133" algn="ctr" defTabSz="553390">
                <a:lnSpc>
                  <a:spcPts val="1295"/>
                </a:lnSpc>
                <a:spcBef>
                  <a:spcPts val="221"/>
                </a:spcBef>
              </a:pPr>
              <a:r>
                <a:rPr sz="1180" b="1" kern="0" spc="-21">
                  <a:solidFill>
                    <a:sysClr val="windowText" lastClr="000000"/>
                  </a:solidFill>
                  <a:latin typeface="OpenSans-Extrabold"/>
                  <a:cs typeface="OpenSans-Extrabold"/>
                  <a:sym typeface="Helvetica Neue"/>
                </a:rPr>
                <a:t>DAYS</a:t>
              </a:r>
              <a:r>
                <a:rPr sz="1180" b="1" kern="0" spc="-61">
                  <a:solidFill>
                    <a:sysClr val="windowText" lastClr="000000"/>
                  </a:solidFill>
                  <a:latin typeface="OpenSans-Extrabold"/>
                  <a:cs typeface="OpenSans-Extrabold"/>
                  <a:sym typeface="Helvetica Neue"/>
                </a:rPr>
                <a:t> </a:t>
              </a:r>
              <a:r>
                <a:rPr sz="1180" b="1" kern="0" spc="-15">
                  <a:solidFill>
                    <a:sysClr val="windowText" lastClr="000000"/>
                  </a:solidFill>
                  <a:latin typeface="OpenSans-Extrabold"/>
                  <a:cs typeface="OpenSans-Extrabold"/>
                  <a:sym typeface="Helvetica Neue"/>
                </a:rPr>
                <a:t>TO </a:t>
              </a:r>
              <a:r>
                <a:rPr sz="1180" b="1" kern="0" spc="-6">
                  <a:solidFill>
                    <a:sysClr val="windowText" lastClr="000000"/>
                  </a:solidFill>
                  <a:latin typeface="OpenSans-Extrabold"/>
                  <a:cs typeface="OpenSans-Extrabold"/>
                  <a:sym typeface="Helvetica Neue"/>
                </a:rPr>
                <a:t>IMPACT</a:t>
              </a:r>
              <a:endParaRPr sz="1180" kern="0">
                <a:solidFill>
                  <a:sysClr val="windowText" lastClr="000000"/>
                </a:solidFill>
                <a:latin typeface="OpenSans-Extrabold"/>
                <a:cs typeface="OpenSans-Extrabold"/>
                <a:sym typeface="Helvetica Neue"/>
              </a:endParaRPr>
            </a:p>
          </p:txBody>
        </p:sp>
      </p:grpSp>
      <p:grpSp>
        <p:nvGrpSpPr>
          <p:cNvPr id="79" name="object 79"/>
          <p:cNvGrpSpPr/>
          <p:nvPr/>
        </p:nvGrpSpPr>
        <p:grpSpPr>
          <a:xfrm>
            <a:off x="9866371" y="2268254"/>
            <a:ext cx="549150" cy="1028360"/>
            <a:chOff x="16292696" y="3736661"/>
            <a:chExt cx="907415" cy="1699260"/>
          </a:xfrm>
        </p:grpSpPr>
        <p:pic>
          <p:nvPicPr>
            <p:cNvPr id="80" name="object 80"/>
            <p:cNvPicPr/>
            <p:nvPr/>
          </p:nvPicPr>
          <p:blipFill>
            <a:blip r:embed="rId2" cstate="email">
              <a:extLst>
                <a:ext uri="{28A0092B-C50C-407E-A947-70E740481C1C}">
                  <a14:useLocalDpi xmlns:a14="http://schemas.microsoft.com/office/drawing/2010/main"/>
                </a:ext>
              </a:extLst>
            </a:blip>
            <a:stretch>
              <a:fillRect/>
            </a:stretch>
          </p:blipFill>
          <p:spPr>
            <a:xfrm>
              <a:off x="16303167" y="4546317"/>
              <a:ext cx="896918" cy="889349"/>
            </a:xfrm>
            <a:prstGeom prst="rect">
              <a:avLst/>
            </a:prstGeom>
          </p:spPr>
        </p:pic>
        <p:pic>
          <p:nvPicPr>
            <p:cNvPr id="81" name="object 81"/>
            <p:cNvPicPr/>
            <p:nvPr/>
          </p:nvPicPr>
          <p:blipFill>
            <a:blip r:embed="rId3" cstate="email">
              <a:extLst>
                <a:ext uri="{28A0092B-C50C-407E-A947-70E740481C1C}">
                  <a14:useLocalDpi xmlns:a14="http://schemas.microsoft.com/office/drawing/2010/main"/>
                </a:ext>
              </a:extLst>
            </a:blip>
            <a:stretch>
              <a:fillRect/>
            </a:stretch>
          </p:blipFill>
          <p:spPr>
            <a:xfrm>
              <a:off x="16292696" y="3736661"/>
              <a:ext cx="826561" cy="830592"/>
            </a:xfrm>
            <a:prstGeom prst="rect">
              <a:avLst/>
            </a:prstGeom>
          </p:spPr>
        </p:pic>
      </p:grpSp>
      <p:grpSp>
        <p:nvGrpSpPr>
          <p:cNvPr id="9" name="Group 8">
            <a:extLst>
              <a:ext uri="{FF2B5EF4-FFF2-40B4-BE49-F238E27FC236}">
                <a16:creationId xmlns:a16="http://schemas.microsoft.com/office/drawing/2014/main" id="{A23B0A02-4738-BD02-52D0-4A5AA77E317B}"/>
              </a:ext>
            </a:extLst>
          </p:cNvPr>
          <p:cNvGrpSpPr/>
          <p:nvPr/>
        </p:nvGrpSpPr>
        <p:grpSpPr>
          <a:xfrm>
            <a:off x="1949674" y="3778691"/>
            <a:ext cx="9422794" cy="2548208"/>
            <a:chOff x="3211157" y="6232500"/>
            <a:chExt cx="15570217" cy="4210657"/>
          </a:xfrm>
        </p:grpSpPr>
        <p:sp>
          <p:nvSpPr>
            <p:cNvPr id="78" name="object 78"/>
            <p:cNvSpPr txBox="1"/>
            <p:nvPr/>
          </p:nvSpPr>
          <p:spPr>
            <a:xfrm>
              <a:off x="16276299" y="6962752"/>
              <a:ext cx="2505075" cy="2315923"/>
            </a:xfrm>
            <a:prstGeom prst="rect">
              <a:avLst/>
            </a:prstGeom>
            <a:solidFill>
              <a:srgbClr val="F4ECD6"/>
            </a:solidFill>
          </p:spPr>
          <p:txBody>
            <a:bodyPr vert="horz" wrap="square" lIns="0" tIns="0" rIns="0" bIns="0" rtlCol="0">
              <a:spAutoFit/>
            </a:bodyPr>
            <a:lstStyle/>
            <a:p>
              <a:pPr algn="ctr" defTabSz="553390"/>
              <a:endParaRPr sz="1634" kern="0">
                <a:solidFill>
                  <a:sysClr val="windowText" lastClr="000000"/>
                </a:solidFill>
                <a:latin typeface="Times New Roman"/>
                <a:cs typeface="Times New Roman"/>
                <a:sym typeface="Helvetica Neue"/>
              </a:endParaRPr>
            </a:p>
            <a:p>
              <a:pPr algn="ctr" defTabSz="553390"/>
              <a:endParaRPr sz="1634" kern="0">
                <a:solidFill>
                  <a:sysClr val="windowText" lastClr="000000"/>
                </a:solidFill>
                <a:latin typeface="Times New Roman"/>
                <a:cs typeface="Times New Roman"/>
                <a:sym typeface="Helvetica Neue"/>
              </a:endParaRPr>
            </a:p>
            <a:p>
              <a:pPr algn="ctr" defTabSz="553390"/>
              <a:endParaRPr sz="1634" kern="0">
                <a:solidFill>
                  <a:sysClr val="windowText" lastClr="000000"/>
                </a:solidFill>
                <a:latin typeface="Times New Roman"/>
                <a:cs typeface="Times New Roman"/>
                <a:sym typeface="Helvetica Neue"/>
              </a:endParaRPr>
            </a:p>
            <a:p>
              <a:pPr algn="ctr" defTabSz="553390"/>
              <a:endParaRPr sz="1634" kern="0">
                <a:solidFill>
                  <a:sysClr val="windowText" lastClr="000000"/>
                </a:solidFill>
                <a:latin typeface="Times New Roman"/>
                <a:cs typeface="Times New Roman"/>
                <a:sym typeface="Helvetica Neue"/>
              </a:endParaRPr>
            </a:p>
            <a:p>
              <a:pPr algn="ctr" defTabSz="553390">
                <a:spcBef>
                  <a:spcPts val="6"/>
                </a:spcBef>
              </a:pPr>
              <a:endParaRPr sz="1392" kern="0">
                <a:solidFill>
                  <a:sysClr val="windowText" lastClr="000000"/>
                </a:solidFill>
                <a:latin typeface="Times New Roman"/>
                <a:cs typeface="Times New Roman"/>
                <a:sym typeface="Helvetica Neue"/>
              </a:endParaRPr>
            </a:p>
            <a:p>
              <a:pPr marL="243645" algn="ctr" defTabSz="553390">
                <a:spcBef>
                  <a:spcPts val="3"/>
                </a:spcBef>
              </a:pPr>
              <a:r>
                <a:rPr sz="1180" b="1" kern="0" spc="-6">
                  <a:solidFill>
                    <a:sysClr val="windowText" lastClr="000000"/>
                  </a:solidFill>
                  <a:latin typeface="OpenSans-Extrabold"/>
                  <a:cs typeface="OpenSans-Extrabold"/>
                  <a:sym typeface="Helvetica Neue"/>
                </a:rPr>
                <a:t>MONITORING</a:t>
              </a:r>
              <a:endParaRPr sz="1180" kern="0">
                <a:solidFill>
                  <a:sysClr val="windowText" lastClr="000000"/>
                </a:solidFill>
                <a:latin typeface="OpenSans-Extrabold"/>
                <a:cs typeface="OpenSans-Extrabold"/>
                <a:sym typeface="Helvetica Neue"/>
              </a:endParaRPr>
            </a:p>
          </p:txBody>
        </p:sp>
        <p:sp>
          <p:nvSpPr>
            <p:cNvPr id="18" name="object 18"/>
            <p:cNvSpPr/>
            <p:nvPr/>
          </p:nvSpPr>
          <p:spPr>
            <a:xfrm>
              <a:off x="16276289" y="6238008"/>
              <a:ext cx="2499360" cy="725170"/>
            </a:xfrm>
            <a:custGeom>
              <a:avLst/>
              <a:gdLst/>
              <a:ahLst/>
              <a:cxnLst/>
              <a:rect l="l" t="t" r="r" b="b"/>
              <a:pathLst>
                <a:path w="2499359" h="725170">
                  <a:moveTo>
                    <a:pt x="2499211" y="0"/>
                  </a:moveTo>
                  <a:lnTo>
                    <a:pt x="0" y="0"/>
                  </a:lnTo>
                  <a:lnTo>
                    <a:pt x="0" y="724742"/>
                  </a:lnTo>
                  <a:lnTo>
                    <a:pt x="2499211" y="724742"/>
                  </a:lnTo>
                  <a:lnTo>
                    <a:pt x="2499211" y="0"/>
                  </a:lnTo>
                  <a:close/>
                </a:path>
              </a:pathLst>
            </a:custGeom>
            <a:solidFill>
              <a:srgbClr val="B26080"/>
            </a:solidFill>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nvGrpSpPr>
            <p:cNvPr id="84" name="Group 83">
              <a:extLst>
                <a:ext uri="{FF2B5EF4-FFF2-40B4-BE49-F238E27FC236}">
                  <a16:creationId xmlns:a16="http://schemas.microsoft.com/office/drawing/2014/main" id="{26363426-4CE8-1F18-B98B-21321F2FD7C8}"/>
                </a:ext>
              </a:extLst>
            </p:cNvPr>
            <p:cNvGrpSpPr/>
            <p:nvPr/>
          </p:nvGrpSpPr>
          <p:grpSpPr>
            <a:xfrm>
              <a:off x="16276290" y="6238009"/>
              <a:ext cx="2499360" cy="656834"/>
              <a:chOff x="16276290" y="6238009"/>
              <a:chExt cx="2499360" cy="656834"/>
            </a:xfrm>
          </p:grpSpPr>
          <p:sp>
            <p:nvSpPr>
              <p:cNvPr id="82" name="object 82"/>
              <p:cNvSpPr txBox="1"/>
              <p:nvPr/>
            </p:nvSpPr>
            <p:spPr>
              <a:xfrm>
                <a:off x="16276290" y="6238009"/>
                <a:ext cx="2499360" cy="371378"/>
              </a:xfrm>
              <a:prstGeom prst="rect">
                <a:avLst/>
              </a:prstGeom>
              <a:solidFill>
                <a:srgbClr val="B26080"/>
              </a:solidFill>
            </p:spPr>
            <p:txBody>
              <a:bodyPr vert="horz" wrap="square" lIns="0" tIns="44962" rIns="0" bIns="0" rtlCol="0">
                <a:spAutoFit/>
              </a:bodyPr>
              <a:lstStyle/>
              <a:p>
                <a:pPr marL="116442" algn="ctr" defTabSz="553390">
                  <a:lnSpc>
                    <a:spcPts val="1365"/>
                  </a:lnSpc>
                  <a:spcBef>
                    <a:spcPts val="354"/>
                  </a:spcBef>
                </a:pPr>
                <a:r>
                  <a:rPr sz="1180" b="1" kern="0" spc="-6">
                    <a:solidFill>
                      <a:sysClr val="windowText" lastClr="000000"/>
                    </a:solidFill>
                    <a:latin typeface="OpenSans-Extrabold"/>
                    <a:cs typeface="OpenSans-Extrabold"/>
                    <a:sym typeface="Helvetica Neue"/>
                  </a:rPr>
                  <a:t>EARLY</a:t>
                </a:r>
                <a:r>
                  <a:rPr sz="1180" b="1" kern="0" spc="-58">
                    <a:solidFill>
                      <a:sysClr val="windowText" lastClr="000000"/>
                    </a:solidFill>
                    <a:latin typeface="OpenSans-Extrabold"/>
                    <a:cs typeface="OpenSans-Extrabold"/>
                    <a:sym typeface="Helvetica Neue"/>
                  </a:rPr>
                  <a:t> </a:t>
                </a:r>
                <a:r>
                  <a:rPr sz="1180" b="1" kern="0" spc="-6">
                    <a:solidFill>
                      <a:sysClr val="windowText" lastClr="000000"/>
                    </a:solidFill>
                    <a:latin typeface="OpenSans-Extrabold"/>
                    <a:cs typeface="OpenSans-Extrabold"/>
                    <a:sym typeface="Helvetica Neue"/>
                  </a:rPr>
                  <a:t>RESPONSE</a:t>
                </a:r>
                <a:endParaRPr sz="1180" kern="0">
                  <a:solidFill>
                    <a:sysClr val="windowText" lastClr="000000"/>
                  </a:solidFill>
                  <a:latin typeface="OpenSans-Extrabold"/>
                  <a:cs typeface="OpenSans-Extrabold"/>
                  <a:sym typeface="Helvetica Neue"/>
                </a:endParaRPr>
              </a:p>
            </p:txBody>
          </p:sp>
          <p:sp>
            <p:nvSpPr>
              <p:cNvPr id="83" name="object 83"/>
              <p:cNvSpPr txBox="1"/>
              <p:nvPr/>
            </p:nvSpPr>
            <p:spPr>
              <a:xfrm>
                <a:off x="16276290" y="6598487"/>
                <a:ext cx="2499360" cy="296356"/>
              </a:xfrm>
              <a:prstGeom prst="rect">
                <a:avLst/>
              </a:prstGeom>
              <a:solidFill>
                <a:srgbClr val="B26080"/>
              </a:solidFill>
            </p:spPr>
            <p:txBody>
              <a:bodyPr vert="horz" wrap="square" lIns="0" tIns="0" rIns="0" bIns="0" rtlCol="0">
                <a:spAutoFit/>
              </a:bodyPr>
              <a:lstStyle/>
              <a:p>
                <a:pPr marL="200604" algn="ctr" defTabSz="553390">
                  <a:lnSpc>
                    <a:spcPts val="1350"/>
                  </a:lnSpc>
                </a:pPr>
                <a:r>
                  <a:rPr sz="1180" b="1" kern="0">
                    <a:solidFill>
                      <a:sysClr val="windowText" lastClr="000000"/>
                    </a:solidFill>
                    <a:latin typeface="OpenSans-Extrabold"/>
                    <a:cs typeface="OpenSans-Extrabold"/>
                    <a:sym typeface="Helvetica Neue"/>
                  </a:rPr>
                  <a:t>(CRISIS</a:t>
                </a:r>
                <a:r>
                  <a:rPr sz="1180" b="1" kern="0" spc="-24">
                    <a:solidFill>
                      <a:sysClr val="windowText" lastClr="000000"/>
                    </a:solidFill>
                    <a:latin typeface="OpenSans-Extrabold"/>
                    <a:cs typeface="OpenSans-Extrabold"/>
                    <a:sym typeface="Helvetica Neue"/>
                  </a:rPr>
                  <a:t> </a:t>
                </a:r>
                <a:r>
                  <a:rPr sz="1180" b="1" kern="0" spc="-6">
                    <a:solidFill>
                      <a:sysClr val="windowText" lastClr="000000"/>
                    </a:solidFill>
                    <a:latin typeface="OpenSans-Extrabold"/>
                    <a:cs typeface="OpenSans-Extrabold"/>
                    <a:sym typeface="Helvetica Neue"/>
                  </a:rPr>
                  <a:t>ONSET)</a:t>
                </a:r>
                <a:endParaRPr sz="1180" kern="0">
                  <a:solidFill>
                    <a:sysClr val="windowText" lastClr="000000"/>
                  </a:solidFill>
                  <a:latin typeface="OpenSans-Extrabold"/>
                  <a:cs typeface="OpenSans-Extrabold"/>
                  <a:sym typeface="Helvetica Neue"/>
                </a:endParaRPr>
              </a:p>
            </p:txBody>
          </p:sp>
        </p:grpSp>
        <p:sp>
          <p:nvSpPr>
            <p:cNvPr id="10" name="object 10"/>
            <p:cNvSpPr/>
            <p:nvPr/>
          </p:nvSpPr>
          <p:spPr>
            <a:xfrm>
              <a:off x="3211157" y="6237166"/>
              <a:ext cx="12882245" cy="3352800"/>
            </a:xfrm>
            <a:custGeom>
              <a:avLst/>
              <a:gdLst/>
              <a:ahLst/>
              <a:cxnLst/>
              <a:rect l="l" t="t" r="r" b="b"/>
              <a:pathLst>
                <a:path w="12882244" h="3352800">
                  <a:moveTo>
                    <a:pt x="12881636" y="0"/>
                  </a:moveTo>
                  <a:lnTo>
                    <a:pt x="12631014" y="0"/>
                  </a:lnTo>
                  <a:lnTo>
                    <a:pt x="12631014" y="2189048"/>
                  </a:lnTo>
                  <a:lnTo>
                    <a:pt x="6055398" y="2189048"/>
                  </a:lnTo>
                  <a:lnTo>
                    <a:pt x="6055398" y="0"/>
                  </a:lnTo>
                  <a:lnTo>
                    <a:pt x="0" y="0"/>
                  </a:lnTo>
                  <a:lnTo>
                    <a:pt x="0" y="2189048"/>
                  </a:lnTo>
                  <a:lnTo>
                    <a:pt x="0" y="3352406"/>
                  </a:lnTo>
                  <a:lnTo>
                    <a:pt x="12881636" y="3352406"/>
                  </a:lnTo>
                  <a:lnTo>
                    <a:pt x="12881636" y="2189048"/>
                  </a:lnTo>
                  <a:lnTo>
                    <a:pt x="12881636" y="0"/>
                  </a:lnTo>
                  <a:close/>
                </a:path>
              </a:pathLst>
            </a:custGeom>
            <a:solidFill>
              <a:srgbClr val="4CCAAA"/>
            </a:solidFill>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11" name="object 11"/>
            <p:cNvSpPr/>
            <p:nvPr/>
          </p:nvSpPr>
          <p:spPr>
            <a:xfrm>
              <a:off x="9158327" y="6249546"/>
              <a:ext cx="0" cy="47625"/>
            </a:xfrm>
            <a:custGeom>
              <a:avLst/>
              <a:gdLst/>
              <a:ahLst/>
              <a:cxnLst/>
              <a:rect l="l" t="t" r="r" b="b"/>
              <a:pathLst>
                <a:path h="47625">
                  <a:moveTo>
                    <a:pt x="0" y="0"/>
                  </a:moveTo>
                  <a:lnTo>
                    <a:pt x="0" y="47108"/>
                  </a:lnTo>
                </a:path>
              </a:pathLst>
            </a:custGeom>
            <a:ln w="18837">
              <a:solidFill>
                <a:srgbClr val="EF404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12" name="object 12"/>
            <p:cNvSpPr/>
            <p:nvPr/>
          </p:nvSpPr>
          <p:spPr>
            <a:xfrm>
              <a:off x="9158327" y="6391973"/>
              <a:ext cx="0" cy="3956050"/>
            </a:xfrm>
            <a:custGeom>
              <a:avLst/>
              <a:gdLst/>
              <a:ahLst/>
              <a:cxnLst/>
              <a:rect l="l" t="t" r="r" b="b"/>
              <a:pathLst>
                <a:path h="3956050">
                  <a:moveTo>
                    <a:pt x="0" y="0"/>
                  </a:moveTo>
                  <a:lnTo>
                    <a:pt x="0" y="3955900"/>
                  </a:lnTo>
                </a:path>
              </a:pathLst>
            </a:custGeom>
            <a:ln w="18837">
              <a:solidFill>
                <a:srgbClr val="EF404C"/>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70" name="object 70"/>
            <p:cNvSpPr txBox="1"/>
            <p:nvPr/>
          </p:nvSpPr>
          <p:spPr>
            <a:xfrm>
              <a:off x="3437377" y="6233586"/>
              <a:ext cx="5507990" cy="1284706"/>
            </a:xfrm>
            <a:prstGeom prst="rect">
              <a:avLst/>
            </a:prstGeom>
            <a:solidFill>
              <a:srgbClr val="F8AE91"/>
            </a:solidFill>
          </p:spPr>
          <p:txBody>
            <a:bodyPr vert="horz" wrap="square" lIns="0" tIns="0" rIns="0" bIns="0" rtlCol="0">
              <a:spAutoFit/>
            </a:bodyPr>
            <a:lstStyle/>
            <a:p>
              <a:pPr algn="ctr" defTabSz="553390"/>
              <a:endParaRPr sz="1634" kern="0">
                <a:solidFill>
                  <a:sysClr val="windowText" lastClr="000000"/>
                </a:solidFill>
                <a:latin typeface="Times New Roman"/>
                <a:cs typeface="Times New Roman"/>
                <a:sym typeface="Helvetica Neue"/>
              </a:endParaRPr>
            </a:p>
            <a:p>
              <a:pPr algn="ctr" defTabSz="553390">
                <a:spcBef>
                  <a:spcPts val="6"/>
                </a:spcBef>
              </a:pPr>
              <a:endParaRPr sz="2239" kern="0">
                <a:solidFill>
                  <a:sysClr val="windowText" lastClr="000000"/>
                </a:solidFill>
                <a:latin typeface="Times New Roman"/>
                <a:cs typeface="Times New Roman"/>
                <a:sym typeface="Helvetica Neue"/>
              </a:endParaRPr>
            </a:p>
            <a:p>
              <a:pPr marL="8838" algn="ctr" defTabSz="553390"/>
              <a:r>
                <a:rPr sz="1180" b="1" kern="0" spc="-6">
                  <a:solidFill>
                    <a:sysClr val="windowText" lastClr="000000"/>
                  </a:solidFill>
                  <a:latin typeface="OpenSans-Extrabold"/>
                  <a:cs typeface="OpenSans-Extrabold"/>
                  <a:sym typeface="Helvetica Neue"/>
                </a:rPr>
                <a:t>READINESS</a:t>
              </a:r>
              <a:endParaRPr sz="1180" kern="0">
                <a:solidFill>
                  <a:sysClr val="windowText" lastClr="000000"/>
                </a:solidFill>
                <a:latin typeface="OpenSans-Extrabold"/>
                <a:cs typeface="OpenSans-Extrabold"/>
                <a:sym typeface="Helvetica Neue"/>
              </a:endParaRPr>
            </a:p>
          </p:txBody>
        </p:sp>
        <p:sp>
          <p:nvSpPr>
            <p:cNvPr id="16" name="object 16"/>
            <p:cNvSpPr/>
            <p:nvPr/>
          </p:nvSpPr>
          <p:spPr>
            <a:xfrm>
              <a:off x="16275506" y="6322016"/>
              <a:ext cx="0" cy="3978275"/>
            </a:xfrm>
            <a:custGeom>
              <a:avLst/>
              <a:gdLst/>
              <a:ahLst/>
              <a:cxnLst/>
              <a:rect l="l" t="t" r="r" b="b"/>
              <a:pathLst>
                <a:path h="3978275">
                  <a:moveTo>
                    <a:pt x="0" y="0"/>
                  </a:moveTo>
                  <a:lnTo>
                    <a:pt x="0" y="640734"/>
                  </a:lnTo>
                </a:path>
                <a:path h="3978275">
                  <a:moveTo>
                    <a:pt x="0" y="640734"/>
                  </a:moveTo>
                  <a:lnTo>
                    <a:pt x="0" y="3977669"/>
                  </a:lnTo>
                </a:path>
              </a:pathLst>
            </a:custGeom>
            <a:ln w="18837">
              <a:solidFill>
                <a:srgbClr val="EF404C"/>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71" name="object 71"/>
            <p:cNvSpPr txBox="1"/>
            <p:nvPr/>
          </p:nvSpPr>
          <p:spPr>
            <a:xfrm>
              <a:off x="9266556" y="6244106"/>
              <a:ext cx="6576060" cy="1269466"/>
            </a:xfrm>
            <a:prstGeom prst="rect">
              <a:avLst/>
            </a:prstGeom>
            <a:solidFill>
              <a:srgbClr val="86D3DC"/>
            </a:solidFill>
          </p:spPr>
          <p:txBody>
            <a:bodyPr vert="horz" wrap="square" lIns="0" tIns="0" rIns="0" bIns="0" rtlCol="0">
              <a:spAutoFit/>
            </a:bodyPr>
            <a:lstStyle/>
            <a:p>
              <a:pPr algn="ctr" defTabSz="553390"/>
              <a:endParaRPr sz="1634" kern="0">
                <a:solidFill>
                  <a:sysClr val="windowText" lastClr="000000"/>
                </a:solidFill>
                <a:latin typeface="Times New Roman"/>
                <a:cs typeface="Times New Roman"/>
                <a:sym typeface="Helvetica Neue"/>
              </a:endParaRPr>
            </a:p>
            <a:p>
              <a:pPr algn="ctr" defTabSz="553390">
                <a:spcBef>
                  <a:spcPts val="24"/>
                </a:spcBef>
              </a:pPr>
              <a:endParaRPr sz="2179" kern="0">
                <a:solidFill>
                  <a:sysClr val="windowText" lastClr="000000"/>
                </a:solidFill>
                <a:latin typeface="Times New Roman"/>
                <a:cs typeface="Times New Roman"/>
                <a:sym typeface="Helvetica Neue"/>
              </a:endParaRPr>
            </a:p>
            <a:p>
              <a:pPr marL="249409" algn="ctr" defTabSz="553390"/>
              <a:r>
                <a:rPr sz="1180" b="1" kern="0" spc="-12">
                  <a:solidFill>
                    <a:sysClr val="windowText" lastClr="000000"/>
                  </a:solidFill>
                  <a:latin typeface="OpenSans-Extrabold"/>
                  <a:cs typeface="OpenSans-Extrabold"/>
                  <a:sym typeface="Helvetica Neue"/>
                </a:rPr>
                <a:t>ANTICIPATORY</a:t>
              </a:r>
              <a:r>
                <a:rPr sz="1180" b="1" kern="0">
                  <a:solidFill>
                    <a:sysClr val="windowText" lastClr="000000"/>
                  </a:solidFill>
                  <a:latin typeface="OpenSans-Extrabold"/>
                  <a:cs typeface="OpenSans-Extrabold"/>
                  <a:sym typeface="Helvetica Neue"/>
                </a:rPr>
                <a:t> </a:t>
              </a:r>
              <a:r>
                <a:rPr sz="1180" b="1" kern="0" spc="-6">
                  <a:solidFill>
                    <a:sysClr val="windowText" lastClr="000000"/>
                  </a:solidFill>
                  <a:latin typeface="OpenSans-Extrabold"/>
                  <a:cs typeface="OpenSans-Extrabold"/>
                  <a:sym typeface="Helvetica Neue"/>
                </a:rPr>
                <a:t>ACTION</a:t>
              </a:r>
              <a:endParaRPr sz="1180" kern="0">
                <a:solidFill>
                  <a:sysClr val="windowText" lastClr="000000"/>
                </a:solidFill>
                <a:latin typeface="OpenSans-Extrabold"/>
                <a:cs typeface="OpenSans-Extrabold"/>
                <a:sym typeface="Helvetica Neue"/>
              </a:endParaRPr>
            </a:p>
          </p:txBody>
        </p:sp>
        <p:sp>
          <p:nvSpPr>
            <p:cNvPr id="17" name="object 17"/>
            <p:cNvSpPr/>
            <p:nvPr/>
          </p:nvSpPr>
          <p:spPr>
            <a:xfrm>
              <a:off x="16266088" y="6232500"/>
              <a:ext cx="19050" cy="41910"/>
            </a:xfrm>
            <a:custGeom>
              <a:avLst/>
              <a:gdLst/>
              <a:ahLst/>
              <a:cxnLst/>
              <a:rect l="l" t="t" r="r" b="b"/>
              <a:pathLst>
                <a:path w="19050" h="41910">
                  <a:moveTo>
                    <a:pt x="9418" y="5508"/>
                  </a:moveTo>
                  <a:lnTo>
                    <a:pt x="9418" y="41600"/>
                  </a:lnTo>
                </a:path>
                <a:path w="19050" h="41910">
                  <a:moveTo>
                    <a:pt x="0" y="0"/>
                  </a:moveTo>
                  <a:lnTo>
                    <a:pt x="18837" y="0"/>
                  </a:lnTo>
                </a:path>
              </a:pathLst>
            </a:custGeom>
            <a:ln w="18837">
              <a:solidFill>
                <a:srgbClr val="EF404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19" name="object 19"/>
            <p:cNvSpPr/>
            <p:nvPr/>
          </p:nvSpPr>
          <p:spPr>
            <a:xfrm>
              <a:off x="16276292" y="6238012"/>
              <a:ext cx="2499360" cy="725170"/>
            </a:xfrm>
            <a:custGeom>
              <a:avLst/>
              <a:gdLst/>
              <a:ahLst/>
              <a:cxnLst/>
              <a:rect l="l" t="t" r="r" b="b"/>
              <a:pathLst>
                <a:path w="2499359" h="725170">
                  <a:moveTo>
                    <a:pt x="2499211" y="724742"/>
                  </a:moveTo>
                  <a:lnTo>
                    <a:pt x="0" y="724742"/>
                  </a:lnTo>
                  <a:lnTo>
                    <a:pt x="0" y="0"/>
                  </a:lnTo>
                  <a:lnTo>
                    <a:pt x="2499211" y="0"/>
                  </a:lnTo>
                  <a:lnTo>
                    <a:pt x="2499211" y="724742"/>
                  </a:lnTo>
                  <a:close/>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0" name="object 20"/>
            <p:cNvSpPr/>
            <p:nvPr/>
          </p:nvSpPr>
          <p:spPr>
            <a:xfrm>
              <a:off x="3437377" y="6233586"/>
              <a:ext cx="0" cy="2099310"/>
            </a:xfrm>
            <a:custGeom>
              <a:avLst/>
              <a:gdLst/>
              <a:ahLst/>
              <a:cxnLst/>
              <a:rect l="l" t="t" r="r" b="b"/>
              <a:pathLst>
                <a:path h="2099309">
                  <a:moveTo>
                    <a:pt x="0" y="0"/>
                  </a:moveTo>
                  <a:lnTo>
                    <a:pt x="0" y="2098805"/>
                  </a:lnTo>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1" name="object 21"/>
            <p:cNvSpPr/>
            <p:nvPr/>
          </p:nvSpPr>
          <p:spPr>
            <a:xfrm>
              <a:off x="3437377" y="8379105"/>
              <a:ext cx="47625" cy="47625"/>
            </a:xfrm>
            <a:custGeom>
              <a:avLst/>
              <a:gdLst/>
              <a:ahLst/>
              <a:cxnLst/>
              <a:rect l="l" t="t" r="r" b="b"/>
              <a:pathLst>
                <a:path w="47625" h="47625">
                  <a:moveTo>
                    <a:pt x="0" y="0"/>
                  </a:moveTo>
                  <a:lnTo>
                    <a:pt x="0" y="47108"/>
                  </a:lnTo>
                  <a:lnTo>
                    <a:pt x="47108" y="47108"/>
                  </a:lnTo>
                </a:path>
              </a:pathLst>
            </a:custGeom>
            <a:ln w="18837">
              <a:solidFill>
                <a:srgbClr val="000000"/>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2" name="object 22"/>
            <p:cNvSpPr/>
            <p:nvPr/>
          </p:nvSpPr>
          <p:spPr>
            <a:xfrm>
              <a:off x="3579460" y="8426208"/>
              <a:ext cx="5271770" cy="0"/>
            </a:xfrm>
            <a:custGeom>
              <a:avLst/>
              <a:gdLst/>
              <a:ahLst/>
              <a:cxnLst/>
              <a:rect l="l" t="t" r="r" b="b"/>
              <a:pathLst>
                <a:path w="5271770">
                  <a:moveTo>
                    <a:pt x="0" y="0"/>
                  </a:moveTo>
                  <a:lnTo>
                    <a:pt x="5271253" y="0"/>
                  </a:lnTo>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3" name="object 23"/>
            <p:cNvSpPr/>
            <p:nvPr/>
          </p:nvSpPr>
          <p:spPr>
            <a:xfrm>
              <a:off x="8898196" y="8379099"/>
              <a:ext cx="47625" cy="47625"/>
            </a:xfrm>
            <a:custGeom>
              <a:avLst/>
              <a:gdLst/>
              <a:ahLst/>
              <a:cxnLst/>
              <a:rect l="l" t="t" r="r" b="b"/>
              <a:pathLst>
                <a:path w="47625" h="47625">
                  <a:moveTo>
                    <a:pt x="0" y="47108"/>
                  </a:moveTo>
                  <a:lnTo>
                    <a:pt x="47108" y="47108"/>
                  </a:lnTo>
                  <a:lnTo>
                    <a:pt x="47108" y="0"/>
                  </a:lnTo>
                </a:path>
              </a:pathLst>
            </a:custGeom>
            <a:ln w="18837">
              <a:solidFill>
                <a:srgbClr val="000000"/>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4" name="object 24"/>
            <p:cNvSpPr/>
            <p:nvPr/>
          </p:nvSpPr>
          <p:spPr>
            <a:xfrm>
              <a:off x="8945300" y="6233586"/>
              <a:ext cx="0" cy="2052320"/>
            </a:xfrm>
            <a:custGeom>
              <a:avLst/>
              <a:gdLst/>
              <a:ahLst/>
              <a:cxnLst/>
              <a:rect l="l" t="t" r="r" b="b"/>
              <a:pathLst>
                <a:path h="2052320">
                  <a:moveTo>
                    <a:pt x="0" y="0"/>
                  </a:moveTo>
                  <a:lnTo>
                    <a:pt x="0" y="2052242"/>
                  </a:lnTo>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5" name="object 25"/>
            <p:cNvSpPr/>
            <p:nvPr/>
          </p:nvSpPr>
          <p:spPr>
            <a:xfrm>
              <a:off x="9266556" y="6244106"/>
              <a:ext cx="0" cy="47625"/>
            </a:xfrm>
            <a:custGeom>
              <a:avLst/>
              <a:gdLst/>
              <a:ahLst/>
              <a:cxnLst/>
              <a:rect l="l" t="t" r="r" b="b"/>
              <a:pathLst>
                <a:path h="47625">
                  <a:moveTo>
                    <a:pt x="0" y="0"/>
                  </a:moveTo>
                  <a:lnTo>
                    <a:pt x="0" y="47108"/>
                  </a:lnTo>
                </a:path>
              </a:pathLst>
            </a:custGeom>
            <a:ln w="18837">
              <a:solidFill>
                <a:srgbClr val="000000"/>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6" name="object 26"/>
            <p:cNvSpPr/>
            <p:nvPr/>
          </p:nvSpPr>
          <p:spPr>
            <a:xfrm>
              <a:off x="9266556" y="6381987"/>
              <a:ext cx="0" cy="1951989"/>
            </a:xfrm>
            <a:custGeom>
              <a:avLst/>
              <a:gdLst/>
              <a:ahLst/>
              <a:cxnLst/>
              <a:rect l="l" t="t" r="r" b="b"/>
              <a:pathLst>
                <a:path h="1951990">
                  <a:moveTo>
                    <a:pt x="0" y="0"/>
                  </a:moveTo>
                  <a:lnTo>
                    <a:pt x="0" y="1951731"/>
                  </a:lnTo>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7" name="object 27"/>
            <p:cNvSpPr/>
            <p:nvPr/>
          </p:nvSpPr>
          <p:spPr>
            <a:xfrm>
              <a:off x="9266556" y="8379105"/>
              <a:ext cx="47625" cy="47625"/>
            </a:xfrm>
            <a:custGeom>
              <a:avLst/>
              <a:gdLst/>
              <a:ahLst/>
              <a:cxnLst/>
              <a:rect l="l" t="t" r="r" b="b"/>
              <a:pathLst>
                <a:path w="47625" h="47625">
                  <a:moveTo>
                    <a:pt x="0" y="0"/>
                  </a:moveTo>
                  <a:lnTo>
                    <a:pt x="0" y="47108"/>
                  </a:lnTo>
                  <a:lnTo>
                    <a:pt x="47108" y="47108"/>
                  </a:lnTo>
                </a:path>
              </a:pathLst>
            </a:custGeom>
            <a:ln w="18837">
              <a:solidFill>
                <a:srgbClr val="000000"/>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8" name="object 28"/>
            <p:cNvSpPr/>
            <p:nvPr/>
          </p:nvSpPr>
          <p:spPr>
            <a:xfrm>
              <a:off x="9407596" y="8426208"/>
              <a:ext cx="6341110" cy="0"/>
            </a:xfrm>
            <a:custGeom>
              <a:avLst/>
              <a:gdLst/>
              <a:ahLst/>
              <a:cxnLst/>
              <a:rect l="l" t="t" r="r" b="b"/>
              <a:pathLst>
                <a:path w="6341109">
                  <a:moveTo>
                    <a:pt x="0" y="0"/>
                  </a:moveTo>
                  <a:lnTo>
                    <a:pt x="6340518" y="0"/>
                  </a:lnTo>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29" name="object 29"/>
            <p:cNvSpPr/>
            <p:nvPr/>
          </p:nvSpPr>
          <p:spPr>
            <a:xfrm>
              <a:off x="15795081" y="8379099"/>
              <a:ext cx="47625" cy="47625"/>
            </a:xfrm>
            <a:custGeom>
              <a:avLst/>
              <a:gdLst/>
              <a:ahLst/>
              <a:cxnLst/>
              <a:rect l="l" t="t" r="r" b="b"/>
              <a:pathLst>
                <a:path w="47625" h="47625">
                  <a:moveTo>
                    <a:pt x="0" y="47108"/>
                  </a:moveTo>
                  <a:lnTo>
                    <a:pt x="47108" y="47108"/>
                  </a:lnTo>
                  <a:lnTo>
                    <a:pt x="47108" y="0"/>
                  </a:lnTo>
                </a:path>
              </a:pathLst>
            </a:custGeom>
            <a:ln w="18837">
              <a:solidFill>
                <a:srgbClr val="000000"/>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30" name="object 30"/>
            <p:cNvSpPr/>
            <p:nvPr/>
          </p:nvSpPr>
          <p:spPr>
            <a:xfrm>
              <a:off x="15842187" y="6339674"/>
              <a:ext cx="0" cy="1948814"/>
            </a:xfrm>
            <a:custGeom>
              <a:avLst/>
              <a:gdLst/>
              <a:ahLst/>
              <a:cxnLst/>
              <a:rect l="l" t="t" r="r" b="b"/>
              <a:pathLst>
                <a:path h="1948815">
                  <a:moveTo>
                    <a:pt x="0" y="1948788"/>
                  </a:moveTo>
                  <a:lnTo>
                    <a:pt x="0" y="0"/>
                  </a:lnTo>
                </a:path>
              </a:pathLst>
            </a:custGeom>
            <a:ln w="18837">
              <a:solidFill>
                <a:srgbClr val="000000"/>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31" name="object 31"/>
            <p:cNvSpPr/>
            <p:nvPr/>
          </p:nvSpPr>
          <p:spPr>
            <a:xfrm>
              <a:off x="15842187" y="6247249"/>
              <a:ext cx="0" cy="47625"/>
            </a:xfrm>
            <a:custGeom>
              <a:avLst/>
              <a:gdLst/>
              <a:ahLst/>
              <a:cxnLst/>
              <a:rect l="l" t="t" r="r" b="b"/>
              <a:pathLst>
                <a:path h="47625">
                  <a:moveTo>
                    <a:pt x="0" y="47108"/>
                  </a:moveTo>
                  <a:lnTo>
                    <a:pt x="0" y="0"/>
                  </a:lnTo>
                </a:path>
              </a:pathLst>
            </a:custGeom>
            <a:ln w="18837">
              <a:solidFill>
                <a:srgbClr val="000000"/>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77" name="object 77"/>
            <p:cNvSpPr txBox="1"/>
            <p:nvPr/>
          </p:nvSpPr>
          <p:spPr>
            <a:xfrm>
              <a:off x="3211159" y="8931052"/>
              <a:ext cx="5941060" cy="300597"/>
            </a:xfrm>
            <a:prstGeom prst="rect">
              <a:avLst/>
            </a:prstGeom>
            <a:noFill/>
          </p:spPr>
          <p:txBody>
            <a:bodyPr vert="horz" wrap="square" lIns="0" tIns="385" rIns="0" bIns="0" rtlCol="0">
              <a:spAutoFit/>
            </a:bodyPr>
            <a:lstStyle/>
            <a:p>
              <a:pPr marL="2137467" algn="ctr" defTabSz="553390"/>
              <a:r>
                <a:rPr sz="1180" b="1" kern="0" spc="-6">
                  <a:solidFill>
                    <a:sysClr val="windowText" lastClr="000000"/>
                  </a:solidFill>
                  <a:latin typeface="OpenSans-Extrabold"/>
                  <a:cs typeface="OpenSans-Extrabold"/>
                  <a:sym typeface="Helvetica Neue"/>
                </a:rPr>
                <a:t>FORECASTING</a:t>
              </a:r>
              <a:endParaRPr sz="1180" kern="0">
                <a:solidFill>
                  <a:sysClr val="windowText" lastClr="000000"/>
                </a:solidFill>
                <a:latin typeface="OpenSans-Extrabold"/>
                <a:cs typeface="OpenSans-Extrabold"/>
                <a:sym typeface="Helvetica Neue"/>
              </a:endParaRPr>
            </a:p>
          </p:txBody>
        </p:sp>
        <p:sp>
          <p:nvSpPr>
            <p:cNvPr id="13" name="object 13"/>
            <p:cNvSpPr/>
            <p:nvPr/>
          </p:nvSpPr>
          <p:spPr>
            <a:xfrm>
              <a:off x="9158327" y="10395532"/>
              <a:ext cx="47625" cy="47625"/>
            </a:xfrm>
            <a:custGeom>
              <a:avLst/>
              <a:gdLst/>
              <a:ahLst/>
              <a:cxnLst/>
              <a:rect l="l" t="t" r="r" b="b"/>
              <a:pathLst>
                <a:path w="47625" h="47625">
                  <a:moveTo>
                    <a:pt x="0" y="0"/>
                  </a:moveTo>
                  <a:lnTo>
                    <a:pt x="0" y="47108"/>
                  </a:lnTo>
                  <a:lnTo>
                    <a:pt x="47108" y="47108"/>
                  </a:lnTo>
                </a:path>
              </a:pathLst>
            </a:custGeom>
            <a:ln w="18837">
              <a:solidFill>
                <a:srgbClr val="EF404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14" name="object 14"/>
            <p:cNvSpPr/>
            <p:nvPr/>
          </p:nvSpPr>
          <p:spPr>
            <a:xfrm>
              <a:off x="9299071" y="10442637"/>
              <a:ext cx="6882765" cy="0"/>
            </a:xfrm>
            <a:custGeom>
              <a:avLst/>
              <a:gdLst/>
              <a:ahLst/>
              <a:cxnLst/>
              <a:rect l="l" t="t" r="r" b="b"/>
              <a:pathLst>
                <a:path w="6882765">
                  <a:moveTo>
                    <a:pt x="0" y="0"/>
                  </a:moveTo>
                  <a:lnTo>
                    <a:pt x="6882512" y="0"/>
                  </a:lnTo>
                </a:path>
              </a:pathLst>
            </a:custGeom>
            <a:ln w="18837">
              <a:solidFill>
                <a:srgbClr val="EF404C"/>
              </a:solidFill>
              <a:prstDash val="dash"/>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15" name="object 15"/>
            <p:cNvSpPr/>
            <p:nvPr/>
          </p:nvSpPr>
          <p:spPr>
            <a:xfrm>
              <a:off x="16228400" y="10395528"/>
              <a:ext cx="47625" cy="47625"/>
            </a:xfrm>
            <a:custGeom>
              <a:avLst/>
              <a:gdLst/>
              <a:ahLst/>
              <a:cxnLst/>
              <a:rect l="l" t="t" r="r" b="b"/>
              <a:pathLst>
                <a:path w="47625" h="47625">
                  <a:moveTo>
                    <a:pt x="0" y="47108"/>
                  </a:moveTo>
                  <a:lnTo>
                    <a:pt x="47108" y="47108"/>
                  </a:lnTo>
                  <a:lnTo>
                    <a:pt x="47108" y="0"/>
                  </a:lnTo>
                </a:path>
              </a:pathLst>
            </a:custGeom>
            <a:ln w="18837">
              <a:solidFill>
                <a:srgbClr val="EF404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72" name="object 72"/>
            <p:cNvSpPr txBox="1"/>
            <p:nvPr/>
          </p:nvSpPr>
          <p:spPr>
            <a:xfrm>
              <a:off x="11291134" y="9791852"/>
              <a:ext cx="2861945" cy="315984"/>
            </a:xfrm>
            <a:prstGeom prst="rect">
              <a:avLst/>
            </a:prstGeom>
          </p:spPr>
          <p:txBody>
            <a:bodyPr vert="horz" wrap="square" lIns="0" tIns="9607" rIns="0" bIns="0" rtlCol="0">
              <a:spAutoFit/>
            </a:bodyPr>
            <a:lstStyle/>
            <a:p>
              <a:pPr marL="7686" algn="ctr" defTabSz="553390">
                <a:spcBef>
                  <a:spcPts val="76"/>
                </a:spcBef>
              </a:pPr>
              <a:r>
                <a:rPr sz="1180" b="1" kern="0">
                  <a:solidFill>
                    <a:sysClr val="windowText" lastClr="000000"/>
                  </a:solidFill>
                  <a:latin typeface="OpenSans-Extrabold"/>
                  <a:cs typeface="OpenSans-Extrabold"/>
                  <a:sym typeface="Helvetica Neue"/>
                </a:rPr>
                <a:t>WINDOW</a:t>
              </a:r>
              <a:r>
                <a:rPr sz="1180" b="1" kern="0" spc="-45">
                  <a:solidFill>
                    <a:sysClr val="windowText" lastClr="000000"/>
                  </a:solidFill>
                  <a:latin typeface="OpenSans-Extrabold"/>
                  <a:cs typeface="OpenSans-Extrabold"/>
                  <a:sym typeface="Helvetica Neue"/>
                </a:rPr>
                <a:t> </a:t>
              </a:r>
              <a:r>
                <a:rPr sz="1180" b="1" kern="0">
                  <a:solidFill>
                    <a:sysClr val="windowText" lastClr="000000"/>
                  </a:solidFill>
                  <a:latin typeface="OpenSans-Extrabold"/>
                  <a:cs typeface="OpenSans-Extrabold"/>
                  <a:sym typeface="Helvetica Neue"/>
                </a:rPr>
                <a:t>OF</a:t>
              </a:r>
              <a:r>
                <a:rPr sz="1180" b="1" kern="0" spc="-45">
                  <a:solidFill>
                    <a:sysClr val="windowText" lastClr="000000"/>
                  </a:solidFill>
                  <a:latin typeface="OpenSans-Extrabold"/>
                  <a:cs typeface="OpenSans-Extrabold"/>
                  <a:sym typeface="Helvetica Neue"/>
                </a:rPr>
                <a:t> </a:t>
              </a:r>
              <a:r>
                <a:rPr sz="1180" b="1" kern="0" spc="-6">
                  <a:solidFill>
                    <a:sysClr val="windowText" lastClr="000000"/>
                  </a:solidFill>
                  <a:latin typeface="OpenSans-Extrabold"/>
                  <a:cs typeface="OpenSans-Extrabold"/>
                  <a:sym typeface="Helvetica Neue"/>
                </a:rPr>
                <a:t>INTEREST</a:t>
              </a:r>
              <a:endParaRPr sz="1180" kern="0">
                <a:solidFill>
                  <a:sysClr val="windowText" lastClr="000000"/>
                </a:solidFill>
                <a:latin typeface="OpenSans-Extrabold"/>
                <a:cs typeface="OpenSans-Extrabold"/>
                <a:sym typeface="Helvetica Neue"/>
              </a:endParaRPr>
            </a:p>
          </p:txBody>
        </p:sp>
      </p:grpSp>
      <p:grpSp>
        <p:nvGrpSpPr>
          <p:cNvPr id="3" name="object 3"/>
          <p:cNvGrpSpPr/>
          <p:nvPr/>
        </p:nvGrpSpPr>
        <p:grpSpPr>
          <a:xfrm>
            <a:off x="10778868" y="120956"/>
            <a:ext cx="1077547" cy="1287755"/>
            <a:chOff x="17800505" y="188465"/>
            <a:chExt cx="1780539" cy="2127885"/>
          </a:xfrm>
        </p:grpSpPr>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8046047" y="188465"/>
              <a:ext cx="1534612" cy="149312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7800505" y="721454"/>
              <a:ext cx="1668556" cy="1594768"/>
            </a:xfrm>
            <a:prstGeom prst="rect">
              <a:avLst/>
            </a:prstGeom>
          </p:spPr>
        </p:pic>
      </p:grpSp>
      <p:sp>
        <p:nvSpPr>
          <p:cNvPr id="6" name="object 6"/>
          <p:cNvSpPr txBox="1"/>
          <p:nvPr/>
        </p:nvSpPr>
        <p:spPr>
          <a:xfrm>
            <a:off x="10144106" y="6535227"/>
            <a:ext cx="1582121" cy="115310"/>
          </a:xfrm>
          <a:prstGeom prst="rect">
            <a:avLst/>
          </a:prstGeom>
        </p:spPr>
        <p:txBody>
          <a:bodyPr vert="horz" wrap="square" lIns="0" tIns="8070" rIns="0" bIns="0" rtlCol="0">
            <a:spAutoFit/>
          </a:bodyPr>
          <a:lstStyle/>
          <a:p>
            <a:pPr marL="7686" algn="ctr" defTabSz="553390">
              <a:spcBef>
                <a:spcPts val="64"/>
              </a:spcBef>
            </a:pPr>
            <a:r>
              <a:rPr sz="696" b="1" kern="0">
                <a:solidFill>
                  <a:srgbClr val="007ABF"/>
                </a:solidFill>
                <a:latin typeface="OpenSans-Semibold"/>
                <a:cs typeface="OpenSans-Semibold"/>
                <a:sym typeface="Helvetica Neue"/>
              </a:rPr>
              <a:t>WFP</a:t>
            </a:r>
            <a:r>
              <a:rPr sz="696" b="1" kern="0" spc="-21">
                <a:solidFill>
                  <a:srgbClr val="007ABF"/>
                </a:solidFill>
                <a:latin typeface="OpenSans-Semibold"/>
                <a:cs typeface="OpenSans-Semibold"/>
                <a:sym typeface="Helvetica Neue"/>
              </a:rPr>
              <a:t> </a:t>
            </a:r>
            <a:r>
              <a:rPr sz="696" b="1" kern="0">
                <a:solidFill>
                  <a:srgbClr val="007ABF"/>
                </a:solidFill>
                <a:latin typeface="OpenSans-Semibold"/>
                <a:cs typeface="OpenSans-Semibold"/>
                <a:sym typeface="Helvetica Neue"/>
              </a:rPr>
              <a:t>–</a:t>
            </a:r>
            <a:r>
              <a:rPr sz="696" b="1" kern="0" spc="-21">
                <a:solidFill>
                  <a:srgbClr val="007ABF"/>
                </a:solidFill>
                <a:latin typeface="OpenSans-Semibold"/>
                <a:cs typeface="OpenSans-Semibold"/>
                <a:sym typeface="Helvetica Neue"/>
              </a:rPr>
              <a:t> </a:t>
            </a:r>
            <a:r>
              <a:rPr sz="696" b="1" kern="0" spc="-6">
                <a:solidFill>
                  <a:srgbClr val="007ABF"/>
                </a:solidFill>
                <a:latin typeface="OpenSans-Semibold"/>
                <a:cs typeface="OpenSans-Semibold"/>
                <a:sym typeface="Helvetica Neue"/>
              </a:rPr>
              <a:t>Anticipatory</a:t>
            </a:r>
            <a:r>
              <a:rPr sz="696" b="1" kern="0" spc="-18">
                <a:solidFill>
                  <a:srgbClr val="007ABF"/>
                </a:solidFill>
                <a:latin typeface="OpenSans-Semibold"/>
                <a:cs typeface="OpenSans-Semibold"/>
                <a:sym typeface="Helvetica Neue"/>
              </a:rPr>
              <a:t> </a:t>
            </a:r>
            <a:r>
              <a:rPr sz="696" b="1" kern="0" spc="-6">
                <a:solidFill>
                  <a:srgbClr val="007ABF"/>
                </a:solidFill>
                <a:latin typeface="OpenSans-Semibold"/>
                <a:cs typeface="OpenSans-Semibold"/>
                <a:sym typeface="Helvetica Neue"/>
              </a:rPr>
              <a:t>Action:</a:t>
            </a:r>
            <a:r>
              <a:rPr sz="696" b="1" kern="0" spc="-21">
                <a:solidFill>
                  <a:srgbClr val="007ABF"/>
                </a:solidFill>
                <a:latin typeface="OpenSans-Semibold"/>
                <a:cs typeface="OpenSans-Semibold"/>
                <a:sym typeface="Helvetica Neue"/>
              </a:rPr>
              <a:t> </a:t>
            </a:r>
            <a:r>
              <a:rPr sz="696" b="1" kern="0">
                <a:solidFill>
                  <a:srgbClr val="007ABF"/>
                </a:solidFill>
                <a:latin typeface="OpenSans-Semibold"/>
                <a:cs typeface="OpenSans-Semibold"/>
                <a:sym typeface="Helvetica Neue"/>
              </a:rPr>
              <a:t>The</a:t>
            </a:r>
            <a:r>
              <a:rPr sz="696" b="1" kern="0" spc="-18">
                <a:solidFill>
                  <a:srgbClr val="007ABF"/>
                </a:solidFill>
                <a:latin typeface="OpenSans-Semibold"/>
                <a:cs typeface="OpenSans-Semibold"/>
                <a:sym typeface="Helvetica Neue"/>
              </a:rPr>
              <a:t> </a:t>
            </a:r>
            <a:r>
              <a:rPr sz="696" b="1" kern="0" spc="-6">
                <a:solidFill>
                  <a:srgbClr val="007ABF"/>
                </a:solidFill>
                <a:latin typeface="OpenSans-Semibold"/>
                <a:cs typeface="OpenSans-Semibold"/>
                <a:sym typeface="Helvetica Neue"/>
              </a:rPr>
              <a:t>Basics</a:t>
            </a:r>
            <a:endParaRPr sz="696" kern="0">
              <a:solidFill>
                <a:sysClr val="windowText" lastClr="000000"/>
              </a:solidFill>
              <a:latin typeface="OpenSans-Semibold"/>
              <a:cs typeface="OpenSans-Semibold"/>
              <a:sym typeface="Helvetica Neue"/>
            </a:endParaRPr>
          </a:p>
        </p:txBody>
      </p:sp>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8018" y="463148"/>
            <a:ext cx="6679113" cy="577977"/>
          </a:xfrm>
          <a:prstGeom prst="rect">
            <a:avLst/>
          </a:prstGeom>
        </p:spPr>
      </p:pic>
      <p:sp>
        <p:nvSpPr>
          <p:cNvPr id="8" name="object 8"/>
          <p:cNvSpPr txBox="1">
            <a:spLocks noGrp="1"/>
          </p:cNvSpPr>
          <p:nvPr>
            <p:ph type="title"/>
          </p:nvPr>
        </p:nvSpPr>
        <p:spPr>
          <a:xfrm>
            <a:off x="77576" y="576243"/>
            <a:ext cx="6579915" cy="395950"/>
          </a:xfrm>
          <a:prstGeom prst="rect">
            <a:avLst/>
          </a:prstGeom>
        </p:spPr>
        <p:txBody>
          <a:bodyPr vert="horz" wrap="square" lIns="0" tIns="8454" rIns="0" bIns="0" rtlCol="0" anchor="ctr">
            <a:spAutoFit/>
          </a:bodyPr>
          <a:lstStyle/>
          <a:p>
            <a:pPr marL="7686">
              <a:spcBef>
                <a:spcPts val="67"/>
              </a:spcBef>
            </a:pPr>
            <a:r>
              <a:rPr lang="en-US" sz="2797">
                <a:solidFill>
                  <a:srgbClr val="FFFFFF"/>
                </a:solidFill>
              </a:rPr>
              <a:t>RAPID-ONSET AA TIMELINE - FLOODS </a:t>
            </a:r>
          </a:p>
        </p:txBody>
      </p:sp>
      <p:grpSp>
        <p:nvGrpSpPr>
          <p:cNvPr id="38" name="object 38"/>
          <p:cNvGrpSpPr/>
          <p:nvPr/>
        </p:nvGrpSpPr>
        <p:grpSpPr>
          <a:xfrm>
            <a:off x="5477264" y="2444610"/>
            <a:ext cx="621012" cy="634078"/>
            <a:chOff x="9040144" y="4028068"/>
            <a:chExt cx="1026160" cy="1047750"/>
          </a:xfrm>
        </p:grpSpPr>
        <p:sp>
          <p:nvSpPr>
            <p:cNvPr id="39" name="object 39"/>
            <p:cNvSpPr/>
            <p:nvPr/>
          </p:nvSpPr>
          <p:spPr>
            <a:xfrm>
              <a:off x="9103344" y="4292332"/>
              <a:ext cx="502920" cy="415925"/>
            </a:xfrm>
            <a:custGeom>
              <a:avLst/>
              <a:gdLst/>
              <a:ahLst/>
              <a:cxnLst/>
              <a:rect l="l" t="t" r="r" b="b"/>
              <a:pathLst>
                <a:path w="502920" h="415925">
                  <a:moveTo>
                    <a:pt x="502801" y="415589"/>
                  </a:moveTo>
                  <a:lnTo>
                    <a:pt x="444079" y="256656"/>
                  </a:lnTo>
                  <a:lnTo>
                    <a:pt x="407933" y="163466"/>
                  </a:lnTo>
                  <a:lnTo>
                    <a:pt x="379451" y="99827"/>
                  </a:lnTo>
                  <a:lnTo>
                    <a:pt x="343717" y="29548"/>
                  </a:lnTo>
                  <a:lnTo>
                    <a:pt x="290998" y="2685"/>
                  </a:lnTo>
                  <a:lnTo>
                    <a:pt x="270379" y="0"/>
                  </a:lnTo>
                  <a:lnTo>
                    <a:pt x="238448" y="375"/>
                  </a:lnTo>
                  <a:lnTo>
                    <a:pt x="187415" y="1640"/>
                  </a:lnTo>
                  <a:lnTo>
                    <a:pt x="135719" y="3997"/>
                  </a:lnTo>
                  <a:lnTo>
                    <a:pt x="84197" y="14223"/>
                  </a:lnTo>
                  <a:lnTo>
                    <a:pt x="38087" y="54561"/>
                  </a:lnTo>
                  <a:lnTo>
                    <a:pt x="20439" y="92311"/>
                  </a:lnTo>
                  <a:lnTo>
                    <a:pt x="13283" y="115567"/>
                  </a:lnTo>
                  <a:lnTo>
                    <a:pt x="6697" y="135643"/>
                  </a:lnTo>
                  <a:lnTo>
                    <a:pt x="1872" y="149742"/>
                  </a:lnTo>
                  <a:lnTo>
                    <a:pt x="0" y="155063"/>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0" name="object 40"/>
            <p:cNvSpPr/>
            <p:nvPr/>
          </p:nvSpPr>
          <p:spPr>
            <a:xfrm>
              <a:off x="9064620" y="4398249"/>
              <a:ext cx="424815" cy="584200"/>
            </a:xfrm>
            <a:custGeom>
              <a:avLst/>
              <a:gdLst/>
              <a:ahLst/>
              <a:cxnLst/>
              <a:rect l="l" t="t" r="r" b="b"/>
              <a:pathLst>
                <a:path w="424815" h="584200">
                  <a:moveTo>
                    <a:pt x="424764" y="253481"/>
                  </a:moveTo>
                  <a:lnTo>
                    <a:pt x="380252" y="117391"/>
                  </a:lnTo>
                  <a:lnTo>
                    <a:pt x="351771" y="180828"/>
                  </a:lnTo>
                  <a:lnTo>
                    <a:pt x="337145" y="214401"/>
                  </a:lnTo>
                  <a:lnTo>
                    <a:pt x="331757" y="229295"/>
                  </a:lnTo>
                  <a:lnTo>
                    <a:pt x="330987" y="236696"/>
                  </a:lnTo>
                  <a:lnTo>
                    <a:pt x="342583" y="258606"/>
                  </a:lnTo>
                  <a:lnTo>
                    <a:pt x="367932" y="298680"/>
                  </a:lnTo>
                  <a:lnTo>
                    <a:pt x="392870" y="340601"/>
                  </a:lnTo>
                  <a:lnTo>
                    <a:pt x="403236" y="368053"/>
                  </a:lnTo>
                  <a:lnTo>
                    <a:pt x="402202" y="397535"/>
                  </a:lnTo>
                  <a:lnTo>
                    <a:pt x="401490" y="446395"/>
                  </a:lnTo>
                  <a:lnTo>
                    <a:pt x="399737" y="499596"/>
                  </a:lnTo>
                  <a:lnTo>
                    <a:pt x="395582" y="542100"/>
                  </a:lnTo>
                  <a:lnTo>
                    <a:pt x="367419" y="578613"/>
                  </a:lnTo>
                  <a:lnTo>
                    <a:pt x="343028" y="583691"/>
                  </a:lnTo>
                  <a:lnTo>
                    <a:pt x="316537" y="580626"/>
                  </a:lnTo>
                  <a:lnTo>
                    <a:pt x="297835" y="570220"/>
                  </a:lnTo>
                  <a:lnTo>
                    <a:pt x="286952" y="555605"/>
                  </a:lnTo>
                  <a:lnTo>
                    <a:pt x="283920" y="539912"/>
                  </a:lnTo>
                  <a:lnTo>
                    <a:pt x="286218" y="514267"/>
                  </a:lnTo>
                  <a:lnTo>
                    <a:pt x="290097" y="469316"/>
                  </a:lnTo>
                  <a:lnTo>
                    <a:pt x="292804" y="423538"/>
                  </a:lnTo>
                  <a:lnTo>
                    <a:pt x="291585" y="395414"/>
                  </a:lnTo>
                  <a:lnTo>
                    <a:pt x="281544" y="375116"/>
                  </a:lnTo>
                  <a:lnTo>
                    <a:pt x="264629" y="347941"/>
                  </a:lnTo>
                  <a:lnTo>
                    <a:pt x="248328" y="325074"/>
                  </a:lnTo>
                  <a:lnTo>
                    <a:pt x="240131" y="317699"/>
                  </a:lnTo>
                  <a:lnTo>
                    <a:pt x="238872" y="329416"/>
                  </a:lnTo>
                  <a:lnTo>
                    <a:pt x="238225" y="349856"/>
                  </a:lnTo>
                  <a:lnTo>
                    <a:pt x="237987" y="369269"/>
                  </a:lnTo>
                  <a:lnTo>
                    <a:pt x="237953" y="377906"/>
                  </a:lnTo>
                  <a:lnTo>
                    <a:pt x="238324" y="396441"/>
                  </a:lnTo>
                  <a:lnTo>
                    <a:pt x="237306" y="407522"/>
                  </a:lnTo>
                  <a:lnTo>
                    <a:pt x="200066" y="455616"/>
                  </a:lnTo>
                  <a:lnTo>
                    <a:pt x="158001" y="500302"/>
                  </a:lnTo>
                  <a:lnTo>
                    <a:pt x="117050" y="542351"/>
                  </a:lnTo>
                  <a:lnTo>
                    <a:pt x="79438" y="572593"/>
                  </a:lnTo>
                  <a:lnTo>
                    <a:pt x="60364" y="576522"/>
                  </a:lnTo>
                  <a:lnTo>
                    <a:pt x="38561" y="574418"/>
                  </a:lnTo>
                  <a:lnTo>
                    <a:pt x="16358" y="563827"/>
                  </a:lnTo>
                  <a:lnTo>
                    <a:pt x="4462" y="549273"/>
                  </a:lnTo>
                  <a:lnTo>
                    <a:pt x="0" y="531143"/>
                  </a:lnTo>
                  <a:lnTo>
                    <a:pt x="2192" y="513248"/>
                  </a:lnTo>
                  <a:lnTo>
                    <a:pt x="10264" y="499400"/>
                  </a:lnTo>
                  <a:lnTo>
                    <a:pt x="26824" y="482012"/>
                  </a:lnTo>
                  <a:lnTo>
                    <a:pt x="60560" y="446394"/>
                  </a:lnTo>
                  <a:lnTo>
                    <a:pt x="93779" y="411282"/>
                  </a:lnTo>
                  <a:lnTo>
                    <a:pt x="108784" y="395414"/>
                  </a:lnTo>
                  <a:lnTo>
                    <a:pt x="120177" y="384298"/>
                  </a:lnTo>
                  <a:lnTo>
                    <a:pt x="126027" y="376260"/>
                  </a:lnTo>
                  <a:lnTo>
                    <a:pt x="128182" y="367401"/>
                  </a:lnTo>
                  <a:lnTo>
                    <a:pt x="128490" y="353823"/>
                  </a:lnTo>
                  <a:lnTo>
                    <a:pt x="125274" y="325842"/>
                  </a:lnTo>
                  <a:lnTo>
                    <a:pt x="120004" y="282670"/>
                  </a:lnTo>
                  <a:lnTo>
                    <a:pt x="119249" y="233751"/>
                  </a:lnTo>
                  <a:lnTo>
                    <a:pt x="129579" y="188530"/>
                  </a:lnTo>
                  <a:lnTo>
                    <a:pt x="147845" y="145426"/>
                  </a:lnTo>
                  <a:lnTo>
                    <a:pt x="172725" y="83961"/>
                  </a:lnTo>
                  <a:lnTo>
                    <a:pt x="194094" y="28533"/>
                  </a:lnTo>
                  <a:lnTo>
                    <a:pt x="201828" y="3541"/>
                  </a:lnTo>
                  <a:lnTo>
                    <a:pt x="195327" y="1951"/>
                  </a:lnTo>
                  <a:lnTo>
                    <a:pt x="183490" y="668"/>
                  </a:lnTo>
                  <a:lnTo>
                    <a:pt x="170422" y="0"/>
                  </a:lnTo>
                  <a:lnTo>
                    <a:pt x="160228" y="253"/>
                  </a:lnTo>
                  <a:lnTo>
                    <a:pt x="151674" y="7878"/>
                  </a:lnTo>
                  <a:lnTo>
                    <a:pt x="141301" y="26756"/>
                  </a:lnTo>
                  <a:lnTo>
                    <a:pt x="129901" y="53363"/>
                  </a:lnTo>
                  <a:lnTo>
                    <a:pt x="118260" y="84177"/>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1" name="object 41"/>
            <p:cNvSpPr/>
            <p:nvPr/>
          </p:nvSpPr>
          <p:spPr>
            <a:xfrm>
              <a:off x="9051536" y="4437183"/>
              <a:ext cx="847725" cy="420370"/>
            </a:xfrm>
            <a:custGeom>
              <a:avLst/>
              <a:gdLst/>
              <a:ahLst/>
              <a:cxnLst/>
              <a:rect l="l" t="t" r="r" b="b"/>
              <a:pathLst>
                <a:path w="847725" h="420370">
                  <a:moveTo>
                    <a:pt x="0" y="0"/>
                  </a:moveTo>
                  <a:lnTo>
                    <a:pt x="847607" y="419976"/>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2" name="object 42"/>
            <p:cNvSpPr/>
            <p:nvPr/>
          </p:nvSpPr>
          <p:spPr>
            <a:xfrm>
              <a:off x="9814854" y="4818845"/>
              <a:ext cx="240029" cy="73660"/>
            </a:xfrm>
            <a:custGeom>
              <a:avLst/>
              <a:gdLst/>
              <a:ahLst/>
              <a:cxnLst/>
              <a:rect l="l" t="t" r="r" b="b"/>
              <a:pathLst>
                <a:path w="240029" h="73660">
                  <a:moveTo>
                    <a:pt x="0" y="73338"/>
                  </a:moveTo>
                  <a:lnTo>
                    <a:pt x="16009" y="68437"/>
                  </a:lnTo>
                  <a:lnTo>
                    <a:pt x="239720" y="0"/>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3" name="object 43"/>
            <p:cNvSpPr/>
            <p:nvPr/>
          </p:nvSpPr>
          <p:spPr>
            <a:xfrm>
              <a:off x="9833462" y="48889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4" name="object 44"/>
            <p:cNvSpPr/>
            <p:nvPr/>
          </p:nvSpPr>
          <p:spPr>
            <a:xfrm>
              <a:off x="9885274" y="4873575"/>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5" name="object 45"/>
            <p:cNvSpPr/>
            <p:nvPr/>
          </p:nvSpPr>
          <p:spPr>
            <a:xfrm>
              <a:off x="9937086" y="4858249"/>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6" name="object 46"/>
            <p:cNvSpPr/>
            <p:nvPr/>
          </p:nvSpPr>
          <p:spPr>
            <a:xfrm>
              <a:off x="9988899" y="4842925"/>
              <a:ext cx="12065" cy="50800"/>
            </a:xfrm>
            <a:custGeom>
              <a:avLst/>
              <a:gdLst/>
              <a:ahLst/>
              <a:cxnLst/>
              <a:rect l="l" t="t" r="r" b="b"/>
              <a:pathLst>
                <a:path w="12065" h="50800">
                  <a:moveTo>
                    <a:pt x="0" y="0"/>
                  </a:moveTo>
                  <a:lnTo>
                    <a:pt x="5869" y="9097"/>
                  </a:lnTo>
                  <a:lnTo>
                    <a:pt x="9990" y="20249"/>
                  </a:lnTo>
                  <a:lnTo>
                    <a:pt x="11851" y="33865"/>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7" name="object 47"/>
            <p:cNvSpPr/>
            <p:nvPr/>
          </p:nvSpPr>
          <p:spPr>
            <a:xfrm>
              <a:off x="10040711" y="48276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pic>
          <p:nvPicPr>
            <p:cNvPr id="48" name="object 48"/>
            <p:cNvPicPr/>
            <p:nvPr/>
          </p:nvPicPr>
          <p:blipFill>
            <a:blip r:embed="rId7" cstate="email">
              <a:extLst>
                <a:ext uri="{28A0092B-C50C-407E-A947-70E740481C1C}">
                  <a14:useLocalDpi xmlns:a14="http://schemas.microsoft.com/office/drawing/2010/main"/>
                </a:ext>
              </a:extLst>
            </a:blip>
            <a:stretch>
              <a:fillRect/>
            </a:stretch>
          </p:blipFill>
          <p:spPr>
            <a:xfrm>
              <a:off x="9341530" y="4028068"/>
              <a:ext cx="246086" cy="246107"/>
            </a:xfrm>
            <a:prstGeom prst="rect">
              <a:avLst/>
            </a:prstGeom>
          </p:spPr>
        </p:pic>
        <p:pic>
          <p:nvPicPr>
            <p:cNvPr id="49" name="object 49"/>
            <p:cNvPicPr/>
            <p:nvPr/>
          </p:nvPicPr>
          <p:blipFill>
            <a:blip r:embed="rId8" cstate="email">
              <a:extLst>
                <a:ext uri="{28A0092B-C50C-407E-A947-70E740481C1C}">
                  <a14:useLocalDpi xmlns:a14="http://schemas.microsoft.com/office/drawing/2010/main"/>
                </a:ext>
              </a:extLst>
            </a:blip>
            <a:stretch>
              <a:fillRect/>
            </a:stretch>
          </p:blipFill>
          <p:spPr>
            <a:xfrm>
              <a:off x="9553889" y="4866952"/>
              <a:ext cx="177396" cy="107773"/>
            </a:xfrm>
            <a:prstGeom prst="rect">
              <a:avLst/>
            </a:prstGeom>
          </p:spPr>
        </p:pic>
        <p:sp>
          <p:nvSpPr>
            <p:cNvPr id="50" name="object 50"/>
            <p:cNvSpPr/>
            <p:nvPr/>
          </p:nvSpPr>
          <p:spPr>
            <a:xfrm>
              <a:off x="9868519" y="4979246"/>
              <a:ext cx="60960" cy="85090"/>
            </a:xfrm>
            <a:custGeom>
              <a:avLst/>
              <a:gdLst/>
              <a:ahLst/>
              <a:cxnLst/>
              <a:rect l="l" t="t" r="r" b="b"/>
              <a:pathLst>
                <a:path w="60959" h="85089">
                  <a:moveTo>
                    <a:pt x="1320" y="84988"/>
                  </a:moveTo>
                  <a:lnTo>
                    <a:pt x="164" y="72470"/>
                  </a:lnTo>
                  <a:lnTo>
                    <a:pt x="0" y="54695"/>
                  </a:lnTo>
                  <a:lnTo>
                    <a:pt x="3407" y="35135"/>
                  </a:lnTo>
                  <a:lnTo>
                    <a:pt x="12964" y="17263"/>
                  </a:lnTo>
                  <a:lnTo>
                    <a:pt x="27663" y="5685"/>
                  </a:lnTo>
                  <a:lnTo>
                    <a:pt x="42463" y="857"/>
                  </a:lnTo>
                  <a:lnTo>
                    <a:pt x="53890" y="0"/>
                  </a:lnTo>
                  <a:lnTo>
                    <a:pt x="58470" y="331"/>
                  </a:lnTo>
                  <a:lnTo>
                    <a:pt x="60701" y="16042"/>
                  </a:lnTo>
                  <a:lnTo>
                    <a:pt x="60452" y="26790"/>
                  </a:lnTo>
                  <a:lnTo>
                    <a:pt x="35696" y="69360"/>
                  </a:lnTo>
                  <a:lnTo>
                    <a:pt x="1320" y="84988"/>
                  </a:lnTo>
                  <a:close/>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1" name="object 51"/>
            <p:cNvSpPr/>
            <p:nvPr/>
          </p:nvSpPr>
          <p:spPr>
            <a:xfrm>
              <a:off x="9774611" y="4979246"/>
              <a:ext cx="60960" cy="85090"/>
            </a:xfrm>
            <a:custGeom>
              <a:avLst/>
              <a:gdLst/>
              <a:ahLst/>
              <a:cxnLst/>
              <a:rect l="l" t="t" r="r" b="b"/>
              <a:pathLst>
                <a:path w="60959" h="85089">
                  <a:moveTo>
                    <a:pt x="59380" y="84988"/>
                  </a:moveTo>
                  <a:lnTo>
                    <a:pt x="60537" y="72470"/>
                  </a:lnTo>
                  <a:lnTo>
                    <a:pt x="60701" y="54695"/>
                  </a:lnTo>
                  <a:lnTo>
                    <a:pt x="57294" y="35135"/>
                  </a:lnTo>
                  <a:lnTo>
                    <a:pt x="47737" y="17263"/>
                  </a:lnTo>
                  <a:lnTo>
                    <a:pt x="33037" y="5685"/>
                  </a:lnTo>
                  <a:lnTo>
                    <a:pt x="18237" y="857"/>
                  </a:lnTo>
                  <a:lnTo>
                    <a:pt x="6811" y="0"/>
                  </a:lnTo>
                  <a:lnTo>
                    <a:pt x="2230" y="331"/>
                  </a:lnTo>
                  <a:lnTo>
                    <a:pt x="0" y="16042"/>
                  </a:lnTo>
                  <a:lnTo>
                    <a:pt x="249" y="26790"/>
                  </a:lnTo>
                  <a:lnTo>
                    <a:pt x="25004" y="69360"/>
                  </a:lnTo>
                  <a:lnTo>
                    <a:pt x="59380" y="84988"/>
                  </a:lnTo>
                  <a:close/>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grpSp>
        <p:nvGrpSpPr>
          <p:cNvPr id="89" name="Group 88">
            <a:extLst>
              <a:ext uri="{FF2B5EF4-FFF2-40B4-BE49-F238E27FC236}">
                <a16:creationId xmlns:a16="http://schemas.microsoft.com/office/drawing/2014/main" id="{1529EA51-2928-9B0C-361B-1E38229843E6}"/>
              </a:ext>
            </a:extLst>
          </p:cNvPr>
          <p:cNvGrpSpPr/>
          <p:nvPr/>
        </p:nvGrpSpPr>
        <p:grpSpPr>
          <a:xfrm>
            <a:off x="8833623" y="1969764"/>
            <a:ext cx="759741" cy="632408"/>
            <a:chOff x="14586185" y="3243432"/>
            <a:chExt cx="1255395" cy="1044989"/>
          </a:xfrm>
        </p:grpSpPr>
        <p:sp>
          <p:nvSpPr>
            <p:cNvPr id="52" name="object 52"/>
            <p:cNvSpPr/>
            <p:nvPr/>
          </p:nvSpPr>
          <p:spPr>
            <a:xfrm>
              <a:off x="14586185" y="3243432"/>
              <a:ext cx="1255395" cy="711835"/>
            </a:xfrm>
            <a:custGeom>
              <a:avLst/>
              <a:gdLst/>
              <a:ahLst/>
              <a:cxnLst/>
              <a:rect l="l" t="t" r="r" b="b"/>
              <a:pathLst>
                <a:path w="1255394" h="711835">
                  <a:moveTo>
                    <a:pt x="221752" y="711266"/>
                  </a:moveTo>
                  <a:lnTo>
                    <a:pt x="948358" y="711266"/>
                  </a:lnTo>
                  <a:lnTo>
                    <a:pt x="997585" y="710144"/>
                  </a:lnTo>
                  <a:lnTo>
                    <a:pt x="1044424" y="706312"/>
                  </a:lnTo>
                  <a:lnTo>
                    <a:pt x="1088226" y="699065"/>
                  </a:lnTo>
                  <a:lnTo>
                    <a:pt x="1128341" y="687701"/>
                  </a:lnTo>
                  <a:lnTo>
                    <a:pt x="1164117" y="671517"/>
                  </a:lnTo>
                  <a:lnTo>
                    <a:pt x="1220056" y="621879"/>
                  </a:lnTo>
                  <a:lnTo>
                    <a:pt x="1238918" y="587018"/>
                  </a:lnTo>
                  <a:lnTo>
                    <a:pt x="1250841" y="544527"/>
                  </a:lnTo>
                  <a:lnTo>
                    <a:pt x="1255176" y="493702"/>
                  </a:lnTo>
                  <a:lnTo>
                    <a:pt x="1249864" y="433394"/>
                  </a:lnTo>
                  <a:lnTo>
                    <a:pt x="1234330" y="382881"/>
                  </a:lnTo>
                  <a:lnTo>
                    <a:pt x="1210315" y="341516"/>
                  </a:lnTo>
                  <a:lnTo>
                    <a:pt x="1179560" y="308650"/>
                  </a:lnTo>
                  <a:lnTo>
                    <a:pt x="1143808" y="283637"/>
                  </a:lnTo>
                  <a:lnTo>
                    <a:pt x="1104799" y="265828"/>
                  </a:lnTo>
                  <a:lnTo>
                    <a:pt x="1064274" y="254576"/>
                  </a:lnTo>
                  <a:lnTo>
                    <a:pt x="1023977" y="249234"/>
                  </a:lnTo>
                  <a:lnTo>
                    <a:pt x="985647" y="249154"/>
                  </a:lnTo>
                  <a:lnTo>
                    <a:pt x="951026" y="253689"/>
                  </a:lnTo>
                  <a:lnTo>
                    <a:pt x="921856" y="262190"/>
                  </a:lnTo>
                  <a:lnTo>
                    <a:pt x="919268" y="230868"/>
                  </a:lnTo>
                  <a:lnTo>
                    <a:pt x="893674" y="162443"/>
                  </a:lnTo>
                  <a:lnTo>
                    <a:pt x="870752" y="127964"/>
                  </a:lnTo>
                  <a:lnTo>
                    <a:pt x="841136" y="95057"/>
                  </a:lnTo>
                  <a:lnTo>
                    <a:pt x="804868" y="65033"/>
                  </a:lnTo>
                  <a:lnTo>
                    <a:pt x="761991" y="39203"/>
                  </a:lnTo>
                  <a:lnTo>
                    <a:pt x="712545" y="18880"/>
                  </a:lnTo>
                  <a:lnTo>
                    <a:pt x="656573" y="5375"/>
                  </a:lnTo>
                  <a:lnTo>
                    <a:pt x="594118" y="0"/>
                  </a:lnTo>
                  <a:lnTo>
                    <a:pt x="530076" y="3104"/>
                  </a:lnTo>
                  <a:lnTo>
                    <a:pt x="472900" y="13557"/>
                  </a:lnTo>
                  <a:lnTo>
                    <a:pt x="422390" y="30384"/>
                  </a:lnTo>
                  <a:lnTo>
                    <a:pt x="378348" y="52608"/>
                  </a:lnTo>
                  <a:lnTo>
                    <a:pt x="340572" y="79253"/>
                  </a:lnTo>
                  <a:lnTo>
                    <a:pt x="308863" y="109345"/>
                  </a:lnTo>
                  <a:lnTo>
                    <a:pt x="283022" y="141906"/>
                  </a:lnTo>
                  <a:lnTo>
                    <a:pt x="262849" y="175962"/>
                  </a:lnTo>
                  <a:lnTo>
                    <a:pt x="238707" y="244654"/>
                  </a:lnTo>
                  <a:lnTo>
                    <a:pt x="234338" y="277338"/>
                  </a:lnTo>
                  <a:lnTo>
                    <a:pt x="234838" y="307614"/>
                  </a:lnTo>
                  <a:lnTo>
                    <a:pt x="240008" y="334505"/>
                  </a:lnTo>
                  <a:lnTo>
                    <a:pt x="249646" y="357036"/>
                  </a:lnTo>
                  <a:lnTo>
                    <a:pt x="209632" y="339659"/>
                  </a:lnTo>
                  <a:lnTo>
                    <a:pt x="167493" y="334131"/>
                  </a:lnTo>
                  <a:lnTo>
                    <a:pt x="125549" y="339750"/>
                  </a:lnTo>
                  <a:lnTo>
                    <a:pt x="86123" y="355813"/>
                  </a:lnTo>
                  <a:lnTo>
                    <a:pt x="51533" y="381617"/>
                  </a:lnTo>
                  <a:lnTo>
                    <a:pt x="24102" y="416459"/>
                  </a:lnTo>
                  <a:lnTo>
                    <a:pt x="6151" y="459636"/>
                  </a:lnTo>
                  <a:lnTo>
                    <a:pt x="0" y="510445"/>
                  </a:lnTo>
                  <a:lnTo>
                    <a:pt x="2988" y="552705"/>
                  </a:lnTo>
                  <a:lnTo>
                    <a:pt x="11591" y="591240"/>
                  </a:lnTo>
                  <a:lnTo>
                    <a:pt x="48541" y="654782"/>
                  </a:lnTo>
                  <a:lnTo>
                    <a:pt x="78341" y="678611"/>
                  </a:lnTo>
                  <a:lnTo>
                    <a:pt x="116659" y="696360"/>
                  </a:lnTo>
                  <a:lnTo>
                    <a:pt x="164220" y="707441"/>
                  </a:lnTo>
                  <a:lnTo>
                    <a:pt x="221752" y="711266"/>
                  </a:lnTo>
                  <a:close/>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3" name="object 53"/>
            <p:cNvSpPr/>
            <p:nvPr/>
          </p:nvSpPr>
          <p:spPr>
            <a:xfrm>
              <a:off x="14740549"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4" name="object 54"/>
            <p:cNvSpPr/>
            <p:nvPr/>
          </p:nvSpPr>
          <p:spPr>
            <a:xfrm>
              <a:off x="15151777"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5" name="object 55"/>
            <p:cNvSpPr/>
            <p:nvPr/>
          </p:nvSpPr>
          <p:spPr>
            <a:xfrm>
              <a:off x="15548182"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grpSp>
        <p:nvGrpSpPr>
          <p:cNvPr id="90" name="Group 89">
            <a:extLst>
              <a:ext uri="{FF2B5EF4-FFF2-40B4-BE49-F238E27FC236}">
                <a16:creationId xmlns:a16="http://schemas.microsoft.com/office/drawing/2014/main" id="{B79186E7-C683-0E36-5574-ED9895C510DC}"/>
              </a:ext>
            </a:extLst>
          </p:cNvPr>
          <p:cNvGrpSpPr/>
          <p:nvPr/>
        </p:nvGrpSpPr>
        <p:grpSpPr>
          <a:xfrm>
            <a:off x="1949798" y="2083255"/>
            <a:ext cx="571881" cy="529821"/>
            <a:chOff x="3211360" y="3430964"/>
            <a:chExt cx="944975" cy="875475"/>
          </a:xfrm>
        </p:grpSpPr>
        <p:sp>
          <p:nvSpPr>
            <p:cNvPr id="56" name="object 56"/>
            <p:cNvSpPr/>
            <p:nvPr/>
          </p:nvSpPr>
          <p:spPr>
            <a:xfrm>
              <a:off x="3683771" y="3430964"/>
              <a:ext cx="0" cy="126364"/>
            </a:xfrm>
            <a:custGeom>
              <a:avLst/>
              <a:gdLst/>
              <a:ahLst/>
              <a:cxnLst/>
              <a:rect l="l" t="t" r="r" b="b"/>
              <a:pathLst>
                <a:path h="126364">
                  <a:moveTo>
                    <a:pt x="0" y="0"/>
                  </a:moveTo>
                  <a:lnTo>
                    <a:pt x="0" y="125776"/>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8" name="object 58"/>
            <p:cNvSpPr/>
            <p:nvPr/>
          </p:nvSpPr>
          <p:spPr>
            <a:xfrm>
              <a:off x="3469196" y="3646708"/>
              <a:ext cx="427990" cy="425450"/>
            </a:xfrm>
            <a:custGeom>
              <a:avLst/>
              <a:gdLst/>
              <a:ahLst/>
              <a:cxnLst/>
              <a:rect l="l" t="t" r="r" b="b"/>
              <a:pathLst>
                <a:path w="427989" h="425450">
                  <a:moveTo>
                    <a:pt x="427651" y="212569"/>
                  </a:moveTo>
                  <a:lnTo>
                    <a:pt x="422004" y="261309"/>
                  </a:lnTo>
                  <a:lnTo>
                    <a:pt x="405918" y="306052"/>
                  </a:lnTo>
                  <a:lnTo>
                    <a:pt x="380676" y="345521"/>
                  </a:lnTo>
                  <a:lnTo>
                    <a:pt x="347562" y="378439"/>
                  </a:lnTo>
                  <a:lnTo>
                    <a:pt x="307860" y="403533"/>
                  </a:lnTo>
                  <a:lnTo>
                    <a:pt x="262853" y="419524"/>
                  </a:lnTo>
                  <a:lnTo>
                    <a:pt x="213825" y="425138"/>
                  </a:lnTo>
                  <a:lnTo>
                    <a:pt x="164798" y="419524"/>
                  </a:lnTo>
                  <a:lnTo>
                    <a:pt x="119791" y="403533"/>
                  </a:lnTo>
                  <a:lnTo>
                    <a:pt x="80089" y="378439"/>
                  </a:lnTo>
                  <a:lnTo>
                    <a:pt x="46975" y="345521"/>
                  </a:lnTo>
                  <a:lnTo>
                    <a:pt x="21733" y="306052"/>
                  </a:lnTo>
                  <a:lnTo>
                    <a:pt x="5647" y="261309"/>
                  </a:lnTo>
                  <a:lnTo>
                    <a:pt x="0" y="212569"/>
                  </a:lnTo>
                  <a:lnTo>
                    <a:pt x="5647" y="163828"/>
                  </a:lnTo>
                  <a:lnTo>
                    <a:pt x="21733" y="119086"/>
                  </a:lnTo>
                  <a:lnTo>
                    <a:pt x="46975" y="79617"/>
                  </a:lnTo>
                  <a:lnTo>
                    <a:pt x="80089" y="46698"/>
                  </a:lnTo>
                  <a:lnTo>
                    <a:pt x="119791" y="21605"/>
                  </a:lnTo>
                  <a:lnTo>
                    <a:pt x="164798" y="5614"/>
                  </a:lnTo>
                  <a:lnTo>
                    <a:pt x="213825" y="0"/>
                  </a:lnTo>
                  <a:lnTo>
                    <a:pt x="262853" y="5614"/>
                  </a:lnTo>
                  <a:lnTo>
                    <a:pt x="307860" y="21605"/>
                  </a:lnTo>
                  <a:lnTo>
                    <a:pt x="347562" y="46698"/>
                  </a:lnTo>
                  <a:lnTo>
                    <a:pt x="380676" y="79617"/>
                  </a:lnTo>
                  <a:lnTo>
                    <a:pt x="405918" y="119086"/>
                  </a:lnTo>
                  <a:lnTo>
                    <a:pt x="422004" y="163828"/>
                  </a:lnTo>
                  <a:lnTo>
                    <a:pt x="427651" y="212569"/>
                  </a:lnTo>
                  <a:close/>
                </a:path>
              </a:pathLst>
            </a:custGeom>
            <a:ln w="48815">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9" name="object 59"/>
            <p:cNvSpPr/>
            <p:nvPr/>
          </p:nvSpPr>
          <p:spPr>
            <a:xfrm>
              <a:off x="3907546" y="3556745"/>
              <a:ext cx="99695" cy="94615"/>
            </a:xfrm>
            <a:custGeom>
              <a:avLst/>
              <a:gdLst/>
              <a:ahLst/>
              <a:cxnLst/>
              <a:rect l="l" t="t" r="r" b="b"/>
              <a:pathLst>
                <a:path w="99695" h="94614">
                  <a:moveTo>
                    <a:pt x="0" y="94332"/>
                  </a:moveTo>
                  <a:lnTo>
                    <a:pt x="99452"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0" name="object 60"/>
            <p:cNvSpPr/>
            <p:nvPr/>
          </p:nvSpPr>
          <p:spPr>
            <a:xfrm>
              <a:off x="4002030" y="3855468"/>
              <a:ext cx="154305" cy="0"/>
            </a:xfrm>
            <a:custGeom>
              <a:avLst/>
              <a:gdLst/>
              <a:ahLst/>
              <a:cxnLst/>
              <a:rect l="l" t="t" r="r" b="b"/>
              <a:pathLst>
                <a:path w="154304">
                  <a:moveTo>
                    <a:pt x="0" y="0"/>
                  </a:moveTo>
                  <a:lnTo>
                    <a:pt x="154152"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1" name="object 61"/>
            <p:cNvSpPr/>
            <p:nvPr/>
          </p:nvSpPr>
          <p:spPr>
            <a:xfrm>
              <a:off x="3912519" y="4070340"/>
              <a:ext cx="104775" cy="110489"/>
            </a:xfrm>
            <a:custGeom>
              <a:avLst/>
              <a:gdLst/>
              <a:ahLst/>
              <a:cxnLst/>
              <a:rect l="l" t="t" r="r" b="b"/>
              <a:pathLst>
                <a:path w="104775" h="110489">
                  <a:moveTo>
                    <a:pt x="0" y="0"/>
                  </a:moveTo>
                  <a:lnTo>
                    <a:pt x="104426" y="110049"/>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2" name="object 62"/>
            <p:cNvSpPr/>
            <p:nvPr/>
          </p:nvSpPr>
          <p:spPr>
            <a:xfrm>
              <a:off x="3345624" y="3556745"/>
              <a:ext cx="99695" cy="94615"/>
            </a:xfrm>
            <a:custGeom>
              <a:avLst/>
              <a:gdLst/>
              <a:ahLst/>
              <a:cxnLst/>
              <a:rect l="l" t="t" r="r" b="b"/>
              <a:pathLst>
                <a:path w="99695" h="94614">
                  <a:moveTo>
                    <a:pt x="99452" y="94332"/>
                  </a:moveTo>
                  <a:lnTo>
                    <a:pt x="0"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3" name="object 63"/>
            <p:cNvSpPr/>
            <p:nvPr/>
          </p:nvSpPr>
          <p:spPr>
            <a:xfrm>
              <a:off x="3211360" y="3855468"/>
              <a:ext cx="154305" cy="0"/>
            </a:xfrm>
            <a:custGeom>
              <a:avLst/>
              <a:gdLst/>
              <a:ahLst/>
              <a:cxnLst/>
              <a:rect l="l" t="t" r="r" b="b"/>
              <a:pathLst>
                <a:path w="154304">
                  <a:moveTo>
                    <a:pt x="154152" y="0"/>
                  </a:moveTo>
                  <a:lnTo>
                    <a:pt x="0"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4" name="object 64"/>
            <p:cNvSpPr/>
            <p:nvPr/>
          </p:nvSpPr>
          <p:spPr>
            <a:xfrm>
              <a:off x="3335678" y="4070340"/>
              <a:ext cx="104775" cy="110489"/>
            </a:xfrm>
            <a:custGeom>
              <a:avLst/>
              <a:gdLst/>
              <a:ahLst/>
              <a:cxnLst/>
              <a:rect l="l" t="t" r="r" b="b"/>
              <a:pathLst>
                <a:path w="104775" h="110489">
                  <a:moveTo>
                    <a:pt x="104426" y="0"/>
                  </a:moveTo>
                  <a:lnTo>
                    <a:pt x="0" y="110049"/>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5" name="object 65"/>
            <p:cNvSpPr/>
            <p:nvPr/>
          </p:nvSpPr>
          <p:spPr>
            <a:xfrm>
              <a:off x="3673825" y="4169914"/>
              <a:ext cx="0" cy="136525"/>
            </a:xfrm>
            <a:custGeom>
              <a:avLst/>
              <a:gdLst/>
              <a:ahLst/>
              <a:cxnLst/>
              <a:rect l="l" t="t" r="r" b="b"/>
              <a:pathLst>
                <a:path h="136525">
                  <a:moveTo>
                    <a:pt x="0" y="0"/>
                  </a:moveTo>
                  <a:lnTo>
                    <a:pt x="0" y="136268"/>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sp>
        <p:nvSpPr>
          <p:cNvPr id="76" name="object 76"/>
          <p:cNvSpPr txBox="1"/>
          <p:nvPr/>
        </p:nvSpPr>
        <p:spPr>
          <a:xfrm>
            <a:off x="5232768" y="2017373"/>
            <a:ext cx="1009914" cy="191228"/>
          </a:xfrm>
          <a:prstGeom prst="rect">
            <a:avLst/>
          </a:prstGeom>
        </p:spPr>
        <p:txBody>
          <a:bodyPr vert="horz" wrap="square" lIns="0" tIns="9607" rIns="0" bIns="0" rtlCol="0">
            <a:spAutoFit/>
          </a:bodyPr>
          <a:lstStyle/>
          <a:p>
            <a:pPr marL="7686" algn="ctr" defTabSz="553390">
              <a:spcBef>
                <a:spcPts val="76"/>
              </a:spcBef>
            </a:pPr>
            <a:r>
              <a:rPr sz="1180" b="1" kern="0" spc="-6">
                <a:solidFill>
                  <a:sysClr val="windowText" lastClr="000000"/>
                </a:solidFill>
                <a:latin typeface="OpenSans-Extrabold"/>
                <a:cs typeface="OpenSans-Extrabold"/>
                <a:sym typeface="Helvetica Neue"/>
              </a:rPr>
              <a:t>HARVESTING</a:t>
            </a:r>
            <a:endParaRPr sz="1180" kern="0">
              <a:solidFill>
                <a:sysClr val="windowText" lastClr="000000"/>
              </a:solidFill>
              <a:latin typeface="OpenSans-Extrabold"/>
              <a:cs typeface="OpenSans-Extrabold"/>
              <a:sym typeface="Helvetica Neue"/>
            </a:endParaRPr>
          </a:p>
        </p:txBody>
      </p:sp>
      <p:grpSp>
        <p:nvGrpSpPr>
          <p:cNvPr id="87" name="Group 86">
            <a:extLst>
              <a:ext uri="{FF2B5EF4-FFF2-40B4-BE49-F238E27FC236}">
                <a16:creationId xmlns:a16="http://schemas.microsoft.com/office/drawing/2014/main" id="{D4CF2DF2-05A2-0FCA-4639-C71BFCADD0D8}"/>
              </a:ext>
            </a:extLst>
          </p:cNvPr>
          <p:cNvGrpSpPr/>
          <p:nvPr/>
        </p:nvGrpSpPr>
        <p:grpSpPr>
          <a:xfrm>
            <a:off x="6199714" y="2898234"/>
            <a:ext cx="3656901" cy="273986"/>
            <a:chOff x="10233919" y="4777638"/>
            <a:chExt cx="6042660" cy="452734"/>
          </a:xfrm>
        </p:grpSpPr>
        <p:sp>
          <p:nvSpPr>
            <p:cNvPr id="73" name="object 73"/>
            <p:cNvSpPr txBox="1"/>
            <p:nvPr/>
          </p:nvSpPr>
          <p:spPr>
            <a:xfrm>
              <a:off x="11291135" y="4777638"/>
              <a:ext cx="3606801" cy="315984"/>
            </a:xfrm>
            <a:prstGeom prst="rect">
              <a:avLst/>
            </a:prstGeom>
          </p:spPr>
          <p:txBody>
            <a:bodyPr vert="horz" wrap="square" lIns="0" tIns="9607" rIns="0" bIns="0" rtlCol="0">
              <a:spAutoFit/>
            </a:bodyPr>
            <a:lstStyle/>
            <a:p>
              <a:pPr marL="7686" algn="ctr" defTabSz="553390">
                <a:spcBef>
                  <a:spcPts val="76"/>
                </a:spcBef>
              </a:pPr>
              <a:r>
                <a:rPr sz="1180" b="1" kern="0">
                  <a:solidFill>
                    <a:sysClr val="windowText" lastClr="000000"/>
                  </a:solidFill>
                  <a:latin typeface="OpenSans-Extrabold"/>
                  <a:cs typeface="OpenSans-Extrabold"/>
                  <a:sym typeface="Helvetica Neue"/>
                </a:rPr>
                <a:t>HURRICANE/FLOOD</a:t>
              </a:r>
              <a:r>
                <a:rPr sz="1180" b="1" kern="0" spc="103">
                  <a:solidFill>
                    <a:sysClr val="windowText" lastClr="000000"/>
                  </a:solidFill>
                  <a:latin typeface="OpenSans-Extrabold"/>
                  <a:cs typeface="OpenSans-Extrabold"/>
                  <a:sym typeface="Helvetica Neue"/>
                </a:rPr>
                <a:t> </a:t>
              </a:r>
              <a:r>
                <a:rPr sz="1180" b="1" kern="0" spc="-6">
                  <a:solidFill>
                    <a:sysClr val="windowText" lastClr="000000"/>
                  </a:solidFill>
                  <a:latin typeface="OpenSans-Extrabold"/>
                  <a:cs typeface="OpenSans-Extrabold"/>
                  <a:sym typeface="Helvetica Neue"/>
                </a:rPr>
                <a:t>SEASON</a:t>
              </a:r>
              <a:endParaRPr sz="1180" kern="0">
                <a:solidFill>
                  <a:sysClr val="windowText" lastClr="000000"/>
                </a:solidFill>
                <a:latin typeface="OpenSans-Extrabold"/>
                <a:cs typeface="OpenSans-Extrabold"/>
                <a:sym typeface="Helvetica Neue"/>
              </a:endParaRPr>
            </a:p>
          </p:txBody>
        </p:sp>
        <p:sp>
          <p:nvSpPr>
            <p:cNvPr id="86" name="object 69">
              <a:extLst>
                <a:ext uri="{FF2B5EF4-FFF2-40B4-BE49-F238E27FC236}">
                  <a16:creationId xmlns:a16="http://schemas.microsoft.com/office/drawing/2014/main" id="{D1619F22-F835-4C5B-77CA-E479F50EE2B7}"/>
                </a:ext>
              </a:extLst>
            </p:cNvPr>
            <p:cNvSpPr/>
            <p:nvPr/>
          </p:nvSpPr>
          <p:spPr>
            <a:xfrm>
              <a:off x="10233919" y="5230372"/>
              <a:ext cx="6042660" cy="0"/>
            </a:xfrm>
            <a:custGeom>
              <a:avLst/>
              <a:gdLst/>
              <a:ahLst/>
              <a:cxnLst/>
              <a:rect l="l" t="t" r="r" b="b"/>
              <a:pathLst>
                <a:path w="6042659">
                  <a:moveTo>
                    <a:pt x="0" y="0"/>
                  </a:moveTo>
                  <a:lnTo>
                    <a:pt x="6042370" y="0"/>
                  </a:lnTo>
                </a:path>
              </a:pathLst>
            </a:custGeom>
            <a:ln w="73421">
              <a:solidFill>
                <a:srgbClr val="36B5C5"/>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spTree>
    <p:extLst>
      <p:ext uri="{BB962C8B-B14F-4D97-AF65-F5344CB8AC3E}">
        <p14:creationId xmlns:p14="http://schemas.microsoft.com/office/powerpoint/2010/main" val="27229165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999E6907-D969-9C56-BD44-31AEFDA8021C}"/>
              </a:ext>
            </a:extLst>
          </p:cNvPr>
          <p:cNvPicPr/>
          <p:nvPr/>
        </p:nvPicPr>
        <p:blipFill>
          <a:blip r:embed="rId3" cstate="email">
            <a:extLst>
              <a:ext uri="{28A0092B-C50C-407E-A947-70E740481C1C}">
                <a14:useLocalDpi xmlns:a14="http://schemas.microsoft.com/office/drawing/2010/main"/>
              </a:ext>
            </a:extLst>
          </a:blip>
          <a:stretch>
            <a:fillRect/>
          </a:stretch>
        </p:blipFill>
        <p:spPr>
          <a:xfrm>
            <a:off x="-8017" y="434937"/>
            <a:ext cx="9506998" cy="578540"/>
          </a:xfrm>
          <a:prstGeom prst="rect">
            <a:avLst/>
          </a:prstGeom>
        </p:spPr>
      </p:pic>
      <p:sp>
        <p:nvSpPr>
          <p:cNvPr id="9" name="object 19">
            <a:extLst>
              <a:ext uri="{FF2B5EF4-FFF2-40B4-BE49-F238E27FC236}">
                <a16:creationId xmlns:a16="http://schemas.microsoft.com/office/drawing/2014/main" id="{4DA6A4C3-F241-56ED-E325-D67FBB3BDC49}"/>
              </a:ext>
            </a:extLst>
          </p:cNvPr>
          <p:cNvSpPr txBox="1">
            <a:spLocks/>
          </p:cNvSpPr>
          <p:nvPr/>
        </p:nvSpPr>
        <p:spPr>
          <a:xfrm>
            <a:off x="-23702" y="558351"/>
            <a:ext cx="9167131" cy="331710"/>
          </a:xfrm>
          <a:prstGeom prst="rect">
            <a:avLst/>
          </a:prstGeom>
        </p:spPr>
        <p:txBody>
          <a:bodyPr vert="horz" wrap="square" lIns="0" tIns="8462" rIns="0" bIns="0" rtlCol="0" anchor="ctr">
            <a:spAutoFit/>
          </a:bodyPr>
          <a:lstStyle>
            <a:lvl1pPr>
              <a:defRPr sz="2244" b="0" i="0">
                <a:solidFill>
                  <a:schemeClr val="bg1"/>
                </a:solidFill>
                <a:latin typeface="HALDEN SOLID"/>
                <a:ea typeface="+mj-ea"/>
                <a:cs typeface="HALDEN SOLID"/>
              </a:defRPr>
            </a:lvl1pPr>
          </a:lstStyle>
          <a:p>
            <a:pPr marL="7693" algn="ctr">
              <a:spcBef>
                <a:spcPts val="67"/>
              </a:spcBef>
            </a:pPr>
            <a:r>
              <a:rPr lang="en-GB" sz="2100" kern="0">
                <a:solidFill>
                  <a:sysClr val="window" lastClr="FFFFFF"/>
                </a:solidFill>
                <a:sym typeface="Helvetica Neue"/>
              </a:rPr>
              <a:t>EXAMPLE – AA TO MITIGATE EL NINO’S FLOOD IMPACT IN SOMALIA</a:t>
            </a:r>
          </a:p>
        </p:txBody>
      </p:sp>
      <p:pic>
        <p:nvPicPr>
          <p:cNvPr id="39" name="Image 38">
            <a:extLst>
              <a:ext uri="{FF2B5EF4-FFF2-40B4-BE49-F238E27FC236}">
                <a16:creationId xmlns:a16="http://schemas.microsoft.com/office/drawing/2014/main" id="{B22B90A5-5F04-1F90-7CF7-D5A2C9F07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5" y="1609035"/>
            <a:ext cx="5621215" cy="3156767"/>
          </a:xfrm>
          <a:prstGeom prst="rect">
            <a:avLst/>
          </a:prstGeom>
        </p:spPr>
      </p:pic>
      <p:sp>
        <p:nvSpPr>
          <p:cNvPr id="41" name="ZoneTexte 40">
            <a:extLst>
              <a:ext uri="{FF2B5EF4-FFF2-40B4-BE49-F238E27FC236}">
                <a16:creationId xmlns:a16="http://schemas.microsoft.com/office/drawing/2014/main" id="{8D652E38-C7BE-45A8-3A5B-E401E51C5A2B}"/>
              </a:ext>
            </a:extLst>
          </p:cNvPr>
          <p:cNvSpPr txBox="1"/>
          <p:nvPr/>
        </p:nvSpPr>
        <p:spPr>
          <a:xfrm>
            <a:off x="6075660" y="1384877"/>
            <a:ext cx="5621215" cy="45196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464" indent="-285464" defTabSz="412337" hangingPunct="0">
              <a:buFont typeface="Arial" panose="020B0604020202020204" pitchFamily="34" charset="0"/>
              <a:buChar char="•"/>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WFP and the Somali Disaster Management Agency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SoDMA</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p>
          <a:p>
            <a:pPr marL="285464" indent="-285464" defTabSz="412337" hangingPunct="0">
              <a:buFont typeface="Arial" panose="020B0604020202020204" pitchFamily="34" charset="0"/>
              <a:buChar char="•"/>
            </a:pPr>
            <a:endPar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464" indent="-285464" defTabSz="412337" hangingPunct="0">
              <a:buFont typeface="Arial" panose="020B0604020202020204" pitchFamily="34" charset="0"/>
              <a:buChar char="•"/>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7 districts prone to floods in Somalia, namely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Beletweyne</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Bulo</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Burto</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Jalalaqsi</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Jowhar</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Mahaday</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Baardhere</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Luuq</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and </a:t>
            </a:r>
            <a:r>
              <a:rPr lang="en-GB" sz="1598" kern="0" err="1">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Afgooye</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t>
            </a:r>
          </a:p>
          <a:p>
            <a:pPr marL="285464" indent="-285464" defTabSz="412337" hangingPunct="0">
              <a:buFont typeface="Arial" panose="020B0604020202020204" pitchFamily="34" charset="0"/>
              <a:buChar char="•"/>
            </a:pPr>
            <a:endPar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464" indent="-285464" defTabSz="412337" hangingPunct="0">
              <a:buFont typeface="Arial" panose="020B0604020202020204" pitchFamily="34" charset="0"/>
              <a:buChar char="•"/>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Multi-year funding and investment in Anticipatory Action systems by the Government of Germany.</a:t>
            </a:r>
          </a:p>
          <a:p>
            <a:pPr marL="285464" indent="-285464" defTabSz="412337" hangingPunct="0">
              <a:buFont typeface="Arial" panose="020B0604020202020204" pitchFamily="34" charset="0"/>
              <a:buChar char="•"/>
            </a:pPr>
            <a:endPar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a:p>
            <a:pPr marL="285464" indent="-285464" defTabSz="412337" hangingPunct="0">
              <a:buFont typeface="Arial" panose="020B0604020202020204" pitchFamily="34" charset="0"/>
              <a:buChar char="•"/>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Objective: to safeguard the lives and livelihoods of people in anticipation of floods by: </a:t>
            </a:r>
          </a:p>
          <a:p>
            <a:pPr marL="620092" lvl="8" indent="-350487" defTabSz="412337" hangingPunct="0">
              <a:buFont typeface="+mj-lt"/>
              <a:buAutoNum type="arabicPeriod"/>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increasing the </a:t>
            </a:r>
            <a:r>
              <a:rPr lang="en-GB" sz="1598"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awareness and access to timely and useful early warning information</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and advisories related to floods</a:t>
            </a:r>
          </a:p>
          <a:p>
            <a:pPr marL="620092" lvl="8" indent="-350487" defTabSz="412337" hangingPunct="0">
              <a:buFont typeface="+mj-lt"/>
              <a:buAutoNum type="arabicPeriod"/>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maintaining </a:t>
            </a:r>
            <a:r>
              <a:rPr lang="en-GB" sz="1598"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improved food and nutrition consumption status</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p>
          <a:p>
            <a:pPr marL="620092" lvl="8" indent="-350487" defTabSz="412337" hangingPunct="0">
              <a:buFont typeface="+mj-lt"/>
              <a:buAutoNum type="arabicPeriod"/>
            </a:pP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incurring </a:t>
            </a:r>
            <a:r>
              <a:rPr lang="en-GB" sz="1598"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minimal damage/loss of lives</a:t>
            </a:r>
            <a:r>
              <a:rPr lang="en-GB" sz="1598"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rPr>
              <a:t>. </a:t>
            </a:r>
            <a:endParaRPr lang="en-GB" sz="1598" b="1" kern="0">
              <a:solidFill>
                <a:srgbClr val="D5D5D5">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 name="object 11">
            <a:extLst>
              <a:ext uri="{FF2B5EF4-FFF2-40B4-BE49-F238E27FC236}">
                <a16:creationId xmlns:a16="http://schemas.microsoft.com/office/drawing/2014/main" id="{08D52C41-3192-EF50-3BC1-06E8694D3E54}"/>
              </a:ext>
            </a:extLst>
          </p:cNvPr>
          <p:cNvSpPr/>
          <p:nvPr/>
        </p:nvSpPr>
        <p:spPr>
          <a:xfrm>
            <a:off x="9173474" y="318833"/>
            <a:ext cx="903296" cy="903742"/>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337" hangingPunct="0"/>
            <a:endParaRPr sz="1399" b="1" kern="0">
              <a:solidFill>
                <a:srgbClr val="000000"/>
              </a:solidFill>
              <a:latin typeface="Helvetica Neue"/>
              <a:sym typeface="Helvetica Neue"/>
            </a:endParaRPr>
          </a:p>
        </p:txBody>
      </p:sp>
    </p:spTree>
    <p:extLst>
      <p:ext uri="{BB962C8B-B14F-4D97-AF65-F5344CB8AC3E}">
        <p14:creationId xmlns:p14="http://schemas.microsoft.com/office/powerpoint/2010/main" val="33964680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a:extLst>
            <a:ext uri="{FF2B5EF4-FFF2-40B4-BE49-F238E27FC236}">
              <a16:creationId xmlns:a16="http://schemas.microsoft.com/office/drawing/2014/main" id="{C453FC40-B54B-CB62-0A9C-4917F68020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7E837B-212C-EB9E-FEEC-6992D04EBED7}"/>
              </a:ext>
            </a:extLst>
          </p:cNvPr>
          <p:cNvPicPr>
            <a:picLocks noChangeAspect="1"/>
          </p:cNvPicPr>
          <p:nvPr/>
        </p:nvPicPr>
        <p:blipFill>
          <a:blip r:embed="rId2">
            <a:extLst>
              <a:ext uri="{28A0092B-C50C-407E-A947-70E740481C1C}">
                <a14:useLocalDpi xmlns:a14="http://schemas.microsoft.com/office/drawing/2010/main" val="0"/>
              </a:ext>
            </a:extLst>
          </a:blip>
          <a:srcRect t="112" b="112"/>
          <a:stretch/>
        </p:blipFill>
        <p:spPr>
          <a:xfrm>
            <a:off x="0" y="-149437"/>
            <a:ext cx="13295474" cy="7478705"/>
          </a:xfrm>
          <a:prstGeom prst="rect">
            <a:avLst/>
          </a:prstGeom>
        </p:spPr>
      </p:pic>
      <p:sp>
        <p:nvSpPr>
          <p:cNvPr id="2" name="TextBox 1">
            <a:extLst>
              <a:ext uri="{FF2B5EF4-FFF2-40B4-BE49-F238E27FC236}">
                <a16:creationId xmlns:a16="http://schemas.microsoft.com/office/drawing/2014/main" id="{440BB086-475E-4F23-F47E-5CEEE19F5A3E}"/>
              </a:ext>
            </a:extLst>
          </p:cNvPr>
          <p:cNvSpPr txBox="1"/>
          <p:nvPr/>
        </p:nvSpPr>
        <p:spPr>
          <a:xfrm>
            <a:off x="2187278" y="2492450"/>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a:bodyPr>
          <a:lstStyle/>
          <a:p>
            <a:pPr defTabSz="913486">
              <a:lnSpc>
                <a:spcPct val="90000"/>
              </a:lnSpc>
              <a:spcBef>
                <a:spcPct val="0"/>
              </a:spcBef>
              <a:spcAft>
                <a:spcPts val="599"/>
              </a:spcAft>
            </a:pPr>
            <a:r>
              <a:rPr lang="en-US" sz="4750">
                <a:solidFill>
                  <a:srgbClr val="455F51"/>
                </a:solidFill>
                <a:latin typeface="+mj-lt"/>
                <a:ea typeface="+mj-ea"/>
                <a:cs typeface="+mj-cs"/>
              </a:rPr>
              <a:t>Regional Nutrition Landscape</a:t>
            </a:r>
            <a:endParaRPr lang="en-US"/>
          </a:p>
        </p:txBody>
      </p:sp>
    </p:spTree>
    <p:extLst>
      <p:ext uri="{BB962C8B-B14F-4D97-AF65-F5344CB8AC3E}">
        <p14:creationId xmlns:p14="http://schemas.microsoft.com/office/powerpoint/2010/main" val="3488949896"/>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999E6907-D969-9C56-BD44-31AEFDA8021C}"/>
              </a:ext>
            </a:extLst>
          </p:cNvPr>
          <p:cNvPicPr/>
          <p:nvPr/>
        </p:nvPicPr>
        <p:blipFill>
          <a:blip r:embed="rId3" cstate="email">
            <a:extLst>
              <a:ext uri="{28A0092B-C50C-407E-A947-70E740481C1C}">
                <a14:useLocalDpi xmlns:a14="http://schemas.microsoft.com/office/drawing/2010/main"/>
              </a:ext>
            </a:extLst>
          </a:blip>
          <a:stretch>
            <a:fillRect/>
          </a:stretch>
        </p:blipFill>
        <p:spPr>
          <a:xfrm>
            <a:off x="6345" y="434937"/>
            <a:ext cx="9449549" cy="578540"/>
          </a:xfrm>
          <a:prstGeom prst="rect">
            <a:avLst/>
          </a:prstGeom>
        </p:spPr>
      </p:pic>
      <p:sp>
        <p:nvSpPr>
          <p:cNvPr id="9" name="object 19">
            <a:extLst>
              <a:ext uri="{FF2B5EF4-FFF2-40B4-BE49-F238E27FC236}">
                <a16:creationId xmlns:a16="http://schemas.microsoft.com/office/drawing/2014/main" id="{4DA6A4C3-F241-56ED-E325-D67FBB3BDC49}"/>
              </a:ext>
            </a:extLst>
          </p:cNvPr>
          <p:cNvSpPr txBox="1">
            <a:spLocks/>
          </p:cNvSpPr>
          <p:nvPr/>
        </p:nvSpPr>
        <p:spPr>
          <a:xfrm>
            <a:off x="-16058" y="558351"/>
            <a:ext cx="9167131" cy="331710"/>
          </a:xfrm>
          <a:prstGeom prst="rect">
            <a:avLst/>
          </a:prstGeom>
        </p:spPr>
        <p:txBody>
          <a:bodyPr vert="horz" wrap="square" lIns="0" tIns="8462" rIns="0" bIns="0" rtlCol="0" anchor="ctr">
            <a:spAutoFit/>
          </a:bodyPr>
          <a:lstStyle>
            <a:lvl1pPr>
              <a:defRPr sz="2244" b="0" i="0">
                <a:solidFill>
                  <a:schemeClr val="bg1"/>
                </a:solidFill>
                <a:latin typeface="HALDEN SOLID"/>
                <a:ea typeface="+mj-ea"/>
                <a:cs typeface="HALDEN SOLID"/>
              </a:defRPr>
            </a:lvl1pPr>
          </a:lstStyle>
          <a:p>
            <a:pPr marL="7693" algn="ctr">
              <a:spcBef>
                <a:spcPts val="67"/>
              </a:spcBef>
            </a:pPr>
            <a:r>
              <a:rPr lang="en-GB" sz="2100" kern="0">
                <a:solidFill>
                  <a:sysClr val="window" lastClr="FFFFFF"/>
                </a:solidFill>
                <a:sym typeface="Helvetica Neue"/>
              </a:rPr>
              <a:t>EXAMPLE – AA TO MITIGATE EL NINO’S FLOOD IMPACT IN SOMALIA</a:t>
            </a:r>
          </a:p>
        </p:txBody>
      </p:sp>
      <p:sp>
        <p:nvSpPr>
          <p:cNvPr id="37" name="object 11">
            <a:extLst>
              <a:ext uri="{FF2B5EF4-FFF2-40B4-BE49-F238E27FC236}">
                <a16:creationId xmlns:a16="http://schemas.microsoft.com/office/drawing/2014/main" id="{358D8D41-38B9-411B-5101-BCD586E75F59}"/>
              </a:ext>
            </a:extLst>
          </p:cNvPr>
          <p:cNvSpPr/>
          <p:nvPr/>
        </p:nvSpPr>
        <p:spPr>
          <a:xfrm>
            <a:off x="9173474" y="318833"/>
            <a:ext cx="903296" cy="903742"/>
          </a:xfrm>
          <a:custGeom>
            <a:avLst/>
            <a:gdLst/>
            <a:ahLst/>
            <a:cxnLst/>
            <a:rect l="l" t="t" r="r" b="b"/>
            <a:pathLst>
              <a:path w="1288415" h="1289050">
                <a:moveTo>
                  <a:pt x="53673" y="912925"/>
                </a:moveTo>
                <a:lnTo>
                  <a:pt x="32777" y="917143"/>
                </a:lnTo>
                <a:lnTo>
                  <a:pt x="15716" y="928647"/>
                </a:lnTo>
                <a:lnTo>
                  <a:pt x="4216" y="945711"/>
                </a:lnTo>
                <a:lnTo>
                  <a:pt x="0" y="966609"/>
                </a:lnTo>
                <a:lnTo>
                  <a:pt x="4216" y="987507"/>
                </a:lnTo>
                <a:lnTo>
                  <a:pt x="15716" y="1004571"/>
                </a:lnTo>
                <a:lnTo>
                  <a:pt x="32777" y="1016075"/>
                </a:lnTo>
                <a:lnTo>
                  <a:pt x="53673" y="1020293"/>
                </a:lnTo>
                <a:lnTo>
                  <a:pt x="72833" y="1021143"/>
                </a:lnTo>
                <a:lnTo>
                  <a:pt x="91533" y="1024864"/>
                </a:lnTo>
                <a:lnTo>
                  <a:pt x="109468" y="1031372"/>
                </a:lnTo>
                <a:lnTo>
                  <a:pt x="126331" y="1040586"/>
                </a:lnTo>
                <a:lnTo>
                  <a:pt x="155371" y="1055502"/>
                </a:lnTo>
                <a:lnTo>
                  <a:pt x="185925" y="1066094"/>
                </a:lnTo>
                <a:lnTo>
                  <a:pt x="217771" y="1072311"/>
                </a:lnTo>
                <a:lnTo>
                  <a:pt x="250316" y="1073977"/>
                </a:lnTo>
                <a:lnTo>
                  <a:pt x="282936" y="1072311"/>
                </a:lnTo>
                <a:lnTo>
                  <a:pt x="314827" y="1066094"/>
                </a:lnTo>
                <a:lnTo>
                  <a:pt x="345411" y="1055502"/>
                </a:lnTo>
                <a:lnTo>
                  <a:pt x="374492" y="1040533"/>
                </a:lnTo>
                <a:lnTo>
                  <a:pt x="391257" y="1031365"/>
                </a:lnTo>
                <a:lnTo>
                  <a:pt x="409174" y="1024864"/>
                </a:lnTo>
                <a:lnTo>
                  <a:pt x="427887" y="1021143"/>
                </a:lnTo>
                <a:lnTo>
                  <a:pt x="447054" y="1020293"/>
                </a:lnTo>
                <a:lnTo>
                  <a:pt x="840602" y="1020288"/>
                </a:lnTo>
                <a:lnTo>
                  <a:pt x="1234386" y="1020288"/>
                </a:lnTo>
                <a:lnTo>
                  <a:pt x="1255258" y="1016075"/>
                </a:lnTo>
                <a:lnTo>
                  <a:pt x="1272322" y="1004571"/>
                </a:lnTo>
                <a:lnTo>
                  <a:pt x="1283826" y="987507"/>
                </a:lnTo>
                <a:lnTo>
                  <a:pt x="1288044" y="966609"/>
                </a:lnTo>
                <a:lnTo>
                  <a:pt x="250369" y="966609"/>
                </a:lnTo>
                <a:lnTo>
                  <a:pt x="231205" y="965759"/>
                </a:lnTo>
                <a:lnTo>
                  <a:pt x="212491" y="962037"/>
                </a:lnTo>
                <a:lnTo>
                  <a:pt x="194534" y="955526"/>
                </a:lnTo>
                <a:lnTo>
                  <a:pt x="177610" y="946306"/>
                </a:lnTo>
                <a:lnTo>
                  <a:pt x="148727" y="931435"/>
                </a:lnTo>
                <a:lnTo>
                  <a:pt x="118072" y="920803"/>
                </a:lnTo>
                <a:lnTo>
                  <a:pt x="86211" y="914589"/>
                </a:lnTo>
                <a:lnTo>
                  <a:pt x="53673" y="912925"/>
                </a:lnTo>
                <a:close/>
              </a:path>
              <a:path w="1288415" h="1289050">
                <a:moveTo>
                  <a:pt x="840563" y="1020293"/>
                </a:moveTo>
                <a:lnTo>
                  <a:pt x="447054" y="1020293"/>
                </a:lnTo>
                <a:lnTo>
                  <a:pt x="466250" y="1021121"/>
                </a:lnTo>
                <a:lnTo>
                  <a:pt x="485028" y="1024864"/>
                </a:lnTo>
                <a:lnTo>
                  <a:pt x="502927" y="1031372"/>
                </a:lnTo>
                <a:lnTo>
                  <a:pt x="519753" y="1040586"/>
                </a:lnTo>
                <a:lnTo>
                  <a:pt x="548824" y="1055502"/>
                </a:lnTo>
                <a:lnTo>
                  <a:pt x="579400" y="1066094"/>
                </a:lnTo>
                <a:lnTo>
                  <a:pt x="611267" y="1072311"/>
                </a:lnTo>
                <a:lnTo>
                  <a:pt x="643844" y="1073977"/>
                </a:lnTo>
                <a:lnTo>
                  <a:pt x="676396" y="1072311"/>
                </a:lnTo>
                <a:lnTo>
                  <a:pt x="708237" y="1066094"/>
                </a:lnTo>
                <a:lnTo>
                  <a:pt x="738889" y="1055458"/>
                </a:lnTo>
                <a:lnTo>
                  <a:pt x="767871" y="1040533"/>
                </a:lnTo>
                <a:lnTo>
                  <a:pt x="803183" y="1025349"/>
                </a:lnTo>
                <a:lnTo>
                  <a:pt x="840563" y="1020293"/>
                </a:lnTo>
                <a:close/>
              </a:path>
              <a:path w="1288415" h="1289050">
                <a:moveTo>
                  <a:pt x="1234386" y="1020288"/>
                </a:moveTo>
                <a:lnTo>
                  <a:pt x="840602" y="1020288"/>
                </a:lnTo>
                <a:lnTo>
                  <a:pt x="878021" y="1025349"/>
                </a:lnTo>
                <a:lnTo>
                  <a:pt x="913450" y="1040586"/>
                </a:lnTo>
                <a:lnTo>
                  <a:pt x="961250" y="1061909"/>
                </a:lnTo>
                <a:lnTo>
                  <a:pt x="1011758" y="1072597"/>
                </a:lnTo>
                <a:lnTo>
                  <a:pt x="1063131" y="1072597"/>
                </a:lnTo>
                <a:lnTo>
                  <a:pt x="1113639" y="1061909"/>
                </a:lnTo>
                <a:lnTo>
                  <a:pt x="1161556" y="1040533"/>
                </a:lnTo>
                <a:lnTo>
                  <a:pt x="1178422" y="1031320"/>
                </a:lnTo>
                <a:lnTo>
                  <a:pt x="1196383" y="1024818"/>
                </a:lnTo>
                <a:lnTo>
                  <a:pt x="1215132" y="1021113"/>
                </a:lnTo>
                <a:lnTo>
                  <a:pt x="1234386" y="1020288"/>
                </a:lnTo>
                <a:close/>
              </a:path>
              <a:path w="1288415" h="1289050">
                <a:moveTo>
                  <a:pt x="447054" y="912925"/>
                </a:moveTo>
                <a:lnTo>
                  <a:pt x="382569" y="920803"/>
                </a:lnTo>
                <a:lnTo>
                  <a:pt x="322868" y="946358"/>
                </a:lnTo>
                <a:lnTo>
                  <a:pt x="306076" y="955548"/>
                </a:lnTo>
                <a:lnTo>
                  <a:pt x="288188" y="962044"/>
                </a:lnTo>
                <a:lnTo>
                  <a:pt x="269509" y="965759"/>
                </a:lnTo>
                <a:lnTo>
                  <a:pt x="250369" y="966609"/>
                </a:lnTo>
                <a:lnTo>
                  <a:pt x="643844" y="966609"/>
                </a:lnTo>
                <a:lnTo>
                  <a:pt x="624654" y="965759"/>
                </a:lnTo>
                <a:lnTo>
                  <a:pt x="605938" y="962037"/>
                </a:lnTo>
                <a:lnTo>
                  <a:pt x="587997" y="955526"/>
                </a:lnTo>
                <a:lnTo>
                  <a:pt x="571134" y="946306"/>
                </a:lnTo>
                <a:lnTo>
                  <a:pt x="542076" y="931395"/>
                </a:lnTo>
                <a:lnTo>
                  <a:pt x="511389" y="920780"/>
                </a:lnTo>
                <a:lnTo>
                  <a:pt x="479629" y="914590"/>
                </a:lnTo>
                <a:lnTo>
                  <a:pt x="447054" y="912925"/>
                </a:lnTo>
                <a:close/>
              </a:path>
              <a:path w="1288415" h="1289050">
                <a:moveTo>
                  <a:pt x="840581" y="912925"/>
                </a:moveTo>
                <a:lnTo>
                  <a:pt x="776073" y="920803"/>
                </a:lnTo>
                <a:lnTo>
                  <a:pt x="716395" y="946358"/>
                </a:lnTo>
                <a:lnTo>
                  <a:pt x="699603" y="955548"/>
                </a:lnTo>
                <a:lnTo>
                  <a:pt x="681709" y="962044"/>
                </a:lnTo>
                <a:lnTo>
                  <a:pt x="663014" y="965759"/>
                </a:lnTo>
                <a:lnTo>
                  <a:pt x="643844" y="966609"/>
                </a:lnTo>
                <a:lnTo>
                  <a:pt x="1288044" y="966609"/>
                </a:lnTo>
                <a:lnTo>
                  <a:pt x="1037423" y="966590"/>
                </a:lnTo>
                <a:lnTo>
                  <a:pt x="999982" y="961519"/>
                </a:lnTo>
                <a:lnTo>
                  <a:pt x="964661" y="946306"/>
                </a:lnTo>
                <a:lnTo>
                  <a:pt x="935597" y="931395"/>
                </a:lnTo>
                <a:lnTo>
                  <a:pt x="904901" y="920780"/>
                </a:lnTo>
                <a:lnTo>
                  <a:pt x="873138" y="914590"/>
                </a:lnTo>
                <a:lnTo>
                  <a:pt x="840581" y="912925"/>
                </a:lnTo>
                <a:close/>
              </a:path>
              <a:path w="1288415" h="1289050">
                <a:moveTo>
                  <a:pt x="1234360" y="912925"/>
                </a:moveTo>
                <a:lnTo>
                  <a:pt x="1201691" y="914590"/>
                </a:lnTo>
                <a:lnTo>
                  <a:pt x="1169803" y="920803"/>
                </a:lnTo>
                <a:lnTo>
                  <a:pt x="1139129" y="931435"/>
                </a:lnTo>
                <a:lnTo>
                  <a:pt x="1110095" y="946358"/>
                </a:lnTo>
                <a:lnTo>
                  <a:pt x="1074873" y="961519"/>
                </a:lnTo>
                <a:lnTo>
                  <a:pt x="1037423" y="966590"/>
                </a:lnTo>
                <a:lnTo>
                  <a:pt x="1288040" y="966590"/>
                </a:lnTo>
                <a:lnTo>
                  <a:pt x="1283826" y="945711"/>
                </a:lnTo>
                <a:lnTo>
                  <a:pt x="1272322" y="928647"/>
                </a:lnTo>
                <a:lnTo>
                  <a:pt x="1255258" y="917143"/>
                </a:lnTo>
                <a:lnTo>
                  <a:pt x="1234360" y="912925"/>
                </a:lnTo>
                <a:close/>
              </a:path>
              <a:path w="1288415" h="1289050">
                <a:moveTo>
                  <a:pt x="53726" y="1127609"/>
                </a:moveTo>
                <a:lnTo>
                  <a:pt x="32827" y="1131827"/>
                </a:lnTo>
                <a:lnTo>
                  <a:pt x="15763" y="1143331"/>
                </a:lnTo>
                <a:lnTo>
                  <a:pt x="4260" y="1160395"/>
                </a:lnTo>
                <a:lnTo>
                  <a:pt x="41" y="1181293"/>
                </a:lnTo>
                <a:lnTo>
                  <a:pt x="4260" y="1202192"/>
                </a:lnTo>
                <a:lnTo>
                  <a:pt x="15763" y="1219256"/>
                </a:lnTo>
                <a:lnTo>
                  <a:pt x="32827" y="1230759"/>
                </a:lnTo>
                <a:lnTo>
                  <a:pt x="53726" y="1234978"/>
                </a:lnTo>
                <a:lnTo>
                  <a:pt x="72923" y="1235835"/>
                </a:lnTo>
                <a:lnTo>
                  <a:pt x="91651" y="1239577"/>
                </a:lnTo>
                <a:lnTo>
                  <a:pt x="109594" y="1246118"/>
                </a:lnTo>
                <a:lnTo>
                  <a:pt x="126435" y="1255375"/>
                </a:lnTo>
                <a:lnTo>
                  <a:pt x="155497" y="1270231"/>
                </a:lnTo>
                <a:lnTo>
                  <a:pt x="186067" y="1280798"/>
                </a:lnTo>
                <a:lnTo>
                  <a:pt x="217879" y="1286998"/>
                </a:lnTo>
                <a:lnTo>
                  <a:pt x="250411" y="1288662"/>
                </a:lnTo>
                <a:lnTo>
                  <a:pt x="282968" y="1286998"/>
                </a:lnTo>
                <a:lnTo>
                  <a:pt x="314741" y="1280818"/>
                </a:lnTo>
                <a:lnTo>
                  <a:pt x="345428" y="1270201"/>
                </a:lnTo>
                <a:lnTo>
                  <a:pt x="374344" y="1255375"/>
                </a:lnTo>
                <a:lnTo>
                  <a:pt x="391208" y="1246118"/>
                </a:lnTo>
                <a:lnTo>
                  <a:pt x="409155" y="1239577"/>
                </a:lnTo>
                <a:lnTo>
                  <a:pt x="427886" y="1235835"/>
                </a:lnTo>
                <a:lnTo>
                  <a:pt x="447106" y="1234978"/>
                </a:lnTo>
                <a:lnTo>
                  <a:pt x="840707" y="1234972"/>
                </a:lnTo>
                <a:lnTo>
                  <a:pt x="1234438" y="1234972"/>
                </a:lnTo>
                <a:lnTo>
                  <a:pt x="1255310" y="1230759"/>
                </a:lnTo>
                <a:lnTo>
                  <a:pt x="1272374" y="1219256"/>
                </a:lnTo>
                <a:lnTo>
                  <a:pt x="1283878" y="1202192"/>
                </a:lnTo>
                <a:lnTo>
                  <a:pt x="1288096" y="1181293"/>
                </a:lnTo>
                <a:lnTo>
                  <a:pt x="250411" y="1181293"/>
                </a:lnTo>
                <a:lnTo>
                  <a:pt x="231219" y="1180434"/>
                </a:lnTo>
                <a:lnTo>
                  <a:pt x="212488" y="1176690"/>
                </a:lnTo>
                <a:lnTo>
                  <a:pt x="194531" y="1170148"/>
                </a:lnTo>
                <a:lnTo>
                  <a:pt x="177659" y="1160896"/>
                </a:lnTo>
                <a:lnTo>
                  <a:pt x="148620" y="1146036"/>
                </a:lnTo>
                <a:lnTo>
                  <a:pt x="118052" y="1135469"/>
                </a:lnTo>
                <a:lnTo>
                  <a:pt x="86241" y="1129272"/>
                </a:lnTo>
                <a:lnTo>
                  <a:pt x="53726" y="1127609"/>
                </a:lnTo>
                <a:close/>
              </a:path>
              <a:path w="1288415" h="1289050">
                <a:moveTo>
                  <a:pt x="840668" y="1234978"/>
                </a:moveTo>
                <a:lnTo>
                  <a:pt x="447106" y="1234978"/>
                </a:lnTo>
                <a:lnTo>
                  <a:pt x="466302" y="1235806"/>
                </a:lnTo>
                <a:lnTo>
                  <a:pt x="485027" y="1239538"/>
                </a:lnTo>
                <a:lnTo>
                  <a:pt x="503019" y="1246118"/>
                </a:lnTo>
                <a:lnTo>
                  <a:pt x="519806" y="1255375"/>
                </a:lnTo>
                <a:lnTo>
                  <a:pt x="548944" y="1270231"/>
                </a:lnTo>
                <a:lnTo>
                  <a:pt x="579584" y="1280798"/>
                </a:lnTo>
                <a:lnTo>
                  <a:pt x="611458" y="1286998"/>
                </a:lnTo>
                <a:lnTo>
                  <a:pt x="644043" y="1288662"/>
                </a:lnTo>
                <a:lnTo>
                  <a:pt x="676558" y="1286976"/>
                </a:lnTo>
                <a:lnTo>
                  <a:pt x="708369" y="1280779"/>
                </a:lnTo>
                <a:lnTo>
                  <a:pt x="739001" y="1270201"/>
                </a:lnTo>
                <a:lnTo>
                  <a:pt x="767976" y="1255375"/>
                </a:lnTo>
                <a:lnTo>
                  <a:pt x="803273" y="1240073"/>
                </a:lnTo>
                <a:lnTo>
                  <a:pt x="840668" y="1234978"/>
                </a:lnTo>
                <a:close/>
              </a:path>
              <a:path w="1288415" h="1289050">
                <a:moveTo>
                  <a:pt x="1234438" y="1234972"/>
                </a:moveTo>
                <a:lnTo>
                  <a:pt x="840707" y="1234972"/>
                </a:lnTo>
                <a:lnTo>
                  <a:pt x="878140" y="1240073"/>
                </a:lnTo>
                <a:lnTo>
                  <a:pt x="913438" y="1255375"/>
                </a:lnTo>
                <a:lnTo>
                  <a:pt x="961369" y="1276675"/>
                </a:lnTo>
                <a:lnTo>
                  <a:pt x="1011870" y="1287325"/>
                </a:lnTo>
                <a:lnTo>
                  <a:pt x="1063228" y="1287325"/>
                </a:lnTo>
                <a:lnTo>
                  <a:pt x="1113729" y="1276675"/>
                </a:lnTo>
                <a:lnTo>
                  <a:pt x="1161660" y="1255375"/>
                </a:lnTo>
                <a:lnTo>
                  <a:pt x="1178497" y="1246089"/>
                </a:lnTo>
                <a:lnTo>
                  <a:pt x="1196442" y="1239538"/>
                </a:lnTo>
                <a:lnTo>
                  <a:pt x="1215185" y="1235806"/>
                </a:lnTo>
                <a:lnTo>
                  <a:pt x="1234438" y="1234972"/>
                </a:lnTo>
                <a:close/>
              </a:path>
              <a:path w="1288415" h="1289050">
                <a:moveTo>
                  <a:pt x="447106" y="1127609"/>
                </a:moveTo>
                <a:lnTo>
                  <a:pt x="382734" y="1135449"/>
                </a:lnTo>
                <a:lnTo>
                  <a:pt x="323121" y="1160896"/>
                </a:lnTo>
                <a:lnTo>
                  <a:pt x="306279" y="1170148"/>
                </a:lnTo>
                <a:lnTo>
                  <a:pt x="288336" y="1176690"/>
                </a:lnTo>
                <a:lnTo>
                  <a:pt x="269608" y="1180434"/>
                </a:lnTo>
                <a:lnTo>
                  <a:pt x="250411" y="1181293"/>
                </a:lnTo>
                <a:lnTo>
                  <a:pt x="644043" y="1181293"/>
                </a:lnTo>
                <a:lnTo>
                  <a:pt x="624815" y="1180493"/>
                </a:lnTo>
                <a:lnTo>
                  <a:pt x="606073" y="1176769"/>
                </a:lnTo>
                <a:lnTo>
                  <a:pt x="588127" y="1170207"/>
                </a:lnTo>
                <a:lnTo>
                  <a:pt x="571291" y="1160896"/>
                </a:lnTo>
                <a:lnTo>
                  <a:pt x="542132" y="1146036"/>
                </a:lnTo>
                <a:lnTo>
                  <a:pt x="511519" y="1135488"/>
                </a:lnTo>
                <a:lnTo>
                  <a:pt x="479661" y="1129294"/>
                </a:lnTo>
                <a:lnTo>
                  <a:pt x="447106" y="1127609"/>
                </a:lnTo>
                <a:close/>
              </a:path>
              <a:path w="1288415" h="1289050">
                <a:moveTo>
                  <a:pt x="840728" y="1127609"/>
                </a:moveTo>
                <a:lnTo>
                  <a:pt x="776249" y="1135449"/>
                </a:lnTo>
                <a:lnTo>
                  <a:pt x="716491" y="1160896"/>
                </a:lnTo>
                <a:lnTo>
                  <a:pt x="699720" y="1170178"/>
                </a:lnTo>
                <a:lnTo>
                  <a:pt x="681837" y="1176729"/>
                </a:lnTo>
                <a:lnTo>
                  <a:pt x="663170" y="1180464"/>
                </a:lnTo>
                <a:lnTo>
                  <a:pt x="644043" y="1181293"/>
                </a:lnTo>
                <a:lnTo>
                  <a:pt x="1288096" y="1181293"/>
                </a:lnTo>
                <a:lnTo>
                  <a:pt x="1037537" y="1181251"/>
                </a:lnTo>
                <a:lnTo>
                  <a:pt x="1000032" y="1176163"/>
                </a:lnTo>
                <a:lnTo>
                  <a:pt x="964661" y="1160896"/>
                </a:lnTo>
                <a:lnTo>
                  <a:pt x="935600" y="1146036"/>
                </a:lnTo>
                <a:lnTo>
                  <a:pt x="905035" y="1135469"/>
                </a:lnTo>
                <a:lnTo>
                  <a:pt x="873236" y="1129272"/>
                </a:lnTo>
                <a:lnTo>
                  <a:pt x="840728" y="1127609"/>
                </a:lnTo>
                <a:close/>
              </a:path>
              <a:path w="1288415" h="1289050">
                <a:moveTo>
                  <a:pt x="1234412" y="1127609"/>
                </a:moveTo>
                <a:lnTo>
                  <a:pt x="1201778" y="1129272"/>
                </a:lnTo>
                <a:lnTo>
                  <a:pt x="1169991" y="1135449"/>
                </a:lnTo>
                <a:lnTo>
                  <a:pt x="1139297" y="1146065"/>
                </a:lnTo>
                <a:lnTo>
                  <a:pt x="1110374" y="1160896"/>
                </a:lnTo>
                <a:lnTo>
                  <a:pt x="1075033" y="1176163"/>
                </a:lnTo>
                <a:lnTo>
                  <a:pt x="1037537" y="1181251"/>
                </a:lnTo>
                <a:lnTo>
                  <a:pt x="1288088" y="1181251"/>
                </a:lnTo>
                <a:lnTo>
                  <a:pt x="1283878" y="1160395"/>
                </a:lnTo>
                <a:lnTo>
                  <a:pt x="1272374" y="1143331"/>
                </a:lnTo>
                <a:lnTo>
                  <a:pt x="1255310" y="1131827"/>
                </a:lnTo>
                <a:lnTo>
                  <a:pt x="1234412" y="1127609"/>
                </a:lnTo>
                <a:close/>
              </a:path>
              <a:path w="1288415" h="1289050">
                <a:moveTo>
                  <a:pt x="887407" y="0"/>
                </a:moveTo>
                <a:lnTo>
                  <a:pt x="883732" y="0"/>
                </a:lnTo>
                <a:lnTo>
                  <a:pt x="881219" y="2146"/>
                </a:lnTo>
                <a:lnTo>
                  <a:pt x="487796" y="322555"/>
                </a:lnTo>
                <a:lnTo>
                  <a:pt x="484885" y="325110"/>
                </a:lnTo>
                <a:lnTo>
                  <a:pt x="483095" y="328796"/>
                </a:lnTo>
                <a:lnTo>
                  <a:pt x="482990" y="808006"/>
                </a:lnTo>
                <a:lnTo>
                  <a:pt x="506142" y="812353"/>
                </a:lnTo>
                <a:lnTo>
                  <a:pt x="528689" y="818980"/>
                </a:lnTo>
                <a:lnTo>
                  <a:pt x="550448" y="827829"/>
                </a:lnTo>
                <a:lnTo>
                  <a:pt x="571239" y="838843"/>
                </a:lnTo>
                <a:lnTo>
                  <a:pt x="588079" y="848132"/>
                </a:lnTo>
                <a:lnTo>
                  <a:pt x="606024" y="854696"/>
                </a:lnTo>
                <a:lnTo>
                  <a:pt x="624764" y="858433"/>
                </a:lnTo>
                <a:lnTo>
                  <a:pt x="643990" y="859240"/>
                </a:lnTo>
                <a:lnTo>
                  <a:pt x="663117" y="858411"/>
                </a:lnTo>
                <a:lnTo>
                  <a:pt x="681785" y="854676"/>
                </a:lnTo>
                <a:lnTo>
                  <a:pt x="699667" y="848125"/>
                </a:lnTo>
                <a:lnTo>
                  <a:pt x="716438" y="838843"/>
                </a:lnTo>
                <a:lnTo>
                  <a:pt x="745578" y="823987"/>
                </a:lnTo>
                <a:lnTo>
                  <a:pt x="776221" y="813420"/>
                </a:lnTo>
                <a:lnTo>
                  <a:pt x="808095" y="807220"/>
                </a:lnTo>
                <a:lnTo>
                  <a:pt x="840675" y="805556"/>
                </a:lnTo>
                <a:lnTo>
                  <a:pt x="1287992" y="805556"/>
                </a:lnTo>
                <a:lnTo>
                  <a:pt x="1287992" y="332733"/>
                </a:lnTo>
                <a:lnTo>
                  <a:pt x="1287835" y="328796"/>
                </a:lnTo>
                <a:lnTo>
                  <a:pt x="1286044" y="325110"/>
                </a:lnTo>
                <a:lnTo>
                  <a:pt x="1283133" y="322555"/>
                </a:lnTo>
                <a:lnTo>
                  <a:pt x="889815" y="2146"/>
                </a:lnTo>
                <a:lnTo>
                  <a:pt x="887407" y="0"/>
                </a:lnTo>
                <a:close/>
              </a:path>
              <a:path w="1288415" h="1289050">
                <a:moveTo>
                  <a:pt x="1234307" y="805556"/>
                </a:moveTo>
                <a:lnTo>
                  <a:pt x="840675" y="805556"/>
                </a:lnTo>
                <a:lnTo>
                  <a:pt x="873229" y="807220"/>
                </a:lnTo>
                <a:lnTo>
                  <a:pt x="905059" y="813420"/>
                </a:lnTo>
                <a:lnTo>
                  <a:pt x="935677" y="824009"/>
                </a:lnTo>
                <a:lnTo>
                  <a:pt x="964609" y="838843"/>
                </a:lnTo>
                <a:lnTo>
                  <a:pt x="999984" y="854116"/>
                </a:lnTo>
                <a:lnTo>
                  <a:pt x="1037489" y="859206"/>
                </a:lnTo>
                <a:lnTo>
                  <a:pt x="1074982" y="854116"/>
                </a:lnTo>
                <a:lnTo>
                  <a:pt x="1110322" y="838843"/>
                </a:lnTo>
                <a:lnTo>
                  <a:pt x="1139388" y="823987"/>
                </a:lnTo>
                <a:lnTo>
                  <a:pt x="1169959" y="813420"/>
                </a:lnTo>
                <a:lnTo>
                  <a:pt x="1201771" y="807220"/>
                </a:lnTo>
                <a:lnTo>
                  <a:pt x="1234307" y="805556"/>
                </a:lnTo>
                <a:close/>
              </a:path>
              <a:path w="1288415" h="1289050">
                <a:moveTo>
                  <a:pt x="1287992" y="805556"/>
                </a:moveTo>
                <a:lnTo>
                  <a:pt x="1234307" y="805556"/>
                </a:lnTo>
                <a:lnTo>
                  <a:pt x="1247824" y="805811"/>
                </a:lnTo>
                <a:lnTo>
                  <a:pt x="1261287" y="806801"/>
                </a:lnTo>
                <a:lnTo>
                  <a:pt x="1274681" y="808511"/>
                </a:lnTo>
                <a:lnTo>
                  <a:pt x="1287992" y="810928"/>
                </a:lnTo>
                <a:lnTo>
                  <a:pt x="1287992" y="805556"/>
                </a:lnTo>
                <a:close/>
              </a:path>
            </a:pathLst>
          </a:custGeom>
          <a:solidFill>
            <a:srgbClr val="18BB90"/>
          </a:solidFill>
        </p:spPr>
        <p:txBody>
          <a:bodyPr wrap="square" lIns="0" tIns="0" rIns="0" bIns="0" rtlCol="0"/>
          <a:lstStyle/>
          <a:p>
            <a:pPr algn="ctr" defTabSz="412337" hangingPunct="0"/>
            <a:endParaRPr sz="1399" b="1" kern="0">
              <a:solidFill>
                <a:srgbClr val="000000"/>
              </a:solidFill>
              <a:latin typeface="Helvetica Neue"/>
              <a:sym typeface="Helvetica Neue"/>
            </a:endParaRPr>
          </a:p>
        </p:txBody>
      </p:sp>
      <p:sp>
        <p:nvSpPr>
          <p:cNvPr id="57" name="Rectangle 56">
            <a:extLst>
              <a:ext uri="{FF2B5EF4-FFF2-40B4-BE49-F238E27FC236}">
                <a16:creationId xmlns:a16="http://schemas.microsoft.com/office/drawing/2014/main" id="{23D5DE1D-62F0-053D-E121-3EDE4E1E1546}"/>
              </a:ext>
            </a:extLst>
          </p:cNvPr>
          <p:cNvSpPr/>
          <p:nvPr/>
        </p:nvSpPr>
        <p:spPr>
          <a:xfrm>
            <a:off x="3552" y="1739983"/>
            <a:ext cx="2324961" cy="728847"/>
          </a:xfrm>
          <a:prstGeom prst="rect">
            <a:avLst/>
          </a:prstGeom>
          <a:solidFill>
            <a:srgbClr val="00B385"/>
          </a:solidFill>
          <a:ln w="12700" cap="flat" cmpd="sng" algn="ctr">
            <a:noFill/>
            <a:prstDash val="solid"/>
            <a:miter lim="800000"/>
          </a:ln>
          <a:effectLst/>
        </p:spPr>
        <p:txBody>
          <a:bodyPr rtlCol="0" anchor="ctr"/>
          <a:lstStyle/>
          <a:p>
            <a:pPr algn="ctr"/>
            <a:endParaRPr lang="en-GB" sz="1798">
              <a:solidFill>
                <a:srgbClr val="36B5C5"/>
              </a:solidFill>
              <a:latin typeface="Calibri" panose="020F0502020204030204"/>
              <a:sym typeface="Helvetica Neue"/>
            </a:endParaRPr>
          </a:p>
        </p:txBody>
      </p:sp>
      <p:sp>
        <p:nvSpPr>
          <p:cNvPr id="60" name="Title 3">
            <a:extLst>
              <a:ext uri="{FF2B5EF4-FFF2-40B4-BE49-F238E27FC236}">
                <a16:creationId xmlns:a16="http://schemas.microsoft.com/office/drawing/2014/main" id="{FB5DD10F-F479-7C9A-3C43-BE96B7F5FFDF}"/>
              </a:ext>
            </a:extLst>
          </p:cNvPr>
          <p:cNvSpPr txBox="1">
            <a:spLocks/>
          </p:cNvSpPr>
          <p:nvPr/>
        </p:nvSpPr>
        <p:spPr>
          <a:xfrm>
            <a:off x="11358" y="1736966"/>
            <a:ext cx="2087115" cy="578540"/>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598">
                <a:solidFill>
                  <a:srgbClr val="FFFFFE"/>
                </a:solidFill>
                <a:latin typeface="Open Sans" panose="020B0606030504020204" pitchFamily="34" charset="0"/>
                <a:ea typeface="Open Sans" panose="020B0606030504020204" pitchFamily="34" charset="0"/>
                <a:cs typeface="Open Sans" panose="020B0606030504020204" pitchFamily="34" charset="0"/>
                <a:sym typeface="Helvetica Neue"/>
              </a:rPr>
              <a:t>Anticipatory Action Plan for floods developed </a:t>
            </a:r>
            <a:endParaRPr lang="en-US" sz="3197" b="0" kern="1400" spc="230">
              <a:solidFill>
                <a:srgbClr val="FFFFFE"/>
              </a:solidFill>
              <a:latin typeface="HALDEN SOLID" pitchFamily="2" charset="0"/>
              <a:sym typeface="Helvetica Neue"/>
            </a:endParaRPr>
          </a:p>
        </p:txBody>
      </p:sp>
      <p:cxnSp>
        <p:nvCxnSpPr>
          <p:cNvPr id="61" name="Straight Connector 3">
            <a:extLst>
              <a:ext uri="{FF2B5EF4-FFF2-40B4-BE49-F238E27FC236}">
                <a16:creationId xmlns:a16="http://schemas.microsoft.com/office/drawing/2014/main" id="{D0042E26-E2BE-539E-3723-1220733D9DF8}"/>
              </a:ext>
            </a:extLst>
          </p:cNvPr>
          <p:cNvCxnSpPr>
            <a:cxnSpLocks/>
          </p:cNvCxnSpPr>
          <p:nvPr/>
        </p:nvCxnSpPr>
        <p:spPr>
          <a:xfrm>
            <a:off x="2219699" y="4913877"/>
            <a:ext cx="8825173" cy="5448"/>
          </a:xfrm>
          <a:prstGeom prst="line">
            <a:avLst/>
          </a:prstGeom>
          <a:noFill/>
          <a:ln w="28575" cap="flat" cmpd="sng" algn="ctr">
            <a:solidFill>
              <a:srgbClr val="70D4BB"/>
            </a:solidFill>
            <a:prstDash val="solid"/>
            <a:miter lim="800000"/>
          </a:ln>
          <a:effectLst/>
        </p:spPr>
      </p:cxnSp>
      <p:sp>
        <p:nvSpPr>
          <p:cNvPr id="62" name="Isosceles Triangle 4">
            <a:extLst>
              <a:ext uri="{FF2B5EF4-FFF2-40B4-BE49-F238E27FC236}">
                <a16:creationId xmlns:a16="http://schemas.microsoft.com/office/drawing/2014/main" id="{F34290CC-1CE3-80D3-36C2-3F1FBC1291C7}"/>
              </a:ext>
            </a:extLst>
          </p:cNvPr>
          <p:cNvSpPr/>
          <p:nvPr/>
        </p:nvSpPr>
        <p:spPr>
          <a:xfrm rot="5400000">
            <a:off x="11028137" y="4823908"/>
            <a:ext cx="242650" cy="209181"/>
          </a:xfrm>
          <a:prstGeom prst="triangle">
            <a:avLst/>
          </a:prstGeom>
          <a:solidFill>
            <a:srgbClr val="70D4BB"/>
          </a:solidFill>
          <a:ln w="12700" cap="flat" cmpd="sng" algn="ctr">
            <a:noFill/>
            <a:prstDash val="solid"/>
            <a:miter lim="800000"/>
          </a:ln>
          <a:effectLst/>
        </p:spPr>
        <p:txBody>
          <a:bodyPr rtlCol="0" anchor="ctr"/>
          <a:lstStyle/>
          <a:p>
            <a:pPr algn="ctr"/>
            <a:endParaRPr lang="en-GB" sz="1798">
              <a:solidFill>
                <a:srgbClr val="36B5C5"/>
              </a:solidFill>
              <a:latin typeface="Calibri" panose="020F0502020204030204"/>
              <a:sym typeface="Helvetica Neue"/>
            </a:endParaRPr>
          </a:p>
        </p:txBody>
      </p:sp>
      <p:cxnSp>
        <p:nvCxnSpPr>
          <p:cNvPr id="63" name="Straight Connector 8">
            <a:extLst>
              <a:ext uri="{FF2B5EF4-FFF2-40B4-BE49-F238E27FC236}">
                <a16:creationId xmlns:a16="http://schemas.microsoft.com/office/drawing/2014/main" id="{2887F9C6-F751-7F48-9A0C-EF9E7FA5A66D}"/>
              </a:ext>
            </a:extLst>
          </p:cNvPr>
          <p:cNvCxnSpPr>
            <a:cxnSpLocks/>
          </p:cNvCxnSpPr>
          <p:nvPr/>
        </p:nvCxnSpPr>
        <p:spPr>
          <a:xfrm>
            <a:off x="1127867" y="4500725"/>
            <a:ext cx="0" cy="418600"/>
          </a:xfrm>
          <a:prstGeom prst="line">
            <a:avLst/>
          </a:prstGeom>
          <a:noFill/>
          <a:ln w="28575" cap="flat" cmpd="sng" algn="ctr">
            <a:solidFill>
              <a:srgbClr val="70D4BB"/>
            </a:solidFill>
            <a:prstDash val="dash"/>
            <a:miter lim="800000"/>
          </a:ln>
          <a:effectLst/>
        </p:spPr>
      </p:cxnSp>
      <p:cxnSp>
        <p:nvCxnSpPr>
          <p:cNvPr id="64" name="Straight Connector 28">
            <a:extLst>
              <a:ext uri="{FF2B5EF4-FFF2-40B4-BE49-F238E27FC236}">
                <a16:creationId xmlns:a16="http://schemas.microsoft.com/office/drawing/2014/main" id="{96E134F3-251B-A00F-21F7-1509FB06EFBD}"/>
              </a:ext>
            </a:extLst>
          </p:cNvPr>
          <p:cNvCxnSpPr>
            <a:cxnSpLocks/>
          </p:cNvCxnSpPr>
          <p:nvPr/>
        </p:nvCxnSpPr>
        <p:spPr>
          <a:xfrm>
            <a:off x="3714785" y="4259758"/>
            <a:ext cx="0" cy="656446"/>
          </a:xfrm>
          <a:prstGeom prst="line">
            <a:avLst/>
          </a:prstGeom>
          <a:noFill/>
          <a:ln w="28575" cap="flat" cmpd="sng" algn="ctr">
            <a:solidFill>
              <a:schemeClr val="accent1">
                <a:lumMod val="20000"/>
                <a:lumOff val="80000"/>
              </a:schemeClr>
            </a:solidFill>
            <a:prstDash val="dash"/>
            <a:miter lim="800000"/>
          </a:ln>
          <a:effectLst/>
        </p:spPr>
      </p:cxnSp>
      <p:cxnSp>
        <p:nvCxnSpPr>
          <p:cNvPr id="65" name="Straight Connector 29">
            <a:extLst>
              <a:ext uri="{FF2B5EF4-FFF2-40B4-BE49-F238E27FC236}">
                <a16:creationId xmlns:a16="http://schemas.microsoft.com/office/drawing/2014/main" id="{DA834A7F-C23A-2065-1244-4C0D985A8F14}"/>
              </a:ext>
            </a:extLst>
          </p:cNvPr>
          <p:cNvCxnSpPr>
            <a:cxnSpLocks/>
            <a:stCxn id="73" idx="2"/>
          </p:cNvCxnSpPr>
          <p:nvPr/>
        </p:nvCxnSpPr>
        <p:spPr>
          <a:xfrm>
            <a:off x="6276508" y="4185189"/>
            <a:ext cx="0" cy="737259"/>
          </a:xfrm>
          <a:prstGeom prst="line">
            <a:avLst/>
          </a:prstGeom>
          <a:noFill/>
          <a:ln w="28575" cap="flat" cmpd="sng" algn="ctr">
            <a:solidFill>
              <a:srgbClr val="C00000"/>
            </a:solidFill>
            <a:prstDash val="dash"/>
            <a:miter lim="800000"/>
          </a:ln>
          <a:effectLst/>
        </p:spPr>
      </p:cxnSp>
      <p:sp>
        <p:nvSpPr>
          <p:cNvPr id="67" name="Rectangle 66">
            <a:extLst>
              <a:ext uri="{FF2B5EF4-FFF2-40B4-BE49-F238E27FC236}">
                <a16:creationId xmlns:a16="http://schemas.microsoft.com/office/drawing/2014/main" id="{B2BA370F-8B41-C7B1-460F-099563B805B5}"/>
              </a:ext>
            </a:extLst>
          </p:cNvPr>
          <p:cNvSpPr/>
          <p:nvPr/>
        </p:nvSpPr>
        <p:spPr>
          <a:xfrm>
            <a:off x="2801922" y="1745211"/>
            <a:ext cx="2087115" cy="707589"/>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algn="ctr"/>
            <a:endParaRPr lang="en-GB" sz="1798">
              <a:solidFill>
                <a:srgbClr val="36B5C5"/>
              </a:solidFill>
              <a:latin typeface="Calibri" panose="020F0502020204030204"/>
              <a:sym typeface="Helvetica Neue"/>
            </a:endParaRPr>
          </a:p>
        </p:txBody>
      </p:sp>
      <p:sp>
        <p:nvSpPr>
          <p:cNvPr id="69" name="TextBox 34">
            <a:extLst>
              <a:ext uri="{FF2B5EF4-FFF2-40B4-BE49-F238E27FC236}">
                <a16:creationId xmlns:a16="http://schemas.microsoft.com/office/drawing/2014/main" id="{833760DD-D44C-9878-EB65-37181D535947}"/>
              </a:ext>
            </a:extLst>
          </p:cNvPr>
          <p:cNvSpPr txBox="1"/>
          <p:nvPr/>
        </p:nvSpPr>
        <p:spPr>
          <a:xfrm>
            <a:off x="2811290" y="2445766"/>
            <a:ext cx="2063001" cy="1813990"/>
          </a:xfrm>
          <a:prstGeom prst="rect">
            <a:avLst/>
          </a:prstGeom>
          <a:noFill/>
          <a:ln w="28575">
            <a:solidFill>
              <a:schemeClr val="accent1">
                <a:lumMod val="20000"/>
                <a:lumOff val="80000"/>
              </a:schemeClr>
            </a:solidFill>
          </a:ln>
        </p:spPr>
        <p:txBody>
          <a:bodyPr wrap="square" rtlCol="0">
            <a:spAutoFit/>
          </a:bodyPr>
          <a:lstStyle/>
          <a:p>
            <a:r>
              <a:rPr lang="en-GB" sz="1399">
                <a:solidFill>
                  <a:srgbClr val="FFFFFF">
                    <a:lumMod val="50000"/>
                  </a:srgbClr>
                </a:solidFill>
                <a:latin typeface="Open Sans" panose="020B0606030504020204" pitchFamily="34" charset="0"/>
                <a:ea typeface="Open Sans" panose="020B0606030504020204" pitchFamily="34" charset="0"/>
                <a:cs typeface="Open Sans" panose="020B0606030504020204" pitchFamily="34" charset="0"/>
                <a:sym typeface="Helvetica Neue"/>
              </a:rPr>
              <a:t>community engagement, HHs’ targeting and registration, esp. involving minority groups, and development of early warning messages </a:t>
            </a:r>
          </a:p>
        </p:txBody>
      </p:sp>
      <p:sp>
        <p:nvSpPr>
          <p:cNvPr id="70" name="Title 3">
            <a:extLst>
              <a:ext uri="{FF2B5EF4-FFF2-40B4-BE49-F238E27FC236}">
                <a16:creationId xmlns:a16="http://schemas.microsoft.com/office/drawing/2014/main" id="{AE1B5D12-3633-48BE-C02B-22A99738EF56}"/>
              </a:ext>
            </a:extLst>
          </p:cNvPr>
          <p:cNvSpPr txBox="1">
            <a:spLocks/>
          </p:cNvSpPr>
          <p:nvPr/>
        </p:nvSpPr>
        <p:spPr>
          <a:xfrm>
            <a:off x="2770396" y="1759574"/>
            <a:ext cx="2087114" cy="687994"/>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598">
                <a:solidFill>
                  <a:srgbClr val="FFFFFE"/>
                </a:solidFill>
                <a:latin typeface="Open Sans" panose="020B0606030504020204" pitchFamily="34" charset="0"/>
                <a:ea typeface="Open Sans" panose="020B0606030504020204" pitchFamily="34" charset="0"/>
                <a:cs typeface="Open Sans" panose="020B0606030504020204" pitchFamily="34" charset="0"/>
                <a:sym typeface="Helvetica Neue"/>
              </a:rPr>
              <a:t>Minimal preparedness actions </a:t>
            </a:r>
            <a:endParaRPr lang="en-US" sz="3197" b="0" kern="1400" spc="230">
              <a:solidFill>
                <a:srgbClr val="FFFFFE"/>
              </a:solidFill>
              <a:latin typeface="HALDEN SOLID" pitchFamily="2" charset="0"/>
              <a:sym typeface="Helvetica Neue"/>
            </a:endParaRPr>
          </a:p>
        </p:txBody>
      </p:sp>
      <p:sp>
        <p:nvSpPr>
          <p:cNvPr id="72" name="Rectangle 71">
            <a:extLst>
              <a:ext uri="{FF2B5EF4-FFF2-40B4-BE49-F238E27FC236}">
                <a16:creationId xmlns:a16="http://schemas.microsoft.com/office/drawing/2014/main" id="{BBC20EBF-A160-D977-AD31-58CFAE772915}"/>
              </a:ext>
            </a:extLst>
          </p:cNvPr>
          <p:cNvSpPr/>
          <p:nvPr/>
        </p:nvSpPr>
        <p:spPr>
          <a:xfrm>
            <a:off x="5229188" y="1724320"/>
            <a:ext cx="2077860" cy="744505"/>
          </a:xfrm>
          <a:prstGeom prst="rect">
            <a:avLst/>
          </a:prstGeom>
          <a:solidFill>
            <a:schemeClr val="accent6">
              <a:lumMod val="50000"/>
            </a:schemeClr>
          </a:solidFill>
          <a:ln w="12700" cap="flat" cmpd="sng" algn="ctr">
            <a:noFill/>
            <a:prstDash val="solid"/>
            <a:miter lim="800000"/>
          </a:ln>
          <a:effectLst/>
        </p:spPr>
        <p:txBody>
          <a:bodyPr rtlCol="0" anchor="ctr"/>
          <a:lstStyle/>
          <a:p>
            <a:pPr algn="ctr"/>
            <a:endParaRPr lang="en-GB" sz="1798">
              <a:solidFill>
                <a:srgbClr val="FFFFFF"/>
              </a:solidFill>
              <a:latin typeface="Calibri" panose="020F0502020204030204"/>
              <a:sym typeface="Helvetica Neue"/>
            </a:endParaRPr>
          </a:p>
        </p:txBody>
      </p:sp>
      <p:sp>
        <p:nvSpPr>
          <p:cNvPr id="73" name="Rectangle 72">
            <a:extLst>
              <a:ext uri="{FF2B5EF4-FFF2-40B4-BE49-F238E27FC236}">
                <a16:creationId xmlns:a16="http://schemas.microsoft.com/office/drawing/2014/main" id="{64B043BF-6DFD-E317-ACDA-9582184F590F}"/>
              </a:ext>
            </a:extLst>
          </p:cNvPr>
          <p:cNvSpPr/>
          <p:nvPr/>
        </p:nvSpPr>
        <p:spPr>
          <a:xfrm>
            <a:off x="5245969" y="2447569"/>
            <a:ext cx="2061080" cy="1737621"/>
          </a:xfrm>
          <a:prstGeom prst="rect">
            <a:avLst/>
          </a:prstGeom>
          <a:noFill/>
          <a:ln w="28575" cap="flat" cmpd="sng" algn="ctr">
            <a:solidFill>
              <a:srgbClr val="C00000"/>
            </a:solidFill>
            <a:prstDash val="solid"/>
            <a:miter lim="800000"/>
          </a:ln>
          <a:effectLst/>
        </p:spPr>
        <p:txBody>
          <a:bodyPr rtlCol="0" anchor="ctr"/>
          <a:lstStyle/>
          <a:p>
            <a:pPr algn="ctr"/>
            <a:endParaRPr lang="en-GB" sz="1798">
              <a:solidFill>
                <a:srgbClr val="FFFFFF">
                  <a:lumMod val="50000"/>
                </a:srgbClr>
              </a:solidFill>
              <a:latin typeface="Calibri" panose="020F0502020204030204"/>
              <a:sym typeface="Helvetica Neue"/>
            </a:endParaRPr>
          </a:p>
        </p:txBody>
      </p:sp>
      <p:sp>
        <p:nvSpPr>
          <p:cNvPr id="74" name="TextBox 39">
            <a:extLst>
              <a:ext uri="{FF2B5EF4-FFF2-40B4-BE49-F238E27FC236}">
                <a16:creationId xmlns:a16="http://schemas.microsoft.com/office/drawing/2014/main" id="{C2AD6972-0F12-7B0D-2609-676AA9488FC7}"/>
              </a:ext>
            </a:extLst>
          </p:cNvPr>
          <p:cNvSpPr txBox="1"/>
          <p:nvPr/>
        </p:nvSpPr>
        <p:spPr>
          <a:xfrm>
            <a:off x="5245968" y="2536367"/>
            <a:ext cx="2044299" cy="1598771"/>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1600" b="0" kern="1200">
                <a:solidFill>
                  <a:srgbClr val="008868"/>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399">
                <a:solidFill>
                  <a:srgbClr val="FFFFFF">
                    <a:lumMod val="50000"/>
                  </a:srgbClr>
                </a:solidFill>
                <a:sym typeface="Helvetica Neue"/>
              </a:rPr>
              <a:t>flood forecasts indicated  that the trigger for readiness and activation of AA would be reached within </a:t>
            </a:r>
            <a:r>
              <a:rPr lang="en-GB" sz="1399" b="1">
                <a:solidFill>
                  <a:srgbClr val="FFFFFF">
                    <a:lumMod val="50000"/>
                  </a:srgbClr>
                </a:solidFill>
                <a:sym typeface="Helvetica Neue"/>
              </a:rPr>
              <a:t>10 days </a:t>
            </a:r>
            <a:r>
              <a:rPr lang="en-GB" sz="1399">
                <a:solidFill>
                  <a:srgbClr val="FFFFFF">
                    <a:lumMod val="50000"/>
                  </a:srgbClr>
                </a:solidFill>
                <a:sym typeface="Helvetica Neue"/>
              </a:rPr>
              <a:t>in the target districts.</a:t>
            </a:r>
          </a:p>
        </p:txBody>
      </p:sp>
      <p:sp>
        <p:nvSpPr>
          <p:cNvPr id="75" name="Title 3">
            <a:extLst>
              <a:ext uri="{FF2B5EF4-FFF2-40B4-BE49-F238E27FC236}">
                <a16:creationId xmlns:a16="http://schemas.microsoft.com/office/drawing/2014/main" id="{410CDA59-0BA9-546C-844C-A9B4487FC13A}"/>
              </a:ext>
            </a:extLst>
          </p:cNvPr>
          <p:cNvSpPr txBox="1">
            <a:spLocks/>
          </p:cNvSpPr>
          <p:nvPr/>
        </p:nvSpPr>
        <p:spPr>
          <a:xfrm>
            <a:off x="5087973" y="1842485"/>
            <a:ext cx="2341444" cy="418600"/>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en-US" sz="3596" b="0" kern="1400" spc="230">
                <a:solidFill>
                  <a:srgbClr val="FFFFFE"/>
                </a:solidFill>
                <a:latin typeface="HALDEN SOLID" pitchFamily="2" charset="0"/>
                <a:sym typeface="Helvetica Neue"/>
              </a:rPr>
              <a:t>Alert </a:t>
            </a:r>
          </a:p>
        </p:txBody>
      </p:sp>
      <p:sp>
        <p:nvSpPr>
          <p:cNvPr id="77" name="Title 3">
            <a:extLst>
              <a:ext uri="{FF2B5EF4-FFF2-40B4-BE49-F238E27FC236}">
                <a16:creationId xmlns:a16="http://schemas.microsoft.com/office/drawing/2014/main" id="{BDE1C5FA-E340-578D-6F08-E71A05A3F8D3}"/>
              </a:ext>
            </a:extLst>
          </p:cNvPr>
          <p:cNvSpPr txBox="1">
            <a:spLocks/>
          </p:cNvSpPr>
          <p:nvPr/>
        </p:nvSpPr>
        <p:spPr>
          <a:xfrm>
            <a:off x="308500" y="5072652"/>
            <a:ext cx="1442060" cy="418600"/>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914400" eaLnBrk="1" hangingPunct="1">
              <a:lnSpc>
                <a:spcPct val="90000"/>
              </a:lnSpc>
              <a:spcBef>
                <a:spcPct val="0"/>
              </a:spcBef>
              <a:defRPr sz="1800" kern="1200">
                <a:solidFill>
                  <a:srgbClr val="00B385"/>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it-IT" sz="1798" b="1">
                <a:sym typeface="Helvetica Neue"/>
              </a:rPr>
              <a:t>First semester of 2023</a:t>
            </a:r>
            <a:endParaRPr lang="en-US" sz="1798" b="1">
              <a:sym typeface="Helvetica Neue"/>
            </a:endParaRPr>
          </a:p>
        </p:txBody>
      </p:sp>
      <p:sp>
        <p:nvSpPr>
          <p:cNvPr id="78" name="Title 3">
            <a:extLst>
              <a:ext uri="{FF2B5EF4-FFF2-40B4-BE49-F238E27FC236}">
                <a16:creationId xmlns:a16="http://schemas.microsoft.com/office/drawing/2014/main" id="{7AD674DF-21EE-635E-99DC-6DE6D7E854E2}"/>
              </a:ext>
            </a:extLst>
          </p:cNvPr>
          <p:cNvSpPr txBox="1">
            <a:spLocks/>
          </p:cNvSpPr>
          <p:nvPr/>
        </p:nvSpPr>
        <p:spPr>
          <a:xfrm>
            <a:off x="3244334" y="5028356"/>
            <a:ext cx="940903" cy="418600"/>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798">
                <a:solidFill>
                  <a:srgbClr val="00B385"/>
                </a:solidFill>
                <a:latin typeface="Open Sans" panose="020B0606030504020204" pitchFamily="34" charset="0"/>
                <a:ea typeface="Open Sans" panose="020B0606030504020204" pitchFamily="34" charset="0"/>
                <a:cs typeface="Open Sans" panose="020B0606030504020204" pitchFamily="34" charset="0"/>
                <a:sym typeface="Helvetica Neue"/>
              </a:rPr>
              <a:t>Sept 2023 </a:t>
            </a:r>
            <a:endParaRPr lang="en-US" sz="3596" b="0" kern="1400" spc="230">
              <a:solidFill>
                <a:srgbClr val="00B385"/>
              </a:solidFill>
              <a:latin typeface="HALDEN SOLID" pitchFamily="2" charset="0"/>
              <a:sym typeface="Helvetica Neue"/>
            </a:endParaRPr>
          </a:p>
        </p:txBody>
      </p:sp>
      <p:sp>
        <p:nvSpPr>
          <p:cNvPr id="79" name="Title 3">
            <a:extLst>
              <a:ext uri="{FF2B5EF4-FFF2-40B4-BE49-F238E27FC236}">
                <a16:creationId xmlns:a16="http://schemas.microsoft.com/office/drawing/2014/main" id="{2B21E0BE-D46E-03CA-CCB6-5EC0FB78F15C}"/>
              </a:ext>
            </a:extLst>
          </p:cNvPr>
          <p:cNvSpPr txBox="1">
            <a:spLocks/>
          </p:cNvSpPr>
          <p:nvPr/>
        </p:nvSpPr>
        <p:spPr>
          <a:xfrm>
            <a:off x="5488315" y="5028356"/>
            <a:ext cx="1422296" cy="418600"/>
          </a:xfrm>
          <a:prstGeom prst="rect">
            <a:avLst/>
          </a:prstGeom>
          <a:ln>
            <a:noFill/>
          </a:ln>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798">
                <a:solidFill>
                  <a:srgbClr val="C00000"/>
                </a:solidFill>
                <a:latin typeface="Open Sans" panose="020B0606030504020204" pitchFamily="34" charset="0"/>
                <a:ea typeface="Open Sans" panose="020B0606030504020204" pitchFamily="34" charset="0"/>
                <a:cs typeface="Open Sans" panose="020B0606030504020204" pitchFamily="34" charset="0"/>
                <a:sym typeface="Helvetica Neue"/>
              </a:rPr>
              <a:t>10 Oct 2023</a:t>
            </a:r>
            <a:endParaRPr lang="en-US" sz="3596" b="0" kern="1400" spc="230">
              <a:solidFill>
                <a:srgbClr val="C00000"/>
              </a:solidFill>
              <a:latin typeface="HALDEN SOLID" pitchFamily="2" charset="0"/>
              <a:sym typeface="Helvetica Neue"/>
            </a:endParaRPr>
          </a:p>
        </p:txBody>
      </p:sp>
      <p:sp>
        <p:nvSpPr>
          <p:cNvPr id="2" name="ZoneTexte 1">
            <a:extLst>
              <a:ext uri="{FF2B5EF4-FFF2-40B4-BE49-F238E27FC236}">
                <a16:creationId xmlns:a16="http://schemas.microsoft.com/office/drawing/2014/main" id="{8B07908B-9DE7-F7B7-411B-B0FD32B0DE46}"/>
              </a:ext>
            </a:extLst>
          </p:cNvPr>
          <p:cNvSpPr txBox="1"/>
          <p:nvPr/>
        </p:nvSpPr>
        <p:spPr>
          <a:xfrm>
            <a:off x="-14594" y="2475814"/>
            <a:ext cx="2367144" cy="2029209"/>
          </a:xfrm>
          <a:prstGeom prst="rect">
            <a:avLst/>
          </a:prstGeom>
          <a:noFill/>
          <a:ln w="28575" cap="flat">
            <a:solidFill>
              <a:srgbClr val="18BB90"/>
            </a:solid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2337" hangingPunct="0"/>
            <a:r>
              <a:rPr lang="en-GB" sz="1399" b="1" kern="0">
                <a:solidFill>
                  <a:srgbClr val="FFFFFF">
                    <a:lumMod val="50000"/>
                  </a:srgbClr>
                </a:solidFill>
                <a:latin typeface="Open Sans" panose="020B0606030504020204" pitchFamily="34" charset="0"/>
                <a:sym typeface="Helvetica Neue"/>
              </a:rPr>
              <a:t>Triggers thresholds based on river risk levels (4.5 to 7.5 m) </a:t>
            </a:r>
            <a:r>
              <a:rPr lang="en-GB" sz="1399" kern="0">
                <a:solidFill>
                  <a:srgbClr val="FFFFFF">
                    <a:lumMod val="50000"/>
                  </a:srgbClr>
                </a:solidFill>
                <a:latin typeface="Open Sans" panose="020B0606030504020204" pitchFamily="34" charset="0"/>
                <a:sym typeface="Helvetica Neue"/>
              </a:rPr>
              <a:t>established by the Somalia Water and Land Information Management’s Flood and Response Information Management System</a:t>
            </a:r>
            <a:endParaRPr lang="en-GB" sz="1399" b="1" kern="0">
              <a:solidFill>
                <a:srgbClr val="FFFFFF">
                  <a:lumMod val="50000"/>
                </a:srgbClr>
              </a:solidFill>
              <a:latin typeface="Helvetica Neue"/>
              <a:sym typeface="Helvetica Neue"/>
            </a:endParaRPr>
          </a:p>
        </p:txBody>
      </p:sp>
      <p:sp>
        <p:nvSpPr>
          <p:cNvPr id="12" name="Title 3">
            <a:extLst>
              <a:ext uri="{FF2B5EF4-FFF2-40B4-BE49-F238E27FC236}">
                <a16:creationId xmlns:a16="http://schemas.microsoft.com/office/drawing/2014/main" id="{7DF9FA41-B3E6-98E3-9AA0-6E9D0EE71D49}"/>
              </a:ext>
            </a:extLst>
          </p:cNvPr>
          <p:cNvSpPr txBox="1">
            <a:spLocks/>
          </p:cNvSpPr>
          <p:nvPr/>
        </p:nvSpPr>
        <p:spPr>
          <a:xfrm>
            <a:off x="7875963" y="5072652"/>
            <a:ext cx="3017451" cy="418600"/>
          </a:xfrm>
          <a:prstGeom prst="rect">
            <a:avLst/>
          </a:prstGeom>
        </p:spPr>
        <p:txBody>
          <a:bodyPr/>
          <a:lst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a:lstStyle>
          <a:p>
            <a:pPr algn="ctr"/>
            <a:r>
              <a:rPr lang="it-IT" sz="1798">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12</a:t>
            </a:r>
            <a:r>
              <a:rPr lang="it-IT" sz="1798" baseline="300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th</a:t>
            </a:r>
            <a:r>
              <a:rPr lang="it-IT" sz="1798">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 to 24</a:t>
            </a:r>
            <a:r>
              <a:rPr lang="it-IT" sz="1798" baseline="30000">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th</a:t>
            </a:r>
            <a:r>
              <a:rPr lang="it-IT" sz="1798">
                <a:solidFill>
                  <a:srgbClr val="0070C0"/>
                </a:solidFill>
                <a:latin typeface="Open Sans" panose="020B0606030504020204" pitchFamily="34" charset="0"/>
                <a:ea typeface="Open Sans" panose="020B0606030504020204" pitchFamily="34" charset="0"/>
                <a:cs typeface="Open Sans" panose="020B0606030504020204" pitchFamily="34" charset="0"/>
                <a:sym typeface="Helvetica Neue"/>
              </a:rPr>
              <a:t> Oct 2023</a:t>
            </a:r>
            <a:endParaRPr lang="en-US" sz="3596" b="0" kern="1400" spc="230">
              <a:solidFill>
                <a:srgbClr val="0070C0"/>
              </a:solidFill>
              <a:latin typeface="HALDEN SOLID" pitchFamily="2" charset="0"/>
              <a:sym typeface="Helvetica Neue"/>
            </a:endParaRPr>
          </a:p>
        </p:txBody>
      </p:sp>
      <p:sp>
        <p:nvSpPr>
          <p:cNvPr id="19" name="Rectangle 18">
            <a:extLst>
              <a:ext uri="{FF2B5EF4-FFF2-40B4-BE49-F238E27FC236}">
                <a16:creationId xmlns:a16="http://schemas.microsoft.com/office/drawing/2014/main" id="{096DA623-4D24-9DE7-7069-7CFDEB6F27D0}"/>
              </a:ext>
            </a:extLst>
          </p:cNvPr>
          <p:cNvSpPr/>
          <p:nvPr/>
        </p:nvSpPr>
        <p:spPr>
          <a:xfrm>
            <a:off x="8032628" y="1757269"/>
            <a:ext cx="2888241" cy="728847"/>
          </a:xfrm>
          <a:prstGeom prst="rect">
            <a:avLst/>
          </a:prstGeom>
          <a:solidFill>
            <a:srgbClr val="0070C0"/>
          </a:solidFill>
          <a:ln w="12700" cap="flat" cmpd="sng" algn="ctr">
            <a:noFill/>
            <a:prstDash val="solid"/>
            <a:miter lim="800000"/>
          </a:ln>
          <a:effectLst/>
        </p:spPr>
        <p:txBody>
          <a:bodyPr rtlCol="0" anchor="ctr"/>
          <a:lstStyle/>
          <a:p>
            <a:pPr algn="ctr"/>
            <a:endParaRPr lang="en-GB" sz="1798">
              <a:solidFill>
                <a:srgbClr val="36B5C5"/>
              </a:solidFill>
              <a:latin typeface="Calibri" panose="020F0502020204030204"/>
              <a:sym typeface="Helvetica Neue"/>
            </a:endParaRPr>
          </a:p>
        </p:txBody>
      </p:sp>
      <p:sp>
        <p:nvSpPr>
          <p:cNvPr id="20" name="ZoneTexte 19">
            <a:extLst>
              <a:ext uri="{FF2B5EF4-FFF2-40B4-BE49-F238E27FC236}">
                <a16:creationId xmlns:a16="http://schemas.microsoft.com/office/drawing/2014/main" id="{72AAD880-C8F3-44B6-F927-7B0A39990AB8}"/>
              </a:ext>
            </a:extLst>
          </p:cNvPr>
          <p:cNvSpPr txBox="1"/>
          <p:nvPr/>
        </p:nvSpPr>
        <p:spPr>
          <a:xfrm>
            <a:off x="8032626" y="2483249"/>
            <a:ext cx="2888242" cy="2244429"/>
          </a:xfrm>
          <a:prstGeom prst="rect">
            <a:avLst/>
          </a:prstGeom>
          <a:noFill/>
          <a:ln w="285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93569" indent="-93569" defTabSz="412337" hangingPunct="0">
              <a:buFont typeface="Arial" panose="020B0604020202020204" pitchFamily="34" charset="0"/>
              <a:buChar char="•"/>
            </a:pPr>
            <a:r>
              <a:rPr lang="en-GB" sz="1399" kern="0">
                <a:solidFill>
                  <a:srgbClr val="FFFFFF">
                    <a:lumMod val="50000"/>
                  </a:srgbClr>
                </a:solidFill>
                <a:latin typeface="Open Sans" panose="020B0606030504020204" pitchFamily="34" charset="0"/>
                <a:sym typeface="Helvetica Neue"/>
              </a:rPr>
              <a:t>Dissemination of </a:t>
            </a:r>
            <a:r>
              <a:rPr lang="en-GB" sz="1399" b="1" kern="0">
                <a:solidFill>
                  <a:srgbClr val="FFFFFF">
                    <a:lumMod val="50000"/>
                  </a:srgbClr>
                </a:solidFill>
                <a:latin typeface="Open Sans" panose="020B0606030504020204" pitchFamily="34" charset="0"/>
                <a:sym typeface="Helvetica Neue"/>
              </a:rPr>
              <a:t>Early Warning Messages </a:t>
            </a:r>
            <a:r>
              <a:rPr lang="en-GB" sz="1399" kern="0">
                <a:solidFill>
                  <a:srgbClr val="FFFFFF">
                    <a:lumMod val="50000"/>
                  </a:srgbClr>
                </a:solidFill>
                <a:latin typeface="Open Sans" panose="020B0606030504020204" pitchFamily="34" charset="0"/>
                <a:sym typeface="Helvetica Neue"/>
              </a:rPr>
              <a:t>to 442,209 people through loudspeakers and radio broadcasts.</a:t>
            </a:r>
          </a:p>
          <a:p>
            <a:pPr marL="93569" indent="-93569" defTabSz="412337" hangingPunct="0">
              <a:buFont typeface="Arial" panose="020B0604020202020204" pitchFamily="34" charset="0"/>
              <a:buChar char="•"/>
            </a:pPr>
            <a:r>
              <a:rPr lang="en-GB" sz="1399" kern="0">
                <a:solidFill>
                  <a:srgbClr val="FFFFFF">
                    <a:lumMod val="50000"/>
                  </a:srgbClr>
                </a:solidFill>
                <a:latin typeface="Open Sans" panose="020B0606030504020204" pitchFamily="34" charset="0"/>
                <a:sym typeface="Helvetica Neue"/>
              </a:rPr>
              <a:t>Distribution of </a:t>
            </a:r>
            <a:r>
              <a:rPr lang="en-GB" sz="1399" b="1" kern="0">
                <a:solidFill>
                  <a:srgbClr val="FFFFFF">
                    <a:lumMod val="50000"/>
                  </a:srgbClr>
                </a:solidFill>
                <a:latin typeface="Open Sans" panose="020B0606030504020204" pitchFamily="34" charset="0"/>
                <a:sym typeface="Helvetica Neue"/>
              </a:rPr>
              <a:t>unconditional cash transfers </a:t>
            </a:r>
            <a:r>
              <a:rPr lang="en-GB" sz="1399" kern="0">
                <a:solidFill>
                  <a:srgbClr val="FFFFFF">
                    <a:lumMod val="50000"/>
                  </a:srgbClr>
                </a:solidFill>
                <a:latin typeface="Open Sans" panose="020B0606030504020204" pitchFamily="34" charset="0"/>
                <a:sym typeface="Helvetica Neue"/>
              </a:rPr>
              <a:t>to 218,718 people (incl. 59% women) </a:t>
            </a:r>
          </a:p>
          <a:p>
            <a:pPr marL="93569" indent="-93569" defTabSz="412337" hangingPunct="0">
              <a:buFont typeface="Arial" panose="020B0604020202020204" pitchFamily="34" charset="0"/>
              <a:buChar char="•"/>
            </a:pPr>
            <a:r>
              <a:rPr lang="en-GB" sz="1399" kern="0">
                <a:solidFill>
                  <a:srgbClr val="FFFFFF">
                    <a:lumMod val="50000"/>
                  </a:srgbClr>
                </a:solidFill>
                <a:latin typeface="Open Sans" panose="020B0606030504020204" pitchFamily="34" charset="0"/>
                <a:sym typeface="Helvetica Neue"/>
              </a:rPr>
              <a:t>Strategic </a:t>
            </a:r>
            <a:r>
              <a:rPr lang="en-GB" sz="1399" b="1" kern="0">
                <a:solidFill>
                  <a:srgbClr val="0070C0"/>
                </a:solidFill>
                <a:latin typeface="Open Sans" panose="020B0606030504020204" pitchFamily="34" charset="0"/>
                <a:sym typeface="Helvetica Neue"/>
              </a:rPr>
              <a:t>pre-positioning of nutrition commodities and boats </a:t>
            </a:r>
          </a:p>
        </p:txBody>
      </p:sp>
      <p:cxnSp>
        <p:nvCxnSpPr>
          <p:cNvPr id="21" name="Straight Connector 29">
            <a:extLst>
              <a:ext uri="{FF2B5EF4-FFF2-40B4-BE49-F238E27FC236}">
                <a16:creationId xmlns:a16="http://schemas.microsoft.com/office/drawing/2014/main" id="{8ED8C4E5-2741-CF9E-C422-6DF0E71BD264}"/>
              </a:ext>
            </a:extLst>
          </p:cNvPr>
          <p:cNvCxnSpPr>
            <a:cxnSpLocks/>
            <a:stCxn id="20" idx="2"/>
          </p:cNvCxnSpPr>
          <p:nvPr/>
        </p:nvCxnSpPr>
        <p:spPr>
          <a:xfrm>
            <a:off x="9476747" y="4727678"/>
            <a:ext cx="0" cy="203491"/>
          </a:xfrm>
          <a:prstGeom prst="line">
            <a:avLst/>
          </a:prstGeom>
          <a:noFill/>
          <a:ln w="28575" cap="flat" cmpd="sng" algn="ctr">
            <a:solidFill>
              <a:srgbClr val="0070C0"/>
            </a:solidFill>
            <a:prstDash val="dash"/>
            <a:miter lim="800000"/>
          </a:ln>
          <a:effectLst/>
        </p:spPr>
      </p:cxnSp>
      <p:cxnSp>
        <p:nvCxnSpPr>
          <p:cNvPr id="25" name="Connecteur droit 24">
            <a:extLst>
              <a:ext uri="{FF2B5EF4-FFF2-40B4-BE49-F238E27FC236}">
                <a16:creationId xmlns:a16="http://schemas.microsoft.com/office/drawing/2014/main" id="{D30C4D7F-1B14-2A01-E686-EC6BA6A44780}"/>
              </a:ext>
            </a:extLst>
          </p:cNvPr>
          <p:cNvCxnSpPr/>
          <p:nvPr/>
        </p:nvCxnSpPr>
        <p:spPr>
          <a:xfrm flipH="1">
            <a:off x="132584" y="4909104"/>
            <a:ext cx="2087115" cy="0"/>
          </a:xfrm>
          <a:prstGeom prst="line">
            <a:avLst/>
          </a:prstGeom>
          <a:noFill/>
          <a:ln w="28575" cap="flat">
            <a:solidFill>
              <a:srgbClr val="18BB90"/>
            </a:solidFill>
            <a:prstDash val="dash"/>
            <a:miter lim="400000"/>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99CBC346-E040-74A8-DD5B-8111A6679234}"/>
              </a:ext>
            </a:extLst>
          </p:cNvPr>
          <p:cNvCxnSpPr>
            <a:cxnSpLocks/>
          </p:cNvCxnSpPr>
          <p:nvPr/>
        </p:nvCxnSpPr>
        <p:spPr>
          <a:xfrm>
            <a:off x="7927475" y="4909105"/>
            <a:ext cx="3018983" cy="11371"/>
          </a:xfrm>
          <a:prstGeom prst="line">
            <a:avLst/>
          </a:prstGeom>
          <a:noFill/>
          <a:ln w="5715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33" name="Content Placeholder 2">
            <a:extLst>
              <a:ext uri="{FF2B5EF4-FFF2-40B4-BE49-F238E27FC236}">
                <a16:creationId xmlns:a16="http://schemas.microsoft.com/office/drawing/2014/main" id="{E1700270-1A8C-15C6-B75C-C7E87732E0E1}"/>
              </a:ext>
            </a:extLst>
          </p:cNvPr>
          <p:cNvSpPr txBox="1">
            <a:spLocks/>
          </p:cNvSpPr>
          <p:nvPr/>
        </p:nvSpPr>
        <p:spPr>
          <a:xfrm>
            <a:off x="7927474" y="1826072"/>
            <a:ext cx="3098545" cy="356213"/>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GB" sz="1798" b="1">
                <a:solidFill>
                  <a:srgbClr val="FFFFFF"/>
                </a:solidFill>
                <a:sym typeface="Helvetica Neue"/>
              </a:rPr>
              <a:t>Anticipatory Action implemented </a:t>
            </a:r>
          </a:p>
        </p:txBody>
      </p:sp>
      <p:pic>
        <p:nvPicPr>
          <p:cNvPr id="35" name="Image 34">
            <a:extLst>
              <a:ext uri="{FF2B5EF4-FFF2-40B4-BE49-F238E27FC236}">
                <a16:creationId xmlns:a16="http://schemas.microsoft.com/office/drawing/2014/main" id="{D03A2AE5-B5EF-7151-1117-50068D69D398}"/>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09925" y="1182111"/>
            <a:ext cx="1090142" cy="1071871"/>
          </a:xfrm>
          <a:prstGeom prst="rect">
            <a:avLst/>
          </a:prstGeom>
        </p:spPr>
      </p:pic>
      <p:grpSp>
        <p:nvGrpSpPr>
          <p:cNvPr id="36" name="object 2">
            <a:extLst>
              <a:ext uri="{FF2B5EF4-FFF2-40B4-BE49-F238E27FC236}">
                <a16:creationId xmlns:a16="http://schemas.microsoft.com/office/drawing/2014/main" id="{ADF3607A-0892-6CB6-BCF3-4C20DC3B4317}"/>
              </a:ext>
            </a:extLst>
          </p:cNvPr>
          <p:cNvGrpSpPr/>
          <p:nvPr/>
        </p:nvGrpSpPr>
        <p:grpSpPr>
          <a:xfrm>
            <a:off x="5030249" y="1287304"/>
            <a:ext cx="675683" cy="701161"/>
            <a:chOff x="9664622" y="2743372"/>
            <a:chExt cx="1329055" cy="1299845"/>
          </a:xfrm>
        </p:grpSpPr>
        <p:pic>
          <p:nvPicPr>
            <p:cNvPr id="38" name="object 3">
              <a:extLst>
                <a:ext uri="{FF2B5EF4-FFF2-40B4-BE49-F238E27FC236}">
                  <a16:creationId xmlns:a16="http://schemas.microsoft.com/office/drawing/2014/main" id="{E1B6FC5D-D599-EEF3-3ADD-59DE752097F6}"/>
                </a:ext>
              </a:extLst>
            </p:cNvPr>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64622" y="2743372"/>
              <a:ext cx="1328665" cy="1299251"/>
            </a:xfrm>
            <a:prstGeom prst="rect">
              <a:avLst/>
            </a:prstGeom>
          </p:spPr>
        </p:pic>
        <p:pic>
          <p:nvPicPr>
            <p:cNvPr id="40" name="object 4">
              <a:extLst>
                <a:ext uri="{FF2B5EF4-FFF2-40B4-BE49-F238E27FC236}">
                  <a16:creationId xmlns:a16="http://schemas.microsoft.com/office/drawing/2014/main" id="{43D92A22-8CB8-15D0-3DAC-81A89DD30C9C}"/>
                </a:ext>
              </a:extLst>
            </p:cNvPr>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53264" y="3627336"/>
              <a:ext cx="111001" cy="111640"/>
            </a:xfrm>
            <a:prstGeom prst="rect">
              <a:avLst/>
            </a:prstGeom>
          </p:spPr>
        </p:pic>
        <p:sp>
          <p:nvSpPr>
            <p:cNvPr id="42" name="object 5">
              <a:extLst>
                <a:ext uri="{FF2B5EF4-FFF2-40B4-BE49-F238E27FC236}">
                  <a16:creationId xmlns:a16="http://schemas.microsoft.com/office/drawing/2014/main" id="{2F617D9D-63C7-FD49-3900-DFE0EC9A02C1}"/>
                </a:ext>
              </a:extLst>
            </p:cNvPr>
            <p:cNvSpPr/>
            <p:nvPr/>
          </p:nvSpPr>
          <p:spPr>
            <a:xfrm>
              <a:off x="10143946" y="3188243"/>
              <a:ext cx="212090" cy="388620"/>
            </a:xfrm>
            <a:custGeom>
              <a:avLst/>
              <a:gdLst/>
              <a:ahLst/>
              <a:cxnLst/>
              <a:rect l="l" t="t" r="r" b="b"/>
              <a:pathLst>
                <a:path w="212090" h="388620">
                  <a:moveTo>
                    <a:pt x="172813" y="0"/>
                  </a:moveTo>
                  <a:lnTo>
                    <a:pt x="30116" y="18784"/>
                  </a:lnTo>
                  <a:lnTo>
                    <a:pt x="15246" y="24394"/>
                  </a:lnTo>
                  <a:lnTo>
                    <a:pt x="4799" y="35472"/>
                  </a:lnTo>
                  <a:lnTo>
                    <a:pt x="0" y="49962"/>
                  </a:lnTo>
                  <a:lnTo>
                    <a:pt x="2075" y="65809"/>
                  </a:lnTo>
                  <a:lnTo>
                    <a:pt x="114176" y="365978"/>
                  </a:lnTo>
                  <a:lnTo>
                    <a:pt x="129671" y="384460"/>
                  </a:lnTo>
                  <a:lnTo>
                    <a:pt x="151367" y="388446"/>
                  </a:lnTo>
                  <a:lnTo>
                    <a:pt x="171295" y="378983"/>
                  </a:lnTo>
                  <a:lnTo>
                    <a:pt x="181483" y="357120"/>
                  </a:lnTo>
                  <a:lnTo>
                    <a:pt x="212079" y="38155"/>
                  </a:lnTo>
                  <a:lnTo>
                    <a:pt x="209975" y="22315"/>
                  </a:lnTo>
                  <a:lnTo>
                    <a:pt x="201587" y="9563"/>
                  </a:lnTo>
                  <a:lnTo>
                    <a:pt x="188628" y="1569"/>
                  </a:lnTo>
                  <a:lnTo>
                    <a:pt x="172813" y="0"/>
                  </a:lnTo>
                  <a:close/>
                </a:path>
              </a:pathLst>
            </a:custGeom>
            <a:solidFill>
              <a:srgbClr val="FFFFFF"/>
            </a:solidFill>
          </p:spPr>
          <p:txBody>
            <a:bodyPr wrap="square" lIns="0" tIns="0" rIns="0" bIns="0" rtlCol="0"/>
            <a:lstStyle/>
            <a:p>
              <a:pPr algn="ctr" defTabSz="412337" hangingPunct="0"/>
              <a:endParaRPr sz="1399" b="1" kern="0">
                <a:solidFill>
                  <a:srgbClr val="000000"/>
                </a:solidFill>
                <a:latin typeface="Helvetica Neue"/>
                <a:sym typeface="Helvetica Neue"/>
              </a:endParaRPr>
            </a:p>
          </p:txBody>
        </p:sp>
      </p:grpSp>
    </p:spTree>
    <p:extLst>
      <p:ext uri="{BB962C8B-B14F-4D97-AF65-F5344CB8AC3E}">
        <p14:creationId xmlns:p14="http://schemas.microsoft.com/office/powerpoint/2010/main" val="2267157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353F-02AD-0065-7E9A-4DE7BA4A554F}"/>
              </a:ext>
            </a:extLst>
          </p:cNvPr>
          <p:cNvSpPr>
            <a:spLocks noGrp="1"/>
          </p:cNvSpPr>
          <p:nvPr>
            <p:ph type="title"/>
          </p:nvPr>
        </p:nvSpPr>
        <p:spPr>
          <a:xfrm>
            <a:off x="686119" y="1155943"/>
            <a:ext cx="3197066" cy="4456516"/>
          </a:xfrm>
        </p:spPr>
        <p:txBody>
          <a:bodyPr>
            <a:normAutofit/>
          </a:bodyPr>
          <a:lstStyle/>
          <a:p>
            <a:r>
              <a:rPr lang="en-US">
                <a:solidFill>
                  <a:srgbClr val="FFFFFF"/>
                </a:solidFill>
              </a:rPr>
              <a:t>Progress made so far </a:t>
            </a:r>
          </a:p>
        </p:txBody>
      </p:sp>
      <p:sp>
        <p:nvSpPr>
          <p:cNvPr id="3" name="Content Placeholder 2">
            <a:extLst>
              <a:ext uri="{FF2B5EF4-FFF2-40B4-BE49-F238E27FC236}">
                <a16:creationId xmlns:a16="http://schemas.microsoft.com/office/drawing/2014/main" id="{9D73D166-0C16-0E19-8BA2-9286DC1F280D}"/>
              </a:ext>
            </a:extLst>
          </p:cNvPr>
          <p:cNvSpPr>
            <a:spLocks noGrp="1"/>
          </p:cNvSpPr>
          <p:nvPr>
            <p:ph idx="1"/>
          </p:nvPr>
        </p:nvSpPr>
        <p:spPr>
          <a:xfrm>
            <a:off x="4442676" y="612537"/>
            <a:ext cx="7396085" cy="5561564"/>
          </a:xfrm>
        </p:spPr>
        <p:txBody>
          <a:bodyPr anchor="ctr">
            <a:normAutofit/>
          </a:bodyPr>
          <a:lstStyle/>
          <a:p>
            <a:pPr marL="342557" marR="0" lvl="0" indent="-342557">
              <a:lnSpc>
                <a:spcPct val="150000"/>
              </a:lnSpc>
              <a:spcBef>
                <a:spcPts val="0"/>
              </a:spcBef>
              <a:spcAft>
                <a:spcPts val="0"/>
              </a:spcAft>
              <a:buFont typeface="Symbol" panose="05050102010706020507" pitchFamily="18" charset="2"/>
              <a:buChar char=""/>
            </a:pPr>
            <a:r>
              <a:rPr lang="en-US">
                <a:effectLst/>
                <a:latin typeface="Calibri" panose="020F0502020204030204" pitchFamily="34" charset="0"/>
                <a:ea typeface="Times New Roman" panose="02020603050405020304" pitchFamily="18" charset="0"/>
              </a:rPr>
              <a:t>Anticipatory Action (AA) Framework</a:t>
            </a:r>
          </a:p>
          <a:p>
            <a:pPr marL="342557" marR="0" lvl="0" indent="-342557">
              <a:lnSpc>
                <a:spcPct val="150000"/>
              </a:lnSpc>
              <a:spcBef>
                <a:spcPts val="0"/>
              </a:spcBef>
              <a:spcAft>
                <a:spcPts val="0"/>
              </a:spcAft>
              <a:buFont typeface="Symbol" panose="05050102010706020507" pitchFamily="18" charset="2"/>
              <a:buChar char=""/>
            </a:pPr>
            <a:r>
              <a:rPr lang="en-US">
                <a:latin typeface="Calibri" panose="020F0502020204030204" pitchFamily="34" charset="0"/>
                <a:ea typeface="Times New Roman" panose="02020603050405020304" pitchFamily="18" charset="0"/>
              </a:rPr>
              <a:t>Evidence of the impact of crisis on malnutrition </a:t>
            </a:r>
            <a:endParaRPr lang="en-US">
              <a:effectLst/>
              <a:latin typeface="Calibri" panose="020F0502020204030204" pitchFamily="34" charset="0"/>
              <a:ea typeface="Times New Roman" panose="02020603050405020304" pitchFamily="18" charset="0"/>
            </a:endParaRPr>
          </a:p>
          <a:p>
            <a:pPr marL="342557" marR="0" lvl="0" indent="-342557">
              <a:lnSpc>
                <a:spcPct val="15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rPr>
              <a:t>Donor engagement </a:t>
            </a:r>
            <a:endParaRPr lang="en-US">
              <a:effectLst/>
              <a:latin typeface="Calibri" panose="020F0502020204030204" pitchFamily="34" charset="0"/>
              <a:ea typeface="Calibri" panose="020F0502020204030204" pitchFamily="34" charset="0"/>
            </a:endParaRPr>
          </a:p>
          <a:p>
            <a:pPr marL="342557" marR="0" lvl="0" indent="-342557">
              <a:lnSpc>
                <a:spcPct val="150000"/>
              </a:lnSpc>
              <a:spcBef>
                <a:spcPts val="0"/>
              </a:spcBef>
              <a:spcAft>
                <a:spcPts val="0"/>
              </a:spcAft>
              <a:buFont typeface="Symbol" panose="05050102010706020507" pitchFamily="18" charset="2"/>
              <a:buChar char=""/>
            </a:pPr>
            <a:r>
              <a:rPr lang="en-US">
                <a:effectLst/>
                <a:latin typeface="Calibri" panose="020F0502020204030204" pitchFamily="34" charset="0"/>
                <a:ea typeface="Times New Roman" panose="02020603050405020304" pitchFamily="18" charset="0"/>
              </a:rPr>
              <a:t>AA included in the scope of preparedness</a:t>
            </a:r>
            <a:endParaRPr lang="en-US">
              <a:effectLst/>
              <a:latin typeface="Calibri" panose="020F0502020204030204" pitchFamily="34" charset="0"/>
              <a:ea typeface="Calibri" panose="020F0502020204030204" pitchFamily="34" charset="0"/>
            </a:endParaRPr>
          </a:p>
          <a:p>
            <a:pPr marL="342557" marR="0" lvl="0" indent="-342557">
              <a:lnSpc>
                <a:spcPct val="150000"/>
              </a:lnSpc>
              <a:spcBef>
                <a:spcPts val="0"/>
              </a:spcBef>
              <a:spcAft>
                <a:spcPts val="0"/>
              </a:spcAft>
              <a:buFont typeface="Symbol" panose="05050102010706020507" pitchFamily="18" charset="2"/>
              <a:buChar char=""/>
            </a:pPr>
            <a:r>
              <a:rPr lang="en-US">
                <a:effectLst/>
                <a:latin typeface="Calibri" panose="020F0502020204030204" pitchFamily="34" charset="0"/>
                <a:ea typeface="Times New Roman" panose="02020603050405020304" pitchFamily="18" charset="0"/>
              </a:rPr>
              <a:t>Specific training modules</a:t>
            </a:r>
            <a:endParaRPr lang="en-US">
              <a:effectLst/>
              <a:latin typeface="Calibri" panose="020F0502020204030204" pitchFamily="34" charset="0"/>
              <a:ea typeface="Calibri" panose="020F0502020204030204" pitchFamily="34" charset="0"/>
            </a:endParaRPr>
          </a:p>
          <a:p>
            <a:pPr marL="342557" marR="0" lvl="0" indent="-342557">
              <a:lnSpc>
                <a:spcPct val="100000"/>
              </a:lnSpc>
              <a:spcBef>
                <a:spcPts val="0"/>
              </a:spcBef>
              <a:spcAft>
                <a:spcPts val="0"/>
              </a:spcAft>
              <a:buFont typeface="Symbol" panose="05050102010706020507" pitchFamily="18" charset="2"/>
              <a:buChar char=""/>
            </a:pPr>
            <a:r>
              <a:rPr lang="en-US">
                <a:effectLst/>
                <a:latin typeface="Calibri" panose="020F0502020204030204" pitchFamily="34" charset="0"/>
                <a:ea typeface="Times New Roman" panose="02020603050405020304" pitchFamily="18" charset="0"/>
              </a:rPr>
              <a:t>Work is in progress for integration of AA into EPP and emergency procedures. </a:t>
            </a:r>
            <a:endParaRPr lang="en-US">
              <a:effectLst/>
              <a:latin typeface="Calibri" panose="020F0502020204030204" pitchFamily="34" charset="0"/>
              <a:ea typeface="Calibri" panose="020F0502020204030204" pitchFamily="34" charset="0"/>
            </a:endParaRPr>
          </a:p>
          <a:p>
            <a:pPr marL="342557" marR="0" lvl="0" indent="-342557">
              <a:lnSpc>
                <a:spcPct val="150000"/>
              </a:lnSpc>
              <a:spcBef>
                <a:spcPts val="0"/>
              </a:spcBef>
              <a:spcAft>
                <a:spcPts val="0"/>
              </a:spcAft>
              <a:buFont typeface="Symbol" panose="05050102010706020507" pitchFamily="18" charset="2"/>
              <a:buChar char=""/>
            </a:pPr>
            <a:r>
              <a:rPr lang="en-US">
                <a:effectLst/>
                <a:latin typeface="Calibri" panose="020F0502020204030204" pitchFamily="34" charset="0"/>
                <a:ea typeface="Times New Roman" panose="02020603050405020304" pitchFamily="18" charset="0"/>
              </a:rPr>
              <a:t>Technical support being provided on AA</a:t>
            </a:r>
            <a:endParaRPr lang="en-US"/>
          </a:p>
        </p:txBody>
      </p:sp>
    </p:spTree>
    <p:extLst>
      <p:ext uri="{BB962C8B-B14F-4D97-AF65-F5344CB8AC3E}">
        <p14:creationId xmlns:p14="http://schemas.microsoft.com/office/powerpoint/2010/main" val="21237268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24C4-63B3-1939-33B5-F5DA9FFFD53B}"/>
              </a:ext>
            </a:extLst>
          </p:cNvPr>
          <p:cNvSpPr>
            <a:spLocks noGrp="1"/>
          </p:cNvSpPr>
          <p:nvPr>
            <p:ph type="title"/>
          </p:nvPr>
        </p:nvSpPr>
        <p:spPr>
          <a:xfrm>
            <a:off x="803834" y="805691"/>
            <a:ext cx="4972791" cy="1452536"/>
          </a:xfrm>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36538" tIns="36538" rIns="36538" bIns="36538" numCol="1" rtlCol="0" anchorCtr="0" compatLnSpc="1">
            <a:prstTxWarp prst="textNoShape">
              <a:avLst/>
            </a:prstTxWarp>
            <a:normAutofit/>
          </a:bodyPr>
          <a:lstStyle/>
          <a:p>
            <a:pPr eaLnBrk="0" fontAlgn="base" hangingPunct="0">
              <a:spcAft>
                <a:spcPct val="0"/>
              </a:spcAft>
            </a:pPr>
            <a:r>
              <a:rPr lang="en-US" sz="3596">
                <a:solidFill>
                  <a:schemeClr val="tx2"/>
                </a:solidFill>
                <a:latin typeface="HALDEN SOLID" pitchFamily="2" charset="0"/>
                <a:ea typeface="+mn-ea"/>
                <a:cs typeface="+mn-cs"/>
              </a:rPr>
              <a:t>In groups </a:t>
            </a:r>
          </a:p>
        </p:txBody>
      </p:sp>
      <p:sp>
        <p:nvSpPr>
          <p:cNvPr id="3" name="Content Placeholder 2">
            <a:extLst>
              <a:ext uri="{FF2B5EF4-FFF2-40B4-BE49-F238E27FC236}">
                <a16:creationId xmlns:a16="http://schemas.microsoft.com/office/drawing/2014/main" id="{F644CC36-26AC-8808-C043-76257CD29FDE}"/>
              </a:ext>
            </a:extLst>
          </p:cNvPr>
          <p:cNvSpPr>
            <a:spLocks noGrp="1"/>
          </p:cNvSpPr>
          <p:nvPr>
            <p:ph idx="1"/>
          </p:nvPr>
        </p:nvSpPr>
        <p:spPr>
          <a:xfrm>
            <a:off x="803834" y="2422732"/>
            <a:ext cx="4972393" cy="3635498"/>
          </a:xfrm>
        </p:spPr>
        <p:txBody>
          <a:bodyPr anchor="ctr">
            <a:normAutofit/>
          </a:bodyPr>
          <a:lstStyle/>
          <a:p>
            <a:pPr marL="0" indent="0">
              <a:buNone/>
            </a:pPr>
            <a:r>
              <a:rPr lang="en-US" sz="1798" b="1">
                <a:solidFill>
                  <a:schemeClr val="tx2"/>
                </a:solidFill>
              </a:rPr>
              <a:t>In each of the tables </a:t>
            </a:r>
          </a:p>
          <a:p>
            <a:endParaRPr lang="en-US" sz="1798">
              <a:solidFill>
                <a:schemeClr val="tx2"/>
              </a:solidFill>
            </a:endParaRPr>
          </a:p>
          <a:p>
            <a:pPr marL="513836" indent="-513836">
              <a:buFont typeface="+mj-lt"/>
              <a:buAutoNum type="arabicPeriod"/>
            </a:pPr>
            <a:r>
              <a:rPr lang="en-US" sz="1798">
                <a:solidFill>
                  <a:schemeClr val="tx2"/>
                </a:solidFill>
              </a:rPr>
              <a:t>Share suggestions on the key nutrition anticipatory action priorities</a:t>
            </a:r>
          </a:p>
          <a:p>
            <a:pPr marL="0" indent="0">
              <a:buNone/>
            </a:pPr>
            <a:endParaRPr lang="en-US" sz="1798">
              <a:solidFill>
                <a:schemeClr val="tx2"/>
              </a:solidFill>
            </a:endParaRPr>
          </a:p>
          <a:p>
            <a:pPr marL="513836" indent="-513836">
              <a:buFont typeface="+mj-lt"/>
              <a:buAutoNum type="arabicPeriod"/>
            </a:pPr>
            <a:r>
              <a:rPr lang="en-US" sz="1798">
                <a:solidFill>
                  <a:schemeClr val="tx2"/>
                </a:solidFill>
              </a:rPr>
              <a:t>What opportunities and entry points do we have for nutrition anticipatory at the country level?</a:t>
            </a:r>
          </a:p>
        </p:txBody>
      </p:sp>
      <p:pic>
        <p:nvPicPr>
          <p:cNvPr id="7" name="Graphic 6" descr="Fork and knife">
            <a:extLst>
              <a:ext uri="{FF2B5EF4-FFF2-40B4-BE49-F238E27FC236}">
                <a16:creationId xmlns:a16="http://schemas.microsoft.com/office/drawing/2014/main" id="{90F35C94-7F99-9C43-A974-BCCF3ED692A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3266" y="1630964"/>
            <a:ext cx="3616250" cy="3616250"/>
          </a:xfrm>
          <a:prstGeom prst="rect">
            <a:avLst/>
          </a:prstGeom>
        </p:spPr>
      </p:pic>
    </p:spTree>
    <p:extLst>
      <p:ext uri="{BB962C8B-B14F-4D97-AF65-F5344CB8AC3E}">
        <p14:creationId xmlns:p14="http://schemas.microsoft.com/office/powerpoint/2010/main" val="17770894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56" y="1799718"/>
            <a:ext cx="12182113" cy="5054712"/>
          </a:xfrm>
          <a:prstGeom prst="rect">
            <a:avLst/>
          </a:prstGeom>
          <a:solidFill>
            <a:srgbClr val="808080">
              <a:alpha val="30000"/>
            </a:srgbClr>
          </a:solidFill>
          <a:ln w="3175">
            <a:noFill/>
            <a:miter lim="400000"/>
          </a:ln>
        </p:spPr>
        <p:txBody>
          <a:bodyPr lIns="0" tIns="0" rIns="0" bIns="0" anchor="ctr"/>
          <a:lstStyle/>
          <a:p>
            <a:pPr algn="ctr" defTabSz="412337" hangingPunct="0">
              <a:defRPr b="0">
                <a:solidFill>
                  <a:srgbClr val="A4D233"/>
                </a:solidFill>
                <a:latin typeface="+mn-lt"/>
                <a:ea typeface="+mn-ea"/>
                <a:cs typeface="+mn-cs"/>
                <a:sym typeface="Helvetica Neue Medium"/>
              </a:defRPr>
            </a:pPr>
            <a:endParaRPr sz="1399" kern="0">
              <a:solidFill>
                <a:srgbClr val="A4D233"/>
              </a:solidFill>
              <a:latin typeface="Helvetica Neue Medium"/>
              <a:sym typeface="Helvetica Neue Medium"/>
            </a:endParaRPr>
          </a:p>
        </p:txBody>
      </p:sp>
      <p:sp>
        <p:nvSpPr>
          <p:cNvPr id="153" name="TextBox 6"/>
          <p:cNvSpPr txBox="1"/>
          <p:nvPr/>
        </p:nvSpPr>
        <p:spPr>
          <a:xfrm>
            <a:off x="682026" y="2460445"/>
            <a:ext cx="12176911" cy="92243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hangingPunct="0"/>
            <a:r>
              <a:rPr sz="5994" kern="0">
                <a:solidFill>
                  <a:srgbClr val="455F51"/>
                </a:solidFill>
              </a:rPr>
              <a:t>Thank you</a:t>
            </a:r>
            <a:endParaRPr lang="en-US" sz="5994" kern="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1375" y="634751"/>
            <a:ext cx="1492793" cy="525376"/>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3291"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48165" y="586139"/>
            <a:ext cx="1699705" cy="5918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798" b="0" kern="0" spc="-100">
                <a:solidFill>
                  <a:srgbClr val="808080"/>
                </a:solidFill>
                <a:latin typeface="Calibri"/>
                <a:cs typeface="Calibri"/>
              </a:rPr>
              <a:t>ESA Regional</a:t>
            </a:r>
            <a:endParaRPr lang="en-US" sz="1399" kern="0">
              <a:cs typeface="Calibri"/>
            </a:endParaRPr>
          </a:p>
          <a:p>
            <a:pPr algn="l"/>
            <a:r>
              <a:rPr lang="en-NL" sz="1798" b="0" kern="0" spc="-100">
                <a:solidFill>
                  <a:srgbClr val="808080"/>
                </a:solidFill>
                <a:latin typeface="Calibri"/>
                <a:cs typeface="Calibri"/>
              </a:rPr>
              <a:t>Meeting</a:t>
            </a:r>
            <a:endParaRPr lang="en-US" sz="1798" b="0" kern="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202" y="4769270"/>
            <a:ext cx="1638606" cy="1638624"/>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7921" y="428887"/>
            <a:ext cx="1475227" cy="903614"/>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3394"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191403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6089650" y="1553846"/>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Calibri"/>
                <a:ea typeface="+mj-ea"/>
                <a:cs typeface="Calibri"/>
              </a:rPr>
              <a:t>Nutrition in Emergencies and the Climate Crisis</a:t>
            </a:r>
          </a:p>
        </p:txBody>
      </p:sp>
      <p:sp>
        <p:nvSpPr>
          <p:cNvPr id="4" name="TextBox 6">
            <a:extLst>
              <a:ext uri="{FF2B5EF4-FFF2-40B4-BE49-F238E27FC236}">
                <a16:creationId xmlns:a16="http://schemas.microsoft.com/office/drawing/2014/main" id="{31AC8921-10A5-A98A-6414-85ADFF1DDD35}"/>
              </a:ext>
            </a:extLst>
          </p:cNvPr>
          <p:cNvSpPr txBox="1"/>
          <p:nvPr/>
        </p:nvSpPr>
        <p:spPr>
          <a:xfrm>
            <a:off x="2361" y="177811"/>
            <a:ext cx="2790089" cy="40212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t">
            <a:normAutofit/>
          </a:bodyPr>
          <a:lstStyle>
            <a:lvl1pPr algn="l" defTabSz="609492">
              <a:defRPr sz="1200" b="0">
                <a:solidFill>
                  <a:srgbClr val="FFFFFF"/>
                </a:solidFill>
                <a:latin typeface="Arial"/>
                <a:ea typeface="Arial"/>
                <a:cs typeface="Arial"/>
                <a:sym typeface="Arial"/>
              </a:defRPr>
            </a:lvl1pPr>
          </a:lstStyle>
          <a:p>
            <a:pPr defTabSz="914400">
              <a:lnSpc>
                <a:spcPct val="90000"/>
              </a:lnSpc>
              <a:spcAft>
                <a:spcPts val="600"/>
              </a:spcAft>
            </a:pPr>
            <a:r>
              <a:rPr lang="en-US" sz="1100" kern="1200">
                <a:solidFill>
                  <a:schemeClr val="tx1"/>
                </a:solidFill>
                <a:latin typeface="+mn-lt"/>
                <a:ea typeface="+mn-ea"/>
                <a:cs typeface="+mn-cs"/>
              </a:rPr>
              <a:t>IMAGE TO BE REPLACED AS NEEDED</a:t>
            </a:r>
            <a:endParaRPr lang="en-US">
              <a:solidFill>
                <a:schemeClr val="tx1"/>
              </a:solidFill>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6263640" y="5035461"/>
            <a:ext cx="4024225"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Christiane </a:t>
            </a:r>
            <a:r>
              <a:rPr lang="en-US" sz="2000" b="0" kern="1200" err="1">
                <a:solidFill>
                  <a:srgbClr val="455F51"/>
                </a:solidFill>
                <a:latin typeface="Calibri"/>
                <a:ea typeface="+mj-ea"/>
                <a:cs typeface="Calibri"/>
              </a:rPr>
              <a:t>Rudert</a:t>
            </a:r>
            <a:r>
              <a:rPr lang="en-US" sz="2000" b="0" kern="1200">
                <a:solidFill>
                  <a:srgbClr val="455F51"/>
                </a:solidFill>
                <a:latin typeface="Calibri"/>
                <a:ea typeface="+mj-ea"/>
                <a:cs typeface="Calibri"/>
              </a:rPr>
              <a:t> (UNICEF ESARO)</a:t>
            </a:r>
          </a:p>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Diane Holland (GNC)</a:t>
            </a:r>
          </a:p>
          <a:p>
            <a:pPr defTabSz="914400">
              <a:lnSpc>
                <a:spcPct val="90000"/>
              </a:lnSpc>
              <a:spcBef>
                <a:spcPct val="0"/>
              </a:spcBef>
              <a:spcAft>
                <a:spcPts val="600"/>
              </a:spcAft>
              <a:defRPr sz="2400" b="0">
                <a:latin typeface="Arial"/>
                <a:ea typeface="Arial"/>
                <a:cs typeface="Arial"/>
                <a:sym typeface="Arial"/>
              </a:defRPr>
            </a:pPr>
            <a:r>
              <a:rPr lang="en-US" sz="2000" kern="1200">
                <a:solidFill>
                  <a:srgbClr val="455F51"/>
                </a:solidFill>
                <a:latin typeface="Calibri"/>
                <a:cs typeface="Calibri"/>
              </a:rPr>
              <a:t>30 Jan 2024</a:t>
            </a:r>
            <a:endParaRPr lang="en-US"/>
          </a:p>
        </p:txBody>
      </p:sp>
      <p:pic>
        <p:nvPicPr>
          <p:cNvPr id="3" name="Picture 2">
            <a:extLst>
              <a:ext uri="{FF2B5EF4-FFF2-40B4-BE49-F238E27FC236}">
                <a16:creationId xmlns:a16="http://schemas.microsoft.com/office/drawing/2014/main" id="{DA1A996F-2B39-AE9F-5402-0A5244501D0F}"/>
              </a:ext>
            </a:extLst>
          </p:cNvPr>
          <p:cNvPicPr>
            <a:picLocks noChangeAspect="1"/>
          </p:cNvPicPr>
          <p:nvPr/>
        </p:nvPicPr>
        <p:blipFill rotWithShape="1">
          <a:blip r:embed="rId3"/>
          <a:srcRect l="25056" r="28595" b="1"/>
          <a:stretch/>
        </p:blipFill>
        <p:spPr>
          <a:xfrm>
            <a:off x="0" y="-18288"/>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3903971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264986"/>
            <a:ext cx="11599102"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400" b="0"/>
              <a:t>Our context: </a:t>
            </a:r>
            <a:r>
              <a:rPr lang="en-US" sz="2400" b="0" i="0" u="none" strike="noStrike" baseline="0">
                <a:solidFill>
                  <a:srgbClr val="2C2925"/>
                </a:solidFill>
                <a:latin typeface="+mj-lt"/>
              </a:rPr>
              <a:t>Overlapping climate and environmental hazards, shocks and stresses</a:t>
            </a:r>
            <a:endParaRPr kumimoji="0" lang="en-US" sz="2400" b="0" i="0" u="none" strike="noStrike" cap="none" spc="0" normalizeH="0" baseline="0">
              <a:ln>
                <a:noFill/>
              </a:ln>
              <a:solidFill>
                <a:srgbClr val="000000"/>
              </a:solidFill>
              <a:effectLst/>
              <a:uFillTx/>
              <a:latin typeface="+mj-lt"/>
              <a:ea typeface="Helvetica Neue"/>
              <a:cs typeface="Helvetica Neue"/>
              <a:sym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04000" y="2378610"/>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0240" y="366893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194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9" name="Picture 8">
            <a:extLst>
              <a:ext uri="{FF2B5EF4-FFF2-40B4-BE49-F238E27FC236}">
                <a16:creationId xmlns:a16="http://schemas.microsoft.com/office/drawing/2014/main" id="{D742B0DD-EEF3-27D4-9D53-C3F8EE923B40}"/>
              </a:ext>
            </a:extLst>
          </p:cNvPr>
          <p:cNvPicPr>
            <a:picLocks noChangeAspect="1"/>
          </p:cNvPicPr>
          <p:nvPr/>
        </p:nvPicPr>
        <p:blipFill>
          <a:blip r:embed="rId5"/>
          <a:stretch>
            <a:fillRect/>
          </a:stretch>
        </p:blipFill>
        <p:spPr>
          <a:xfrm>
            <a:off x="6628999" y="1190012"/>
            <a:ext cx="5550301" cy="4195851"/>
          </a:xfrm>
          <a:prstGeom prst="rect">
            <a:avLst/>
          </a:prstGeom>
        </p:spPr>
      </p:pic>
      <p:pic>
        <p:nvPicPr>
          <p:cNvPr id="13" name="Picture 12">
            <a:extLst>
              <a:ext uri="{FF2B5EF4-FFF2-40B4-BE49-F238E27FC236}">
                <a16:creationId xmlns:a16="http://schemas.microsoft.com/office/drawing/2014/main" id="{A723E188-CBE9-B904-D987-476583D21282}"/>
              </a:ext>
            </a:extLst>
          </p:cNvPr>
          <p:cNvPicPr>
            <a:picLocks noChangeAspect="1"/>
          </p:cNvPicPr>
          <p:nvPr/>
        </p:nvPicPr>
        <p:blipFill>
          <a:blip r:embed="rId6"/>
          <a:stretch>
            <a:fillRect/>
          </a:stretch>
        </p:blipFill>
        <p:spPr>
          <a:xfrm>
            <a:off x="-103060" y="1333501"/>
            <a:ext cx="6667018" cy="4054415"/>
          </a:xfrm>
          <a:prstGeom prst="rect">
            <a:avLst/>
          </a:prstGeom>
        </p:spPr>
      </p:pic>
      <p:sp>
        <p:nvSpPr>
          <p:cNvPr id="14" name="TextBox 13">
            <a:extLst>
              <a:ext uri="{FF2B5EF4-FFF2-40B4-BE49-F238E27FC236}">
                <a16:creationId xmlns:a16="http://schemas.microsoft.com/office/drawing/2014/main" id="{6068AA67-5181-6859-BF14-4573E175B8BB}"/>
              </a:ext>
            </a:extLst>
          </p:cNvPr>
          <p:cNvSpPr txBox="1"/>
          <p:nvPr/>
        </p:nvSpPr>
        <p:spPr>
          <a:xfrm>
            <a:off x="5502729" y="6203793"/>
            <a:ext cx="6547755"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b="0" i="1" u="none" strike="noStrike" baseline="0">
                <a:solidFill>
                  <a:srgbClr val="211D1E"/>
                </a:solidFill>
                <a:latin typeface="+mn-lt"/>
              </a:rPr>
              <a:t>The Climate Crisis is a Child Rights Crisis:: Introducing the Children’s Climate Risk Index. New York: United Nations Children’s Fund (UNICEF), 2021.</a:t>
            </a:r>
            <a:endParaRPr kumimoji="0" lang="en-US"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5" name="TextBox 4">
            <a:extLst>
              <a:ext uri="{FF2B5EF4-FFF2-40B4-BE49-F238E27FC236}">
                <a16:creationId xmlns:a16="http://schemas.microsoft.com/office/drawing/2014/main" id="{A0A9DD4E-18A3-BA45-A583-55217E1B2218}"/>
              </a:ext>
            </a:extLst>
          </p:cNvPr>
          <p:cNvSpPr txBox="1"/>
          <p:nvPr/>
        </p:nvSpPr>
        <p:spPr>
          <a:xfrm>
            <a:off x="-418248" y="1101021"/>
            <a:ext cx="6667018"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b="0" i="0" u="none" strike="noStrike" baseline="0">
                <a:solidFill>
                  <a:srgbClr val="2C2925"/>
                </a:solidFill>
                <a:latin typeface="Univers LT Std 55"/>
              </a:rPr>
              <a:t>Map 1: </a:t>
            </a:r>
            <a:r>
              <a:rPr lang="en-US" i="0" u="none" strike="noStrike" baseline="0">
                <a:solidFill>
                  <a:srgbClr val="2C2925"/>
                </a:solidFill>
                <a:latin typeface="Univers LT Std 55"/>
              </a:rPr>
              <a:t>Climate and Environmental Hazards, Shocks and Stresses </a:t>
            </a:r>
            <a:endParaRPr kumimoji="0" lang="en-US" sz="110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6752253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264986"/>
            <a:ext cx="11599102"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400" b="0"/>
              <a:t>Our context: an evolving nutrition crisis and overlapping nutrition risks for children</a:t>
            </a:r>
            <a:endParaRPr kumimoji="0" lang="en-US" sz="2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04000" y="2378610"/>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0240" y="366893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194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BC27EFE2-6FDE-C40E-F0E9-0300303C744F}"/>
              </a:ext>
            </a:extLst>
          </p:cNvPr>
          <p:cNvPicPr>
            <a:picLocks noChangeAspect="1"/>
          </p:cNvPicPr>
          <p:nvPr/>
        </p:nvPicPr>
        <p:blipFill>
          <a:blip r:embed="rId5"/>
          <a:stretch>
            <a:fillRect/>
          </a:stretch>
        </p:blipFill>
        <p:spPr>
          <a:xfrm>
            <a:off x="73660" y="1662115"/>
            <a:ext cx="4913140" cy="4138279"/>
          </a:xfrm>
          <a:prstGeom prst="rect">
            <a:avLst/>
          </a:prstGeom>
        </p:spPr>
      </p:pic>
      <p:pic>
        <p:nvPicPr>
          <p:cNvPr id="10" name="Picture 9">
            <a:extLst>
              <a:ext uri="{FF2B5EF4-FFF2-40B4-BE49-F238E27FC236}">
                <a16:creationId xmlns:a16="http://schemas.microsoft.com/office/drawing/2014/main" id="{2A23FC95-5B23-300B-A002-21717FF2B9CA}"/>
              </a:ext>
            </a:extLst>
          </p:cNvPr>
          <p:cNvPicPr>
            <a:picLocks noChangeAspect="1"/>
          </p:cNvPicPr>
          <p:nvPr/>
        </p:nvPicPr>
        <p:blipFill>
          <a:blip r:embed="rId6"/>
          <a:stretch>
            <a:fillRect/>
          </a:stretch>
        </p:blipFill>
        <p:spPr>
          <a:xfrm>
            <a:off x="4730975" y="1455366"/>
            <a:ext cx="7438165" cy="4427130"/>
          </a:xfrm>
          <a:prstGeom prst="rect">
            <a:avLst/>
          </a:prstGeom>
        </p:spPr>
      </p:pic>
      <p:sp>
        <p:nvSpPr>
          <p:cNvPr id="12" name="TextBox 11">
            <a:extLst>
              <a:ext uri="{FF2B5EF4-FFF2-40B4-BE49-F238E27FC236}">
                <a16:creationId xmlns:a16="http://schemas.microsoft.com/office/drawing/2014/main" id="{D863146C-475C-AC07-33BB-C6CCF9F29A99}"/>
              </a:ext>
            </a:extLst>
          </p:cNvPr>
          <p:cNvSpPr txBox="1"/>
          <p:nvPr/>
        </p:nvSpPr>
        <p:spPr>
          <a:xfrm>
            <a:off x="5502729" y="6203792"/>
            <a:ext cx="6414609"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kumimoji="0" lang="en-US"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b="0" i="1" u="none" strike="noStrike" baseline="0">
                <a:solidFill>
                  <a:srgbClr val="090304"/>
                </a:solidFill>
                <a:latin typeface="+mn-lt"/>
              </a:rPr>
              <a:t>UNICEF (2019). The State of the World’s Children 2019. Children, Food and Nutrition: Growing well in a changing world. UNICEF, New York.</a:t>
            </a:r>
            <a:endParaRPr kumimoji="0" lang="en-US"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5" name="TextBox 4">
            <a:extLst>
              <a:ext uri="{FF2B5EF4-FFF2-40B4-BE49-F238E27FC236}">
                <a16:creationId xmlns:a16="http://schemas.microsoft.com/office/drawing/2014/main" id="{1DC9D031-8DA8-3E93-F5A6-0A8B31292855}"/>
              </a:ext>
            </a:extLst>
          </p:cNvPr>
          <p:cNvSpPr txBox="1"/>
          <p:nvPr/>
        </p:nvSpPr>
        <p:spPr>
          <a:xfrm>
            <a:off x="4826000" y="1027052"/>
            <a:ext cx="6949440"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1200" b="0" i="0" u="none" strike="noStrike" baseline="0">
                <a:solidFill>
                  <a:srgbClr val="120D09"/>
                </a:solidFill>
                <a:latin typeface="UniversLTStd-Light"/>
              </a:rPr>
              <a:t>FIGURE A.1 </a:t>
            </a:r>
            <a:r>
              <a:rPr lang="en-US" sz="1200" b="1" i="0" u="none" strike="noStrike" baseline="0">
                <a:solidFill>
                  <a:srgbClr val="120D09"/>
                </a:solidFill>
                <a:latin typeface="UniversLTStd-Bold"/>
              </a:rPr>
              <a:t>| Prevalence of children under 5 who are not growing well (stunted, wasted or overweight), 2018</a:t>
            </a:r>
            <a:endParaRPr kumimoji="0" lang="en-US" sz="105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3" name="TextBox 12">
            <a:extLst>
              <a:ext uri="{FF2B5EF4-FFF2-40B4-BE49-F238E27FC236}">
                <a16:creationId xmlns:a16="http://schemas.microsoft.com/office/drawing/2014/main" id="{67513134-1D60-EB67-EC3F-CA038C0B885D}"/>
              </a:ext>
            </a:extLst>
          </p:cNvPr>
          <p:cNvSpPr txBox="1"/>
          <p:nvPr/>
        </p:nvSpPr>
        <p:spPr>
          <a:xfrm>
            <a:off x="148068" y="997273"/>
            <a:ext cx="4447540" cy="4616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i="0" u="none" strike="noStrike" baseline="0">
                <a:solidFill>
                  <a:srgbClr val="120D09"/>
                </a:solidFill>
                <a:latin typeface="UniversLTStd-Light"/>
              </a:rPr>
              <a:t>FIGURE 1.9 </a:t>
            </a:r>
            <a:r>
              <a:rPr lang="en-US" sz="1200" b="1" i="0" u="none" strike="noStrike" baseline="0">
                <a:solidFill>
                  <a:srgbClr val="120D09"/>
                </a:solidFill>
                <a:latin typeface="UniversLTStd-Bold"/>
              </a:rPr>
              <a:t>| </a:t>
            </a:r>
            <a:r>
              <a:rPr lang="en-US" sz="1200" i="0" u="none" strike="noStrike" baseline="0">
                <a:solidFill>
                  <a:srgbClr val="120D09"/>
                </a:solidFill>
                <a:latin typeface="UniversLTStd-Bold"/>
              </a:rPr>
              <a:t>Number of countries with overlapping forms of childhood stunting, wasting, overweight and </a:t>
            </a:r>
            <a:r>
              <a:rPr lang="en-US" sz="1200" i="0" u="none" strike="noStrike" baseline="0" err="1">
                <a:solidFill>
                  <a:srgbClr val="120D09"/>
                </a:solidFill>
                <a:latin typeface="UniversLTStd-Bold"/>
              </a:rPr>
              <a:t>anaemia</a:t>
            </a:r>
            <a:endParaRPr lang="en-US" sz="1200"/>
          </a:p>
        </p:txBody>
      </p:sp>
    </p:spTree>
    <p:extLst>
      <p:ext uri="{BB962C8B-B14F-4D97-AF65-F5344CB8AC3E}">
        <p14:creationId xmlns:p14="http://schemas.microsoft.com/office/powerpoint/2010/main" val="5408522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80320"/>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400" b="0"/>
              <a:t>Our context: an evolving nutrition crisis and overlapping nutrition risks for </a:t>
            </a:r>
          </a:p>
          <a:p>
            <a:pPr marL="0" marR="0" indent="0" algn="ctr" defTabSz="412750" rtl="0" fontAlgn="auto" latinLnBrk="0" hangingPunct="0">
              <a:lnSpc>
                <a:spcPct val="100000"/>
              </a:lnSpc>
              <a:spcBef>
                <a:spcPts val="0"/>
              </a:spcBef>
              <a:spcAft>
                <a:spcPts val="0"/>
              </a:spcAft>
              <a:buClrTx/>
              <a:buSzTx/>
              <a:buFontTx/>
              <a:buNone/>
              <a:tabLst/>
            </a:pPr>
            <a:r>
              <a:rPr lang="en-US" sz="2400" b="0"/>
              <a:t>adolescent girls and women</a:t>
            </a:r>
            <a:endParaRPr kumimoji="0" lang="en-US" sz="2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04000" y="2378610"/>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0240" y="366893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194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2" name="TextBox 11">
            <a:extLst>
              <a:ext uri="{FF2B5EF4-FFF2-40B4-BE49-F238E27FC236}">
                <a16:creationId xmlns:a16="http://schemas.microsoft.com/office/drawing/2014/main" id="{D863146C-475C-AC07-33BB-C6CCF9F29A99}"/>
              </a:ext>
            </a:extLst>
          </p:cNvPr>
          <p:cNvSpPr txBox="1"/>
          <p:nvPr/>
        </p:nvSpPr>
        <p:spPr>
          <a:xfrm>
            <a:off x="5502729" y="6096070"/>
            <a:ext cx="6414609" cy="6848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kumimoji="0" lang="en-US"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b="0" i="1" u="none" strike="noStrike" baseline="0">
                <a:solidFill>
                  <a:srgbClr val="221E1F"/>
                </a:solidFill>
                <a:latin typeface="+mn-lt"/>
              </a:rPr>
              <a:t>United Nations Children’s Fund (UNICEF). Undernourished and Overlooked: A Global Nutrition Crisis in Adolescent Girls and Women. UNICEF Child Nutrition Report Series, 2022. UNICEF, New York, 2023.</a:t>
            </a:r>
            <a:endParaRPr kumimoji="0" lang="en-US" b="0" i="1" u="none" strike="noStrike" cap="none" spc="0" normalizeH="0" baseline="0">
              <a:ln>
                <a:noFill/>
              </a:ln>
              <a:solidFill>
                <a:srgbClr val="000000"/>
              </a:solidFill>
              <a:effectLst/>
              <a:uFillTx/>
              <a:latin typeface="+mn-lt"/>
              <a:ea typeface="Helvetica Neue"/>
              <a:cs typeface="Helvetica Neue"/>
              <a:sym typeface="Helvetica Neue"/>
            </a:endParaRPr>
          </a:p>
        </p:txBody>
      </p:sp>
      <p:pic>
        <p:nvPicPr>
          <p:cNvPr id="9" name="Picture 8">
            <a:extLst>
              <a:ext uri="{FF2B5EF4-FFF2-40B4-BE49-F238E27FC236}">
                <a16:creationId xmlns:a16="http://schemas.microsoft.com/office/drawing/2014/main" id="{ADD97C2A-E042-1CD3-447C-3553D12A6521}"/>
              </a:ext>
            </a:extLst>
          </p:cNvPr>
          <p:cNvPicPr>
            <a:picLocks noChangeAspect="1"/>
          </p:cNvPicPr>
          <p:nvPr/>
        </p:nvPicPr>
        <p:blipFill>
          <a:blip r:embed="rId5"/>
          <a:stretch>
            <a:fillRect/>
          </a:stretch>
        </p:blipFill>
        <p:spPr>
          <a:xfrm>
            <a:off x="1584292" y="1311644"/>
            <a:ext cx="9433509" cy="4589477"/>
          </a:xfrm>
          <a:prstGeom prst="rect">
            <a:avLst/>
          </a:prstGeom>
        </p:spPr>
      </p:pic>
      <p:sp>
        <p:nvSpPr>
          <p:cNvPr id="14" name="TextBox 13">
            <a:extLst>
              <a:ext uri="{FF2B5EF4-FFF2-40B4-BE49-F238E27FC236}">
                <a16:creationId xmlns:a16="http://schemas.microsoft.com/office/drawing/2014/main" id="{2ED48EDA-AE70-79FF-E79B-4784B40BF00F}"/>
              </a:ext>
            </a:extLst>
          </p:cNvPr>
          <p:cNvSpPr txBox="1"/>
          <p:nvPr/>
        </p:nvSpPr>
        <p:spPr>
          <a:xfrm>
            <a:off x="451243" y="-190871"/>
            <a:ext cx="11466095"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US" sz="5400" b="0" i="0" u="none" strike="noStrike" baseline="0">
              <a:solidFill>
                <a:srgbClr val="000000"/>
              </a:solidFill>
              <a:latin typeface="Univers LT Std 45 Light"/>
            </a:endParaRPr>
          </a:p>
          <a:p>
            <a:pPr algn="l"/>
            <a:endParaRPr lang="en-US" sz="1800" b="0" i="0" u="none" strike="noStrike" baseline="0">
              <a:solidFill>
                <a:srgbClr val="000000"/>
              </a:solidFill>
              <a:latin typeface="Univers LT Std 45 Light"/>
            </a:endParaRPr>
          </a:p>
          <a:p>
            <a:r>
              <a:rPr lang="en-US" b="0" i="0" u="none" strike="noStrike" baseline="0">
                <a:solidFill>
                  <a:srgbClr val="221E1F"/>
                </a:solidFill>
                <a:latin typeface="Univers LT Std 45 Light"/>
              </a:rPr>
              <a:t>FIGURE 4</a:t>
            </a:r>
            <a:r>
              <a:rPr lang="en-US" b="1" i="0" u="none" strike="noStrike" baseline="0">
                <a:solidFill>
                  <a:srgbClr val="221E1F"/>
                </a:solidFill>
                <a:latin typeface="Univers LT Std 45 Light"/>
              </a:rPr>
              <a:t>: Number of acutely malnourished pregnant and breastfeeding women in 12 countries affected by the food and nutrition crisis, 2020 and 2022</a:t>
            </a:r>
            <a:r>
              <a:rPr lang="en-US" sz="800" b="1" i="0" u="none" strike="noStrike" baseline="0">
                <a:solidFill>
                  <a:srgbClr val="221E1F"/>
                </a:solidFill>
                <a:latin typeface="Univers LT Std 45 Light"/>
              </a:rPr>
              <a:t> </a:t>
            </a:r>
            <a:endParaRPr lang="en-US"/>
          </a:p>
        </p:txBody>
      </p:sp>
    </p:spTree>
    <p:extLst>
      <p:ext uri="{BB962C8B-B14F-4D97-AF65-F5344CB8AC3E}">
        <p14:creationId xmlns:p14="http://schemas.microsoft.com/office/powerpoint/2010/main" val="26418968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pic>
        <p:nvPicPr>
          <p:cNvPr id="14" name="Content Placeholder 5">
            <a:extLst>
              <a:ext uri="{FF2B5EF4-FFF2-40B4-BE49-F238E27FC236}">
                <a16:creationId xmlns:a16="http://schemas.microsoft.com/office/drawing/2014/main" id="{BB26BFC8-408A-5C4C-F2D0-CDF7AF26B280}"/>
              </a:ext>
            </a:extLst>
          </p:cNvPr>
          <p:cNvPicPr>
            <a:picLocks noChangeAspect="1"/>
          </p:cNvPicPr>
          <p:nvPr/>
        </p:nvPicPr>
        <p:blipFill>
          <a:blip r:embed="rId5"/>
          <a:stretch>
            <a:fillRect/>
          </a:stretch>
        </p:blipFill>
        <p:spPr>
          <a:xfrm>
            <a:off x="1669246" y="725624"/>
            <a:ext cx="8939323" cy="5906113"/>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97264" y="226263"/>
            <a:ext cx="11599102"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Helvetica Neue"/>
                <a:ea typeface="Helvetica Neue"/>
                <a:cs typeface="Helvetica Neue"/>
                <a:sym typeface="Helvetica Neue"/>
              </a:rPr>
              <a:t>Our context: overlapping crises compounding risks and impacts</a:t>
            </a:r>
          </a:p>
        </p:txBody>
      </p:sp>
    </p:spTree>
    <p:extLst>
      <p:ext uri="{BB962C8B-B14F-4D97-AF65-F5344CB8AC3E}">
        <p14:creationId xmlns:p14="http://schemas.microsoft.com/office/powerpoint/2010/main" val="3551868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234209"/>
            <a:ext cx="11599102"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800" b="0"/>
              <a:t>A collective and potentially escalating challenge</a:t>
            </a:r>
            <a:endParaRPr kumimoji="0" lang="en-US" sz="28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04000" y="2378610"/>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0240" y="366893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194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607B20AD-DF79-23A3-33E0-F442A8D516D6}"/>
              </a:ext>
            </a:extLst>
          </p:cNvPr>
          <p:cNvSpPr txBox="1"/>
          <p:nvPr/>
        </p:nvSpPr>
        <p:spPr>
          <a:xfrm>
            <a:off x="5947596" y="1106633"/>
            <a:ext cx="6084572" cy="49628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Increased frequency, severity and duration of climate-related emergencies</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2000" b="0"/>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Around 1 billion children (50%) worldwide, live in countries at extreme risk of climate change impacts</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Est. 250,000 additional premature deaths per year from malnutrition, </a:t>
            </a:r>
            <a:r>
              <a:rPr kumimoji="0" lang="en-US" sz="2000" b="0" i="0" u="none" strike="noStrike" cap="none" spc="0" normalizeH="0" baseline="0" err="1">
                <a:ln>
                  <a:noFill/>
                </a:ln>
                <a:solidFill>
                  <a:srgbClr val="000000"/>
                </a:solidFill>
                <a:effectLst/>
                <a:uFillTx/>
                <a:latin typeface="Helvetica Neue"/>
                <a:ea typeface="Helvetica Neue"/>
                <a:cs typeface="Helvetica Neue"/>
                <a:sym typeface="Helvetica Neue"/>
              </a:rPr>
              <a:t>mataria</a:t>
            </a: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 </a:t>
            </a:r>
            <a:r>
              <a:rPr kumimoji="0" lang="en-US" sz="2000" b="0" i="0" u="none" strike="noStrike" cap="none" spc="0" normalizeH="0" baseline="0" err="1">
                <a:ln>
                  <a:noFill/>
                </a:ln>
                <a:solidFill>
                  <a:srgbClr val="000000"/>
                </a:solidFill>
                <a:effectLst/>
                <a:uFillTx/>
                <a:latin typeface="Helvetica Neue"/>
                <a:ea typeface="Helvetica Neue"/>
                <a:cs typeface="Helvetica Neue"/>
                <a:sym typeface="Helvetica Neue"/>
              </a:rPr>
              <a:t>diarrhoea</a:t>
            </a: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 and heat stress</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2000" b="0"/>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Est. 30 million people internally displaced each year</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2000" b="0"/>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a:ln>
                  <a:noFill/>
                </a:ln>
                <a:solidFill>
                  <a:srgbClr val="000000"/>
                </a:solidFill>
                <a:effectLst/>
                <a:uFillTx/>
                <a:latin typeface="Helvetica Neue"/>
                <a:ea typeface="Helvetica Neue"/>
                <a:cs typeface="Helvetica Neue"/>
                <a:sym typeface="Helvetica Neue"/>
              </a:rPr>
              <a:t>3 billion people cannot afford healthy diets and 1.5 billion cannot meet their basic nutrient needs</a:t>
            </a:r>
          </a:p>
        </p:txBody>
      </p:sp>
      <p:pic>
        <p:nvPicPr>
          <p:cNvPr id="13" name="Picture 12" descr="A person and child in winter clothes&#10;&#10;Description automatically generated">
            <a:extLst>
              <a:ext uri="{FF2B5EF4-FFF2-40B4-BE49-F238E27FC236}">
                <a16:creationId xmlns:a16="http://schemas.microsoft.com/office/drawing/2014/main" id="{B7A7AC58-AE22-81AD-21AD-DACEB22E4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4791" y="1067228"/>
            <a:ext cx="7347862" cy="4138537"/>
          </a:xfrm>
          <a:prstGeom prst="rect">
            <a:avLst/>
          </a:prstGeom>
        </p:spPr>
      </p:pic>
    </p:spTree>
    <p:extLst>
      <p:ext uri="{BB962C8B-B14F-4D97-AF65-F5344CB8AC3E}">
        <p14:creationId xmlns:p14="http://schemas.microsoft.com/office/powerpoint/2010/main" val="26565588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3" t="-1" r="981" b="-1"/>
          <a:stretch/>
        </p:blipFill>
        <p:spPr>
          <a:xfrm>
            <a:off x="-539" y="9849"/>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7860776" y="970338"/>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kern="1200">
                <a:solidFill>
                  <a:srgbClr val="00B0F0"/>
                </a:solidFill>
                <a:latin typeface="Calibri"/>
                <a:ea typeface="+mj-ea"/>
                <a:cs typeface="Calibri"/>
              </a:rPr>
              <a:t>Regional nutrition landscape and NIE priorities </a:t>
            </a:r>
          </a:p>
        </p:txBody>
      </p:sp>
      <p:sp>
        <p:nvSpPr>
          <p:cNvPr id="7" name="TextBox 6">
            <a:extLst>
              <a:ext uri="{FF2B5EF4-FFF2-40B4-BE49-F238E27FC236}">
                <a16:creationId xmlns:a16="http://schemas.microsoft.com/office/drawing/2014/main" id="{46F15353-574B-9729-C113-68EDE3D0273D}"/>
              </a:ext>
            </a:extLst>
          </p:cNvPr>
          <p:cNvSpPr txBox="1"/>
          <p:nvPr/>
        </p:nvSpPr>
        <p:spPr>
          <a:xfrm>
            <a:off x="8242291" y="5058321"/>
            <a:ext cx="3912989"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Christiane Rudert</a:t>
            </a:r>
          </a:p>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UNICEF Regional Advisor Nutrition</a:t>
            </a:r>
          </a:p>
          <a:p>
            <a:pPr defTabSz="914400">
              <a:lnSpc>
                <a:spcPct val="90000"/>
              </a:lnSpc>
              <a:spcBef>
                <a:spcPct val="0"/>
              </a:spcBef>
              <a:spcAft>
                <a:spcPts val="600"/>
              </a:spcAft>
              <a:defRPr sz="2400" b="0">
                <a:latin typeface="Arial"/>
                <a:ea typeface="Arial"/>
                <a:cs typeface="Arial"/>
                <a:sym typeface="Arial"/>
              </a:defRPr>
            </a:pPr>
            <a:r>
              <a:rPr lang="en-US" sz="2000" kern="1200">
                <a:solidFill>
                  <a:srgbClr val="455F51"/>
                </a:solidFill>
                <a:latin typeface="Calibri"/>
                <a:cs typeface="Calibri"/>
              </a:rPr>
              <a:t>30 January 2024</a:t>
            </a:r>
            <a:endParaRPr lang="en-US"/>
          </a:p>
        </p:txBody>
      </p:sp>
    </p:spTree>
    <p:extLst>
      <p:ext uri="{BB962C8B-B14F-4D97-AF65-F5344CB8AC3E}">
        <p14:creationId xmlns:p14="http://schemas.microsoft.com/office/powerpoint/2010/main" val="33226872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18766"/>
            <a:ext cx="11599102"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2800" b="0"/>
              <a:t>A collective architecture to address the climate and nutrition crises, though gaps remain to be addressed</a:t>
            </a:r>
            <a:endParaRPr kumimoji="0" lang="en-US" sz="28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7" name="TextBox 16">
            <a:extLst>
              <a:ext uri="{FF2B5EF4-FFF2-40B4-BE49-F238E27FC236}">
                <a16:creationId xmlns:a16="http://schemas.microsoft.com/office/drawing/2014/main" id="{FAA440FD-20BD-BA0B-C4E2-F056750D81BE}"/>
              </a:ext>
            </a:extLst>
          </p:cNvPr>
          <p:cNvSpPr txBox="1"/>
          <p:nvPr/>
        </p:nvSpPr>
        <p:spPr>
          <a:xfrm>
            <a:off x="6604000" y="2378610"/>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0240" y="366893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658616" y="1111311"/>
            <a:ext cx="5945384" cy="468589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United Nations Framework Convention on Climate Change (UNFCC)</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solidFill>
                  <a:srgbClr val="211D1E"/>
                </a:solidFill>
                <a:latin typeface="+mj-lt"/>
              </a:rPr>
              <a:t>Paris Climate Agreement</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Nationally Determined Contributions (NDCs)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i="0" u="none" strike="noStrike" baseline="0">
                <a:solidFill>
                  <a:srgbClr val="211D1E"/>
                </a:solidFill>
                <a:latin typeface="+mj-lt"/>
              </a:rPr>
              <a:t>National Adaptation </a:t>
            </a:r>
            <a:r>
              <a:rPr lang="en-US" sz="1800" b="0" i="0" u="none" strike="noStrike" baseline="0" err="1">
                <a:solidFill>
                  <a:srgbClr val="211D1E"/>
                </a:solidFill>
                <a:latin typeface="+mj-lt"/>
              </a:rPr>
              <a:t>Programmes</a:t>
            </a:r>
            <a:r>
              <a:rPr lang="en-US" sz="1800" b="0" i="0" u="none" strike="noStrike" baseline="0">
                <a:solidFill>
                  <a:srgbClr val="211D1E"/>
                </a:solidFill>
                <a:latin typeface="+mj-lt"/>
              </a:rPr>
              <a:t> of Action (NAPAs) and  National Adaptation Plans (NAPs)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i="0" u="none" strike="noStrike" baseline="0">
              <a:solidFill>
                <a:srgbClr val="211D1E"/>
              </a:solidFill>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Conference of Parties (COP)</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Intergovernmental Panel on Climate Change (IPCC)</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latin typeface="+mj-lt"/>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800" b="0">
                <a:latin typeface="+mj-lt"/>
              </a:rPr>
              <a:t>Sustainable Development Goals (SDGs)</a:t>
            </a: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F9D23487-BD71-37C8-147D-6C76771ED464}"/>
              </a:ext>
            </a:extLst>
          </p:cNvPr>
          <p:cNvPicPr>
            <a:picLocks noChangeAspect="1"/>
          </p:cNvPicPr>
          <p:nvPr/>
        </p:nvPicPr>
        <p:blipFill>
          <a:blip r:embed="rId5"/>
          <a:stretch>
            <a:fillRect/>
          </a:stretch>
        </p:blipFill>
        <p:spPr>
          <a:xfrm>
            <a:off x="6763908" y="3199976"/>
            <a:ext cx="4572572" cy="4474735"/>
          </a:xfrm>
          <a:prstGeom prst="rect">
            <a:avLst/>
          </a:prstGeom>
        </p:spPr>
      </p:pic>
      <p:sp>
        <p:nvSpPr>
          <p:cNvPr id="9" name="TextBox 8">
            <a:extLst>
              <a:ext uri="{FF2B5EF4-FFF2-40B4-BE49-F238E27FC236}">
                <a16:creationId xmlns:a16="http://schemas.microsoft.com/office/drawing/2014/main" id="{B73B6E49-1C50-880E-B01F-B9344D2A467A}"/>
              </a:ext>
            </a:extLst>
          </p:cNvPr>
          <p:cNvSpPr txBox="1"/>
          <p:nvPr/>
        </p:nvSpPr>
        <p:spPr>
          <a:xfrm>
            <a:off x="6703595" y="1041568"/>
            <a:ext cx="4693197" cy="219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1"/>
                </a:solidFill>
                <a:effectLst/>
                <a:uFillTx/>
                <a:latin typeface="Helvetica Neue"/>
                <a:ea typeface="Helvetica Neue"/>
                <a:cs typeface="Helvetica Neue"/>
                <a:sym typeface="Helvetica Neue"/>
              </a:rPr>
              <a:t>An urgent opportunities to link the climate crisis and nutrition crisis agendas, indicated by limited nutrition &amp; climate overlap in only:</a:t>
            </a:r>
            <a:endParaRPr lang="en-US" sz="1800" b="0">
              <a:solidFill>
                <a:schemeClr val="tx1"/>
              </a:solidFill>
            </a:endParaRP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2% of National Determined Contributions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16% of National Action Plans</a:t>
            </a:r>
          </a:p>
          <a:p>
            <a:pPr marL="285750" marR="0" indent="-28575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en-US" sz="1800" b="0">
                <a:solidFill>
                  <a:schemeClr val="tx1"/>
                </a:solidFill>
              </a:rPr>
              <a:t>1% of official development assistance</a:t>
            </a: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71320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pic>
        <p:nvPicPr>
          <p:cNvPr id="5" name="Picture 4">
            <a:extLst>
              <a:ext uri="{FF2B5EF4-FFF2-40B4-BE49-F238E27FC236}">
                <a16:creationId xmlns:a16="http://schemas.microsoft.com/office/drawing/2014/main" id="{D44497B4-33D3-76B7-6230-690DFAFA40EC}"/>
              </a:ext>
            </a:extLst>
          </p:cNvPr>
          <p:cNvPicPr>
            <a:picLocks noChangeAspect="1"/>
          </p:cNvPicPr>
          <p:nvPr/>
        </p:nvPicPr>
        <p:blipFill>
          <a:blip r:embed="rId5"/>
          <a:stretch>
            <a:fillRect/>
          </a:stretch>
        </p:blipFill>
        <p:spPr>
          <a:xfrm>
            <a:off x="677356" y="708055"/>
            <a:ext cx="10824588" cy="6034755"/>
          </a:xfrm>
          <a:prstGeom prst="rect">
            <a:avLst/>
          </a:prstGeom>
        </p:spPr>
      </p:pic>
      <p:sp>
        <p:nvSpPr>
          <p:cNvPr id="7" name="TextBox 6">
            <a:extLst>
              <a:ext uri="{FF2B5EF4-FFF2-40B4-BE49-F238E27FC236}">
                <a16:creationId xmlns:a16="http://schemas.microsoft.com/office/drawing/2014/main" id="{08A9648D-D4FF-C143-9AB7-CEB2F3E6A608}"/>
              </a:ext>
            </a:extLst>
          </p:cNvPr>
          <p:cNvSpPr txBox="1"/>
          <p:nvPr/>
        </p:nvSpPr>
        <p:spPr>
          <a:xfrm>
            <a:off x="0" y="238696"/>
            <a:ext cx="11599102"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a:ln>
                  <a:noFill/>
                </a:ln>
                <a:solidFill>
                  <a:srgbClr val="000000"/>
                </a:solidFill>
                <a:effectLst/>
                <a:uFillTx/>
                <a:latin typeface="Helvetica Neue"/>
                <a:ea typeface="Helvetica Neue"/>
                <a:cs typeface="Helvetica Neue"/>
                <a:sym typeface="Helvetica Neue"/>
              </a:rPr>
              <a:t>A systems approach to addressing </a:t>
            </a:r>
            <a:r>
              <a:rPr lang="en-US" sz="2800" b="0"/>
              <a:t>the crises of climate and nutrition</a:t>
            </a:r>
            <a:endParaRPr kumimoji="0" lang="en-US" sz="28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375042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itle 1">
            <a:extLst>
              <a:ext uri="{FF2B5EF4-FFF2-40B4-BE49-F238E27FC236}">
                <a16:creationId xmlns:a16="http://schemas.microsoft.com/office/drawing/2014/main" id="{EFD1EFA9-68E7-36F4-2220-AC7C7662BB4F}"/>
              </a:ext>
            </a:extLst>
          </p:cNvPr>
          <p:cNvSpPr txBox="1">
            <a:spLocks/>
          </p:cNvSpPr>
          <p:nvPr/>
        </p:nvSpPr>
        <p:spPr>
          <a:xfrm>
            <a:off x="221648" y="226263"/>
            <a:ext cx="11736002" cy="922369"/>
          </a:xfrm>
          <a:prstGeom prst="rect">
            <a:avLst/>
          </a:prstGeom>
        </p:spPr>
        <p:txBody>
          <a:bodyPr>
            <a:noAutofit/>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r>
              <a:rPr lang="en-US" sz="3200"/>
              <a:t>Spotlight: Food Systems: </a:t>
            </a:r>
            <a:br>
              <a:rPr lang="en-US" sz="3200"/>
            </a:br>
            <a:r>
              <a:rPr lang="en-US" sz="3200"/>
              <a:t>bi-directional relationship between nutrition and climate change</a:t>
            </a:r>
          </a:p>
        </p:txBody>
      </p:sp>
      <p:pic>
        <p:nvPicPr>
          <p:cNvPr id="5" name="Content Placeholder 4">
            <a:extLst>
              <a:ext uri="{FF2B5EF4-FFF2-40B4-BE49-F238E27FC236}">
                <a16:creationId xmlns:a16="http://schemas.microsoft.com/office/drawing/2014/main" id="{6FA54D85-D014-F612-235A-21D71DE0C047}"/>
              </a:ext>
            </a:extLst>
          </p:cNvPr>
          <p:cNvPicPr>
            <a:picLocks noChangeAspect="1"/>
          </p:cNvPicPr>
          <p:nvPr/>
        </p:nvPicPr>
        <p:blipFill>
          <a:blip r:embed="rId5"/>
          <a:stretch>
            <a:fillRect/>
          </a:stretch>
        </p:blipFill>
        <p:spPr>
          <a:xfrm>
            <a:off x="1606857" y="1438369"/>
            <a:ext cx="9172121" cy="5051314"/>
          </a:xfrm>
          <a:prstGeom prst="rect">
            <a:avLst/>
          </a:prstGeom>
        </p:spPr>
      </p:pic>
      <p:sp>
        <p:nvSpPr>
          <p:cNvPr id="7" name="TextBox 6">
            <a:extLst>
              <a:ext uri="{FF2B5EF4-FFF2-40B4-BE49-F238E27FC236}">
                <a16:creationId xmlns:a16="http://schemas.microsoft.com/office/drawing/2014/main" id="{A82BED99-5BF8-133C-A985-DD598E64D19D}"/>
              </a:ext>
            </a:extLst>
          </p:cNvPr>
          <p:cNvSpPr txBox="1"/>
          <p:nvPr/>
        </p:nvSpPr>
        <p:spPr>
          <a:xfrm>
            <a:off x="8219693" y="3315485"/>
            <a:ext cx="3635092" cy="1935372"/>
          </a:xfrm>
          <a:prstGeom prst="rect">
            <a:avLst/>
          </a:prstGeom>
          <a:solidFill>
            <a:schemeClr val="bg1"/>
          </a:solid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r>
              <a:rPr lang="en-US" sz="2398">
                <a:solidFill>
                  <a:srgbClr val="FFC000"/>
                </a:solidFill>
                <a:ea typeface="Calibri"/>
                <a:cs typeface="Calibri"/>
              </a:rPr>
              <a:t>-Food</a:t>
            </a:r>
          </a:p>
          <a:p>
            <a:r>
              <a:rPr lang="en-US" sz="2398">
                <a:solidFill>
                  <a:srgbClr val="FFC000"/>
                </a:solidFill>
                <a:ea typeface="Calibri"/>
                <a:cs typeface="Calibri"/>
              </a:rPr>
              <a:t>-Feeding/care</a:t>
            </a:r>
          </a:p>
          <a:p>
            <a:r>
              <a:rPr lang="en-US" sz="2398">
                <a:solidFill>
                  <a:srgbClr val="FFC000"/>
                </a:solidFill>
                <a:ea typeface="Calibri"/>
                <a:cs typeface="Calibri"/>
              </a:rPr>
              <a:t>-Environmental health and health &amp; nutrition services</a:t>
            </a:r>
          </a:p>
        </p:txBody>
      </p:sp>
      <p:sp>
        <p:nvSpPr>
          <p:cNvPr id="9" name="TextBox 8">
            <a:extLst>
              <a:ext uri="{FF2B5EF4-FFF2-40B4-BE49-F238E27FC236}">
                <a16:creationId xmlns:a16="http://schemas.microsoft.com/office/drawing/2014/main" id="{96434CBE-8246-CF1C-4632-AF3ED10B1E0E}"/>
              </a:ext>
            </a:extLst>
          </p:cNvPr>
          <p:cNvSpPr txBox="1"/>
          <p:nvPr/>
        </p:nvSpPr>
        <p:spPr>
          <a:xfrm>
            <a:off x="2517324" y="3315485"/>
            <a:ext cx="1057676" cy="1935372"/>
          </a:xfrm>
          <a:prstGeom prst="rect">
            <a:avLst/>
          </a:prstGeom>
          <a:solidFill>
            <a:schemeClr val="bg1"/>
          </a:solid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endParaRPr lang="en-US" sz="2398">
              <a:solidFill>
                <a:srgbClr val="FFC000"/>
              </a:solidFill>
              <a:ea typeface="Calibri"/>
              <a:cs typeface="Calibri"/>
            </a:endParaRPr>
          </a:p>
          <a:p>
            <a:r>
              <a:rPr lang="en-US" sz="2398">
                <a:solidFill>
                  <a:srgbClr val="FFC000"/>
                </a:solidFill>
                <a:ea typeface="Calibri"/>
                <a:cs typeface="Calibri"/>
              </a:rPr>
              <a:t>-Diets </a:t>
            </a:r>
            <a:endParaRPr lang="en-US" sz="1399"/>
          </a:p>
          <a:p>
            <a:endParaRPr lang="en-US" sz="2398">
              <a:solidFill>
                <a:srgbClr val="FFC000"/>
              </a:solidFill>
              <a:ea typeface="Calibri"/>
              <a:cs typeface="Calibri"/>
            </a:endParaRPr>
          </a:p>
          <a:p>
            <a:endParaRPr lang="en-US" sz="2398">
              <a:solidFill>
                <a:srgbClr val="FFC000"/>
              </a:solidFill>
              <a:ea typeface="Calibri"/>
              <a:cs typeface="Calibri"/>
            </a:endParaRPr>
          </a:p>
        </p:txBody>
      </p:sp>
      <p:sp>
        <p:nvSpPr>
          <p:cNvPr id="10" name="TextBox 9">
            <a:extLst>
              <a:ext uri="{FF2B5EF4-FFF2-40B4-BE49-F238E27FC236}">
                <a16:creationId xmlns:a16="http://schemas.microsoft.com/office/drawing/2014/main" id="{DB4B501F-D8A5-5EFE-47C0-1088CA88F669}"/>
              </a:ext>
            </a:extLst>
          </p:cNvPr>
          <p:cNvSpPr txBox="1"/>
          <p:nvPr/>
        </p:nvSpPr>
        <p:spPr>
          <a:xfrm>
            <a:off x="111613" y="1607143"/>
            <a:ext cx="2577417" cy="1938895"/>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algn="ctr"/>
            <a:r>
              <a:rPr lang="en-US" sz="2400">
                <a:ea typeface="Calibri"/>
                <a:cs typeface="Calibri"/>
              </a:rPr>
              <a:t>Mitigation</a:t>
            </a:r>
            <a:endParaRPr lang="en-US" sz="2400"/>
          </a:p>
          <a:p>
            <a:pPr algn="ctr"/>
            <a:r>
              <a:rPr lang="en-US" sz="2400" b="0">
                <a:ea typeface="Calibri" panose="020F0502020204030204"/>
                <a:cs typeface="Calibri" panose="020F0502020204030204"/>
              </a:rPr>
              <a:t>Reduce the net release of greenhouse gases</a:t>
            </a:r>
            <a:endParaRPr lang="en-US" sz="2400" b="0">
              <a:cs typeface="Calibri" panose="020F0502020204030204"/>
            </a:endParaRPr>
          </a:p>
        </p:txBody>
      </p:sp>
      <p:sp>
        <p:nvSpPr>
          <p:cNvPr id="12" name="TextBox 11">
            <a:extLst>
              <a:ext uri="{FF2B5EF4-FFF2-40B4-BE49-F238E27FC236}">
                <a16:creationId xmlns:a16="http://schemas.microsoft.com/office/drawing/2014/main" id="{8B942071-6F85-DB8C-D62E-CF43C384CCFB}"/>
              </a:ext>
            </a:extLst>
          </p:cNvPr>
          <p:cNvSpPr txBox="1"/>
          <p:nvPr/>
        </p:nvSpPr>
        <p:spPr>
          <a:xfrm>
            <a:off x="8606972" y="1572721"/>
            <a:ext cx="3458814" cy="1631119"/>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algn="ctr"/>
            <a:r>
              <a:rPr lang="en-US" sz="2000">
                <a:ea typeface="Calibri"/>
                <a:cs typeface="Calibri"/>
              </a:rPr>
              <a:t>Adaptation</a:t>
            </a:r>
          </a:p>
          <a:p>
            <a:pPr algn="ctr"/>
            <a:r>
              <a:rPr lang="en-US" sz="2000" b="0">
                <a:ea typeface="Calibri"/>
                <a:cs typeface="Calibri"/>
              </a:rPr>
              <a:t>Adjust to expected and actual effects of climate change to reduce vulnerabilities</a:t>
            </a:r>
          </a:p>
        </p:txBody>
      </p:sp>
    </p:spTree>
    <p:extLst>
      <p:ext uri="{BB962C8B-B14F-4D97-AF65-F5344CB8AC3E}">
        <p14:creationId xmlns:p14="http://schemas.microsoft.com/office/powerpoint/2010/main" val="35707819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grpSp>
        <p:nvGrpSpPr>
          <p:cNvPr id="2" name="Group 1">
            <a:extLst>
              <a:ext uri="{FF2B5EF4-FFF2-40B4-BE49-F238E27FC236}">
                <a16:creationId xmlns:a16="http://schemas.microsoft.com/office/drawing/2014/main" id="{6A6B6843-0B4C-E5DE-B57F-FDBB1A80236B}"/>
              </a:ext>
            </a:extLst>
          </p:cNvPr>
          <p:cNvGrpSpPr/>
          <p:nvPr/>
        </p:nvGrpSpPr>
        <p:grpSpPr>
          <a:xfrm>
            <a:off x="1303310" y="3468003"/>
            <a:ext cx="1156057" cy="1484932"/>
            <a:chOff x="962525" y="2675823"/>
            <a:chExt cx="949492" cy="1116531"/>
          </a:xfrm>
        </p:grpSpPr>
        <p:sp>
          <p:nvSpPr>
            <p:cNvPr id="7" name="Arrow: Right 6">
              <a:extLst>
                <a:ext uri="{FF2B5EF4-FFF2-40B4-BE49-F238E27FC236}">
                  <a16:creationId xmlns:a16="http://schemas.microsoft.com/office/drawing/2014/main" id="{8754549A-D40C-2018-1B8A-AB954334D6C5}"/>
                </a:ext>
              </a:extLst>
            </p:cNvPr>
            <p:cNvSpPr/>
            <p:nvPr/>
          </p:nvSpPr>
          <p:spPr>
            <a:xfrm>
              <a:off x="962526" y="2675823"/>
              <a:ext cx="949491" cy="1116531"/>
            </a:xfrm>
            <a:prstGeom prst="rightArrow">
              <a:avLst>
                <a:gd name="adj1" fmla="val 77340"/>
                <a:gd name="adj2" fmla="val 26296"/>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endParaRPr lang="en-US" sz="2000" b="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99D5447B-5D33-9F8D-7B07-B3DF953B77E1}"/>
                </a:ext>
              </a:extLst>
            </p:cNvPr>
            <p:cNvSpPr txBox="1"/>
            <p:nvPr/>
          </p:nvSpPr>
          <p:spPr>
            <a:xfrm>
              <a:off x="962525" y="2985099"/>
              <a:ext cx="850509" cy="532265"/>
            </a:xfrm>
            <a:prstGeom prst="rect">
              <a:avLst/>
            </a:prstGeom>
            <a:noFill/>
          </p:spPr>
          <p:txBody>
            <a:bodyPr wrap="none" rtlCol="0">
              <a:spAutoFit/>
            </a:bodyPr>
            <a:lstStyle/>
            <a:p>
              <a:pPr algn="l" defTabSz="913486" hangingPunct="1"/>
              <a:r>
                <a:rPr lang="en-US" sz="2000" b="0" kern="1200">
                  <a:solidFill>
                    <a:prstClr val="black"/>
                  </a:solidFill>
                  <a:latin typeface="Calibri" panose="020F0502020204030204"/>
                  <a:ea typeface="+mn-ea"/>
                  <a:cs typeface="+mn-cs"/>
                </a:rPr>
                <a:t>Climate </a:t>
              </a:r>
            </a:p>
            <a:p>
              <a:pPr algn="l" defTabSz="913486" hangingPunct="1"/>
              <a:r>
                <a:rPr lang="en-US" sz="2000" b="0" kern="1200">
                  <a:solidFill>
                    <a:prstClr val="black"/>
                  </a:solidFill>
                  <a:latin typeface="Calibri" panose="020F0502020204030204"/>
                  <a:ea typeface="+mn-ea"/>
                  <a:cs typeface="+mn-cs"/>
                </a:rPr>
                <a:t>change </a:t>
              </a:r>
            </a:p>
          </p:txBody>
        </p:sp>
      </p:grpSp>
      <p:grpSp>
        <p:nvGrpSpPr>
          <p:cNvPr id="12" name="Group 11">
            <a:extLst>
              <a:ext uri="{FF2B5EF4-FFF2-40B4-BE49-F238E27FC236}">
                <a16:creationId xmlns:a16="http://schemas.microsoft.com/office/drawing/2014/main" id="{2C42E15D-3467-BAA5-305B-BB0A09EF14D2}"/>
              </a:ext>
            </a:extLst>
          </p:cNvPr>
          <p:cNvGrpSpPr/>
          <p:nvPr/>
        </p:nvGrpSpPr>
        <p:grpSpPr>
          <a:xfrm>
            <a:off x="2972116" y="3223190"/>
            <a:ext cx="2174791" cy="2022112"/>
            <a:chOff x="961753" y="2675823"/>
            <a:chExt cx="950264" cy="1116531"/>
          </a:xfrm>
        </p:grpSpPr>
        <p:sp>
          <p:nvSpPr>
            <p:cNvPr id="13" name="Arrow: Right 12">
              <a:extLst>
                <a:ext uri="{FF2B5EF4-FFF2-40B4-BE49-F238E27FC236}">
                  <a16:creationId xmlns:a16="http://schemas.microsoft.com/office/drawing/2014/main" id="{843043B0-364C-5270-DB5F-E6D5EE2BD8BA}"/>
                </a:ext>
              </a:extLst>
            </p:cNvPr>
            <p:cNvSpPr/>
            <p:nvPr/>
          </p:nvSpPr>
          <p:spPr>
            <a:xfrm>
              <a:off x="962526" y="2675823"/>
              <a:ext cx="949491" cy="1116531"/>
            </a:xfrm>
            <a:prstGeom prst="rightArrow">
              <a:avLst>
                <a:gd name="adj1" fmla="val 71081"/>
                <a:gd name="adj2" fmla="val 14364"/>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endParaRPr lang="en-US" sz="2000" b="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8718A75B-A34C-B0A8-1332-85A648152457}"/>
                </a:ext>
              </a:extLst>
            </p:cNvPr>
            <p:cNvSpPr txBox="1"/>
            <p:nvPr/>
          </p:nvSpPr>
          <p:spPr>
            <a:xfrm>
              <a:off x="961753" y="3020112"/>
              <a:ext cx="792216" cy="40248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3486" hangingPunct="1"/>
              <a:r>
                <a:rPr lang="en-US" sz="2000" b="0" kern="1200">
                  <a:solidFill>
                    <a:prstClr val="black"/>
                  </a:solidFill>
                  <a:latin typeface="Calibri" panose="020F0502020204030204"/>
                </a:rPr>
                <a:t>Water, food and financial </a:t>
              </a:r>
            </a:p>
            <a:p>
              <a:pPr defTabSz="913486" hangingPunct="1"/>
              <a:r>
                <a:rPr lang="en-US" sz="2000" b="0" kern="1200">
                  <a:solidFill>
                    <a:prstClr val="black"/>
                  </a:solidFill>
                  <a:latin typeface="Calibri" panose="020F0502020204030204"/>
                </a:rPr>
                <a:t>insecurities </a:t>
              </a:r>
              <a:endParaRPr lang="en-US" sz="2000" b="0" kern="1200">
                <a:solidFill>
                  <a:prstClr val="black"/>
                </a:solidFill>
                <a:latin typeface="Calibri" panose="020F0502020204030204"/>
                <a:cs typeface="Calibri"/>
              </a:endParaRPr>
            </a:p>
          </p:txBody>
        </p:sp>
      </p:grpSp>
      <p:grpSp>
        <p:nvGrpSpPr>
          <p:cNvPr id="15" name="Group 14">
            <a:extLst>
              <a:ext uri="{FF2B5EF4-FFF2-40B4-BE49-F238E27FC236}">
                <a16:creationId xmlns:a16="http://schemas.microsoft.com/office/drawing/2014/main" id="{7BD79E95-2BC6-4EEE-441A-5F3ED2064EC2}"/>
              </a:ext>
            </a:extLst>
          </p:cNvPr>
          <p:cNvGrpSpPr/>
          <p:nvPr/>
        </p:nvGrpSpPr>
        <p:grpSpPr>
          <a:xfrm>
            <a:off x="5286411" y="2216832"/>
            <a:ext cx="3072637" cy="1330559"/>
            <a:chOff x="962526" y="2675823"/>
            <a:chExt cx="1342573" cy="1116531"/>
          </a:xfrm>
        </p:grpSpPr>
        <p:sp>
          <p:nvSpPr>
            <p:cNvPr id="9" name="Arrow: Right 8">
              <a:extLst>
                <a:ext uri="{FF2B5EF4-FFF2-40B4-BE49-F238E27FC236}">
                  <a16:creationId xmlns:a16="http://schemas.microsoft.com/office/drawing/2014/main" id="{CCA342A3-2FAE-50A2-135C-279ABABA7480}"/>
                </a:ext>
              </a:extLst>
            </p:cNvPr>
            <p:cNvSpPr/>
            <p:nvPr/>
          </p:nvSpPr>
          <p:spPr>
            <a:xfrm>
              <a:off x="962526" y="2675823"/>
              <a:ext cx="1256291" cy="1116531"/>
            </a:xfrm>
            <a:prstGeom prst="rightArrow">
              <a:avLst>
                <a:gd name="adj1" fmla="val 75935"/>
                <a:gd name="adj2" fmla="val 3169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endParaRPr lang="en-US" sz="2000" b="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42119F60-BF9A-005C-617A-31D66D99063C}"/>
                </a:ext>
              </a:extLst>
            </p:cNvPr>
            <p:cNvSpPr txBox="1"/>
            <p:nvPr/>
          </p:nvSpPr>
          <p:spPr>
            <a:xfrm>
              <a:off x="962526" y="2973981"/>
              <a:ext cx="1342573" cy="594019"/>
            </a:xfrm>
            <a:prstGeom prst="rect">
              <a:avLst/>
            </a:prstGeom>
            <a:noFill/>
          </p:spPr>
          <p:txBody>
            <a:bodyPr wrap="none" rtlCol="0">
              <a:spAutoFit/>
            </a:bodyPr>
            <a:lstStyle/>
            <a:p>
              <a:pPr algn="l" defTabSz="913486" hangingPunct="1"/>
              <a:r>
                <a:rPr lang="en-US" sz="2000" b="0" kern="1200">
                  <a:solidFill>
                    <a:prstClr val="black"/>
                  </a:solidFill>
                  <a:latin typeface="Calibri" panose="020F0502020204030204"/>
                  <a:ea typeface="+mn-ea"/>
                  <a:cs typeface="+mn-cs"/>
                </a:rPr>
                <a:t>Inadequate quantity and/or</a:t>
              </a:r>
            </a:p>
            <a:p>
              <a:pPr algn="l" defTabSz="913486" hangingPunct="1"/>
              <a:r>
                <a:rPr lang="en-US" sz="2000" b="0" kern="1200">
                  <a:solidFill>
                    <a:prstClr val="black"/>
                  </a:solidFill>
                  <a:latin typeface="Calibri" panose="020F0502020204030204"/>
                  <a:ea typeface="+mn-ea"/>
                  <a:cs typeface="+mn-cs"/>
                </a:rPr>
                <a:t>quality of food consumed</a:t>
              </a:r>
            </a:p>
          </p:txBody>
        </p:sp>
      </p:grpSp>
      <p:sp>
        <p:nvSpPr>
          <p:cNvPr id="26" name="TextBox 25">
            <a:extLst>
              <a:ext uri="{FF2B5EF4-FFF2-40B4-BE49-F238E27FC236}">
                <a16:creationId xmlns:a16="http://schemas.microsoft.com/office/drawing/2014/main" id="{5356CCF9-E137-D387-6812-4ED8C271292D}"/>
              </a:ext>
            </a:extLst>
          </p:cNvPr>
          <p:cNvSpPr txBox="1"/>
          <p:nvPr/>
        </p:nvSpPr>
        <p:spPr>
          <a:xfrm>
            <a:off x="3283781" y="1416134"/>
            <a:ext cx="1189749" cy="707886"/>
          </a:xfrm>
          <a:prstGeom prst="rect">
            <a:avLst/>
          </a:prstGeom>
          <a:noFill/>
        </p:spPr>
        <p:txBody>
          <a:bodyPr wrap="none" rtlCol="0">
            <a:spAutoFit/>
          </a:bodyPr>
          <a:lstStyle/>
          <a:p>
            <a:pPr algn="l" defTabSz="913486" hangingPunct="1"/>
            <a:r>
              <a:rPr lang="en-US" sz="2000" kern="1200">
                <a:solidFill>
                  <a:prstClr val="black"/>
                </a:solidFill>
                <a:latin typeface="Calibri" panose="020F0502020204030204"/>
                <a:ea typeface="+mn-ea"/>
                <a:cs typeface="+mn-cs"/>
              </a:rPr>
              <a:t>Social </a:t>
            </a:r>
          </a:p>
          <a:p>
            <a:pPr algn="l" defTabSz="913486" hangingPunct="1"/>
            <a:r>
              <a:rPr lang="en-US" sz="2000" kern="1200">
                <a:solidFill>
                  <a:prstClr val="black"/>
                </a:solidFill>
                <a:latin typeface="Calibri" panose="020F0502020204030204"/>
                <a:ea typeface="+mn-ea"/>
                <a:cs typeface="+mn-cs"/>
              </a:rPr>
              <a:t>dynamics</a:t>
            </a:r>
          </a:p>
        </p:txBody>
      </p:sp>
      <p:sp>
        <p:nvSpPr>
          <p:cNvPr id="27" name="TextBox 26">
            <a:extLst>
              <a:ext uri="{FF2B5EF4-FFF2-40B4-BE49-F238E27FC236}">
                <a16:creationId xmlns:a16="http://schemas.microsoft.com/office/drawing/2014/main" id="{41830DB1-10B2-A8F4-906B-9B7A522D911B}"/>
              </a:ext>
            </a:extLst>
          </p:cNvPr>
          <p:cNvSpPr txBox="1"/>
          <p:nvPr/>
        </p:nvSpPr>
        <p:spPr>
          <a:xfrm>
            <a:off x="5253724" y="1416134"/>
            <a:ext cx="2897332" cy="707886"/>
          </a:xfrm>
          <a:prstGeom prst="rect">
            <a:avLst/>
          </a:prstGeom>
          <a:noFill/>
        </p:spPr>
        <p:txBody>
          <a:bodyPr wrap="none" rtlCol="0">
            <a:spAutoFit/>
          </a:bodyPr>
          <a:lstStyle/>
          <a:p>
            <a:pPr algn="l" defTabSz="913486" hangingPunct="1"/>
            <a:r>
              <a:rPr lang="en-US" sz="2000" kern="1200">
                <a:solidFill>
                  <a:prstClr val="black"/>
                </a:solidFill>
                <a:latin typeface="Calibri" panose="020F0502020204030204"/>
                <a:ea typeface="+mn-ea"/>
                <a:cs typeface="+mn-cs"/>
              </a:rPr>
              <a:t>Effects on diets, services, </a:t>
            </a:r>
          </a:p>
          <a:p>
            <a:pPr algn="l" defTabSz="913486" hangingPunct="1"/>
            <a:r>
              <a:rPr lang="en-US" sz="2000" kern="1200">
                <a:solidFill>
                  <a:prstClr val="black"/>
                </a:solidFill>
                <a:latin typeface="Calibri" panose="020F0502020204030204"/>
                <a:ea typeface="+mn-ea"/>
                <a:cs typeface="+mn-cs"/>
              </a:rPr>
              <a:t>practices, and diseases </a:t>
            </a:r>
          </a:p>
        </p:txBody>
      </p:sp>
      <p:sp>
        <p:nvSpPr>
          <p:cNvPr id="28" name="TextBox 27">
            <a:extLst>
              <a:ext uri="{FF2B5EF4-FFF2-40B4-BE49-F238E27FC236}">
                <a16:creationId xmlns:a16="http://schemas.microsoft.com/office/drawing/2014/main" id="{29ECE5E6-9A99-BD4D-B47A-E2CA5123A252}"/>
              </a:ext>
            </a:extLst>
          </p:cNvPr>
          <p:cNvSpPr txBox="1"/>
          <p:nvPr/>
        </p:nvSpPr>
        <p:spPr>
          <a:xfrm>
            <a:off x="1284006" y="1507925"/>
            <a:ext cx="947567" cy="707886"/>
          </a:xfrm>
          <a:prstGeom prst="rect">
            <a:avLst/>
          </a:prstGeom>
          <a:noFill/>
        </p:spPr>
        <p:txBody>
          <a:bodyPr wrap="none" rtlCol="0">
            <a:spAutoFit/>
          </a:bodyPr>
          <a:lstStyle/>
          <a:p>
            <a:pPr algn="l" defTabSz="913486" hangingPunct="1"/>
            <a:r>
              <a:rPr lang="en-US" sz="2000" kern="1200">
                <a:solidFill>
                  <a:prstClr val="black"/>
                </a:solidFill>
                <a:latin typeface="Calibri" panose="020F0502020204030204"/>
                <a:ea typeface="+mn-ea"/>
                <a:cs typeface="+mn-cs"/>
              </a:rPr>
              <a:t>Direct  </a:t>
            </a:r>
          </a:p>
          <a:p>
            <a:pPr algn="l" defTabSz="913486" hangingPunct="1"/>
            <a:r>
              <a:rPr lang="en-US" sz="2000" kern="1200">
                <a:solidFill>
                  <a:prstClr val="black"/>
                </a:solidFill>
                <a:latin typeface="Calibri" panose="020F0502020204030204"/>
                <a:ea typeface="+mn-ea"/>
                <a:cs typeface="+mn-cs"/>
              </a:rPr>
              <a:t>Effects </a:t>
            </a:r>
          </a:p>
        </p:txBody>
      </p:sp>
      <p:sp>
        <p:nvSpPr>
          <p:cNvPr id="29" name="TextBox 28">
            <a:extLst>
              <a:ext uri="{FF2B5EF4-FFF2-40B4-BE49-F238E27FC236}">
                <a16:creationId xmlns:a16="http://schemas.microsoft.com/office/drawing/2014/main" id="{42B9F45B-94D7-45EA-2858-5DCCA3505492}"/>
              </a:ext>
            </a:extLst>
          </p:cNvPr>
          <p:cNvSpPr txBox="1"/>
          <p:nvPr/>
        </p:nvSpPr>
        <p:spPr>
          <a:xfrm>
            <a:off x="8539386" y="1443116"/>
            <a:ext cx="2897332" cy="707886"/>
          </a:xfrm>
          <a:prstGeom prst="rect">
            <a:avLst/>
          </a:prstGeom>
          <a:noFill/>
        </p:spPr>
        <p:txBody>
          <a:bodyPr wrap="none" rtlCol="0">
            <a:spAutoFit/>
          </a:bodyPr>
          <a:lstStyle/>
          <a:p>
            <a:pPr algn="l" defTabSz="913486" hangingPunct="1"/>
            <a:r>
              <a:rPr lang="en-US" sz="2000" kern="1200">
                <a:solidFill>
                  <a:prstClr val="black"/>
                </a:solidFill>
                <a:latin typeface="Calibri" panose="020F0502020204030204"/>
                <a:ea typeface="+mn-ea"/>
                <a:cs typeface="+mn-cs"/>
              </a:rPr>
              <a:t>Effects on diets, services, </a:t>
            </a:r>
          </a:p>
          <a:p>
            <a:pPr algn="l" defTabSz="913486" hangingPunct="1"/>
            <a:r>
              <a:rPr lang="en-US" sz="2000" kern="1200">
                <a:solidFill>
                  <a:prstClr val="black"/>
                </a:solidFill>
                <a:latin typeface="Calibri" panose="020F0502020204030204"/>
                <a:ea typeface="+mn-ea"/>
                <a:cs typeface="+mn-cs"/>
              </a:rPr>
              <a:t>practices, and diseases </a:t>
            </a:r>
          </a:p>
        </p:txBody>
      </p:sp>
      <p:sp>
        <p:nvSpPr>
          <p:cNvPr id="30" name="TextBox 29">
            <a:extLst>
              <a:ext uri="{FF2B5EF4-FFF2-40B4-BE49-F238E27FC236}">
                <a16:creationId xmlns:a16="http://schemas.microsoft.com/office/drawing/2014/main" id="{05B11A8A-DF80-392A-1DF4-015166F01C54}"/>
              </a:ext>
            </a:extLst>
          </p:cNvPr>
          <p:cNvSpPr txBox="1"/>
          <p:nvPr/>
        </p:nvSpPr>
        <p:spPr>
          <a:xfrm>
            <a:off x="8539386" y="2988196"/>
            <a:ext cx="1757212" cy="707886"/>
          </a:xfrm>
          <a:prstGeom prst="rect">
            <a:avLst/>
          </a:prstGeom>
          <a:solidFill>
            <a:schemeClr val="accent6">
              <a:lumMod val="40000"/>
              <a:lumOff val="60000"/>
            </a:schemeClr>
          </a:solidFill>
        </p:spPr>
        <p:txBody>
          <a:bodyPr wrap="none" rtlCol="0" anchor="ctr" anchorCtr="0">
            <a:spAutoFit/>
          </a:bodyPr>
          <a:lstStyle/>
          <a:p>
            <a:pPr algn="l" defTabSz="913486" hangingPunct="1"/>
            <a:r>
              <a:rPr lang="en-US" sz="2000" b="0" kern="1200">
                <a:solidFill>
                  <a:prstClr val="black"/>
                </a:solidFill>
                <a:latin typeface="Calibri" panose="020F0502020204030204"/>
                <a:ea typeface="+mn-ea"/>
                <a:cs typeface="+mn-cs"/>
              </a:rPr>
              <a:t>Undernutrition</a:t>
            </a:r>
          </a:p>
          <a:p>
            <a:pPr algn="l" defTabSz="913486" hangingPunct="1"/>
            <a:r>
              <a:rPr lang="en-US" sz="2000" b="0" kern="1200">
                <a:solidFill>
                  <a:prstClr val="black"/>
                </a:solidFill>
                <a:latin typeface="Calibri" panose="020F0502020204030204"/>
                <a:ea typeface="+mn-ea"/>
                <a:cs typeface="+mn-cs"/>
              </a:rPr>
              <a:t> </a:t>
            </a:r>
          </a:p>
        </p:txBody>
      </p:sp>
      <p:sp>
        <p:nvSpPr>
          <p:cNvPr id="31" name="TextBox 30">
            <a:extLst>
              <a:ext uri="{FF2B5EF4-FFF2-40B4-BE49-F238E27FC236}">
                <a16:creationId xmlns:a16="http://schemas.microsoft.com/office/drawing/2014/main" id="{18CAD177-CF0F-2433-71A8-904D7FDFB268}"/>
              </a:ext>
            </a:extLst>
          </p:cNvPr>
          <p:cNvSpPr txBox="1"/>
          <p:nvPr/>
        </p:nvSpPr>
        <p:spPr>
          <a:xfrm>
            <a:off x="8539386" y="3832845"/>
            <a:ext cx="1702646" cy="707886"/>
          </a:xfrm>
          <a:prstGeom prst="rect">
            <a:avLst/>
          </a:prstGeom>
          <a:solidFill>
            <a:schemeClr val="accent6">
              <a:lumMod val="40000"/>
              <a:lumOff val="60000"/>
            </a:schemeClr>
          </a:solidFill>
        </p:spPr>
        <p:txBody>
          <a:bodyPr wrap="none" rtlCol="0">
            <a:spAutoFit/>
          </a:bodyPr>
          <a:lstStyle>
            <a:defPPr>
              <a:defRPr lang="en-US"/>
            </a:defPPr>
          </a:lstStyle>
          <a:p>
            <a:pPr algn="l" defTabSz="913486" hangingPunct="1"/>
            <a:r>
              <a:rPr lang="en-US" sz="2000" b="0" kern="1200">
                <a:solidFill>
                  <a:prstClr val="black"/>
                </a:solidFill>
                <a:latin typeface="Calibri" panose="020F0502020204030204"/>
                <a:ea typeface="+mn-ea"/>
                <a:cs typeface="+mn-cs"/>
              </a:rPr>
              <a:t>Micronutrient </a:t>
            </a:r>
          </a:p>
          <a:p>
            <a:pPr algn="l" defTabSz="913486" hangingPunct="1"/>
            <a:r>
              <a:rPr lang="en-US" sz="2000" b="0" kern="1200">
                <a:solidFill>
                  <a:prstClr val="black"/>
                </a:solidFill>
                <a:latin typeface="Calibri" panose="020F0502020204030204"/>
                <a:ea typeface="+mn-ea"/>
                <a:cs typeface="+mn-cs"/>
              </a:rPr>
              <a:t>deficiencies </a:t>
            </a:r>
          </a:p>
        </p:txBody>
      </p:sp>
      <p:sp>
        <p:nvSpPr>
          <p:cNvPr id="32" name="TextBox 31">
            <a:extLst>
              <a:ext uri="{FF2B5EF4-FFF2-40B4-BE49-F238E27FC236}">
                <a16:creationId xmlns:a16="http://schemas.microsoft.com/office/drawing/2014/main" id="{4F714903-492F-E31B-9AF4-12AB4B3A77FA}"/>
              </a:ext>
            </a:extLst>
          </p:cNvPr>
          <p:cNvSpPr txBox="1"/>
          <p:nvPr/>
        </p:nvSpPr>
        <p:spPr>
          <a:xfrm>
            <a:off x="8532397" y="4677543"/>
            <a:ext cx="1559223" cy="707886"/>
          </a:xfrm>
          <a:prstGeom prst="rect">
            <a:avLst/>
          </a:prstGeom>
          <a:solidFill>
            <a:schemeClr val="accent6">
              <a:lumMod val="40000"/>
              <a:lumOff val="60000"/>
            </a:schemeClr>
          </a:solidFill>
        </p:spPr>
        <p:txBody>
          <a:bodyPr wrap="square" rtlCol="0">
            <a:spAutoFit/>
          </a:bodyPr>
          <a:lstStyle>
            <a:defPPr>
              <a:defRPr lang="en-US"/>
            </a:defPPr>
          </a:lstStyle>
          <a:p>
            <a:pPr algn="l" defTabSz="913486" hangingPunct="1"/>
            <a:r>
              <a:rPr lang="en-US" sz="2000" b="0" kern="1200">
                <a:solidFill>
                  <a:prstClr val="black"/>
                </a:solidFill>
                <a:latin typeface="Calibri" panose="020F0502020204030204"/>
                <a:ea typeface="+mn-ea"/>
                <a:cs typeface="+mn-cs"/>
              </a:rPr>
              <a:t>Overweight</a:t>
            </a:r>
          </a:p>
          <a:p>
            <a:pPr algn="l" defTabSz="913486" hangingPunct="1"/>
            <a:endParaRPr lang="en-US" sz="2000" b="0" kern="1200">
              <a:solidFill>
                <a:prstClr val="black"/>
              </a:solidFill>
              <a:latin typeface="Calibri" panose="020F0502020204030204"/>
              <a:ea typeface="+mn-ea"/>
              <a:cs typeface="+mn-cs"/>
            </a:endParaRPr>
          </a:p>
        </p:txBody>
      </p:sp>
      <p:grpSp>
        <p:nvGrpSpPr>
          <p:cNvPr id="33" name="Group 32">
            <a:extLst>
              <a:ext uri="{FF2B5EF4-FFF2-40B4-BE49-F238E27FC236}">
                <a16:creationId xmlns:a16="http://schemas.microsoft.com/office/drawing/2014/main" id="{207A3A7A-9BD5-BD43-47BF-BE64BBB29B4E}"/>
              </a:ext>
            </a:extLst>
          </p:cNvPr>
          <p:cNvGrpSpPr/>
          <p:nvPr/>
        </p:nvGrpSpPr>
        <p:grpSpPr>
          <a:xfrm>
            <a:off x="5308007" y="3573113"/>
            <a:ext cx="2875170" cy="1330559"/>
            <a:chOff x="962526" y="2675823"/>
            <a:chExt cx="1256291" cy="1116531"/>
          </a:xfrm>
        </p:grpSpPr>
        <p:sp>
          <p:nvSpPr>
            <p:cNvPr id="34" name="Arrow: Right 33">
              <a:extLst>
                <a:ext uri="{FF2B5EF4-FFF2-40B4-BE49-F238E27FC236}">
                  <a16:creationId xmlns:a16="http://schemas.microsoft.com/office/drawing/2014/main" id="{10B6ABE0-C211-8450-4331-2E9E6C0C21FD}"/>
                </a:ext>
              </a:extLst>
            </p:cNvPr>
            <p:cNvSpPr/>
            <p:nvPr/>
          </p:nvSpPr>
          <p:spPr>
            <a:xfrm>
              <a:off x="962526" y="2675823"/>
              <a:ext cx="1256291" cy="1116531"/>
            </a:xfrm>
            <a:prstGeom prst="rightArrow">
              <a:avLst>
                <a:gd name="adj1" fmla="val 75935"/>
                <a:gd name="adj2" fmla="val 3169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endParaRPr lang="en-US" sz="2000" b="0" kern="1200">
                <a:solidFill>
                  <a:prstClr val="white"/>
                </a:solidFill>
                <a:latin typeface="Calibri" panose="020F0502020204030204"/>
              </a:endParaRPr>
            </a:p>
          </p:txBody>
        </p:sp>
        <p:sp>
          <p:nvSpPr>
            <p:cNvPr id="35" name="TextBox 34">
              <a:extLst>
                <a:ext uri="{FF2B5EF4-FFF2-40B4-BE49-F238E27FC236}">
                  <a16:creationId xmlns:a16="http://schemas.microsoft.com/office/drawing/2014/main" id="{250981A7-6AC6-BCAA-4422-ABB9907E7951}"/>
                </a:ext>
              </a:extLst>
            </p:cNvPr>
            <p:cNvSpPr txBox="1"/>
            <p:nvPr/>
          </p:nvSpPr>
          <p:spPr>
            <a:xfrm>
              <a:off x="962526" y="2973981"/>
              <a:ext cx="896683" cy="594019"/>
            </a:xfrm>
            <a:prstGeom prst="rect">
              <a:avLst/>
            </a:prstGeom>
            <a:noFill/>
          </p:spPr>
          <p:txBody>
            <a:bodyPr wrap="none" rtlCol="0">
              <a:spAutoFit/>
            </a:bodyPr>
            <a:lstStyle/>
            <a:p>
              <a:pPr algn="l" defTabSz="913486" hangingPunct="1"/>
              <a:r>
                <a:rPr lang="en-US" sz="2000" b="0" kern="1200">
                  <a:solidFill>
                    <a:prstClr val="black"/>
                  </a:solidFill>
                  <a:latin typeface="Calibri" panose="020F0502020204030204"/>
                  <a:ea typeface="+mn-ea"/>
                  <a:cs typeface="+mn-cs"/>
                </a:rPr>
                <a:t>Child feeding and </a:t>
              </a:r>
            </a:p>
            <a:p>
              <a:pPr algn="l" defTabSz="913486" hangingPunct="1"/>
              <a:r>
                <a:rPr lang="en-US" sz="2000" b="0" kern="1200">
                  <a:solidFill>
                    <a:prstClr val="black"/>
                  </a:solidFill>
                  <a:latin typeface="Calibri" panose="020F0502020204030204"/>
                  <a:ea typeface="+mn-ea"/>
                  <a:cs typeface="+mn-cs"/>
                </a:rPr>
                <a:t>care practices</a:t>
              </a:r>
            </a:p>
          </p:txBody>
        </p:sp>
      </p:grpSp>
      <p:grpSp>
        <p:nvGrpSpPr>
          <p:cNvPr id="36" name="Group 35">
            <a:extLst>
              <a:ext uri="{FF2B5EF4-FFF2-40B4-BE49-F238E27FC236}">
                <a16:creationId xmlns:a16="http://schemas.microsoft.com/office/drawing/2014/main" id="{73B3AD19-AF1E-2B35-AEF2-10DEB2E66C3E}"/>
              </a:ext>
            </a:extLst>
          </p:cNvPr>
          <p:cNvGrpSpPr/>
          <p:nvPr/>
        </p:nvGrpSpPr>
        <p:grpSpPr>
          <a:xfrm>
            <a:off x="5308007" y="4795447"/>
            <a:ext cx="2876493" cy="1330559"/>
            <a:chOff x="962526" y="2675823"/>
            <a:chExt cx="1256869" cy="1116531"/>
          </a:xfrm>
        </p:grpSpPr>
        <p:sp>
          <p:nvSpPr>
            <p:cNvPr id="37" name="Arrow: Right 36">
              <a:extLst>
                <a:ext uri="{FF2B5EF4-FFF2-40B4-BE49-F238E27FC236}">
                  <a16:creationId xmlns:a16="http://schemas.microsoft.com/office/drawing/2014/main" id="{34FA1DE9-95CD-BFF8-7070-0E298EE11E08}"/>
                </a:ext>
              </a:extLst>
            </p:cNvPr>
            <p:cNvSpPr/>
            <p:nvPr/>
          </p:nvSpPr>
          <p:spPr>
            <a:xfrm>
              <a:off x="962526" y="2675823"/>
              <a:ext cx="1256291" cy="1116531"/>
            </a:xfrm>
            <a:prstGeom prst="rightArrow">
              <a:avLst>
                <a:gd name="adj1" fmla="val 75935"/>
                <a:gd name="adj2" fmla="val 3169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endParaRPr lang="en-US" sz="2000" b="0" kern="1200">
                <a:solidFill>
                  <a:prstClr val="white"/>
                </a:solidFill>
                <a:latin typeface="Calibri" panose="020F0502020204030204"/>
              </a:endParaRPr>
            </a:p>
          </p:txBody>
        </p:sp>
        <p:sp>
          <p:nvSpPr>
            <p:cNvPr id="38" name="TextBox 37">
              <a:extLst>
                <a:ext uri="{FF2B5EF4-FFF2-40B4-BE49-F238E27FC236}">
                  <a16:creationId xmlns:a16="http://schemas.microsoft.com/office/drawing/2014/main" id="{D2F37705-DCDB-4763-5434-1B645C01969E}"/>
                </a:ext>
              </a:extLst>
            </p:cNvPr>
            <p:cNvSpPr txBox="1"/>
            <p:nvPr/>
          </p:nvSpPr>
          <p:spPr>
            <a:xfrm>
              <a:off x="962526" y="2852100"/>
              <a:ext cx="1256869" cy="852206"/>
            </a:xfrm>
            <a:prstGeom prst="rect">
              <a:avLst/>
            </a:prstGeom>
            <a:noFill/>
          </p:spPr>
          <p:txBody>
            <a:bodyPr wrap="none" lIns="91345" tIns="45672" rIns="91345" bIns="45672" rtlCol="0" anchor="t">
              <a:spAutoFit/>
            </a:bodyPr>
            <a:lstStyle/>
            <a:p>
              <a:pPr algn="l" defTabSz="913486" hangingPunct="1"/>
              <a:r>
                <a:rPr lang="en-US" sz="2000" b="0" kern="1200">
                  <a:solidFill>
                    <a:prstClr val="black"/>
                  </a:solidFill>
                  <a:latin typeface="Calibri" panose="020F0502020204030204"/>
                  <a:ea typeface="+mn-ea"/>
                  <a:cs typeface="+mn-cs"/>
                </a:rPr>
                <a:t>Environmental health and</a:t>
              </a:r>
            </a:p>
            <a:p>
              <a:pPr algn="l" defTabSz="913486" hangingPunct="1"/>
              <a:r>
                <a:rPr lang="en-US" sz="2000" b="0" kern="1200">
                  <a:solidFill>
                    <a:prstClr val="black"/>
                  </a:solidFill>
                  <a:latin typeface="Calibri" panose="020F0502020204030204"/>
                  <a:ea typeface="+mn-ea"/>
                  <a:cs typeface="+mn-cs"/>
                </a:rPr>
                <a:t>access to health and </a:t>
              </a:r>
            </a:p>
            <a:p>
              <a:pPr algn="l" defTabSz="913486" hangingPunct="1"/>
              <a:r>
                <a:rPr lang="en-US" sz="2000" b="0" kern="1200">
                  <a:solidFill>
                    <a:prstClr val="black"/>
                  </a:solidFill>
                  <a:latin typeface="Calibri" panose="020F0502020204030204"/>
                  <a:ea typeface="+mn-ea"/>
                  <a:cs typeface="+mn-cs"/>
                </a:rPr>
                <a:t>nutrition services</a:t>
              </a:r>
              <a:endParaRPr lang="en-US" sz="2000" b="0" kern="1200">
                <a:solidFill>
                  <a:prstClr val="black"/>
                </a:solidFill>
                <a:latin typeface="Calibri" panose="020F0502020204030204"/>
                <a:ea typeface="Calibri"/>
                <a:cs typeface="Calibri"/>
              </a:endParaRPr>
            </a:p>
          </p:txBody>
        </p:sp>
      </p:grpSp>
      <p:sp>
        <p:nvSpPr>
          <p:cNvPr id="10" name="Title 1">
            <a:extLst>
              <a:ext uri="{FF2B5EF4-FFF2-40B4-BE49-F238E27FC236}">
                <a16:creationId xmlns:a16="http://schemas.microsoft.com/office/drawing/2014/main" id="{FBEA9DFC-FB05-A5BF-31F4-045C2695FB90}"/>
              </a:ext>
            </a:extLst>
          </p:cNvPr>
          <p:cNvSpPr txBox="1">
            <a:spLocks/>
          </p:cNvSpPr>
          <p:nvPr/>
        </p:nvSpPr>
        <p:spPr>
          <a:xfrm>
            <a:off x="-1309684" y="426627"/>
            <a:ext cx="14392406" cy="768730"/>
          </a:xfrm>
          <a:prstGeom prst="rect">
            <a:avLst/>
          </a:prstGeom>
        </p:spPr>
        <p:txBody>
          <a:bodyPr vert="horz" lIns="91345" tIns="45672" rIns="91345" bIns="456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3486"/>
            <a:r>
              <a:rPr lang="en-US" sz="3200">
                <a:solidFill>
                  <a:prstClr val="black"/>
                </a:solidFill>
                <a:latin typeface="Calibri Light" panose="020F0302020204030204"/>
                <a:ea typeface="Calibri Light"/>
                <a:cs typeface="Calibri Light"/>
              </a:rPr>
              <a:t>Spotlight: Food Systems: </a:t>
            </a:r>
          </a:p>
          <a:p>
            <a:pPr defTabSz="913486"/>
            <a:r>
              <a:rPr lang="en-US" sz="3200">
                <a:solidFill>
                  <a:prstClr val="black"/>
                </a:solidFill>
                <a:latin typeface="Calibri Light" panose="020F0302020204030204"/>
                <a:ea typeface="Calibri Light"/>
                <a:cs typeface="Calibri Light"/>
              </a:rPr>
              <a:t>Effects of climate change on child nutrition </a:t>
            </a:r>
          </a:p>
        </p:txBody>
      </p:sp>
      <p:sp>
        <p:nvSpPr>
          <p:cNvPr id="18" name="TextBox 17">
            <a:extLst>
              <a:ext uri="{FF2B5EF4-FFF2-40B4-BE49-F238E27FC236}">
                <a16:creationId xmlns:a16="http://schemas.microsoft.com/office/drawing/2014/main" id="{E9E890EE-A865-24CA-BEB9-8AE0FB89CBE2}"/>
              </a:ext>
            </a:extLst>
          </p:cNvPr>
          <p:cNvSpPr txBox="1"/>
          <p:nvPr/>
        </p:nvSpPr>
        <p:spPr>
          <a:xfrm>
            <a:off x="5723233" y="6304429"/>
            <a:ext cx="6456067" cy="400013"/>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algn="l" defTabSz="913486" hangingPunct="1"/>
            <a:r>
              <a:rPr lang="en-US" sz="2000" b="0" kern="1200">
                <a:solidFill>
                  <a:prstClr val="black"/>
                </a:solidFill>
                <a:latin typeface="Calibri" panose="020F0502020204030204"/>
                <a:ea typeface="Calibri"/>
                <a:cs typeface="Calibri"/>
              </a:rPr>
              <a:t>Adapted from </a:t>
            </a:r>
            <a:r>
              <a:rPr lang="en-US" sz="2000" b="0" kern="1200">
                <a:latin typeface="Calibri"/>
                <a:ea typeface="Calibri"/>
                <a:cs typeface="Calibri"/>
              </a:rPr>
              <a:t>Met Office and WFP, 2012</a:t>
            </a:r>
            <a:r>
              <a:rPr lang="en-US" sz="2000" b="0" kern="1200">
                <a:solidFill>
                  <a:prstClr val="black"/>
                </a:solidFill>
                <a:latin typeface="Calibri" panose="020F0502020204030204"/>
                <a:ea typeface="Calibri"/>
                <a:cs typeface="Calibri"/>
              </a:rPr>
              <a:t>; </a:t>
            </a:r>
            <a:r>
              <a:rPr lang="en-US" sz="2000" b="0" kern="1200" err="1">
                <a:solidFill>
                  <a:prstClr val="black"/>
                </a:solidFill>
                <a:latin typeface="Calibri" panose="020F0502020204030204"/>
                <a:ea typeface="Calibri"/>
                <a:cs typeface="Calibri"/>
              </a:rPr>
              <a:t>Fanzo</a:t>
            </a:r>
            <a:r>
              <a:rPr lang="en-US" sz="2000" b="0" kern="1200">
                <a:solidFill>
                  <a:prstClr val="black"/>
                </a:solidFill>
                <a:latin typeface="Calibri" panose="020F0502020204030204"/>
                <a:ea typeface="Calibri"/>
                <a:cs typeface="Calibri"/>
              </a:rPr>
              <a:t> 2018 </a:t>
            </a:r>
            <a:endParaRPr lang="en-US" sz="20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32462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F088-5354-6799-806C-437412FE74AC}"/>
              </a:ext>
            </a:extLst>
          </p:cNvPr>
          <p:cNvSpPr>
            <a:spLocks noGrp="1"/>
          </p:cNvSpPr>
          <p:nvPr>
            <p:ph type="title"/>
          </p:nvPr>
        </p:nvSpPr>
        <p:spPr>
          <a:xfrm>
            <a:off x="236078" y="19646"/>
            <a:ext cx="10504646" cy="1325563"/>
          </a:xfrm>
        </p:spPr>
        <p:txBody>
          <a:bodyPr/>
          <a:lstStyle/>
          <a:p>
            <a:r>
              <a:rPr lang="en-US" b="1">
                <a:cs typeface="Calibri Light"/>
              </a:rPr>
              <a:t>Effects of nutrition and diets on climate </a:t>
            </a:r>
          </a:p>
        </p:txBody>
      </p:sp>
      <p:pic>
        <p:nvPicPr>
          <p:cNvPr id="4" name="Content Placeholder 3" descr="A magazine cover with a person in a pile of vegetables&#10;&#10;Description automatically generated">
            <a:extLst>
              <a:ext uri="{FF2B5EF4-FFF2-40B4-BE49-F238E27FC236}">
                <a16:creationId xmlns:a16="http://schemas.microsoft.com/office/drawing/2014/main" id="{47028C6E-B16B-F894-F4FB-D122157C177E}"/>
              </a:ext>
            </a:extLst>
          </p:cNvPr>
          <p:cNvPicPr>
            <a:picLocks noGrp="1" noChangeAspect="1"/>
          </p:cNvPicPr>
          <p:nvPr>
            <p:ph idx="1"/>
          </p:nvPr>
        </p:nvPicPr>
        <p:blipFill>
          <a:blip r:embed="rId3"/>
          <a:stretch>
            <a:fillRect/>
          </a:stretch>
        </p:blipFill>
        <p:spPr>
          <a:xfrm>
            <a:off x="58036" y="1398087"/>
            <a:ext cx="2141336" cy="2679545"/>
          </a:xfrm>
        </p:spPr>
      </p:pic>
      <p:sp>
        <p:nvSpPr>
          <p:cNvPr id="5" name="TextBox 4">
            <a:extLst>
              <a:ext uri="{FF2B5EF4-FFF2-40B4-BE49-F238E27FC236}">
                <a16:creationId xmlns:a16="http://schemas.microsoft.com/office/drawing/2014/main" id="{157DC847-3DE3-BE48-9255-79C59B6D48C7}"/>
              </a:ext>
            </a:extLst>
          </p:cNvPr>
          <p:cNvSpPr txBox="1"/>
          <p:nvPr/>
        </p:nvSpPr>
        <p:spPr>
          <a:xfrm>
            <a:off x="2315814" y="1289006"/>
            <a:ext cx="3032800" cy="4339553"/>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algn="l"/>
            <a:r>
              <a:rPr lang="en-US" sz="1800" b="0"/>
              <a:t>Transformation to healthy diets by 2050 will require substantial dietary shifts, including a greater than 50% reduction in global consumption of unhealthy foods, such as red meat and sugar, and a greater than 100% increase in consumption of healthy foods, such as nuts, fruits, vegetables, and legumes. However, the changes needed differ </a:t>
            </a:r>
            <a:r>
              <a:rPr lang="en-US" sz="2000" b="0"/>
              <a:t>greatly</a:t>
            </a:r>
            <a:r>
              <a:rPr lang="en-US" sz="1800" b="0"/>
              <a:t> by region.</a:t>
            </a:r>
          </a:p>
        </p:txBody>
      </p:sp>
      <p:sp>
        <p:nvSpPr>
          <p:cNvPr id="6" name="TextBox 5">
            <a:extLst>
              <a:ext uri="{FF2B5EF4-FFF2-40B4-BE49-F238E27FC236}">
                <a16:creationId xmlns:a16="http://schemas.microsoft.com/office/drawing/2014/main" id="{2FB01090-ED57-B70C-D7C3-D7A5EC3F2CE7}"/>
              </a:ext>
            </a:extLst>
          </p:cNvPr>
          <p:cNvSpPr txBox="1"/>
          <p:nvPr/>
        </p:nvSpPr>
        <p:spPr>
          <a:xfrm>
            <a:off x="1891871" y="5819632"/>
            <a:ext cx="2740343" cy="307328"/>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r>
              <a:rPr lang="en-US" sz="1399">
                <a:cs typeface="Calibri"/>
              </a:rPr>
              <a:t>Willet et al. Lancet 2019</a:t>
            </a:r>
            <a:endParaRPr lang="en-US" sz="1399"/>
          </a:p>
        </p:txBody>
      </p:sp>
      <p:pic>
        <p:nvPicPr>
          <p:cNvPr id="3" name="Picture 2" descr="A newspaper with text on it&#10;&#10;Description automatically generated">
            <a:extLst>
              <a:ext uri="{FF2B5EF4-FFF2-40B4-BE49-F238E27FC236}">
                <a16:creationId xmlns:a16="http://schemas.microsoft.com/office/drawing/2014/main" id="{AE45E1E7-7AEB-868D-C8CE-B17B2CCD6CCF}"/>
              </a:ext>
            </a:extLst>
          </p:cNvPr>
          <p:cNvPicPr>
            <a:picLocks noChangeAspect="1"/>
          </p:cNvPicPr>
          <p:nvPr/>
        </p:nvPicPr>
        <p:blipFill>
          <a:blip r:embed="rId4"/>
          <a:stretch>
            <a:fillRect/>
          </a:stretch>
        </p:blipFill>
        <p:spPr>
          <a:xfrm>
            <a:off x="5005516" y="1253662"/>
            <a:ext cx="3140109" cy="3619797"/>
          </a:xfrm>
          <a:prstGeom prst="rect">
            <a:avLst/>
          </a:prstGeom>
        </p:spPr>
      </p:pic>
      <p:sp>
        <p:nvSpPr>
          <p:cNvPr id="7" name="TextBox 6">
            <a:extLst>
              <a:ext uri="{FF2B5EF4-FFF2-40B4-BE49-F238E27FC236}">
                <a16:creationId xmlns:a16="http://schemas.microsoft.com/office/drawing/2014/main" id="{B2237197-03C2-5345-15F7-46D431C8F79A}"/>
              </a:ext>
            </a:extLst>
          </p:cNvPr>
          <p:cNvSpPr txBox="1"/>
          <p:nvPr/>
        </p:nvSpPr>
        <p:spPr>
          <a:xfrm>
            <a:off x="8144012" y="1104302"/>
            <a:ext cx="3140109" cy="5355215"/>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algn="l"/>
            <a:r>
              <a:rPr lang="en-US" sz="1800" b="0">
                <a:solidFill>
                  <a:srgbClr val="505050"/>
                </a:solidFill>
                <a:ea typeface="+mn-lt"/>
                <a:cs typeface="+mn-lt"/>
              </a:rPr>
              <a:t>The challenges facing action on obesity, undernutrition, and climate change are closely aligned with each other. Bringing them together under the umbrella concept of The Global </a:t>
            </a:r>
            <a:r>
              <a:rPr lang="en-US" sz="1800" b="0" err="1">
                <a:solidFill>
                  <a:srgbClr val="505050"/>
                </a:solidFill>
                <a:ea typeface="+mn-lt"/>
                <a:cs typeface="+mn-lt"/>
              </a:rPr>
              <a:t>Syndemic</a:t>
            </a:r>
            <a:r>
              <a:rPr lang="en-US" sz="1800" b="0">
                <a:solidFill>
                  <a:srgbClr val="505050"/>
                </a:solidFill>
                <a:ea typeface="+mn-lt"/>
                <a:cs typeface="+mn-lt"/>
              </a:rPr>
              <a:t> creates the potential to strengthen the action and accountabilities for all three challenges. Our health, the health of our children and future generations, and the health of the planet will depend on the implementation of comprehensive and systems-oriented responses to The Global </a:t>
            </a:r>
            <a:r>
              <a:rPr lang="en-US" sz="1800" b="0" err="1">
                <a:solidFill>
                  <a:srgbClr val="505050"/>
                </a:solidFill>
                <a:ea typeface="+mn-lt"/>
                <a:cs typeface="+mn-lt"/>
              </a:rPr>
              <a:t>Syndemic</a:t>
            </a:r>
            <a:endParaRPr lang="en-US" sz="1800" b="0">
              <a:cs typeface="Calibri"/>
            </a:endParaRPr>
          </a:p>
        </p:txBody>
      </p:sp>
    </p:spTree>
    <p:extLst>
      <p:ext uri="{BB962C8B-B14F-4D97-AF65-F5344CB8AC3E}">
        <p14:creationId xmlns:p14="http://schemas.microsoft.com/office/powerpoint/2010/main" val="1932573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3CB61C05-7353-7761-0C7A-ADDFB63127EA}"/>
              </a:ext>
            </a:extLst>
          </p:cNvPr>
          <p:cNvSpPr txBox="1"/>
          <p:nvPr/>
        </p:nvSpPr>
        <p:spPr>
          <a:xfrm>
            <a:off x="313755" y="114438"/>
            <a:ext cx="11316270" cy="1077218"/>
          </a:xfrm>
          <a:prstGeom prst="rect">
            <a:avLst/>
          </a:prstGeom>
          <a:noFill/>
        </p:spPr>
        <p:txBody>
          <a:bodyPr wrap="square" lIns="91440" tIns="45720" rIns="91440" bIns="45720" rtlCol="0" anchor="t">
            <a:spAutoFit/>
          </a:bodyPr>
          <a:lstStyle/>
          <a:p>
            <a:r>
              <a:rPr lang="en-US" sz="3200" b="0"/>
              <a:t>An opportunity to amplify decades of experience addressing climate shocks and building climate-resilient NIE</a:t>
            </a:r>
          </a:p>
        </p:txBody>
      </p:sp>
      <p:sp>
        <p:nvSpPr>
          <p:cNvPr id="5" name="TextBox 4">
            <a:extLst>
              <a:ext uri="{FF2B5EF4-FFF2-40B4-BE49-F238E27FC236}">
                <a16:creationId xmlns:a16="http://schemas.microsoft.com/office/drawing/2014/main" id="{9CB24668-6CD1-9FC0-4E26-90E0D6D6029B}"/>
              </a:ext>
            </a:extLst>
          </p:cNvPr>
          <p:cNvSpPr txBox="1"/>
          <p:nvPr/>
        </p:nvSpPr>
        <p:spPr>
          <a:xfrm>
            <a:off x="876813" y="1099457"/>
            <a:ext cx="7038462" cy="57323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Disaster risk reduction</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Resilience building</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Risk-informed programming</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Disaster risk management</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Preparedness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Emergency Response Preparedness</a:t>
            </a:r>
            <a:endPar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Anticipatory action </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Contingency planning</a:t>
            </a:r>
          </a:p>
          <a:p>
            <a:pPr marL="285750" indent="-285750" algn="l">
              <a:buFont typeface="Wingdings" panose="05000000000000000000" pitchFamily="2" charset="2"/>
              <a:buChar char="ü"/>
            </a:pPr>
            <a:r>
              <a:rPr lang="en-US" sz="1600" b="0"/>
              <a:t>Risk analysis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Early warning/early action</a:t>
            </a:r>
          </a:p>
          <a:p>
            <a:pPr marL="285750" indent="-285750" algn="l">
              <a:buFont typeface="Wingdings" panose="05000000000000000000" pitchFamily="2" charset="2"/>
              <a:buChar char="ü"/>
            </a:pPr>
            <a:r>
              <a:rPr lang="en-US" sz="1600" b="0"/>
              <a:t>Humanitarian development peace nexus work</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Flood response</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Cyclone response</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Famine risk prevention</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Programming for La Nina an</a:t>
            </a:r>
            <a:r>
              <a:rPr lang="en-US" sz="1600" b="0"/>
              <a:t>d El Nino</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Pandemic or outbreak preparedness and response</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Addressing the hunger gap</a:t>
            </a:r>
            <a:endParaRPr lang="en-US" sz="1600" b="0"/>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Preventing negative coping strategies to climate shocks</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rPr>
              <a:t>Recovery programming</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1600" b="0"/>
              <a:t>Impact based forecasting</a:t>
            </a:r>
            <a:endParaRPr kumimoji="0" lang="en-US" sz="16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kumimoji="0" lang="en-US" sz="18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1800" b="0"/>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0" name="Picture 9">
            <a:extLst>
              <a:ext uri="{FF2B5EF4-FFF2-40B4-BE49-F238E27FC236}">
                <a16:creationId xmlns:a16="http://schemas.microsoft.com/office/drawing/2014/main" id="{50FA7B22-A721-761C-AB9C-81F4739F9455}"/>
              </a:ext>
            </a:extLst>
          </p:cNvPr>
          <p:cNvPicPr>
            <a:picLocks noChangeAspect="1"/>
          </p:cNvPicPr>
          <p:nvPr/>
        </p:nvPicPr>
        <p:blipFill>
          <a:blip r:embed="rId5"/>
          <a:stretch>
            <a:fillRect/>
          </a:stretch>
        </p:blipFill>
        <p:spPr>
          <a:xfrm>
            <a:off x="6519526" y="1456373"/>
            <a:ext cx="5189797" cy="4483862"/>
          </a:xfrm>
          <a:prstGeom prst="rect">
            <a:avLst/>
          </a:prstGeom>
        </p:spPr>
      </p:pic>
    </p:spTree>
    <p:extLst>
      <p:ext uri="{BB962C8B-B14F-4D97-AF65-F5344CB8AC3E}">
        <p14:creationId xmlns:p14="http://schemas.microsoft.com/office/powerpoint/2010/main" val="16931880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pic>
        <p:nvPicPr>
          <p:cNvPr id="10" name="Picture 9">
            <a:extLst>
              <a:ext uri="{FF2B5EF4-FFF2-40B4-BE49-F238E27FC236}">
                <a16:creationId xmlns:a16="http://schemas.microsoft.com/office/drawing/2014/main" id="{AD5D5D4C-B086-7FD9-F041-424B5ACE6158}"/>
              </a:ext>
            </a:extLst>
          </p:cNvPr>
          <p:cNvPicPr>
            <a:picLocks noChangeAspect="1"/>
          </p:cNvPicPr>
          <p:nvPr/>
        </p:nvPicPr>
        <p:blipFill>
          <a:blip r:embed="rId5"/>
          <a:stretch>
            <a:fillRect/>
          </a:stretch>
        </p:blipFill>
        <p:spPr>
          <a:xfrm>
            <a:off x="2327435" y="1191656"/>
            <a:ext cx="2146604" cy="3039438"/>
          </a:xfrm>
          <a:prstGeom prst="rect">
            <a:avLst/>
          </a:prstGeom>
        </p:spPr>
      </p:pic>
      <p:pic>
        <p:nvPicPr>
          <p:cNvPr id="12" name="Picture 11">
            <a:extLst>
              <a:ext uri="{FF2B5EF4-FFF2-40B4-BE49-F238E27FC236}">
                <a16:creationId xmlns:a16="http://schemas.microsoft.com/office/drawing/2014/main" id="{9F87A17E-11F5-D77D-3CA8-6836D7918495}"/>
              </a:ext>
            </a:extLst>
          </p:cNvPr>
          <p:cNvPicPr>
            <a:picLocks noChangeAspect="1"/>
          </p:cNvPicPr>
          <p:nvPr/>
        </p:nvPicPr>
        <p:blipFill>
          <a:blip r:embed="rId6"/>
          <a:stretch>
            <a:fillRect/>
          </a:stretch>
        </p:blipFill>
        <p:spPr>
          <a:xfrm>
            <a:off x="24044" y="1163247"/>
            <a:ext cx="2132681" cy="2958235"/>
          </a:xfrm>
          <a:prstGeom prst="rect">
            <a:avLst/>
          </a:prstGeom>
        </p:spPr>
      </p:pic>
      <p:sp>
        <p:nvSpPr>
          <p:cNvPr id="13" name="TextBox 12">
            <a:extLst>
              <a:ext uri="{FF2B5EF4-FFF2-40B4-BE49-F238E27FC236}">
                <a16:creationId xmlns:a16="http://schemas.microsoft.com/office/drawing/2014/main" id="{C5C5BBD5-87B0-A3F3-4131-90EF4325490E}"/>
              </a:ext>
            </a:extLst>
          </p:cNvPr>
          <p:cNvSpPr txBox="1"/>
          <p:nvPr/>
        </p:nvSpPr>
        <p:spPr>
          <a:xfrm>
            <a:off x="313755" y="114438"/>
            <a:ext cx="11316270" cy="1077218"/>
          </a:xfrm>
          <a:prstGeom prst="rect">
            <a:avLst/>
          </a:prstGeom>
          <a:noFill/>
        </p:spPr>
        <p:txBody>
          <a:bodyPr wrap="square" lIns="91440" tIns="45720" rIns="91440" bIns="45720" rtlCol="0" anchor="t">
            <a:spAutoFit/>
          </a:bodyPr>
          <a:lstStyle/>
          <a:p>
            <a:r>
              <a:rPr lang="en-US" sz="3200" b="0"/>
              <a:t>An opportunity to amplify organizational and collective commitments for NIE and the climate crisis</a:t>
            </a:r>
          </a:p>
        </p:txBody>
      </p:sp>
      <p:pic>
        <p:nvPicPr>
          <p:cNvPr id="5" name="Picture 4">
            <a:extLst>
              <a:ext uri="{FF2B5EF4-FFF2-40B4-BE49-F238E27FC236}">
                <a16:creationId xmlns:a16="http://schemas.microsoft.com/office/drawing/2014/main" id="{4725F2EF-5358-58EF-4768-BA55DC134181}"/>
              </a:ext>
            </a:extLst>
          </p:cNvPr>
          <p:cNvPicPr>
            <a:picLocks noChangeAspect="1"/>
          </p:cNvPicPr>
          <p:nvPr/>
        </p:nvPicPr>
        <p:blipFill>
          <a:blip r:embed="rId7"/>
          <a:stretch>
            <a:fillRect/>
          </a:stretch>
        </p:blipFill>
        <p:spPr>
          <a:xfrm>
            <a:off x="-87136" y="4084353"/>
            <a:ext cx="3484982" cy="3163982"/>
          </a:xfrm>
          <a:prstGeom prst="rect">
            <a:avLst/>
          </a:prstGeom>
        </p:spPr>
      </p:pic>
      <p:pic>
        <p:nvPicPr>
          <p:cNvPr id="20" name="Picture 19" descr="A person carrying a child in a flooded area&#10;&#10;Description automatically generated">
            <a:extLst>
              <a:ext uri="{FF2B5EF4-FFF2-40B4-BE49-F238E27FC236}">
                <a16:creationId xmlns:a16="http://schemas.microsoft.com/office/drawing/2014/main" id="{2F60B652-154D-25F0-1917-0A76046AA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5641" y="4207552"/>
            <a:ext cx="2146604" cy="2799215"/>
          </a:xfrm>
          <a:prstGeom prst="rect">
            <a:avLst/>
          </a:prstGeom>
        </p:spPr>
      </p:pic>
      <p:pic>
        <p:nvPicPr>
          <p:cNvPr id="9" name="Picture 8">
            <a:extLst>
              <a:ext uri="{FF2B5EF4-FFF2-40B4-BE49-F238E27FC236}">
                <a16:creationId xmlns:a16="http://schemas.microsoft.com/office/drawing/2014/main" id="{7C2FF10A-4082-F8A3-8377-6B0800D12CD5}"/>
              </a:ext>
            </a:extLst>
          </p:cNvPr>
          <p:cNvPicPr>
            <a:picLocks noChangeAspect="1"/>
          </p:cNvPicPr>
          <p:nvPr/>
        </p:nvPicPr>
        <p:blipFill>
          <a:blip r:embed="rId9"/>
          <a:stretch>
            <a:fillRect/>
          </a:stretch>
        </p:blipFill>
        <p:spPr>
          <a:xfrm>
            <a:off x="4724126" y="1191656"/>
            <a:ext cx="2234563" cy="2950205"/>
          </a:xfrm>
          <a:prstGeom prst="rect">
            <a:avLst/>
          </a:prstGeom>
        </p:spPr>
      </p:pic>
      <p:pic>
        <p:nvPicPr>
          <p:cNvPr id="15" name="Picture 14">
            <a:extLst>
              <a:ext uri="{FF2B5EF4-FFF2-40B4-BE49-F238E27FC236}">
                <a16:creationId xmlns:a16="http://schemas.microsoft.com/office/drawing/2014/main" id="{E89D46F0-87FB-1BEE-9B65-69764E5A01EE}"/>
              </a:ext>
            </a:extLst>
          </p:cNvPr>
          <p:cNvPicPr>
            <a:picLocks noChangeAspect="1"/>
          </p:cNvPicPr>
          <p:nvPr/>
        </p:nvPicPr>
        <p:blipFill>
          <a:blip r:embed="rId10"/>
          <a:stretch>
            <a:fillRect/>
          </a:stretch>
        </p:blipFill>
        <p:spPr>
          <a:xfrm>
            <a:off x="3385655" y="4277909"/>
            <a:ext cx="1881371" cy="2580091"/>
          </a:xfrm>
          <a:prstGeom prst="rect">
            <a:avLst/>
          </a:prstGeom>
        </p:spPr>
      </p:pic>
      <p:pic>
        <p:nvPicPr>
          <p:cNvPr id="22" name="Picture 21">
            <a:extLst>
              <a:ext uri="{FF2B5EF4-FFF2-40B4-BE49-F238E27FC236}">
                <a16:creationId xmlns:a16="http://schemas.microsoft.com/office/drawing/2014/main" id="{95D0AB36-4EF8-302D-13C5-54DC28D3E5CC}"/>
              </a:ext>
            </a:extLst>
          </p:cNvPr>
          <p:cNvPicPr>
            <a:picLocks noChangeAspect="1"/>
          </p:cNvPicPr>
          <p:nvPr/>
        </p:nvPicPr>
        <p:blipFill>
          <a:blip r:embed="rId11"/>
          <a:stretch>
            <a:fillRect/>
          </a:stretch>
        </p:blipFill>
        <p:spPr>
          <a:xfrm>
            <a:off x="7136144" y="1254114"/>
            <a:ext cx="2430684" cy="2662687"/>
          </a:xfrm>
          <a:prstGeom prst="rect">
            <a:avLst/>
          </a:prstGeom>
        </p:spPr>
      </p:pic>
      <p:pic>
        <p:nvPicPr>
          <p:cNvPr id="26" name="Picture 25" descr="A blue and yellow cover with text&#10;&#10;Description automatically generated">
            <a:extLst>
              <a:ext uri="{FF2B5EF4-FFF2-40B4-BE49-F238E27FC236}">
                <a16:creationId xmlns:a16="http://schemas.microsoft.com/office/drawing/2014/main" id="{2FB7EE42-C12F-707F-487B-A3DD8919D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04745" y="1163247"/>
            <a:ext cx="2430463" cy="3145948"/>
          </a:xfrm>
          <a:prstGeom prst="rect">
            <a:avLst/>
          </a:prstGeom>
        </p:spPr>
      </p:pic>
      <p:pic>
        <p:nvPicPr>
          <p:cNvPr id="28" name="Picture 27">
            <a:extLst>
              <a:ext uri="{FF2B5EF4-FFF2-40B4-BE49-F238E27FC236}">
                <a16:creationId xmlns:a16="http://schemas.microsoft.com/office/drawing/2014/main" id="{6A71F0EB-3DCF-9BFB-3705-005D268176FB}"/>
              </a:ext>
            </a:extLst>
          </p:cNvPr>
          <p:cNvPicPr>
            <a:picLocks noChangeAspect="1"/>
          </p:cNvPicPr>
          <p:nvPr/>
        </p:nvPicPr>
        <p:blipFill>
          <a:blip r:embed="rId13"/>
          <a:stretch>
            <a:fillRect/>
          </a:stretch>
        </p:blipFill>
        <p:spPr>
          <a:xfrm>
            <a:off x="7460162" y="4207552"/>
            <a:ext cx="2230398" cy="2733523"/>
          </a:xfrm>
          <a:prstGeom prst="rect">
            <a:avLst/>
          </a:prstGeom>
        </p:spPr>
      </p:pic>
      <p:pic>
        <p:nvPicPr>
          <p:cNvPr id="30" name="Picture 29">
            <a:extLst>
              <a:ext uri="{FF2B5EF4-FFF2-40B4-BE49-F238E27FC236}">
                <a16:creationId xmlns:a16="http://schemas.microsoft.com/office/drawing/2014/main" id="{BBDD8128-2D6B-FB2A-4EBC-AB6BAB1ABF7D}"/>
              </a:ext>
            </a:extLst>
          </p:cNvPr>
          <p:cNvPicPr>
            <a:picLocks noChangeAspect="1"/>
          </p:cNvPicPr>
          <p:nvPr/>
        </p:nvPicPr>
        <p:blipFill>
          <a:blip r:embed="rId14"/>
          <a:stretch>
            <a:fillRect/>
          </a:stretch>
        </p:blipFill>
        <p:spPr>
          <a:xfrm>
            <a:off x="9641340" y="4259753"/>
            <a:ext cx="4551907" cy="3145948"/>
          </a:xfrm>
          <a:prstGeom prst="rect">
            <a:avLst/>
          </a:prstGeom>
        </p:spPr>
      </p:pic>
    </p:spTree>
    <p:extLst>
      <p:ext uri="{BB962C8B-B14F-4D97-AF65-F5344CB8AC3E}">
        <p14:creationId xmlns:p14="http://schemas.microsoft.com/office/powerpoint/2010/main" val="10146757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pic>
        <p:nvPicPr>
          <p:cNvPr id="2" name="Picture 1">
            <a:extLst>
              <a:ext uri="{FF2B5EF4-FFF2-40B4-BE49-F238E27FC236}">
                <a16:creationId xmlns:a16="http://schemas.microsoft.com/office/drawing/2014/main" id="{A9D042F2-FEAA-F5FA-9849-844ADB062C3A}"/>
              </a:ext>
            </a:extLst>
          </p:cNvPr>
          <p:cNvPicPr>
            <a:picLocks noChangeAspect="1"/>
          </p:cNvPicPr>
          <p:nvPr/>
        </p:nvPicPr>
        <p:blipFill>
          <a:blip r:embed="rId5"/>
          <a:stretch>
            <a:fillRect/>
          </a:stretch>
        </p:blipFill>
        <p:spPr>
          <a:xfrm>
            <a:off x="746071" y="3837837"/>
            <a:ext cx="2169459" cy="2787985"/>
          </a:xfrm>
          <a:prstGeom prst="rect">
            <a:avLst/>
          </a:prstGeom>
        </p:spPr>
      </p:pic>
      <p:sp>
        <p:nvSpPr>
          <p:cNvPr id="5" name="Text Placeholder 4">
            <a:extLst>
              <a:ext uri="{FF2B5EF4-FFF2-40B4-BE49-F238E27FC236}">
                <a16:creationId xmlns:a16="http://schemas.microsoft.com/office/drawing/2014/main" id="{EAE4FB2F-B775-1EA6-86B4-F88B9F192052}"/>
              </a:ext>
            </a:extLst>
          </p:cNvPr>
          <p:cNvSpPr txBox="1">
            <a:spLocks/>
          </p:cNvSpPr>
          <p:nvPr/>
        </p:nvSpPr>
        <p:spPr>
          <a:xfrm>
            <a:off x="3584385" y="1176171"/>
            <a:ext cx="8111981" cy="5224742"/>
          </a:xfrm>
          <a:prstGeom prst="rect">
            <a:avLst/>
          </a:prstGeom>
        </p:spPr>
        <p:txBody>
          <a:bodyPr>
            <a:normAutofit fontScale="92500" lnSpcReduction="20000"/>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sz="2800" b="1">
                <a:solidFill>
                  <a:schemeClr val="accent1"/>
                </a:solidFill>
              </a:rPr>
              <a:t>Five-point agenda on nutrition and climate:</a:t>
            </a:r>
          </a:p>
          <a:p>
            <a:pPr algn="l" hangingPunct="1"/>
            <a:endParaRPr lang="en-US" sz="2800" b="1">
              <a:solidFill>
                <a:schemeClr val="accent1"/>
              </a:solidFill>
            </a:endParaRPr>
          </a:p>
          <a:p>
            <a:pPr marL="457200" indent="-457200" algn="l" hangingPunct="1">
              <a:buFont typeface="+mj-lt"/>
              <a:buAutoNum type="arabicPeriod"/>
            </a:pPr>
            <a:r>
              <a:rPr lang="en-US">
                <a:solidFill>
                  <a:schemeClr val="accent1"/>
                </a:solidFill>
              </a:rPr>
              <a:t>Response. </a:t>
            </a:r>
            <a:r>
              <a:rPr lang="en-US"/>
              <a:t>Protect the nutrition rights of children affected by climate shocks.</a:t>
            </a:r>
          </a:p>
          <a:p>
            <a:pPr marL="457200" indent="-457200" algn="l" hangingPunct="1">
              <a:buFont typeface="+mj-lt"/>
              <a:buAutoNum type="arabicPeriod"/>
            </a:pPr>
            <a:endParaRPr lang="en-US"/>
          </a:p>
          <a:p>
            <a:pPr marL="457200" indent="-457200" algn="l" hangingPunct="1">
              <a:buFont typeface="+mj-lt"/>
              <a:buAutoNum type="arabicPeriod"/>
            </a:pPr>
            <a:r>
              <a:rPr lang="en-US">
                <a:solidFill>
                  <a:schemeClr val="accent1"/>
                </a:solidFill>
              </a:rPr>
              <a:t>Adaptation.</a:t>
            </a:r>
            <a:r>
              <a:rPr lang="en-US"/>
              <a:t> Prevent child malnutrition amidst a worsening climate crisis</a:t>
            </a:r>
          </a:p>
          <a:p>
            <a:pPr marL="457200" indent="-457200" algn="l" hangingPunct="1">
              <a:buFont typeface="+mj-lt"/>
              <a:buAutoNum type="arabicPeriod"/>
            </a:pPr>
            <a:endParaRPr lang="en-US"/>
          </a:p>
          <a:p>
            <a:pPr marL="457200" indent="-457200" algn="l" hangingPunct="1">
              <a:buFont typeface="+mj-lt"/>
              <a:buAutoNum type="arabicPeriod"/>
            </a:pPr>
            <a:r>
              <a:rPr lang="en-US">
                <a:solidFill>
                  <a:schemeClr val="accent1"/>
                </a:solidFill>
              </a:rPr>
              <a:t>Mitigation.</a:t>
            </a:r>
            <a:r>
              <a:rPr lang="en-US"/>
              <a:t> Ensure food environments protect children’s right to nutrition and a </a:t>
            </a:r>
            <a:r>
              <a:rPr lang="en-US" err="1"/>
              <a:t>liveable</a:t>
            </a:r>
            <a:r>
              <a:rPr lang="en-US"/>
              <a:t> planet.</a:t>
            </a:r>
          </a:p>
          <a:p>
            <a:pPr marL="457200" indent="-457200" algn="l" hangingPunct="1">
              <a:buFont typeface="+mj-lt"/>
              <a:buAutoNum type="arabicPeriod"/>
            </a:pPr>
            <a:endParaRPr lang="en-US"/>
          </a:p>
          <a:p>
            <a:pPr marL="457200" indent="-457200" algn="l" hangingPunct="1">
              <a:buFont typeface="+mj-lt"/>
              <a:buAutoNum type="arabicPeriod"/>
            </a:pPr>
            <a:r>
              <a:rPr lang="en-US">
                <a:solidFill>
                  <a:schemeClr val="accent1"/>
                </a:solidFill>
              </a:rPr>
              <a:t>Transformation.</a:t>
            </a:r>
            <a:r>
              <a:rPr lang="en-US"/>
              <a:t> Build a global generation of youth champions for nutrition and climate justice.</a:t>
            </a:r>
          </a:p>
          <a:p>
            <a:pPr marL="457200" indent="-457200" algn="l" hangingPunct="1">
              <a:buFont typeface="+mj-lt"/>
              <a:buAutoNum type="arabicPeriod"/>
            </a:pPr>
            <a:endParaRPr lang="en-US"/>
          </a:p>
          <a:p>
            <a:pPr marL="457200" indent="-457200" algn="l" hangingPunct="1">
              <a:buFont typeface="+mj-lt"/>
              <a:buAutoNum type="arabicPeriod"/>
            </a:pPr>
            <a:r>
              <a:rPr lang="en-US">
                <a:solidFill>
                  <a:schemeClr val="accent1"/>
                </a:solidFill>
              </a:rPr>
              <a:t>Measurement.</a:t>
            </a:r>
            <a:r>
              <a:rPr lang="en-US"/>
              <a:t> Measure and track child nutrition, </a:t>
            </a:r>
            <a:r>
              <a:rPr lang="en-US" err="1"/>
              <a:t>programme</a:t>
            </a:r>
            <a:r>
              <a:rPr lang="en-US"/>
              <a:t> results and climate expenditure</a:t>
            </a:r>
            <a:endParaRPr lang="en-US" b="1"/>
          </a:p>
          <a:p>
            <a:pPr algn="l" hangingPunct="1"/>
            <a:endParaRPr lang="en-US"/>
          </a:p>
        </p:txBody>
      </p:sp>
      <p:sp>
        <p:nvSpPr>
          <p:cNvPr id="7" name="TextBox 6">
            <a:extLst>
              <a:ext uri="{FF2B5EF4-FFF2-40B4-BE49-F238E27FC236}">
                <a16:creationId xmlns:a16="http://schemas.microsoft.com/office/drawing/2014/main" id="{964C2D63-4080-5B60-EFD6-C44DC7BC10DA}"/>
              </a:ext>
            </a:extLst>
          </p:cNvPr>
          <p:cNvSpPr txBox="1"/>
          <p:nvPr/>
        </p:nvSpPr>
        <p:spPr>
          <a:xfrm>
            <a:off x="337918" y="148240"/>
            <a:ext cx="1225074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000000"/>
                </a:solidFill>
                <a:effectLst/>
                <a:uFillTx/>
                <a:latin typeface="Helvetica Neue"/>
                <a:ea typeface="Helvetica Neue"/>
                <a:cs typeface="Helvetica Neue"/>
                <a:sym typeface="Helvetica Neue"/>
              </a:rPr>
              <a:t>UNICEF global agenda on climate </a:t>
            </a:r>
            <a:r>
              <a:rPr lang="en-US" sz="3600" b="0"/>
              <a:t>a</a:t>
            </a:r>
            <a:r>
              <a:rPr kumimoji="0" lang="en-US" sz="3600" b="0" i="0" u="none" strike="noStrike" cap="none" spc="0" normalizeH="0" baseline="0">
                <a:ln>
                  <a:noFill/>
                </a:ln>
                <a:solidFill>
                  <a:srgbClr val="000000"/>
                </a:solidFill>
                <a:effectLst/>
                <a:uFillTx/>
                <a:latin typeface="Helvetica Neue"/>
                <a:ea typeface="Helvetica Neue"/>
                <a:cs typeface="Helvetica Neue"/>
                <a:sym typeface="Helvetica Neue"/>
              </a:rPr>
              <a:t>nd nutrition</a:t>
            </a:r>
          </a:p>
        </p:txBody>
      </p:sp>
      <p:pic>
        <p:nvPicPr>
          <p:cNvPr id="9" name="Picture 8">
            <a:extLst>
              <a:ext uri="{FF2B5EF4-FFF2-40B4-BE49-F238E27FC236}">
                <a16:creationId xmlns:a16="http://schemas.microsoft.com/office/drawing/2014/main" id="{BE1C4406-5FA5-0267-C660-41BC9E8BA9EB}"/>
              </a:ext>
            </a:extLst>
          </p:cNvPr>
          <p:cNvPicPr>
            <a:picLocks noChangeAspect="1"/>
          </p:cNvPicPr>
          <p:nvPr/>
        </p:nvPicPr>
        <p:blipFill>
          <a:blip r:embed="rId6"/>
          <a:stretch>
            <a:fillRect/>
          </a:stretch>
        </p:blipFill>
        <p:spPr>
          <a:xfrm>
            <a:off x="746071" y="1043566"/>
            <a:ext cx="2169459" cy="2759191"/>
          </a:xfrm>
          <a:prstGeom prst="rect">
            <a:avLst/>
          </a:prstGeom>
          <a:ln>
            <a:solidFill>
              <a:schemeClr val="accent1"/>
            </a:solidFill>
          </a:ln>
        </p:spPr>
      </p:pic>
    </p:spTree>
    <p:extLst>
      <p:ext uri="{BB962C8B-B14F-4D97-AF65-F5344CB8AC3E}">
        <p14:creationId xmlns:p14="http://schemas.microsoft.com/office/powerpoint/2010/main" val="38242190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25CCB95-E6DE-87B9-3615-10064117A0AE}"/>
              </a:ext>
            </a:extLst>
          </p:cNvPr>
          <p:cNvSpPr txBox="1"/>
          <p:nvPr/>
        </p:nvSpPr>
        <p:spPr>
          <a:xfrm>
            <a:off x="527085" y="245373"/>
            <a:ext cx="1176013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000000"/>
                </a:solidFill>
                <a:effectLst/>
                <a:uFillTx/>
                <a:latin typeface="Helvetica Neue"/>
                <a:ea typeface="Helvetica Neue"/>
                <a:cs typeface="Helvetica Neue"/>
                <a:sym typeface="Helvetica Neue"/>
              </a:rPr>
              <a:t>Nutrition and the climate crisis in ESA</a:t>
            </a:r>
          </a:p>
        </p:txBody>
      </p:sp>
      <p:sp>
        <p:nvSpPr>
          <p:cNvPr id="5" name="TextBox 4">
            <a:extLst>
              <a:ext uri="{FF2B5EF4-FFF2-40B4-BE49-F238E27FC236}">
                <a16:creationId xmlns:a16="http://schemas.microsoft.com/office/drawing/2014/main" id="{1D6A58E0-87AE-C7F1-FC6A-3CE6F34B5CB0}"/>
              </a:ext>
            </a:extLst>
          </p:cNvPr>
          <p:cNvSpPr txBox="1"/>
          <p:nvPr/>
        </p:nvSpPr>
        <p:spPr>
          <a:xfrm>
            <a:off x="478971" y="1268729"/>
            <a:ext cx="7391400" cy="493211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2000" b="0">
                <a:solidFill>
                  <a:schemeClr val="tx1"/>
                </a:solidFill>
                <a:latin typeface="Calibri" panose="020F0502020204030204" pitchFamily="34" charset="0"/>
              </a:rPr>
              <a:t>Nutrition impacts of climate change already felt in the region, for example:</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Directly via drought, cyclones, floods</a:t>
            </a:r>
          </a:p>
          <a:p>
            <a:pPr algn="l"/>
            <a:endParaRPr lang="en-US" sz="2000" b="0">
              <a:solidFill>
                <a:schemeClr val="tx1"/>
              </a:solidFill>
              <a:latin typeface="Calibri" panose="020F0502020204030204" pitchFamily="34" charset="0"/>
            </a:endParaRPr>
          </a:p>
          <a:p>
            <a:pPr algn="l"/>
            <a:r>
              <a:rPr lang="en-US" sz="2000" b="0">
                <a:solidFill>
                  <a:schemeClr val="tx1"/>
                </a:solidFill>
                <a:latin typeface="Calibri" panose="020F0502020204030204" pitchFamily="34" charset="0"/>
              </a:rPr>
              <a:t>Exacerbated by overlapping shocks</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Conflict/insecurity</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Public health emergencies</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Macroeconomic challenges including the socio-economic impacts of COVID-19, food price increases/inflation</a:t>
            </a:r>
          </a:p>
          <a:p>
            <a:pPr algn="l"/>
            <a:endParaRPr lang="en-US" sz="2000" b="0">
              <a:solidFill>
                <a:schemeClr val="tx1"/>
              </a:solidFill>
              <a:latin typeface="Calibri" panose="020F0502020204030204" pitchFamily="34" charset="0"/>
            </a:endParaRPr>
          </a:p>
          <a:p>
            <a:pPr algn="l"/>
            <a:r>
              <a:rPr lang="en-US" sz="2000" b="0">
                <a:solidFill>
                  <a:schemeClr val="tx1"/>
                </a:solidFill>
                <a:latin typeface="Calibri" panose="020F0502020204030204" pitchFamily="34" charset="0"/>
              </a:rPr>
              <a:t>Contributing to</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Worsening malnutrition</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Deepening food insecurity and child food poverty</a:t>
            </a:r>
          </a:p>
          <a:p>
            <a:pPr marL="342900" indent="-342900" algn="l">
              <a:buFont typeface="Arial" panose="020B0604020202020204" pitchFamily="34" charset="0"/>
              <a:buChar char="•"/>
            </a:pPr>
            <a:r>
              <a:rPr lang="en-US" sz="2000" b="0">
                <a:solidFill>
                  <a:schemeClr val="tx1"/>
                </a:solidFill>
                <a:latin typeface="Calibri" panose="020F0502020204030204" pitchFamily="34" charset="0"/>
              </a:rPr>
              <a:t>Strained social protection systems</a:t>
            </a:r>
          </a:p>
          <a:p>
            <a:pPr algn="l"/>
            <a:endParaRPr lang="en-US" sz="2400" b="0">
              <a:solidFill>
                <a:srgbClr val="242424"/>
              </a:solidFill>
              <a:latin typeface="Calibri" panose="020F0502020204030204" pitchFamily="34" charset="0"/>
              <a:ea typeface="Times New Roman" panose="02020603050405020304" pitchFamily="18" charset="0"/>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2B0CA811-92CE-77CD-2DE3-F49A422B98E2}"/>
              </a:ext>
            </a:extLst>
          </p:cNvPr>
          <p:cNvPicPr>
            <a:picLocks noChangeAspect="1"/>
          </p:cNvPicPr>
          <p:nvPr/>
        </p:nvPicPr>
        <p:blipFill>
          <a:blip r:embed="rId5"/>
          <a:stretch>
            <a:fillRect/>
          </a:stretch>
        </p:blipFill>
        <p:spPr>
          <a:xfrm>
            <a:off x="8182169" y="960953"/>
            <a:ext cx="3650483" cy="3850119"/>
          </a:xfrm>
          <a:prstGeom prst="rect">
            <a:avLst/>
          </a:prstGeom>
        </p:spPr>
      </p:pic>
      <p:pic>
        <p:nvPicPr>
          <p:cNvPr id="15" name="Picture 14">
            <a:extLst>
              <a:ext uri="{FF2B5EF4-FFF2-40B4-BE49-F238E27FC236}">
                <a16:creationId xmlns:a16="http://schemas.microsoft.com/office/drawing/2014/main" id="{E1570E28-3888-91A3-F66F-7935F4B2D782}"/>
              </a:ext>
            </a:extLst>
          </p:cNvPr>
          <p:cNvPicPr>
            <a:picLocks noChangeAspect="1"/>
          </p:cNvPicPr>
          <p:nvPr/>
        </p:nvPicPr>
        <p:blipFill>
          <a:blip r:embed="rId6"/>
          <a:stretch>
            <a:fillRect/>
          </a:stretch>
        </p:blipFill>
        <p:spPr>
          <a:xfrm>
            <a:off x="8182169" y="5163819"/>
            <a:ext cx="3650483" cy="202805"/>
          </a:xfrm>
          <a:prstGeom prst="rect">
            <a:avLst/>
          </a:prstGeom>
        </p:spPr>
      </p:pic>
    </p:spTree>
    <p:extLst>
      <p:ext uri="{BB962C8B-B14F-4D97-AF65-F5344CB8AC3E}">
        <p14:creationId xmlns:p14="http://schemas.microsoft.com/office/powerpoint/2010/main" val="36868603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TextBox 8">
            <a:extLst>
              <a:ext uri="{FF2B5EF4-FFF2-40B4-BE49-F238E27FC236}">
                <a16:creationId xmlns:a16="http://schemas.microsoft.com/office/drawing/2014/main" id="{F5480A1B-70AB-A2E7-700C-1EA5377071EA}"/>
              </a:ext>
            </a:extLst>
          </p:cNvPr>
          <p:cNvSpPr txBox="1"/>
          <p:nvPr/>
        </p:nvSpPr>
        <p:spPr>
          <a:xfrm>
            <a:off x="528918" y="-278359"/>
            <a:ext cx="7515359" cy="20014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indent="0" algn="l" defTabSz="914400" fontAlgn="auto" hangingPunct="1">
              <a:lnSpc>
                <a:spcPct val="90000"/>
              </a:lnSpc>
              <a:spcBef>
                <a:spcPct val="0"/>
              </a:spcBef>
              <a:spcAft>
                <a:spcPts val="600"/>
              </a:spcAft>
              <a:buClrTx/>
              <a:buSzTx/>
              <a:tabLst/>
            </a:pPr>
            <a:r>
              <a:rPr kumimoji="0" lang="en-US" sz="2800" b="0" i="0" u="none" strike="noStrike" kern="1200" cap="none" spc="0" normalizeH="0" baseline="0">
                <a:ln>
                  <a:noFill/>
                </a:ln>
                <a:solidFill>
                  <a:schemeClr val="tx1"/>
                </a:solidFill>
                <a:effectLst/>
                <a:uFillTx/>
                <a:ea typeface="+mj-ea"/>
                <a:cs typeface="+mj-cs"/>
                <a:sym typeface="Helvetica Neue"/>
              </a:rPr>
              <a:t>Nutrition and the climate crisis: regional action – UNICEF ESARO</a:t>
            </a:r>
          </a:p>
        </p:txBody>
      </p:sp>
      <p:sp>
        <p:nvSpPr>
          <p:cNvPr id="2" name="TextBox 1">
            <a:extLst>
              <a:ext uri="{FF2B5EF4-FFF2-40B4-BE49-F238E27FC236}">
                <a16:creationId xmlns:a16="http://schemas.microsoft.com/office/drawing/2014/main" id="{7BCBC0DE-A205-D216-8873-E7914F04D67A}"/>
              </a:ext>
            </a:extLst>
          </p:cNvPr>
          <p:cNvSpPr txBox="1"/>
          <p:nvPr/>
        </p:nvSpPr>
        <p:spPr>
          <a:xfrm>
            <a:off x="528918" y="1456715"/>
            <a:ext cx="8236264" cy="3721829"/>
          </a:xfrm>
          <a:prstGeom prst="rect">
            <a:avLst/>
          </a:prstGeom>
        </p:spPr>
        <p:txBody>
          <a:bodyPr vert="horz" lIns="91440" tIns="45720" rIns="91440" bIns="45720" rtlCol="0">
            <a:normAutofit/>
          </a:bodyPr>
          <a:lstStyle/>
          <a:p>
            <a:pPr indent="-228600" algn="l" defTabSz="914400" hangingPunct="1">
              <a:lnSpc>
                <a:spcPct val="90000"/>
              </a:lnSpc>
              <a:spcAft>
                <a:spcPts val="599"/>
              </a:spcAft>
              <a:buFont typeface="Arial" panose="020B0604020202020204" pitchFamily="34" charset="0"/>
              <a:buChar char="•"/>
            </a:pPr>
            <a:r>
              <a:rPr lang="en-US" sz="2000" b="0" kern="1200">
                <a:solidFill>
                  <a:schemeClr val="tx1"/>
                </a:solidFill>
                <a:ea typeface="+mn-ea"/>
                <a:cs typeface="+mn-cs"/>
              </a:rPr>
              <a:t>Green Climate Fund (GCF) facility with the Development Bank of Southern Africa: $750m</a:t>
            </a:r>
          </a:p>
          <a:p>
            <a:pPr indent="-228600" algn="l" defTabSz="914400" hangingPunct="1">
              <a:lnSpc>
                <a:spcPct val="90000"/>
              </a:lnSpc>
              <a:spcAft>
                <a:spcPts val="599"/>
              </a:spcAft>
              <a:buFont typeface="Arial" panose="020B0604020202020204" pitchFamily="34" charset="0"/>
              <a:buChar char="•"/>
            </a:pPr>
            <a:endParaRPr lang="en-US" sz="2000" b="0" kern="1200">
              <a:solidFill>
                <a:schemeClr val="tx1"/>
              </a:solidFill>
              <a:ea typeface="+mn-ea"/>
              <a:cs typeface="+mn-cs"/>
            </a:endParaRPr>
          </a:p>
          <a:p>
            <a:pPr indent="-228600" algn="l" defTabSz="914400" hangingPunct="1">
              <a:lnSpc>
                <a:spcPct val="90000"/>
              </a:lnSpc>
              <a:spcAft>
                <a:spcPts val="599"/>
              </a:spcAft>
              <a:buFont typeface="Arial" panose="020B0604020202020204" pitchFamily="34" charset="0"/>
              <a:buChar char="•"/>
            </a:pPr>
            <a:r>
              <a:rPr lang="en-US" sz="2000" b="0" kern="1200">
                <a:solidFill>
                  <a:schemeClr val="tx1"/>
                </a:solidFill>
                <a:ea typeface="+mn-ea"/>
                <a:cs typeface="+mn-cs"/>
              </a:rPr>
              <a:t>Climate landscape analyses and country profiles</a:t>
            </a:r>
          </a:p>
          <a:p>
            <a:pPr indent="-228600" algn="l" defTabSz="914400" hangingPunct="1">
              <a:lnSpc>
                <a:spcPct val="90000"/>
              </a:lnSpc>
              <a:spcAft>
                <a:spcPts val="599"/>
              </a:spcAft>
              <a:buFont typeface="Arial" panose="020B0604020202020204" pitchFamily="34" charset="0"/>
              <a:buChar char="•"/>
            </a:pPr>
            <a:endParaRPr lang="en-US" sz="2000" b="0" kern="1200">
              <a:solidFill>
                <a:schemeClr val="tx1"/>
              </a:solidFill>
              <a:ea typeface="+mn-ea"/>
              <a:cs typeface="+mn-cs"/>
            </a:endParaRPr>
          </a:p>
          <a:p>
            <a:pPr indent="-228600" algn="l" defTabSz="914400" hangingPunct="1">
              <a:lnSpc>
                <a:spcPct val="90000"/>
              </a:lnSpc>
              <a:spcAft>
                <a:spcPts val="599"/>
              </a:spcAft>
              <a:buFont typeface="Arial" panose="020B0604020202020204" pitchFamily="34" charset="0"/>
              <a:buChar char="•"/>
            </a:pPr>
            <a:r>
              <a:rPr lang="en-US" sz="2000" b="0" kern="1200">
                <a:solidFill>
                  <a:schemeClr val="tx1"/>
                </a:solidFill>
                <a:ea typeface="+mn-ea"/>
                <a:cs typeface="+mn-cs"/>
              </a:rPr>
              <a:t>Technical support for developing climate funding proposals – UNICEF and Government</a:t>
            </a:r>
          </a:p>
        </p:txBody>
      </p:sp>
      <p:pic>
        <p:nvPicPr>
          <p:cNvPr id="5" name="Picture 4" descr="A diagram of a group of people&#10;&#10;Description automatically generated">
            <a:extLst>
              <a:ext uri="{FF2B5EF4-FFF2-40B4-BE49-F238E27FC236}">
                <a16:creationId xmlns:a16="http://schemas.microsoft.com/office/drawing/2014/main" id="{AFD3791D-D8EF-5060-DD31-C99E54523AFC}"/>
              </a:ext>
            </a:extLst>
          </p:cNvPr>
          <p:cNvPicPr>
            <a:picLocks noChangeAspect="1"/>
          </p:cNvPicPr>
          <p:nvPr/>
        </p:nvPicPr>
        <p:blipFill>
          <a:blip r:embed="rId5"/>
          <a:stretch>
            <a:fillRect/>
          </a:stretch>
        </p:blipFill>
        <p:spPr>
          <a:xfrm>
            <a:off x="8369867" y="273322"/>
            <a:ext cx="3480797" cy="2645405"/>
          </a:xfrm>
          <a:prstGeom prst="rect">
            <a:avLst/>
          </a:prstGeom>
        </p:spPr>
      </p:pic>
      <p:pic>
        <p:nvPicPr>
          <p:cNvPr id="12" name="Picture 11">
            <a:extLst>
              <a:ext uri="{FF2B5EF4-FFF2-40B4-BE49-F238E27FC236}">
                <a16:creationId xmlns:a16="http://schemas.microsoft.com/office/drawing/2014/main" id="{AA9CABC9-B380-48C8-13C8-C6BE6FFC42E1}"/>
              </a:ext>
            </a:extLst>
          </p:cNvPr>
          <p:cNvPicPr>
            <a:picLocks noChangeAspect="1"/>
          </p:cNvPicPr>
          <p:nvPr/>
        </p:nvPicPr>
        <p:blipFill>
          <a:blip r:embed="rId6"/>
          <a:stretch>
            <a:fillRect/>
          </a:stretch>
        </p:blipFill>
        <p:spPr>
          <a:xfrm>
            <a:off x="5725616" y="4001354"/>
            <a:ext cx="3321654" cy="2267028"/>
          </a:xfrm>
          <a:prstGeom prst="rect">
            <a:avLst/>
          </a:prstGeom>
        </p:spPr>
      </p:pic>
      <p:pic>
        <p:nvPicPr>
          <p:cNvPr id="7" name="Picture 6">
            <a:extLst>
              <a:ext uri="{FF2B5EF4-FFF2-40B4-BE49-F238E27FC236}">
                <a16:creationId xmlns:a16="http://schemas.microsoft.com/office/drawing/2014/main" id="{300774EE-726C-317A-0EA3-DEFF72537262}"/>
              </a:ext>
            </a:extLst>
          </p:cNvPr>
          <p:cNvPicPr>
            <a:picLocks noChangeAspect="1"/>
          </p:cNvPicPr>
          <p:nvPr/>
        </p:nvPicPr>
        <p:blipFill>
          <a:blip r:embed="rId7"/>
          <a:stretch>
            <a:fillRect/>
          </a:stretch>
        </p:blipFill>
        <p:spPr>
          <a:xfrm>
            <a:off x="3196178" y="3816643"/>
            <a:ext cx="1949930" cy="2761289"/>
          </a:xfrm>
          <a:prstGeom prst="rect">
            <a:avLst/>
          </a:prstGeom>
        </p:spPr>
      </p:pic>
      <p:pic>
        <p:nvPicPr>
          <p:cNvPr id="10" name="Picture 5" descr="Graphical user interface, application&#10;&#10;Description automatically generated">
            <a:extLst>
              <a:ext uri="{FF2B5EF4-FFF2-40B4-BE49-F238E27FC236}">
                <a16:creationId xmlns:a16="http://schemas.microsoft.com/office/drawing/2014/main" id="{E91EA35A-79FB-8B3A-AD81-D4A6A1415619}"/>
              </a:ext>
            </a:extLst>
          </p:cNvPr>
          <p:cNvPicPr>
            <a:picLocks noChangeAspect="1"/>
          </p:cNvPicPr>
          <p:nvPr/>
        </p:nvPicPr>
        <p:blipFill>
          <a:blip r:embed="rId8"/>
          <a:stretch>
            <a:fillRect/>
          </a:stretch>
        </p:blipFill>
        <p:spPr>
          <a:xfrm>
            <a:off x="9447578" y="3742371"/>
            <a:ext cx="2226023" cy="2909834"/>
          </a:xfrm>
          <a:prstGeom prst="rect">
            <a:avLst/>
          </a:prstGeom>
          <a:noFill/>
        </p:spPr>
      </p:pic>
      <p:pic>
        <p:nvPicPr>
          <p:cNvPr id="13" name="Picture 12">
            <a:extLst>
              <a:ext uri="{FF2B5EF4-FFF2-40B4-BE49-F238E27FC236}">
                <a16:creationId xmlns:a16="http://schemas.microsoft.com/office/drawing/2014/main" id="{5E040A79-702D-BC9A-8178-5341CD0D2A71}"/>
              </a:ext>
            </a:extLst>
          </p:cNvPr>
          <p:cNvPicPr>
            <a:picLocks noChangeAspect="1"/>
          </p:cNvPicPr>
          <p:nvPr/>
        </p:nvPicPr>
        <p:blipFill>
          <a:blip r:embed="rId9"/>
          <a:stretch>
            <a:fillRect/>
          </a:stretch>
        </p:blipFill>
        <p:spPr>
          <a:xfrm>
            <a:off x="486329" y="4000894"/>
            <a:ext cx="2204871" cy="2392786"/>
          </a:xfrm>
          <a:prstGeom prst="rect">
            <a:avLst/>
          </a:prstGeom>
        </p:spPr>
      </p:pic>
      <p:sp>
        <p:nvSpPr>
          <p:cNvPr id="14" name="TextBox 13">
            <a:extLst>
              <a:ext uri="{FF2B5EF4-FFF2-40B4-BE49-F238E27FC236}">
                <a16:creationId xmlns:a16="http://schemas.microsoft.com/office/drawing/2014/main" id="{9531E46D-2F88-8153-B341-F6C306DCBA83}"/>
              </a:ext>
            </a:extLst>
          </p:cNvPr>
          <p:cNvSpPr txBox="1"/>
          <p:nvPr/>
        </p:nvSpPr>
        <p:spPr>
          <a:xfrm>
            <a:off x="384007" y="2807856"/>
            <a:ext cx="3425428" cy="3407159"/>
          </a:xfrm>
          <a:prstGeom prst="rect">
            <a:avLst/>
          </a:prstGeom>
        </p:spPr>
        <p:txBody>
          <a:bodyPr vert="horz" lIns="91345" tIns="45672" rIns="91345" bIns="45672" rtlCol="0" anchor="t">
            <a:normAutofit/>
          </a:bodyPr>
          <a:lstStyle/>
          <a:p>
            <a:pPr algn="l" defTabSz="913486" hangingPunct="1">
              <a:lnSpc>
                <a:spcPct val="90000"/>
              </a:lnSpc>
              <a:spcAft>
                <a:spcPts val="599"/>
              </a:spcAft>
            </a:pPr>
            <a:endParaRPr lang="en-US" sz="2198"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113642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CDC6-0E81-45A8-194F-BC0B2AC22C9C}"/>
              </a:ext>
            </a:extLst>
          </p:cNvPr>
          <p:cNvSpPr>
            <a:spLocks noGrp="1"/>
          </p:cNvSpPr>
          <p:nvPr>
            <p:ph type="title"/>
          </p:nvPr>
        </p:nvSpPr>
        <p:spPr>
          <a:xfrm>
            <a:off x="0" y="0"/>
            <a:ext cx="12179300" cy="857251"/>
          </a:xfrm>
          <a:solidFill>
            <a:srgbClr val="00B0F0"/>
          </a:solidFill>
          <a:ln w="3175">
            <a:miter lim="400000"/>
          </a:ln>
        </p:spPr>
        <p:txBody>
          <a:bodyPr lIns="19050" tIns="19050" rIns="19050" bIns="19050" anchor="b">
            <a:noAutofit/>
          </a:bodyPr>
          <a:lstStyle/>
          <a:p>
            <a:r>
              <a:rPr lang="en-US" sz="3600" b="1">
                <a:solidFill>
                  <a:schemeClr val="bg1"/>
                </a:solidFill>
              </a:rPr>
              <a:t>Increasing number of emergencies globally </a:t>
            </a:r>
          </a:p>
        </p:txBody>
      </p:sp>
      <p:pic>
        <p:nvPicPr>
          <p:cNvPr id="5" name="Picture 4">
            <a:extLst>
              <a:ext uri="{FF2B5EF4-FFF2-40B4-BE49-F238E27FC236}">
                <a16:creationId xmlns:a16="http://schemas.microsoft.com/office/drawing/2014/main" id="{6B55D687-880A-F141-7FA5-E5111FE1517C}"/>
              </a:ext>
            </a:extLst>
          </p:cNvPr>
          <p:cNvPicPr>
            <a:picLocks noChangeAspect="1"/>
          </p:cNvPicPr>
          <p:nvPr/>
        </p:nvPicPr>
        <p:blipFill>
          <a:blip r:embed="rId2"/>
          <a:stretch>
            <a:fillRect/>
          </a:stretch>
        </p:blipFill>
        <p:spPr>
          <a:xfrm>
            <a:off x="127566" y="1063153"/>
            <a:ext cx="9021973" cy="5072743"/>
          </a:xfrm>
          <a:prstGeom prst="rect">
            <a:avLst/>
          </a:prstGeom>
        </p:spPr>
      </p:pic>
      <p:sp>
        <p:nvSpPr>
          <p:cNvPr id="7" name="TextBox 6">
            <a:extLst>
              <a:ext uri="{FF2B5EF4-FFF2-40B4-BE49-F238E27FC236}">
                <a16:creationId xmlns:a16="http://schemas.microsoft.com/office/drawing/2014/main" id="{650517AD-53AC-CED0-2BCE-40AAF4E7E002}"/>
              </a:ext>
            </a:extLst>
          </p:cNvPr>
          <p:cNvSpPr txBox="1"/>
          <p:nvPr/>
        </p:nvSpPr>
        <p:spPr>
          <a:xfrm>
            <a:off x="9052719" y="2355151"/>
            <a:ext cx="2999014" cy="23083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l">
              <a:buFont typeface="Arial" panose="020B0604020202020204" pitchFamily="34" charset="0"/>
              <a:buChar char="•"/>
            </a:pPr>
            <a:r>
              <a:rPr lang="en-US" sz="1800">
                <a:latin typeface="MinionPro-Regular"/>
              </a:rPr>
              <a:t>The number of humanitarian crises have increased over time</a:t>
            </a:r>
          </a:p>
          <a:p>
            <a:pPr marL="285750" indent="-285750" algn="l">
              <a:buFont typeface="Arial" panose="020B0604020202020204" pitchFamily="34" charset="0"/>
              <a:buChar char="•"/>
            </a:pPr>
            <a:endParaRPr lang="en-US" sz="1800">
              <a:latin typeface="MinionPro-Regular"/>
            </a:endParaRPr>
          </a:p>
          <a:p>
            <a:pPr marL="285750" indent="-285750" algn="l">
              <a:buFont typeface="Arial" panose="020B0604020202020204" pitchFamily="34" charset="0"/>
              <a:buChar char="•"/>
            </a:pPr>
            <a:r>
              <a:rPr lang="en-US" sz="2400">
                <a:latin typeface="MinionPro-Regular"/>
              </a:rPr>
              <a:t>ESA accounts for 1/3 of all emergencies</a:t>
            </a:r>
          </a:p>
        </p:txBody>
      </p:sp>
      <p:sp>
        <p:nvSpPr>
          <p:cNvPr id="8" name="TextBox 7">
            <a:extLst>
              <a:ext uri="{FF2B5EF4-FFF2-40B4-BE49-F238E27FC236}">
                <a16:creationId xmlns:a16="http://schemas.microsoft.com/office/drawing/2014/main" id="{94970742-5702-2AF1-A974-4A0EFDA56662}"/>
              </a:ext>
            </a:extLst>
          </p:cNvPr>
          <p:cNvSpPr txBox="1"/>
          <p:nvPr/>
        </p:nvSpPr>
        <p:spPr>
          <a:xfrm>
            <a:off x="7201106" y="6472427"/>
            <a:ext cx="4577235" cy="261610"/>
          </a:xfrm>
          <a:prstGeom prst="rect">
            <a:avLst/>
          </a:prstGeom>
          <a:noFill/>
        </p:spPr>
        <p:txBody>
          <a:bodyPr wrap="square" rtlCol="0">
            <a:spAutoFit/>
          </a:bodyPr>
          <a:lstStyle/>
          <a:p>
            <a:r>
              <a:rPr lang="en-US" sz="1100" i="1">
                <a:solidFill>
                  <a:srgbClr val="00B0F0"/>
                </a:solidFill>
                <a:latin typeface="Arial" panose="020B0604020202020204" pitchFamily="34" charset="0"/>
                <a:cs typeface="Arial" panose="020B0604020202020204" pitchFamily="34" charset="0"/>
              </a:rPr>
              <a:t> 2023 </a:t>
            </a:r>
            <a:r>
              <a:rPr lang="en-US" sz="1100" i="1">
                <a:solidFill>
                  <a:srgbClr val="00B0F0"/>
                </a:solidFill>
              </a:rPr>
              <a:t>Annual report on UNICEF humanitarian action</a:t>
            </a:r>
            <a:endParaRPr lang="en-US" sz="1100" i="1">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709211"/>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itle 1">
            <a:extLst>
              <a:ext uri="{FF2B5EF4-FFF2-40B4-BE49-F238E27FC236}">
                <a16:creationId xmlns:a16="http://schemas.microsoft.com/office/drawing/2014/main" id="{DB62E3F3-0F3A-C348-6622-BF9498E4EB75}"/>
              </a:ext>
            </a:extLst>
          </p:cNvPr>
          <p:cNvSpPr txBox="1">
            <a:spLocks/>
          </p:cNvSpPr>
          <p:nvPr/>
        </p:nvSpPr>
        <p:spPr>
          <a:xfrm>
            <a:off x="-105351" y="-180538"/>
            <a:ext cx="11693322" cy="1089104"/>
          </a:xfrm>
          <a:prstGeom prst="rect">
            <a:avLst/>
          </a:prstGeom>
        </p:spPr>
        <p:txBody>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algn="l" hangingPunct="1"/>
            <a:r>
              <a:rPr lang="en-US"/>
              <a:t> </a:t>
            </a:r>
            <a:r>
              <a:rPr lang="en-US" sz="4400" b="1" kern="1200">
                <a:solidFill>
                  <a:schemeClr val="tx1"/>
                </a:solidFill>
                <a:latin typeface="+mj-lt"/>
                <a:ea typeface="+mj-ea"/>
                <a:cs typeface="+mj-cs"/>
                <a:sym typeface="Helvetica Neue"/>
              </a:rPr>
              <a:t> </a:t>
            </a:r>
            <a:r>
              <a:rPr lang="en-US" sz="3600" kern="1200">
                <a:solidFill>
                  <a:schemeClr val="tx1"/>
                </a:solidFill>
                <a:latin typeface="+mj-lt"/>
                <a:ea typeface="+mj-ea"/>
                <a:cs typeface="+mj-cs"/>
                <a:sym typeface="Helvetica Neue"/>
              </a:rPr>
              <a:t>Regional action – UNICEF ESARO</a:t>
            </a:r>
            <a:endParaRPr lang="en-US"/>
          </a:p>
        </p:txBody>
      </p:sp>
      <p:sp>
        <p:nvSpPr>
          <p:cNvPr id="5" name="TextBox 4">
            <a:extLst>
              <a:ext uri="{FF2B5EF4-FFF2-40B4-BE49-F238E27FC236}">
                <a16:creationId xmlns:a16="http://schemas.microsoft.com/office/drawing/2014/main" id="{9531E46D-2F88-8153-B341-F6C306DCBA83}"/>
              </a:ext>
            </a:extLst>
          </p:cNvPr>
          <p:cNvSpPr txBox="1"/>
          <p:nvPr/>
        </p:nvSpPr>
        <p:spPr>
          <a:xfrm>
            <a:off x="304921" y="652187"/>
            <a:ext cx="11569455" cy="5508014"/>
          </a:xfrm>
          <a:prstGeom prst="rect">
            <a:avLst/>
          </a:prstGeom>
          <a:noFill/>
        </p:spPr>
        <p:txBody>
          <a:bodyPr wrap="square" lIns="91345" tIns="45672" rIns="91345" bIns="45672" rtlCol="0" anchor="t">
            <a:spAutoFit/>
          </a:bodyPr>
          <a:lstStyle/>
          <a:p>
            <a:pPr algn="l" defTabSz="913486" hangingPunct="1"/>
            <a:r>
              <a:rPr lang="en-US" sz="3197" kern="1200" err="1">
                <a:solidFill>
                  <a:srgbClr val="00B0F0"/>
                </a:solidFill>
                <a:latin typeface="Calibri" panose="020F0502020204030204"/>
                <a:ea typeface="+mn-ea"/>
                <a:cs typeface="+mn-cs"/>
              </a:rPr>
              <a:t>NutritionWorks</a:t>
            </a:r>
            <a:r>
              <a:rPr lang="en-US" sz="3197" kern="1200">
                <a:solidFill>
                  <a:srgbClr val="00B0F0"/>
                </a:solidFill>
                <a:latin typeface="Calibri" panose="020F0502020204030204"/>
                <a:ea typeface="+mn-ea"/>
                <a:cs typeface="+mn-cs"/>
              </a:rPr>
              <a:t> contract on climate and nutrition:</a:t>
            </a:r>
          </a:p>
          <a:p>
            <a:pPr algn="l" defTabSz="913486" hangingPunct="1"/>
            <a:endParaRPr lang="en-US" sz="1998" b="0" kern="1200">
              <a:solidFill>
                <a:prstClr val="black"/>
              </a:solidFill>
              <a:latin typeface="Calibri" panose="020F0502020204030204"/>
              <a:ea typeface="+mn-ea"/>
              <a:cs typeface="+mn-cs"/>
            </a:endParaRP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Undertake </a:t>
            </a:r>
            <a:r>
              <a:rPr lang="en-US" sz="2000" kern="1200">
                <a:solidFill>
                  <a:prstClr val="black"/>
                </a:solidFill>
                <a:latin typeface="Calibri" panose="020F0502020204030204"/>
                <a:ea typeface="+mn-ea"/>
                <a:cs typeface="+mn-cs"/>
              </a:rPr>
              <a:t>evidence generation/analysis</a:t>
            </a:r>
            <a:r>
              <a:rPr lang="en-US" sz="2000" b="0" kern="1200">
                <a:solidFill>
                  <a:prstClr val="black"/>
                </a:solidFill>
                <a:latin typeface="Calibri" panose="020F0502020204030204"/>
                <a:ea typeface="+mn-ea"/>
                <a:cs typeface="+mn-cs"/>
              </a:rPr>
              <a:t>: on how climate change has been impacting on food security and malnutrition outcomes; livelihoods, choice of diets and feeding habits, childcare; assess climate risks to food security and maternal and child nutrition services </a:t>
            </a: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Develop a climate change and nutrition </a:t>
            </a:r>
            <a:r>
              <a:rPr lang="en-US" sz="2000" b="0" kern="1200" err="1">
                <a:solidFill>
                  <a:prstClr val="black"/>
                </a:solidFill>
                <a:latin typeface="Calibri" panose="020F0502020204030204"/>
                <a:ea typeface="+mn-ea"/>
                <a:cs typeface="+mn-cs"/>
              </a:rPr>
              <a:t>programme</a:t>
            </a:r>
            <a:r>
              <a:rPr lang="en-US" sz="2000" b="0" kern="1200">
                <a:solidFill>
                  <a:prstClr val="black"/>
                </a:solidFill>
                <a:latin typeface="Calibri" panose="020F0502020204030204"/>
                <a:ea typeface="+mn-ea"/>
                <a:cs typeface="+mn-cs"/>
              </a:rPr>
              <a:t> </a:t>
            </a:r>
            <a:r>
              <a:rPr lang="en-US" sz="2000" kern="1200">
                <a:solidFill>
                  <a:prstClr val="black"/>
                </a:solidFill>
                <a:latin typeface="Calibri" panose="020F0502020204030204"/>
                <a:ea typeface="+mn-ea"/>
                <a:cs typeface="+mn-cs"/>
              </a:rPr>
              <a:t>framework and strategy</a:t>
            </a:r>
            <a:r>
              <a:rPr lang="en-US" sz="2000" b="0" kern="1200">
                <a:solidFill>
                  <a:prstClr val="black"/>
                </a:solidFill>
                <a:latin typeface="Calibri" panose="020F0502020204030204"/>
                <a:ea typeface="+mn-ea"/>
                <a:cs typeface="+mn-cs"/>
              </a:rPr>
              <a:t> for ESAR </a:t>
            </a: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Introduction to </a:t>
            </a:r>
            <a:r>
              <a:rPr lang="en-US" sz="2000" kern="1200">
                <a:solidFill>
                  <a:prstClr val="black"/>
                </a:solidFill>
                <a:latin typeface="Calibri" panose="020F0502020204030204"/>
                <a:ea typeface="+mn-ea"/>
                <a:cs typeface="+mn-cs"/>
              </a:rPr>
              <a:t>climate financing </a:t>
            </a:r>
            <a:r>
              <a:rPr lang="en-US" sz="2000" b="0" kern="1200">
                <a:solidFill>
                  <a:prstClr val="black"/>
                </a:solidFill>
                <a:latin typeface="Calibri" panose="020F0502020204030204"/>
                <a:ea typeface="+mn-ea"/>
                <a:cs typeface="+mn-cs"/>
              </a:rPr>
              <a:t>and framing nutrition as a core element to be included within the strategies, plans and proposals to be funded with </a:t>
            </a:r>
            <a:r>
              <a:rPr lang="en-US" sz="2000" kern="1200">
                <a:solidFill>
                  <a:prstClr val="black"/>
                </a:solidFill>
                <a:latin typeface="Calibri" panose="020F0502020204030204"/>
                <a:ea typeface="+mn-ea"/>
                <a:cs typeface="+mn-cs"/>
              </a:rPr>
              <a:t>climate financing </a:t>
            </a:r>
          </a:p>
          <a:p>
            <a:pPr marL="228371" indent="-228371" algn="l" defTabSz="913486" hangingPunct="1">
              <a:buFont typeface="+mj-lt"/>
              <a:buAutoNum type="arabicPeriod"/>
            </a:pPr>
            <a:r>
              <a:rPr lang="en-US" sz="2000" b="0" kern="1200">
                <a:solidFill>
                  <a:prstClr val="black"/>
                </a:solidFill>
                <a:latin typeface="Calibri" panose="020F0502020204030204"/>
                <a:ea typeface="+mn-ea"/>
                <a:cs typeface="+mn-cs"/>
              </a:rPr>
              <a:t>Further refine the surge approach and other </a:t>
            </a:r>
            <a:r>
              <a:rPr lang="en-US" sz="2000" kern="1200">
                <a:solidFill>
                  <a:prstClr val="black"/>
                </a:solidFill>
                <a:latin typeface="Calibri" panose="020F0502020204030204"/>
                <a:ea typeface="+mn-ea"/>
                <a:cs typeface="+mn-cs"/>
              </a:rPr>
              <a:t>shock-responsiveness approaches</a:t>
            </a:r>
            <a:r>
              <a:rPr lang="en-US" sz="2000" b="0" kern="1200">
                <a:solidFill>
                  <a:prstClr val="black"/>
                </a:solidFill>
                <a:latin typeface="Calibri" panose="020F0502020204030204"/>
                <a:ea typeface="+mn-ea"/>
                <a:cs typeface="+mn-cs"/>
              </a:rPr>
              <a:t> </a:t>
            </a:r>
          </a:p>
          <a:p>
            <a:pPr marL="228371" indent="-228371" algn="l" defTabSz="913486" hangingPunct="1">
              <a:buFontTx/>
              <a:buAutoNum type="arabicPeriod" startAt="6"/>
            </a:pPr>
            <a:r>
              <a:rPr lang="en-US" sz="2000" b="0" kern="1200">
                <a:solidFill>
                  <a:prstClr val="black"/>
                </a:solidFill>
                <a:latin typeface="Calibri" panose="020F0502020204030204"/>
                <a:ea typeface="+mn-ea"/>
                <a:cs typeface="+mn-cs"/>
              </a:rPr>
              <a:t>Support country offices to </a:t>
            </a:r>
            <a:r>
              <a:rPr lang="en-US" sz="2000" kern="1200">
                <a:solidFill>
                  <a:prstClr val="black"/>
                </a:solidFill>
                <a:latin typeface="Calibri" panose="020F0502020204030204"/>
                <a:ea typeface="+mn-ea"/>
                <a:cs typeface="+mn-cs"/>
              </a:rPr>
              <a:t>integrate climate-sensitive nutrition </a:t>
            </a:r>
            <a:r>
              <a:rPr lang="en-US" sz="2000" b="0" kern="1200">
                <a:solidFill>
                  <a:prstClr val="black"/>
                </a:solidFill>
                <a:latin typeface="Calibri" panose="020F0502020204030204"/>
                <a:ea typeface="+mn-ea"/>
                <a:cs typeface="+mn-cs"/>
              </a:rPr>
              <a:t>within their program documents, AWP/RWPs, donor proposals, and PCAs with partners</a:t>
            </a:r>
          </a:p>
          <a:p>
            <a:pPr marL="228371" indent="-228371" algn="l" defTabSz="913486" hangingPunct="1">
              <a:buFontTx/>
              <a:buAutoNum type="arabicPeriod" startAt="7"/>
            </a:pPr>
            <a:r>
              <a:rPr lang="en-US" sz="2000" b="0" kern="1200">
                <a:solidFill>
                  <a:prstClr val="black"/>
                </a:solidFill>
                <a:latin typeface="Calibri" panose="020F0502020204030204"/>
                <a:ea typeface="+mn-ea"/>
                <a:cs typeface="+mn-cs"/>
              </a:rPr>
              <a:t>Contribute to the UNICEF climate and resilience agenda through </a:t>
            </a:r>
            <a:r>
              <a:rPr lang="en-US" sz="2000" kern="1200">
                <a:solidFill>
                  <a:prstClr val="black"/>
                </a:solidFill>
                <a:latin typeface="Calibri" panose="020F0502020204030204"/>
                <a:ea typeface="+mn-ea"/>
                <a:cs typeface="+mn-cs"/>
              </a:rPr>
              <a:t>nutrition’s engagement in multi-sectoral climate change programming</a:t>
            </a:r>
            <a:r>
              <a:rPr lang="en-US" sz="2000" b="0" kern="1200">
                <a:solidFill>
                  <a:prstClr val="black"/>
                </a:solidFill>
                <a:latin typeface="Calibri" panose="020F0502020204030204"/>
                <a:ea typeface="+mn-ea"/>
                <a:cs typeface="+mn-cs"/>
              </a:rPr>
              <a:t> with relevant sections (WASH, Health, Social Protection, Emergency, ECD). </a:t>
            </a:r>
          </a:p>
          <a:p>
            <a:pPr marL="228371" indent="-228371" algn="l" defTabSz="913486" hangingPunct="1">
              <a:buFontTx/>
              <a:buAutoNum type="arabicPeriod" startAt="7"/>
            </a:pPr>
            <a:endParaRPr lang="en-US" sz="2000" b="0" kern="1200">
              <a:solidFill>
                <a:prstClr val="black"/>
              </a:solidFill>
              <a:latin typeface="Calibri" panose="020F0502020204030204"/>
              <a:ea typeface="Calibri"/>
              <a:cs typeface="Calibri"/>
            </a:endParaRPr>
          </a:p>
          <a:p>
            <a:pPr algn="l"/>
            <a:r>
              <a:rPr lang="en-GB" sz="2000" b="0">
                <a:latin typeface="Helvetica Neue"/>
                <a:ea typeface="Calibri" panose="020F0502020204030204" pitchFamily="34" charset="0"/>
              </a:rPr>
              <a:t>9 ESAR focus countries most affected by climate change according to the Child Climate Risk Indicator: </a:t>
            </a:r>
            <a:r>
              <a:rPr lang="pt-BR" sz="2000" b="0" i="1">
                <a:latin typeface="Helvetica Neue"/>
              </a:rPr>
              <a:t>Angola, Eritrea, Ethiopia, Kenya, Madagascar, Malawi, Mozambique Somalia, South Sudan</a:t>
            </a:r>
          </a:p>
          <a:p>
            <a:pPr algn="l" defTabSz="913486" hangingPunct="1"/>
            <a:endParaRPr lang="en-US" sz="1998"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210093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79342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26539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7104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102272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56181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787388" y="6179617"/>
            <a:ext cx="1275893" cy="452120"/>
          </a:xfrm>
          <a:prstGeom prst="rect">
            <a:avLst/>
          </a:prstGeom>
        </p:spPr>
      </p:pic>
      <p:sp>
        <p:nvSpPr>
          <p:cNvPr id="2" name="TextBox 1">
            <a:extLst>
              <a:ext uri="{FF2B5EF4-FFF2-40B4-BE49-F238E27FC236}">
                <a16:creationId xmlns:a16="http://schemas.microsoft.com/office/drawing/2014/main" id="{F25CCB95-E6DE-87B9-3615-10064117A0AE}"/>
              </a:ext>
            </a:extLst>
          </p:cNvPr>
          <p:cNvSpPr txBox="1"/>
          <p:nvPr/>
        </p:nvSpPr>
        <p:spPr>
          <a:xfrm>
            <a:off x="429008" y="160672"/>
            <a:ext cx="7548343"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000000"/>
                </a:solidFill>
                <a:effectLst/>
                <a:uFillTx/>
                <a:latin typeface="Helvetica Neue"/>
                <a:ea typeface="Helvetica Neue"/>
                <a:cs typeface="Helvetica Neue"/>
                <a:sym typeface="Helvetica Neue"/>
              </a:rPr>
              <a:t>GNC action</a:t>
            </a:r>
            <a:r>
              <a:rPr lang="en-US" sz="3600" b="0"/>
              <a:t>: </a:t>
            </a:r>
            <a:r>
              <a:rPr kumimoji="0" lang="en-US" sz="3600" b="0" i="0" u="none" strike="noStrike" cap="none" spc="0" normalizeH="0" baseline="0">
                <a:ln>
                  <a:noFill/>
                </a:ln>
                <a:solidFill>
                  <a:srgbClr val="000000"/>
                </a:solidFill>
                <a:effectLst/>
                <a:uFillTx/>
                <a:latin typeface="Helvetica Neue"/>
                <a:ea typeface="Helvetica Neue"/>
                <a:cs typeface="Helvetica Neue"/>
                <a:sym typeface="Helvetica Neue"/>
              </a:rPr>
              <a:t>NIE and climate crisis (Jan-June 2024)</a:t>
            </a:r>
          </a:p>
        </p:txBody>
      </p:sp>
      <p:graphicFrame>
        <p:nvGraphicFramePr>
          <p:cNvPr id="7" name="Diagram 6">
            <a:extLst>
              <a:ext uri="{FF2B5EF4-FFF2-40B4-BE49-F238E27FC236}">
                <a16:creationId xmlns:a16="http://schemas.microsoft.com/office/drawing/2014/main" id="{5F1D52AF-D40F-E8EA-BE08-79B123766A32}"/>
              </a:ext>
            </a:extLst>
          </p:cNvPr>
          <p:cNvGraphicFramePr/>
          <p:nvPr/>
        </p:nvGraphicFramePr>
        <p:xfrm>
          <a:off x="2894825" y="581873"/>
          <a:ext cx="8452242" cy="4641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a:extLst>
              <a:ext uri="{FF2B5EF4-FFF2-40B4-BE49-F238E27FC236}">
                <a16:creationId xmlns:a16="http://schemas.microsoft.com/office/drawing/2014/main" id="{DEE48EC5-8C45-82F8-7BF0-1E63F961E33D}"/>
              </a:ext>
            </a:extLst>
          </p:cNvPr>
          <p:cNvPicPr>
            <a:picLocks noChangeAspect="1"/>
          </p:cNvPicPr>
          <p:nvPr/>
        </p:nvPicPr>
        <p:blipFill>
          <a:blip r:embed="rId10"/>
          <a:stretch>
            <a:fillRect/>
          </a:stretch>
        </p:blipFill>
        <p:spPr>
          <a:xfrm>
            <a:off x="429009" y="3130973"/>
            <a:ext cx="2198554" cy="1899498"/>
          </a:xfrm>
          <a:prstGeom prst="rect">
            <a:avLst/>
          </a:prstGeom>
        </p:spPr>
      </p:pic>
      <p:sp>
        <p:nvSpPr>
          <p:cNvPr id="27" name="Arrow: Right 26">
            <a:extLst>
              <a:ext uri="{FF2B5EF4-FFF2-40B4-BE49-F238E27FC236}">
                <a16:creationId xmlns:a16="http://schemas.microsoft.com/office/drawing/2014/main" id="{575FEA21-916B-D888-98FE-0F9E1BEDDB50}"/>
              </a:ext>
            </a:extLst>
          </p:cNvPr>
          <p:cNvSpPr/>
          <p:nvPr/>
        </p:nvSpPr>
        <p:spPr>
          <a:xfrm>
            <a:off x="3129614" y="4380825"/>
            <a:ext cx="7976934" cy="1146468"/>
          </a:xfrm>
          <a:prstGeom prst="rightArrow">
            <a:avLst/>
          </a:prstGeom>
          <a:solidFill>
            <a:srgbClr val="92D05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TextBox 27">
            <a:extLst>
              <a:ext uri="{FF2B5EF4-FFF2-40B4-BE49-F238E27FC236}">
                <a16:creationId xmlns:a16="http://schemas.microsoft.com/office/drawing/2014/main" id="{5611CAC1-9FAB-6F1F-F4CF-499AD7E9453C}"/>
              </a:ext>
            </a:extLst>
          </p:cNvPr>
          <p:cNvSpPr txBox="1"/>
          <p:nvPr/>
        </p:nvSpPr>
        <p:spPr>
          <a:xfrm>
            <a:off x="4046055" y="4773671"/>
            <a:ext cx="6144052"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chemeClr val="bg1"/>
                </a:solidFill>
                <a:effectLst/>
                <a:uFillTx/>
                <a:latin typeface="Helvetica Neue"/>
                <a:ea typeface="Helvetica Neue"/>
                <a:cs typeface="Helvetica Neue"/>
                <a:sym typeface="Helvetica Neue"/>
              </a:rPr>
              <a:t>GNC Climate and Nutrition Working Group</a:t>
            </a:r>
          </a:p>
        </p:txBody>
      </p:sp>
      <p:sp>
        <p:nvSpPr>
          <p:cNvPr id="5" name="TextBox 4">
            <a:extLst>
              <a:ext uri="{FF2B5EF4-FFF2-40B4-BE49-F238E27FC236}">
                <a16:creationId xmlns:a16="http://schemas.microsoft.com/office/drawing/2014/main" id="{60B847F3-B7AF-16DC-BA37-E51B513872CE}"/>
              </a:ext>
            </a:extLst>
          </p:cNvPr>
          <p:cNvSpPr txBox="1"/>
          <p:nvPr/>
        </p:nvSpPr>
        <p:spPr>
          <a:xfrm>
            <a:off x="420770" y="1945731"/>
            <a:ext cx="2198553" cy="992579"/>
          </a:xfrm>
          <a:prstGeom prst="rect">
            <a:avLst/>
          </a:prstGeom>
          <a:solidFill>
            <a:srgbClr val="9CCB3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Helvetica Neue"/>
                <a:ea typeface="Helvetica Neue"/>
                <a:cs typeface="Helvetica Neue"/>
                <a:sym typeface="Helvetica Neue"/>
              </a:rPr>
              <a:t>User needs</a:t>
            </a:r>
          </a:p>
          <a:p>
            <a:pPr marL="0" marR="0" indent="0" algn="ctr" defTabSz="412750" rtl="0" fontAlgn="auto" latinLnBrk="0" hangingPunct="0">
              <a:lnSpc>
                <a:spcPct val="100000"/>
              </a:lnSpc>
              <a:spcBef>
                <a:spcPts val="0"/>
              </a:spcBef>
              <a:spcAft>
                <a:spcPts val="0"/>
              </a:spcAft>
              <a:buClrTx/>
              <a:buSzTx/>
              <a:buFontTx/>
              <a:buNone/>
              <a:tabLst/>
            </a:pPr>
            <a:endParaRPr lang="en-US" b="0"/>
          </a:p>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9" name="Right Brace 8">
            <a:extLst>
              <a:ext uri="{FF2B5EF4-FFF2-40B4-BE49-F238E27FC236}">
                <a16:creationId xmlns:a16="http://schemas.microsoft.com/office/drawing/2014/main" id="{DDDD8FAE-4C97-50BB-935C-11D3960FDB9F}"/>
              </a:ext>
            </a:extLst>
          </p:cNvPr>
          <p:cNvSpPr/>
          <p:nvPr/>
        </p:nvSpPr>
        <p:spPr>
          <a:xfrm>
            <a:off x="2588435" y="1630233"/>
            <a:ext cx="284480" cy="3597534"/>
          </a:xfrm>
          <a:prstGeom prst="righ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2909124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25CCB95-E6DE-87B9-3615-10064117A0AE}"/>
              </a:ext>
            </a:extLst>
          </p:cNvPr>
          <p:cNvSpPr txBox="1"/>
          <p:nvPr/>
        </p:nvSpPr>
        <p:spPr>
          <a:xfrm>
            <a:off x="478971" y="395817"/>
            <a:ext cx="11244942"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000000"/>
                </a:solidFill>
                <a:effectLst/>
                <a:uFillTx/>
                <a:latin typeface="Helvetica Neue"/>
                <a:ea typeface="Helvetica Neue"/>
                <a:cs typeface="Helvetica Neue"/>
                <a:sym typeface="Helvetica Neue"/>
              </a:rPr>
              <a:t>NIE and the climate crisis: GNC action</a:t>
            </a:r>
          </a:p>
        </p:txBody>
      </p:sp>
      <p:sp>
        <p:nvSpPr>
          <p:cNvPr id="5" name="TextBox 4">
            <a:extLst>
              <a:ext uri="{FF2B5EF4-FFF2-40B4-BE49-F238E27FC236}">
                <a16:creationId xmlns:a16="http://schemas.microsoft.com/office/drawing/2014/main" id="{1D6A58E0-87AE-C7F1-FC6A-3CE6F34B5CB0}"/>
              </a:ext>
            </a:extLst>
          </p:cNvPr>
          <p:cNvSpPr txBox="1"/>
          <p:nvPr/>
        </p:nvSpPr>
        <p:spPr>
          <a:xfrm>
            <a:off x="681661" y="1255328"/>
            <a:ext cx="6679259" cy="43473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US" sz="2000">
                <a:solidFill>
                  <a:srgbClr val="000000"/>
                </a:solidFill>
                <a:latin typeface="Calibri" panose="020F0502020204030204" pitchFamily="34" charset="0"/>
                <a:ea typeface="Times New Roman" panose="02020603050405020304" pitchFamily="18" charset="0"/>
              </a:rPr>
              <a:t>How to engage:</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b="0">
                <a:latin typeface="Calibri" panose="020F0502020204030204" pitchFamily="34" charset="0"/>
                <a:ea typeface="Times New Roman" panose="02020603050405020304" pitchFamily="18" charset="0"/>
              </a:rPr>
              <a:t>Technical discussions in Feb/March (invitation in GNC Jan newsletter) in the GNC Climate and Nutrition Working Group</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2000" b="0">
              <a:latin typeface="Calibri" panose="020F0502020204030204" pitchFamily="34" charset="0"/>
              <a:ea typeface="Times New Roman" panose="02020603050405020304" pitchFamily="18" charset="0"/>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b="0">
                <a:latin typeface="Calibri" panose="020F0502020204030204" pitchFamily="34" charset="0"/>
                <a:ea typeface="Times New Roman" panose="02020603050405020304" pitchFamily="18" charset="0"/>
              </a:rPr>
              <a:t>Feeding into surveys via country nutrition clusters for 1) mapping of who is doing what where in Feb (using a working definition) and 2) what are priority needs in areas that the GNC can support (which will build off of this meeting)</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2000" b="0">
              <a:latin typeface="Calibri" panose="020F0502020204030204" pitchFamily="34" charset="0"/>
              <a:ea typeface="Times New Roman" panose="02020603050405020304" pitchFamily="18" charset="0"/>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b="0">
                <a:latin typeface="Calibri" panose="020F0502020204030204" pitchFamily="34" charset="0"/>
                <a:ea typeface="Times New Roman" panose="02020603050405020304" pitchFamily="18" charset="0"/>
              </a:rPr>
              <a:t>Sharing your experience- </a:t>
            </a:r>
            <a:r>
              <a:rPr lang="en-US" sz="2000" b="0" err="1">
                <a:latin typeface="Calibri" panose="020F0502020204030204" pitchFamily="34" charset="0"/>
                <a:ea typeface="Times New Roman" panose="02020603050405020304" pitchFamily="18" charset="0"/>
              </a:rPr>
              <a:t>eg</a:t>
            </a:r>
            <a:r>
              <a:rPr lang="en-US" sz="2000" b="0">
                <a:latin typeface="Calibri" panose="020F0502020204030204" pitchFamily="34" charset="0"/>
                <a:ea typeface="Times New Roman" panose="02020603050405020304" pitchFamily="18" charset="0"/>
              </a:rPr>
              <a:t> through follow up from this region, and stay tuned for other opportunities from the GNC Climate and Nutrition WG</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endParaRPr lang="en-US" sz="2000" b="0">
              <a:latin typeface="Calibri" panose="020F0502020204030204" pitchFamily="34" charset="0"/>
              <a:ea typeface="Times New Roman" panose="02020603050405020304" pitchFamily="18" charset="0"/>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b="0">
                <a:solidFill>
                  <a:srgbClr val="000000"/>
                </a:solidFill>
                <a:latin typeface="Calibri" panose="020F0502020204030204" pitchFamily="34" charset="0"/>
                <a:ea typeface="Times New Roman" panose="02020603050405020304" pitchFamily="18" charset="0"/>
              </a:rPr>
              <a:t>Discussion at GNC ann</a:t>
            </a:r>
            <a:r>
              <a:rPr lang="en-US" sz="2000" b="0">
                <a:latin typeface="Calibri" panose="020F0502020204030204" pitchFamily="34" charset="0"/>
                <a:ea typeface="Times New Roman" panose="02020603050405020304" pitchFamily="18" charset="0"/>
              </a:rPr>
              <a:t>ual meeting</a:t>
            </a:r>
            <a:endPar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9" name="Picture 8" descr="A close-up of a brochure&#10;&#10;Description automatically generated">
            <a:extLst>
              <a:ext uri="{FF2B5EF4-FFF2-40B4-BE49-F238E27FC236}">
                <a16:creationId xmlns:a16="http://schemas.microsoft.com/office/drawing/2014/main" id="{A26C63FF-8A72-DFF0-2205-6C4FAFFFF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3775" y="1114425"/>
            <a:ext cx="3471863" cy="4629150"/>
          </a:xfrm>
          <a:prstGeom prst="rect">
            <a:avLst/>
          </a:prstGeom>
        </p:spPr>
      </p:pic>
    </p:spTree>
    <p:extLst>
      <p:ext uri="{BB962C8B-B14F-4D97-AF65-F5344CB8AC3E}">
        <p14:creationId xmlns:p14="http://schemas.microsoft.com/office/powerpoint/2010/main" val="26386640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D35B4-5E59-19B3-A1D5-941A76CB2DDD}"/>
            </a:ext>
          </a:extLst>
        </p:cNvPr>
        <p:cNvGrpSpPr/>
        <p:nvPr/>
      </p:nvGrpSpPr>
      <p:grpSpPr>
        <a:xfrm>
          <a:off x="0" y="0"/>
          <a:ext cx="0" cy="0"/>
          <a:chOff x="0" y="0"/>
          <a:chExt cx="0" cy="0"/>
        </a:xfrm>
      </p:grpSpPr>
      <p:sp>
        <p:nvSpPr>
          <p:cNvPr id="4" name="Rectangle">
            <a:extLst>
              <a:ext uri="{FF2B5EF4-FFF2-40B4-BE49-F238E27FC236}">
                <a16:creationId xmlns:a16="http://schemas.microsoft.com/office/drawing/2014/main" id="{6C73555D-6741-8BFE-F53D-7C2D471458AB}"/>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a:extLst>
              <a:ext uri="{FF2B5EF4-FFF2-40B4-BE49-F238E27FC236}">
                <a16:creationId xmlns:a16="http://schemas.microsoft.com/office/drawing/2014/main" id="{04EE6E26-09F7-B10B-FA31-0A31F9F40AD5}"/>
              </a:ext>
            </a:extLst>
          </p:cNvPr>
          <p:cNvSpPr txBox="1"/>
          <p:nvPr/>
        </p:nvSpPr>
        <p:spPr>
          <a:xfrm>
            <a:off x="676385" y="2459433"/>
            <a:ext cx="12189609" cy="914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82B48EA9-363D-D453-7DDA-371ED3568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7EED0502-1920-9F4B-1BF1-4B509527481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281C4818-B0BF-0481-7EB4-A8FD620CCAAA}"/>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0122784E-9F7A-0376-EB17-1AC230CFCD94}"/>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1C4676B1-DE7D-2489-2165-53657A442B3B}"/>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3BE0D81F-D28C-D076-6F2C-F1343A4F7465}"/>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57196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4BD58D-6EDA-E99C-B371-3531FFC8DC57}"/>
            </a:ext>
          </a:extLst>
        </p:cNvPr>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3E0756C0-C659-6038-D454-3D9A2BE10191}"/>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3CC0E4-89D7-69CF-E30C-849205D32428}"/>
              </a:ext>
            </a:extLst>
          </p:cNvPr>
          <p:cNvSpPr>
            <a:spLocks noGrp="1"/>
          </p:cNvSpPr>
          <p:nvPr>
            <p:ph type="ctrTitle"/>
          </p:nvPr>
        </p:nvSpPr>
        <p:spPr>
          <a:xfrm>
            <a:off x="639413" y="640080"/>
            <a:ext cx="2749487"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defTabSz="914400">
              <a:lnSpc>
                <a:spcPct val="90000"/>
              </a:lnSpc>
              <a:spcBef>
                <a:spcPct val="0"/>
              </a:spcBef>
            </a:pPr>
            <a:r>
              <a:rPr lang="en-US" sz="2800" b="1" kern="1200">
                <a:solidFill>
                  <a:srgbClr val="262626"/>
                </a:solidFill>
                <a:latin typeface="+mj-lt"/>
                <a:ea typeface="+mj-ea"/>
                <a:cs typeface="+mj-cs"/>
              </a:rPr>
              <a:t>Coffee Break</a:t>
            </a:r>
            <a:endParaRPr lang="en-US" sz="2800" kern="1200">
              <a:solidFill>
                <a:srgbClr val="262626"/>
              </a:solidFill>
              <a:latin typeface="+mj-lt"/>
              <a:ea typeface="+mj-ea"/>
              <a:cs typeface="+mj-cs"/>
            </a:endParaRPr>
          </a:p>
        </p:txBody>
      </p:sp>
    </p:spTree>
    <p:extLst>
      <p:ext uri="{BB962C8B-B14F-4D97-AF65-F5344CB8AC3E}">
        <p14:creationId xmlns:p14="http://schemas.microsoft.com/office/powerpoint/2010/main" val="50689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4A5616-111D-BB24-9C0A-3A42C0B2AFF4}"/>
            </a:ext>
          </a:extLst>
        </p:cNvPr>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D150987C-FD82-FCB0-7375-FC2C02A5F12A}"/>
              </a:ext>
            </a:extLst>
          </p:cNvPr>
          <p:cNvPicPr>
            <a:picLocks noChangeAspect="1"/>
          </p:cNvPicPr>
          <p:nvPr/>
        </p:nvPicPr>
        <p:blipFill>
          <a:blip r:embed="rId2"/>
          <a:srcRect t="15779" b="15779"/>
          <a:stretch/>
        </p:blipFill>
        <p:spPr>
          <a:xfrm>
            <a:off x="-221442" y="-1794"/>
            <a:ext cx="13295474" cy="7478705"/>
          </a:xfrm>
          <a:prstGeom prst="rect">
            <a:avLst/>
          </a:prstGeom>
        </p:spPr>
      </p:pic>
      <p:sp>
        <p:nvSpPr>
          <p:cNvPr id="2" name="TextBox 1">
            <a:extLst>
              <a:ext uri="{FF2B5EF4-FFF2-40B4-BE49-F238E27FC236}">
                <a16:creationId xmlns:a16="http://schemas.microsoft.com/office/drawing/2014/main" id="{B01684D8-9547-9CED-B863-6C3115EA56A7}"/>
              </a:ext>
            </a:extLst>
          </p:cNvPr>
          <p:cNvSpPr txBox="1"/>
          <p:nvPr/>
        </p:nvSpPr>
        <p:spPr>
          <a:xfrm>
            <a:off x="2740883" y="2706532"/>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a:bodyPr>
          <a:lstStyle/>
          <a:p>
            <a:pPr defTabSz="913486">
              <a:lnSpc>
                <a:spcPct val="90000"/>
              </a:lnSpc>
              <a:spcBef>
                <a:spcPct val="0"/>
              </a:spcBef>
              <a:spcAft>
                <a:spcPts val="599"/>
              </a:spcAft>
            </a:pPr>
            <a:r>
              <a:rPr lang="en-US" sz="4750">
                <a:solidFill>
                  <a:srgbClr val="455F51"/>
                </a:solidFill>
                <a:latin typeface="+mj-lt"/>
                <a:ea typeface="+mj-ea"/>
                <a:cs typeface="+mj-cs"/>
              </a:rPr>
              <a:t>Group Work Session</a:t>
            </a:r>
            <a:endParaRPr lang="en-US" sz="4750">
              <a:solidFill>
                <a:srgbClr val="455F51"/>
              </a:solidFill>
              <a:latin typeface="Helvetica Neue Medium"/>
            </a:endParaRPr>
          </a:p>
        </p:txBody>
      </p:sp>
    </p:spTree>
    <p:extLst>
      <p:ext uri="{BB962C8B-B14F-4D97-AF65-F5344CB8AC3E}">
        <p14:creationId xmlns:p14="http://schemas.microsoft.com/office/powerpoint/2010/main" val="3436434656"/>
      </p:ext>
    </p:extLst>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4173485"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defTabSz="608883">
              <a:defRPr sz="1800">
                <a:latin typeface="Arial"/>
                <a:ea typeface="Arial"/>
                <a:cs typeface="Arial"/>
                <a:sym typeface="Arial"/>
              </a:defRPr>
            </a:pPr>
            <a:r>
              <a:rPr lang="fr-FR" sz="1798">
                <a:solidFill>
                  <a:srgbClr val="808080"/>
                </a:solidFill>
              </a:rPr>
              <a:t>Group </a:t>
            </a:r>
            <a:r>
              <a:rPr lang="fr-FR" sz="1798" err="1">
                <a:solidFill>
                  <a:srgbClr val="808080"/>
                </a:solidFill>
              </a:rPr>
              <a:t>work</a:t>
            </a:r>
            <a:br>
              <a:rPr sz="1798"/>
            </a:br>
            <a:r>
              <a:rPr sz="1798">
                <a:solidFill>
                  <a:srgbClr val="808080"/>
                </a:solidFill>
              </a:rPr>
              <a:t>Date:</a:t>
            </a:r>
            <a:r>
              <a:rPr lang="en-US" sz="1798">
                <a:solidFill>
                  <a:srgbClr val="808080"/>
                </a:solidFill>
              </a:rPr>
              <a:t> 29/01/2024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528111" y="376810"/>
            <a:ext cx="10333375"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a:solidFill>
                  <a:schemeClr val="bg1">
                    <a:lumMod val="50000"/>
                  </a:schemeClr>
                </a:solidFill>
                <a:cs typeface="Arial"/>
                <a:sym typeface="Arial"/>
              </a:rPr>
              <a:t>Day 1 group </a:t>
            </a:r>
            <a:r>
              <a:rPr lang="fr-FR" sz="4795" err="1">
                <a:solidFill>
                  <a:schemeClr val="bg1">
                    <a:lumMod val="50000"/>
                  </a:schemeClr>
                </a:solidFill>
                <a:cs typeface="Arial"/>
                <a:sym typeface="Arial"/>
              </a:rPr>
              <a:t>work</a:t>
            </a:r>
            <a:r>
              <a:rPr lang="fr-FR" sz="4795">
                <a:solidFill>
                  <a:schemeClr val="bg1">
                    <a:lumMod val="50000"/>
                  </a:schemeClr>
                </a:solidFill>
                <a:cs typeface="Arial"/>
                <a:sym typeface="Arial"/>
              </a:rPr>
              <a:t> session</a:t>
            </a:r>
            <a:endParaRPr lang="fr-FR" sz="4795">
              <a:solidFill>
                <a:schemeClr val="bg1">
                  <a:lumMod val="50000"/>
                </a:schemeClr>
              </a:solidFill>
              <a:cs typeface="Arial"/>
            </a:endParaRPr>
          </a:p>
        </p:txBody>
      </p:sp>
      <p:graphicFrame>
        <p:nvGraphicFramePr>
          <p:cNvPr id="2" name="Table 1">
            <a:extLst>
              <a:ext uri="{FF2B5EF4-FFF2-40B4-BE49-F238E27FC236}">
                <a16:creationId xmlns:a16="http://schemas.microsoft.com/office/drawing/2014/main" id="{22D1C366-D35D-F5F4-B11E-1356BECD010C}"/>
              </a:ext>
            </a:extLst>
          </p:cNvPr>
          <p:cNvGraphicFramePr>
            <a:graphicFrameLocks noGrp="1"/>
          </p:cNvGraphicFramePr>
          <p:nvPr/>
        </p:nvGraphicFramePr>
        <p:xfrm>
          <a:off x="498640" y="1321592"/>
          <a:ext cx="11528408" cy="4271406"/>
        </p:xfrm>
        <a:graphic>
          <a:graphicData uri="http://schemas.openxmlformats.org/drawingml/2006/table">
            <a:tbl>
              <a:tblPr>
                <a:tableStyleId>{5C22544A-7EE6-4342-B048-85BDC9FD1C3A}</a:tableStyleId>
              </a:tblPr>
              <a:tblGrid>
                <a:gridCol w="1539200">
                  <a:extLst>
                    <a:ext uri="{9D8B030D-6E8A-4147-A177-3AD203B41FA5}">
                      <a16:colId xmlns:a16="http://schemas.microsoft.com/office/drawing/2014/main" val="950504431"/>
                    </a:ext>
                  </a:extLst>
                </a:gridCol>
                <a:gridCol w="1367771">
                  <a:extLst>
                    <a:ext uri="{9D8B030D-6E8A-4147-A177-3AD203B41FA5}">
                      <a16:colId xmlns:a16="http://schemas.microsoft.com/office/drawing/2014/main" val="3255210255"/>
                    </a:ext>
                  </a:extLst>
                </a:gridCol>
                <a:gridCol w="1829306">
                  <a:extLst>
                    <a:ext uri="{9D8B030D-6E8A-4147-A177-3AD203B41FA5}">
                      <a16:colId xmlns:a16="http://schemas.microsoft.com/office/drawing/2014/main" val="617840468"/>
                    </a:ext>
                  </a:extLst>
                </a:gridCol>
                <a:gridCol w="1780711">
                  <a:extLst>
                    <a:ext uri="{9D8B030D-6E8A-4147-A177-3AD203B41FA5}">
                      <a16:colId xmlns:a16="http://schemas.microsoft.com/office/drawing/2014/main" val="4113792712"/>
                    </a:ext>
                  </a:extLst>
                </a:gridCol>
                <a:gridCol w="605407">
                  <a:extLst>
                    <a:ext uri="{9D8B030D-6E8A-4147-A177-3AD203B41FA5}">
                      <a16:colId xmlns:a16="http://schemas.microsoft.com/office/drawing/2014/main" val="2571603496"/>
                    </a:ext>
                  </a:extLst>
                </a:gridCol>
                <a:gridCol w="1322926">
                  <a:extLst>
                    <a:ext uri="{9D8B030D-6E8A-4147-A177-3AD203B41FA5}">
                      <a16:colId xmlns:a16="http://schemas.microsoft.com/office/drawing/2014/main" val="2229776796"/>
                    </a:ext>
                  </a:extLst>
                </a:gridCol>
                <a:gridCol w="1517188">
                  <a:extLst>
                    <a:ext uri="{9D8B030D-6E8A-4147-A177-3AD203B41FA5}">
                      <a16:colId xmlns:a16="http://schemas.microsoft.com/office/drawing/2014/main" val="1253501708"/>
                    </a:ext>
                  </a:extLst>
                </a:gridCol>
                <a:gridCol w="1565899">
                  <a:extLst>
                    <a:ext uri="{9D8B030D-6E8A-4147-A177-3AD203B41FA5}">
                      <a16:colId xmlns:a16="http://schemas.microsoft.com/office/drawing/2014/main" val="4070258469"/>
                    </a:ext>
                  </a:extLst>
                </a:gridCol>
              </a:tblGrid>
              <a:tr h="468202">
                <a:tc>
                  <a:txBody>
                    <a:bodyPr/>
                    <a:lstStyle/>
                    <a:p>
                      <a:pPr algn="l" fontAlgn="b"/>
                      <a:r>
                        <a:rPr lang="en-GB" sz="2400" u="none" strike="noStrike">
                          <a:effectLst/>
                          <a:latin typeface="Calibri" panose="020F0502020204030204" pitchFamily="34" charset="0"/>
                          <a:cs typeface="Calibri" panose="020F0502020204030204" pitchFamily="34" charset="0"/>
                        </a:rPr>
                        <a:t>In the room</a:t>
                      </a:r>
                      <a:endParaRPr lang="en-GB" sz="2400" b="1"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GB" sz="2400" u="none" strike="noStrike">
                          <a:effectLst/>
                          <a:latin typeface="Calibri" panose="020F0502020204030204" pitchFamily="34" charset="0"/>
                          <a:cs typeface="Calibri" panose="020F0502020204030204" pitchFamily="34" charset="0"/>
                        </a:rPr>
                        <a:t>Online</a:t>
                      </a:r>
                      <a:endParaRPr lang="en-GB" sz="2400" b="1"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549243"/>
                  </a:ext>
                </a:extLst>
              </a:tr>
              <a:tr h="752900">
                <a:tc>
                  <a:txBody>
                    <a:bodyPr/>
                    <a:lstStyle/>
                    <a:p>
                      <a:pPr algn="l" fontAlgn="ctr"/>
                      <a:r>
                        <a:rPr lang="en-GB" sz="2400" u="none" strike="noStrike">
                          <a:effectLst/>
                          <a:latin typeface="Calibri" panose="020F0502020204030204" pitchFamily="34" charset="0"/>
                          <a:cs typeface="Calibri" panose="020F0502020204030204" pitchFamily="34" charset="0"/>
                        </a:rPr>
                        <a:t>Themes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Tables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Facilitators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Notetakers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Themes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Facilitators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Notetakers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7154657"/>
                  </a:ext>
                </a:extLst>
              </a:tr>
              <a:tr h="381288">
                <a:tc rowSpan="2">
                  <a:txBody>
                    <a:bodyPr/>
                    <a:lstStyle/>
                    <a:p>
                      <a:pPr algn="l" fontAlgn="ctr"/>
                      <a:r>
                        <a:rPr lang="en-GB" sz="2400" u="none" strike="noStrike">
                          <a:effectLst/>
                          <a:latin typeface="Calibri" panose="020F0502020204030204" pitchFamily="34" charset="0"/>
                          <a:cs typeface="Calibri" panose="020F0502020204030204" pitchFamily="34" charset="0"/>
                        </a:rPr>
                        <a:t>NIS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FR" sz="2400" u="none" strike="noStrike">
                          <a:effectLst/>
                          <a:latin typeface="Calibri" panose="020F0502020204030204" pitchFamily="34" charset="0"/>
                          <a:cs typeface="Calibri" panose="020F0502020204030204" pitchFamily="34" charset="0"/>
                        </a:rPr>
                        <a:t>1</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r>
                        <a:rPr lang="en-GB" sz="2400" u="none" strike="noStrike">
                          <a:effectLst/>
                          <a:latin typeface="Calibri" panose="020F0502020204030204" pitchFamily="34" charset="0"/>
                          <a:cs typeface="Calibri" panose="020F0502020204030204" pitchFamily="34" charset="0"/>
                        </a:rPr>
                        <a:t>Alina</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Isaac</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AA</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err="1">
                          <a:effectLst/>
                          <a:latin typeface="Calibri" panose="020F0502020204030204" pitchFamily="34" charset="0"/>
                          <a:cs typeface="Calibri" panose="020F0502020204030204" pitchFamily="34" charset="0"/>
                        </a:rPr>
                        <a:t>Domitille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Marie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7431793"/>
                  </a:ext>
                </a:extLst>
              </a:tr>
              <a:tr h="381288">
                <a:tc vMerge="1">
                  <a:txBody>
                    <a:bodyPr/>
                    <a:lstStyle/>
                    <a:p>
                      <a:endParaRPr lang="en-FR"/>
                    </a:p>
                  </a:txBody>
                  <a:tcPr/>
                </a:tc>
                <a:tc>
                  <a:txBody>
                    <a:bodyPr/>
                    <a:lstStyle/>
                    <a:p>
                      <a:pPr algn="ctr" fontAlgn="ctr"/>
                      <a:r>
                        <a:rPr lang="en-FR" sz="2400" u="none" strike="noStrike">
                          <a:effectLst/>
                          <a:latin typeface="Calibri" panose="020F0502020204030204" pitchFamily="34" charset="0"/>
                          <a:cs typeface="Calibri" panose="020F0502020204030204" pitchFamily="34" charset="0"/>
                        </a:rPr>
                        <a:t>2</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FR"/>
                    </a:p>
                  </a:txBody>
                  <a:tcPr/>
                </a:tc>
                <a:tc>
                  <a:txBody>
                    <a:bodyPr/>
                    <a:lstStyle/>
                    <a:p>
                      <a:pPr algn="l" fontAlgn="ctr"/>
                      <a:r>
                        <a:rPr lang="en-GB" sz="2400" u="none" strike="noStrike">
                          <a:effectLst/>
                          <a:latin typeface="Calibri" panose="020F0502020204030204" pitchFamily="34" charset="0"/>
                          <a:cs typeface="Calibri" panose="020F0502020204030204" pitchFamily="34" charset="0"/>
                        </a:rPr>
                        <a:t>Amadou</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Climate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Diane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Briony</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5427684"/>
                  </a:ext>
                </a:extLst>
              </a:tr>
              <a:tr h="381288">
                <a:tc rowSpan="2">
                  <a:txBody>
                    <a:bodyPr/>
                    <a:lstStyle/>
                    <a:p>
                      <a:pPr algn="l" fontAlgn="ctr"/>
                      <a:r>
                        <a:rPr lang="en-GB" sz="2400" u="none" strike="noStrike">
                          <a:effectLst/>
                          <a:latin typeface="Calibri" panose="020F0502020204030204" pitchFamily="34" charset="0"/>
                          <a:cs typeface="Calibri" panose="020F0502020204030204" pitchFamily="34" charset="0"/>
                        </a:rPr>
                        <a:t>ERP</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FR" sz="2400" u="none" strike="noStrike">
                          <a:effectLst/>
                          <a:latin typeface="Calibri" panose="020F0502020204030204" pitchFamily="34" charset="0"/>
                          <a:cs typeface="Calibri" panose="020F0502020204030204" pitchFamily="34" charset="0"/>
                        </a:rPr>
                        <a:t>3</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r>
                        <a:rPr lang="en-GB" sz="2400" u="none" strike="noStrike">
                          <a:effectLst/>
                          <a:latin typeface="Calibri" panose="020F0502020204030204" pitchFamily="34" charset="0"/>
                          <a:cs typeface="Calibri" panose="020F0502020204030204" pitchFamily="34" charset="0"/>
                        </a:rPr>
                        <a:t>Geraldine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a:effectLst/>
                          <a:latin typeface="Calibri" panose="020F0502020204030204" pitchFamily="34" charset="0"/>
                          <a:cs typeface="Calibri" panose="020F0502020204030204" pitchFamily="34" charset="0"/>
                        </a:rPr>
                        <a:t>Cecile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9120667"/>
                  </a:ext>
                </a:extLst>
              </a:tr>
              <a:tr h="381288">
                <a:tc vMerge="1">
                  <a:txBody>
                    <a:bodyPr/>
                    <a:lstStyle/>
                    <a:p>
                      <a:endParaRPr lang="en-FR"/>
                    </a:p>
                  </a:txBody>
                  <a:tcPr/>
                </a:tc>
                <a:tc>
                  <a:txBody>
                    <a:bodyPr/>
                    <a:lstStyle/>
                    <a:p>
                      <a:pPr algn="ctr" fontAlgn="ctr"/>
                      <a:r>
                        <a:rPr lang="en-FR" sz="2400" u="none" strike="noStrike">
                          <a:effectLst/>
                          <a:latin typeface="Calibri" panose="020F0502020204030204" pitchFamily="34" charset="0"/>
                          <a:cs typeface="Calibri" panose="020F0502020204030204" pitchFamily="34" charset="0"/>
                        </a:rPr>
                        <a:t>4</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FR"/>
                    </a:p>
                  </a:txBody>
                  <a:tcPr/>
                </a:tc>
                <a:tc>
                  <a:txBody>
                    <a:bodyPr/>
                    <a:lstStyle/>
                    <a:p>
                      <a:pPr algn="l" fontAlgn="ctr"/>
                      <a:r>
                        <a:rPr lang="en-GB" sz="2400" u="none" strike="noStrike">
                          <a:effectLst/>
                          <a:latin typeface="Calibri" panose="020F0502020204030204" pitchFamily="34" charset="0"/>
                          <a:cs typeface="Calibri" panose="020F0502020204030204" pitchFamily="34" charset="0"/>
                        </a:rPr>
                        <a:t>Rasha</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64622"/>
                  </a:ext>
                </a:extLst>
              </a:tr>
              <a:tr h="381288">
                <a:tc rowSpan="2">
                  <a:txBody>
                    <a:bodyPr/>
                    <a:lstStyle/>
                    <a:p>
                      <a:pPr algn="l" fontAlgn="ctr"/>
                      <a:r>
                        <a:rPr lang="en-GB" sz="2400" u="none" strike="noStrike">
                          <a:effectLst/>
                          <a:latin typeface="Calibri" panose="020F0502020204030204" pitchFamily="34" charset="0"/>
                          <a:cs typeface="Calibri" panose="020F0502020204030204" pitchFamily="34" charset="0"/>
                        </a:rPr>
                        <a:t>AA</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FR" sz="2400" u="none" strike="noStrike">
                          <a:effectLst/>
                          <a:latin typeface="Calibri" panose="020F0502020204030204" pitchFamily="34" charset="0"/>
                          <a:cs typeface="Calibri" panose="020F0502020204030204" pitchFamily="34" charset="0"/>
                        </a:rPr>
                        <a:t>5</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r>
                        <a:rPr lang="en-GB" sz="2400" u="none" strike="noStrike">
                          <a:effectLst/>
                          <a:latin typeface="Calibri" panose="020F0502020204030204" pitchFamily="34" charset="0"/>
                          <a:cs typeface="Calibri" panose="020F0502020204030204" pitchFamily="34" charset="0"/>
                        </a:rPr>
                        <a:t>Marjorie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err="1">
                          <a:effectLst/>
                          <a:latin typeface="Calibri" panose="020F0502020204030204" pitchFamily="34" charset="0"/>
                          <a:cs typeface="Calibri" panose="020F0502020204030204" pitchFamily="34" charset="0"/>
                        </a:rPr>
                        <a:t>Shabib</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35482"/>
                  </a:ext>
                </a:extLst>
              </a:tr>
              <a:tr h="381288">
                <a:tc vMerge="1">
                  <a:txBody>
                    <a:bodyPr/>
                    <a:lstStyle/>
                    <a:p>
                      <a:endParaRPr lang="en-FR"/>
                    </a:p>
                  </a:txBody>
                  <a:tcPr/>
                </a:tc>
                <a:tc>
                  <a:txBody>
                    <a:bodyPr/>
                    <a:lstStyle/>
                    <a:p>
                      <a:pPr algn="ctr" fontAlgn="ctr"/>
                      <a:r>
                        <a:rPr lang="en-FR" sz="2400" u="none" strike="noStrike">
                          <a:effectLst/>
                          <a:latin typeface="Calibri" panose="020F0502020204030204" pitchFamily="34" charset="0"/>
                          <a:cs typeface="Calibri" panose="020F0502020204030204" pitchFamily="34" charset="0"/>
                        </a:rPr>
                        <a:t>6</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FR"/>
                    </a:p>
                  </a:txBody>
                  <a:tcPr/>
                </a:tc>
                <a:tc>
                  <a:txBody>
                    <a:bodyPr/>
                    <a:lstStyle/>
                    <a:p>
                      <a:pPr algn="l" fontAlgn="ctr"/>
                      <a:r>
                        <a:rPr lang="en-GB" sz="2400" u="none" strike="noStrike">
                          <a:effectLst/>
                          <a:latin typeface="Calibri" panose="020F0502020204030204" pitchFamily="34" charset="0"/>
                          <a:cs typeface="Calibri" panose="020F0502020204030204" pitchFamily="34" charset="0"/>
                        </a:rPr>
                        <a:t>Faith</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591507"/>
                  </a:ext>
                </a:extLst>
              </a:tr>
              <a:tr h="381288">
                <a:tc rowSpan="2">
                  <a:txBody>
                    <a:bodyPr/>
                    <a:lstStyle/>
                    <a:p>
                      <a:pPr algn="l" fontAlgn="ctr"/>
                      <a:r>
                        <a:rPr lang="en-GB" sz="2400" u="none" strike="noStrike">
                          <a:effectLst/>
                          <a:latin typeface="Calibri" panose="020F0502020204030204" pitchFamily="34" charset="0"/>
                          <a:cs typeface="Calibri" panose="020F0502020204030204" pitchFamily="34" charset="0"/>
                        </a:rPr>
                        <a:t>Climate</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FR" sz="2400" u="none" strike="noStrike">
                          <a:effectLst/>
                          <a:latin typeface="Calibri" panose="020F0502020204030204" pitchFamily="34" charset="0"/>
                          <a:cs typeface="Calibri" panose="020F0502020204030204" pitchFamily="34" charset="0"/>
                        </a:rPr>
                        <a:t>7</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r>
                        <a:rPr lang="en-GB" sz="2400" u="none" strike="noStrike">
                          <a:effectLst/>
                          <a:latin typeface="Calibri" panose="020F0502020204030204" pitchFamily="34" charset="0"/>
                          <a:cs typeface="Calibri" panose="020F0502020204030204" pitchFamily="34" charset="0"/>
                        </a:rPr>
                        <a:t>Chris</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2400" u="none" strike="noStrike" err="1">
                          <a:effectLst/>
                          <a:latin typeface="Calibri" panose="020F0502020204030204" pitchFamily="34" charset="0"/>
                          <a:cs typeface="Calibri" panose="020F0502020204030204" pitchFamily="34" charset="0"/>
                        </a:rPr>
                        <a:t>Etel</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652373"/>
                  </a:ext>
                </a:extLst>
              </a:tr>
              <a:tr h="381288">
                <a:tc vMerge="1">
                  <a:txBody>
                    <a:bodyPr/>
                    <a:lstStyle/>
                    <a:p>
                      <a:endParaRPr lang="en-FR"/>
                    </a:p>
                  </a:txBody>
                  <a:tcPr/>
                </a:tc>
                <a:tc>
                  <a:txBody>
                    <a:bodyPr/>
                    <a:lstStyle/>
                    <a:p>
                      <a:pPr algn="ctr" fontAlgn="ctr"/>
                      <a:r>
                        <a:rPr lang="en-FR" sz="2400" u="none" strike="noStrike">
                          <a:effectLst/>
                          <a:latin typeface="Calibri" panose="020F0502020204030204" pitchFamily="34" charset="0"/>
                          <a:cs typeface="Calibri" panose="020F0502020204030204" pitchFamily="34" charset="0"/>
                        </a:rPr>
                        <a:t>8</a:t>
                      </a:r>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FR"/>
                    </a:p>
                  </a:txBody>
                  <a:tcPr/>
                </a:tc>
                <a:tc>
                  <a:txBody>
                    <a:bodyPr/>
                    <a:lstStyle/>
                    <a:p>
                      <a:pPr algn="l" fontAlgn="ctr"/>
                      <a:r>
                        <a:rPr lang="en-GB" sz="2400" u="none" strike="noStrike">
                          <a:effectLst/>
                          <a:latin typeface="Calibri" panose="020F0502020204030204" pitchFamily="34" charset="0"/>
                          <a:cs typeface="Calibri" panose="020F0502020204030204" pitchFamily="34" charset="0"/>
                        </a:rPr>
                        <a:t>Victoria</a:t>
                      </a:r>
                      <a:endParaRPr lang="en-GB"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FR" sz="2400" b="0" i="0" u="none" strike="noStrike">
                        <a:solidFill>
                          <a:srgbClr val="000000"/>
                        </a:solidFill>
                        <a:effectLst/>
                        <a:latin typeface="Calibri" panose="020F0502020204030204" pitchFamily="34" charset="0"/>
                        <a:cs typeface="Calibri" panose="020F0502020204030204" pitchFamily="34" charset="0"/>
                      </a:endParaRPr>
                    </a:p>
                  </a:txBody>
                  <a:tcPr marL="9515" marR="9515" marT="9515"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80094"/>
                  </a:ext>
                </a:extLst>
              </a:tr>
            </a:tbl>
          </a:graphicData>
        </a:graphic>
      </p:graphicFrame>
    </p:spTree>
    <p:extLst>
      <p:ext uri="{BB962C8B-B14F-4D97-AF65-F5344CB8AC3E}">
        <p14:creationId xmlns:p14="http://schemas.microsoft.com/office/powerpoint/2010/main" val="2984331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4173485"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defTabSz="608883">
              <a:defRPr sz="1800">
                <a:latin typeface="Arial"/>
                <a:ea typeface="Arial"/>
                <a:cs typeface="Arial"/>
                <a:sym typeface="Arial"/>
              </a:defRPr>
            </a:pPr>
            <a:r>
              <a:rPr lang="fr-FR" sz="1798">
                <a:solidFill>
                  <a:srgbClr val="808080"/>
                </a:solidFill>
              </a:rPr>
              <a:t>Group </a:t>
            </a:r>
            <a:r>
              <a:rPr lang="fr-FR" sz="1798" err="1">
                <a:solidFill>
                  <a:srgbClr val="808080"/>
                </a:solidFill>
              </a:rPr>
              <a:t>work</a:t>
            </a:r>
            <a:br>
              <a:rPr sz="1798"/>
            </a:br>
            <a:r>
              <a:rPr sz="1798">
                <a:solidFill>
                  <a:srgbClr val="808080"/>
                </a:solidFill>
              </a:rPr>
              <a:t>Date:</a:t>
            </a:r>
            <a:r>
              <a:rPr lang="en-US" sz="1798">
                <a:solidFill>
                  <a:srgbClr val="808080"/>
                </a:solidFill>
              </a:rPr>
              <a:t> 29/01/2024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528111" y="376810"/>
            <a:ext cx="10333375"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a:solidFill>
                  <a:schemeClr val="bg1">
                    <a:lumMod val="50000"/>
                  </a:schemeClr>
                </a:solidFill>
                <a:cs typeface="Arial"/>
                <a:sym typeface="Arial"/>
              </a:rPr>
              <a:t>Day 1 group </a:t>
            </a:r>
            <a:r>
              <a:rPr lang="fr-FR" sz="4795" err="1">
                <a:solidFill>
                  <a:schemeClr val="bg1">
                    <a:lumMod val="50000"/>
                  </a:schemeClr>
                </a:solidFill>
                <a:cs typeface="Arial"/>
                <a:sym typeface="Arial"/>
              </a:rPr>
              <a:t>work</a:t>
            </a:r>
            <a:r>
              <a:rPr lang="fr-FR" sz="4795">
                <a:solidFill>
                  <a:schemeClr val="bg1">
                    <a:lumMod val="50000"/>
                  </a:schemeClr>
                </a:solidFill>
                <a:cs typeface="Arial"/>
                <a:sym typeface="Arial"/>
              </a:rPr>
              <a:t> session</a:t>
            </a:r>
            <a:endParaRPr lang="fr-FR" sz="4795">
              <a:solidFill>
                <a:schemeClr val="bg1">
                  <a:lumMod val="50000"/>
                </a:schemeClr>
              </a:solidFill>
              <a:cs typeface="Arial"/>
            </a:endParaRPr>
          </a:p>
        </p:txBody>
      </p:sp>
      <p:sp>
        <p:nvSpPr>
          <p:cNvPr id="5" name="ZoneTexte 4">
            <a:extLst>
              <a:ext uri="{FF2B5EF4-FFF2-40B4-BE49-F238E27FC236}">
                <a16:creationId xmlns:a16="http://schemas.microsoft.com/office/drawing/2014/main" id="{18E7DF5C-EDE5-1685-B727-1F5DEBEA0D39}"/>
              </a:ext>
            </a:extLst>
          </p:cNvPr>
          <p:cNvSpPr txBox="1"/>
          <p:nvPr/>
        </p:nvSpPr>
        <p:spPr>
          <a:xfrm>
            <a:off x="495197" y="1586815"/>
            <a:ext cx="10549819" cy="30007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lnSpc>
                <a:spcPct val="100000"/>
              </a:lnSpc>
              <a:spcBef>
                <a:spcPts val="0"/>
              </a:spcBef>
              <a:spcAft>
                <a:spcPts val="0"/>
              </a:spcAft>
              <a:buClrTx/>
              <a:buSzTx/>
              <a:buFontTx/>
              <a:buNone/>
              <a:tabLst/>
            </a:pPr>
            <a:r>
              <a:rPr lang="fr-FR" sz="2750" kern="1200">
                <a:solidFill>
                  <a:schemeClr val="tx1"/>
                </a:solidFill>
                <a:latin typeface="Calibri"/>
                <a:ea typeface="+mj-ea"/>
                <a:cs typeface="Calibri"/>
              </a:rPr>
              <a:t>Objectives</a:t>
            </a:r>
          </a:p>
          <a:p>
            <a:pPr algn="l"/>
            <a:endParaRPr lang="fr-FR" sz="2750" b="0" kern="1200">
              <a:solidFill>
                <a:schemeClr val="tx1"/>
              </a:solidFill>
              <a:latin typeface="Calibri"/>
              <a:ea typeface="Times New Roman" panose="02020603050405020304" pitchFamily="18" charset="0"/>
              <a:cs typeface="Calibri"/>
            </a:endParaRPr>
          </a:p>
          <a:p>
            <a:pPr marL="457200" lvl="0" indent="-457200" algn="l">
              <a:buFont typeface="Arial" pitchFamily="2" charset="2"/>
              <a:buChar char="•"/>
            </a:pPr>
            <a:r>
              <a:rPr lang="en-US" sz="2750" b="0">
                <a:solidFill>
                  <a:srgbClr val="212121"/>
                </a:solidFill>
                <a:effectLst/>
                <a:latin typeface="Calibri"/>
                <a:ea typeface="Times New Roman" panose="02020603050405020304" pitchFamily="18" charset="0"/>
                <a:cs typeface="Calibri"/>
              </a:rPr>
              <a:t>To reflect on best practices, challenges and new ideas/opportunities to move forward on NIS, ERP, AA, NIE and Climate</a:t>
            </a:r>
            <a:endParaRPr lang="en-FR" sz="2750" b="0">
              <a:latin typeface="Calibri"/>
              <a:ea typeface="Times New Roman" panose="02020603050405020304" pitchFamily="18" charset="0"/>
              <a:cs typeface="Calibri"/>
            </a:endParaRPr>
          </a:p>
          <a:p>
            <a:pPr marL="457200" indent="-457200" algn="l">
              <a:buFont typeface="Arial" pitchFamily="2" charset="2"/>
              <a:buChar char="•"/>
            </a:pPr>
            <a:r>
              <a:rPr lang="en-US" sz="2750" b="0">
                <a:solidFill>
                  <a:srgbClr val="212121"/>
                </a:solidFill>
                <a:effectLst/>
                <a:latin typeface="Calibri"/>
                <a:ea typeface="Times New Roman" panose="02020603050405020304" pitchFamily="18" charset="0"/>
                <a:cs typeface="Calibri"/>
              </a:rPr>
              <a:t>To formulate actions to be taken collectively to make progress</a:t>
            </a:r>
            <a:r>
              <a:rPr lang="en-US" sz="2750" b="0">
                <a:solidFill>
                  <a:srgbClr val="212121"/>
                </a:solidFill>
                <a:latin typeface="Calibri"/>
                <a:ea typeface="Times New Roman" panose="02020603050405020304" pitchFamily="18" charset="0"/>
                <a:cs typeface="Calibri"/>
              </a:rPr>
              <a:t> </a:t>
            </a:r>
          </a:p>
          <a:p>
            <a:pPr marL="457200" lvl="0" indent="-457200" algn="l">
              <a:buFont typeface="Arial" pitchFamily="2" charset="2"/>
              <a:buChar char="•"/>
            </a:pPr>
            <a:r>
              <a:rPr lang="en-US" sz="2750" b="0">
                <a:solidFill>
                  <a:srgbClr val="212121"/>
                </a:solidFill>
                <a:latin typeface="Calibri"/>
                <a:ea typeface="Times New Roman" panose="02020603050405020304" pitchFamily="18" charset="0"/>
                <a:cs typeface="Calibri"/>
              </a:rPr>
              <a:t>To identify </a:t>
            </a:r>
            <a:r>
              <a:rPr lang="en-US" sz="2750" b="0">
                <a:solidFill>
                  <a:srgbClr val="212121"/>
                </a:solidFill>
                <a:effectLst/>
                <a:latin typeface="Calibri"/>
                <a:ea typeface="Times New Roman" panose="02020603050405020304" pitchFamily="18" charset="0"/>
                <a:cs typeface="Calibri"/>
              </a:rPr>
              <a:t>areas that may require support from regional and global levels</a:t>
            </a:r>
            <a:r>
              <a:rPr lang="en-FR" sz="2750" b="0">
                <a:latin typeface="Calibri"/>
                <a:cs typeface="Calibri"/>
              </a:rPr>
              <a:t> </a:t>
            </a:r>
            <a:endParaRPr lang="fr-FR" sz="2797" b="0" kern="1200">
              <a:solidFill>
                <a:schemeClr val="tx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3595945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D650E-F5B6-C03E-E13D-4B7B0780F2E0}"/>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3E709BAD-F0C4-AAB6-E7F3-C755CEA0FBAF}"/>
              </a:ext>
            </a:extLst>
          </p:cNvPr>
          <p:cNvSpPr txBox="1"/>
          <p:nvPr/>
        </p:nvSpPr>
        <p:spPr>
          <a:xfrm>
            <a:off x="687296" y="6140503"/>
            <a:ext cx="4173485"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defTabSz="608883">
              <a:defRPr sz="1800">
                <a:latin typeface="Arial"/>
                <a:ea typeface="Arial"/>
                <a:cs typeface="Arial"/>
                <a:sym typeface="Arial"/>
              </a:defRPr>
            </a:pPr>
            <a:r>
              <a:rPr lang="fr-FR" sz="1798">
                <a:solidFill>
                  <a:srgbClr val="808080"/>
                </a:solidFill>
              </a:rPr>
              <a:t>Group </a:t>
            </a:r>
            <a:r>
              <a:rPr lang="fr-FR" sz="1798" err="1">
                <a:solidFill>
                  <a:srgbClr val="808080"/>
                </a:solidFill>
              </a:rPr>
              <a:t>work</a:t>
            </a:r>
            <a:br>
              <a:rPr sz="1798"/>
            </a:br>
            <a:r>
              <a:rPr sz="1798">
                <a:solidFill>
                  <a:srgbClr val="808080"/>
                </a:solidFill>
              </a:rPr>
              <a:t>Date:</a:t>
            </a:r>
            <a:r>
              <a:rPr lang="en-US" sz="1798">
                <a:solidFill>
                  <a:srgbClr val="808080"/>
                </a:solidFill>
              </a:rPr>
              <a:t> 29/01/2024</a:t>
            </a:r>
          </a:p>
        </p:txBody>
      </p:sp>
      <p:sp>
        <p:nvSpPr>
          <p:cNvPr id="4" name="TextBox 3">
            <a:extLst>
              <a:ext uri="{FF2B5EF4-FFF2-40B4-BE49-F238E27FC236}">
                <a16:creationId xmlns:a16="http://schemas.microsoft.com/office/drawing/2014/main" id="{297E606C-DD6E-EB19-70DA-667E47B4C83D}"/>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1C77DA8-F543-B14F-2D66-15A8461777F9}"/>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539F8C2E-57B2-A904-EBC4-9BFDAAD8F178}"/>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A2BD58EB-21A7-1F50-3782-354DD745862C}"/>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F47E0374-B2CE-A592-9D16-8116F0D499F9}"/>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16143050-D520-8623-6B82-B6B2D4EDF44D}"/>
              </a:ext>
            </a:extLst>
          </p:cNvPr>
          <p:cNvSpPr txBox="1">
            <a:spLocks/>
          </p:cNvSpPr>
          <p:nvPr/>
        </p:nvSpPr>
        <p:spPr>
          <a:xfrm>
            <a:off x="528111" y="376810"/>
            <a:ext cx="10333375"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a:solidFill>
                  <a:schemeClr val="bg1">
                    <a:lumMod val="50000"/>
                  </a:schemeClr>
                </a:solidFill>
                <a:cs typeface="Arial"/>
                <a:sym typeface="Arial"/>
              </a:rPr>
              <a:t>Day 1 group </a:t>
            </a:r>
            <a:r>
              <a:rPr lang="fr-FR" sz="4795" err="1">
                <a:solidFill>
                  <a:schemeClr val="bg1">
                    <a:lumMod val="50000"/>
                  </a:schemeClr>
                </a:solidFill>
                <a:cs typeface="Arial"/>
                <a:sym typeface="Arial"/>
              </a:rPr>
              <a:t>work</a:t>
            </a:r>
            <a:r>
              <a:rPr lang="fr-FR" sz="4795">
                <a:solidFill>
                  <a:schemeClr val="bg1">
                    <a:lumMod val="50000"/>
                  </a:schemeClr>
                </a:solidFill>
                <a:cs typeface="Arial"/>
                <a:sym typeface="Arial"/>
              </a:rPr>
              <a:t> session</a:t>
            </a:r>
            <a:endParaRPr lang="fr-FR" sz="4795">
              <a:solidFill>
                <a:schemeClr val="bg1">
                  <a:lumMod val="50000"/>
                </a:schemeClr>
              </a:solidFill>
              <a:cs typeface="Arial"/>
            </a:endParaRPr>
          </a:p>
        </p:txBody>
      </p:sp>
      <p:sp>
        <p:nvSpPr>
          <p:cNvPr id="5" name="ZoneTexte 4">
            <a:extLst>
              <a:ext uri="{FF2B5EF4-FFF2-40B4-BE49-F238E27FC236}">
                <a16:creationId xmlns:a16="http://schemas.microsoft.com/office/drawing/2014/main" id="{92387CEF-F940-A703-3971-DF1C569EF0DE}"/>
              </a:ext>
            </a:extLst>
          </p:cNvPr>
          <p:cNvSpPr txBox="1"/>
          <p:nvPr/>
        </p:nvSpPr>
        <p:spPr>
          <a:xfrm>
            <a:off x="687295" y="1225994"/>
            <a:ext cx="10549819" cy="44350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lnSpc>
                <a:spcPct val="100000"/>
              </a:lnSpc>
              <a:spcBef>
                <a:spcPts val="0"/>
              </a:spcBef>
              <a:spcAft>
                <a:spcPts val="0"/>
              </a:spcAft>
              <a:buClrTx/>
              <a:buSzTx/>
              <a:buFontTx/>
              <a:buNone/>
              <a:tabLst/>
            </a:pPr>
            <a:r>
              <a:rPr lang="fr-FR" sz="2198" b="1" kern="1200">
                <a:solidFill>
                  <a:schemeClr val="tx1"/>
                </a:solidFill>
                <a:latin typeface="Calibri" panose="020F0502020204030204" pitchFamily="34" charset="0"/>
                <a:ea typeface="+mj-ea"/>
                <a:cs typeface="Calibri" panose="020F0502020204030204" pitchFamily="34" charset="0"/>
              </a:rPr>
              <a:t>Instructions</a:t>
            </a:r>
          </a:p>
          <a:p>
            <a:pPr marL="342265" indent="-342265" algn="l" fontAlgn="base">
              <a:buFont typeface="Arial" panose="020B0604020202020204" pitchFamily="34" charset="0"/>
              <a:buChar char="•"/>
            </a:pPr>
            <a:r>
              <a:rPr lang="en-US" sz="2150" b="0">
                <a:solidFill>
                  <a:srgbClr val="000000"/>
                </a:solidFill>
                <a:effectLst/>
                <a:latin typeface="Calibri"/>
                <a:ea typeface="Times New Roman" panose="02020603050405020304" pitchFamily="18" charset="0"/>
                <a:cs typeface="Calibri"/>
              </a:rPr>
              <a:t>Rose, bud, thorn reflection</a:t>
            </a:r>
            <a:r>
              <a:rPr lang="en-FR" sz="2150" b="0">
                <a:latin typeface="Calibri"/>
                <a:ea typeface="Times New Roman" panose="02020603050405020304" pitchFamily="18" charset="0"/>
                <a:cs typeface="Calibri"/>
              </a:rPr>
              <a:t>: </a:t>
            </a:r>
            <a:r>
              <a:rPr lang="en-US" sz="2150" b="0">
                <a:solidFill>
                  <a:srgbClr val="000000"/>
                </a:solidFill>
                <a:effectLst/>
                <a:latin typeface="Calibri"/>
                <a:ea typeface="Times New Roman" panose="02020603050405020304" pitchFamily="18" charset="0"/>
                <a:cs typeface="Calibri"/>
              </a:rPr>
              <a:t>Participants in their respective group, share and exchange on one of the 4 themes in relation to:</a:t>
            </a:r>
            <a:endParaRPr lang="en-FR" sz="2150" b="0">
              <a:effectLst/>
              <a:latin typeface="Calibri"/>
              <a:ea typeface="Times New Roman" panose="02020603050405020304" pitchFamily="18" charset="0"/>
              <a:cs typeface="Calibri"/>
            </a:endParaRPr>
          </a:p>
          <a:p>
            <a:pPr marL="798830" lvl="1" indent="-342265" algn="l" fontAlgn="base">
              <a:buFont typeface="Courier New" panose="02070309020205020404" pitchFamily="49" charset="0"/>
              <a:buChar char="o"/>
            </a:pPr>
            <a:r>
              <a:rPr lang="en-US" sz="2150" b="0">
                <a:solidFill>
                  <a:srgbClr val="000000"/>
                </a:solidFill>
                <a:effectLst/>
                <a:latin typeface="Calibri"/>
                <a:ea typeface="Times New Roman" panose="02020603050405020304" pitchFamily="18" charset="0"/>
                <a:cs typeface="Calibri"/>
              </a:rPr>
              <a:t>A rose - a highlight, success, small win or something positive</a:t>
            </a:r>
            <a:endParaRPr lang="en-FR" sz="2150" b="0">
              <a:effectLst/>
              <a:latin typeface="Calibri"/>
              <a:ea typeface="Times New Roman" panose="02020603050405020304" pitchFamily="18" charset="0"/>
              <a:cs typeface="Calibri"/>
            </a:endParaRPr>
          </a:p>
          <a:p>
            <a:pPr marL="798830" lvl="1" indent="-342265" algn="l" fontAlgn="base">
              <a:buFont typeface="Courier New" panose="02070309020205020404" pitchFamily="49" charset="0"/>
              <a:buChar char="o"/>
            </a:pPr>
            <a:r>
              <a:rPr lang="en-US" sz="2150" b="0">
                <a:solidFill>
                  <a:srgbClr val="000000"/>
                </a:solidFill>
                <a:effectLst/>
                <a:latin typeface="Calibri"/>
                <a:ea typeface="Times New Roman" panose="02020603050405020304" pitchFamily="18" charset="0"/>
                <a:cs typeface="Calibri"/>
              </a:rPr>
              <a:t>A thorn - a challenge in this area where support is needed</a:t>
            </a:r>
            <a:endParaRPr lang="en-FR" sz="2150" b="0">
              <a:effectLst/>
              <a:latin typeface="Calibri"/>
              <a:ea typeface="Times New Roman" panose="02020603050405020304" pitchFamily="18" charset="0"/>
              <a:cs typeface="Calibri"/>
            </a:endParaRPr>
          </a:p>
          <a:p>
            <a:pPr marL="798830" lvl="1" indent="-342265" algn="l" fontAlgn="base">
              <a:buFont typeface="Courier New" panose="02070309020205020404" pitchFamily="49" charset="0"/>
              <a:buChar char="o"/>
            </a:pPr>
            <a:r>
              <a:rPr lang="en-US" sz="2150" b="0">
                <a:solidFill>
                  <a:srgbClr val="000000"/>
                </a:solidFill>
                <a:effectLst/>
                <a:latin typeface="Calibri"/>
                <a:ea typeface="Times New Roman" panose="02020603050405020304" pitchFamily="18" charset="0"/>
                <a:cs typeface="Calibri"/>
              </a:rPr>
              <a:t>A bud - new ideas that have blossomed or activities that are beginning and you look forward to developing in the near term.</a:t>
            </a:r>
          </a:p>
          <a:p>
            <a:pPr marL="342265" lvl="0" indent="-342265" algn="l" fontAlgn="base">
              <a:buFont typeface="Symbol" pitchFamily="2" charset="2"/>
              <a:buChar char=""/>
            </a:pPr>
            <a:endParaRPr lang="en-US" sz="2150" b="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265" lvl="0" indent="-342265" algn="l" fontAlgn="base">
              <a:buFont typeface="Arial" panose="020B0604020202020204" pitchFamily="34" charset="0"/>
              <a:buChar char="•"/>
            </a:pPr>
            <a:r>
              <a:rPr lang="en-FR" sz="2150" b="0">
                <a:effectLst/>
                <a:latin typeface="Calibri"/>
                <a:ea typeface="Times New Roman" panose="02020603050405020304" pitchFamily="18" charset="0"/>
                <a:cs typeface="Calibri"/>
              </a:rPr>
              <a:t>Each group identify a moderator and a spokesperson</a:t>
            </a:r>
          </a:p>
          <a:p>
            <a:pPr lvl="0" algn="l" fontAlgn="base"/>
            <a:endParaRPr lang="en-FR" sz="2150" b="0">
              <a:latin typeface="Calibri" panose="020F0502020204030204" pitchFamily="34" charset="0"/>
              <a:ea typeface="Times New Roman" panose="02020603050405020304" pitchFamily="18" charset="0"/>
              <a:cs typeface="Calibri" panose="020F0502020204030204" pitchFamily="34" charset="0"/>
            </a:endParaRPr>
          </a:p>
          <a:p>
            <a:pPr marL="342265" lvl="0" indent="-342265" algn="l" fontAlgn="base">
              <a:buFont typeface="Arial" panose="020B0604020202020204" pitchFamily="34" charset="0"/>
              <a:buChar char="•"/>
            </a:pPr>
            <a:r>
              <a:rPr lang="en-FR" sz="2150" b="0">
                <a:effectLst/>
                <a:latin typeface="Calibri"/>
                <a:ea typeface="Times New Roman" panose="02020603050405020304" pitchFamily="18" charset="0"/>
                <a:cs typeface="Calibri"/>
              </a:rPr>
              <a:t>Assigned notetakers use the doc online to capture reflections</a:t>
            </a:r>
          </a:p>
          <a:p>
            <a:pPr lvl="0" algn="l" fontAlgn="base"/>
            <a:endParaRPr lang="en-FR" sz="2150" b="0">
              <a:latin typeface="Calibri" panose="020F0502020204030204" pitchFamily="34" charset="0"/>
              <a:ea typeface="Times New Roman" panose="02020603050405020304" pitchFamily="18" charset="0"/>
              <a:cs typeface="Calibri" panose="020F0502020204030204" pitchFamily="34" charset="0"/>
            </a:endParaRPr>
          </a:p>
          <a:p>
            <a:pPr marL="342265" lvl="0" indent="-342265" algn="l" fontAlgn="base">
              <a:buFont typeface="Arial" panose="020B0604020202020204" pitchFamily="34" charset="0"/>
              <a:buChar char="•"/>
            </a:pPr>
            <a:r>
              <a:rPr lang="en-FR" sz="2150" b="0">
                <a:effectLst/>
                <a:latin typeface="Calibri"/>
                <a:ea typeface="Times New Roman" panose="02020603050405020304" pitchFamily="18" charset="0"/>
                <a:cs typeface="Calibri"/>
              </a:rPr>
              <a:t>To chose a 10-word statement to summarize group’s discussion outcomes</a:t>
            </a:r>
          </a:p>
        </p:txBody>
      </p:sp>
    </p:spTree>
    <p:extLst>
      <p:ext uri="{BB962C8B-B14F-4D97-AF65-F5344CB8AC3E}">
        <p14:creationId xmlns:p14="http://schemas.microsoft.com/office/powerpoint/2010/main" val="9219338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6BA98-EC09-C62A-06A2-391B39F26A66}"/>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8B24B598-80F0-7A3D-925C-9C916E31F8F2}"/>
              </a:ext>
            </a:extLst>
          </p:cNvPr>
          <p:cNvSpPr txBox="1"/>
          <p:nvPr/>
        </p:nvSpPr>
        <p:spPr>
          <a:xfrm>
            <a:off x="687296" y="6140503"/>
            <a:ext cx="4173485"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defTabSz="608883">
              <a:defRPr sz="1800">
                <a:latin typeface="Arial"/>
                <a:ea typeface="Arial"/>
                <a:cs typeface="Arial"/>
                <a:sym typeface="Arial"/>
              </a:defRPr>
            </a:pPr>
            <a:r>
              <a:rPr lang="fr-FR" sz="1798">
                <a:solidFill>
                  <a:srgbClr val="808080"/>
                </a:solidFill>
              </a:rPr>
              <a:t>Group </a:t>
            </a:r>
            <a:r>
              <a:rPr lang="fr-FR" sz="1798" err="1">
                <a:solidFill>
                  <a:srgbClr val="808080"/>
                </a:solidFill>
              </a:rPr>
              <a:t>work</a:t>
            </a:r>
            <a:br>
              <a:rPr sz="1798"/>
            </a:br>
            <a:r>
              <a:rPr sz="1798">
                <a:solidFill>
                  <a:srgbClr val="808080"/>
                </a:solidFill>
              </a:rPr>
              <a:t>Date:</a:t>
            </a:r>
            <a:r>
              <a:rPr lang="en-US" sz="1798">
                <a:solidFill>
                  <a:srgbClr val="808080"/>
                </a:solidFill>
              </a:rPr>
              <a:t> 29/01/2024</a:t>
            </a:r>
          </a:p>
        </p:txBody>
      </p:sp>
      <p:sp>
        <p:nvSpPr>
          <p:cNvPr id="4" name="TextBox 3">
            <a:extLst>
              <a:ext uri="{FF2B5EF4-FFF2-40B4-BE49-F238E27FC236}">
                <a16:creationId xmlns:a16="http://schemas.microsoft.com/office/drawing/2014/main" id="{0B386F2C-019D-46A8-2ECA-6C987260F07E}"/>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C8BF92F8-E17D-F290-00FE-834476320C82}"/>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47E285F-DC0E-221B-E0C5-030F03B76412}"/>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7A2C923C-68DC-0622-98F4-3B6C041C37F4}"/>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B87C72D4-258E-B584-24BC-E8D0ABC3F23B}"/>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4E250340-ACCD-2FFE-9C44-64224DC8B4E4}"/>
              </a:ext>
            </a:extLst>
          </p:cNvPr>
          <p:cNvSpPr txBox="1">
            <a:spLocks/>
          </p:cNvSpPr>
          <p:nvPr/>
        </p:nvSpPr>
        <p:spPr>
          <a:xfrm>
            <a:off x="528111" y="376810"/>
            <a:ext cx="10333375" cy="5534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a:solidFill>
                  <a:schemeClr val="bg1">
                    <a:lumMod val="50000"/>
                  </a:schemeClr>
                </a:solidFill>
                <a:cs typeface="Arial"/>
                <a:sym typeface="Arial"/>
              </a:rPr>
              <a:t>Day 1 group </a:t>
            </a:r>
            <a:r>
              <a:rPr lang="fr-FR" sz="4795" err="1">
                <a:solidFill>
                  <a:schemeClr val="bg1">
                    <a:lumMod val="50000"/>
                  </a:schemeClr>
                </a:solidFill>
                <a:cs typeface="Arial"/>
                <a:sym typeface="Arial"/>
              </a:rPr>
              <a:t>work</a:t>
            </a:r>
            <a:r>
              <a:rPr lang="fr-FR" sz="4795">
                <a:solidFill>
                  <a:schemeClr val="bg1">
                    <a:lumMod val="50000"/>
                  </a:schemeClr>
                </a:solidFill>
                <a:cs typeface="Arial"/>
                <a:sym typeface="Arial"/>
              </a:rPr>
              <a:t> session</a:t>
            </a:r>
            <a:endParaRPr lang="fr-FR" sz="4795">
              <a:solidFill>
                <a:schemeClr val="bg1">
                  <a:lumMod val="50000"/>
                </a:schemeClr>
              </a:solidFill>
              <a:cs typeface="Arial"/>
            </a:endParaRPr>
          </a:p>
        </p:txBody>
      </p:sp>
      <p:sp>
        <p:nvSpPr>
          <p:cNvPr id="5" name="ZoneTexte 4">
            <a:extLst>
              <a:ext uri="{FF2B5EF4-FFF2-40B4-BE49-F238E27FC236}">
                <a16:creationId xmlns:a16="http://schemas.microsoft.com/office/drawing/2014/main" id="{CBF4AFD8-A59B-BC33-504F-F12310142190}"/>
              </a:ext>
            </a:extLst>
          </p:cNvPr>
          <p:cNvSpPr txBox="1"/>
          <p:nvPr/>
        </p:nvSpPr>
        <p:spPr>
          <a:xfrm>
            <a:off x="687295" y="1472812"/>
            <a:ext cx="10549819" cy="39123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457200" marR="0" indent="-457200" algn="l" defTabSz="412337" rtl="0" fontAlgn="auto" latinLnBrk="0" hangingPunct="0">
              <a:lnSpc>
                <a:spcPct val="100000"/>
              </a:lnSpc>
              <a:spcBef>
                <a:spcPts val="0"/>
              </a:spcBef>
              <a:spcAft>
                <a:spcPts val="0"/>
              </a:spcAft>
              <a:buClrTx/>
              <a:buSzTx/>
              <a:buFont typeface="Arial"/>
              <a:buChar char="•"/>
              <a:tabLst/>
            </a:pPr>
            <a:r>
              <a:rPr lang="fr-FR" sz="2797" b="1" kern="1200" err="1">
                <a:solidFill>
                  <a:schemeClr val="tx1"/>
                </a:solidFill>
                <a:latin typeface="Calibri" panose="020F0502020204030204" pitchFamily="34" charset="0"/>
                <a:ea typeface="+mj-ea"/>
                <a:cs typeface="Calibri" panose="020F0502020204030204" pitchFamily="34" charset="0"/>
              </a:rPr>
              <a:t>Guiding</a:t>
            </a:r>
            <a:r>
              <a:rPr lang="fr-FR" sz="2797" b="1" kern="1200">
                <a:solidFill>
                  <a:schemeClr val="tx1"/>
                </a:solidFill>
                <a:latin typeface="Calibri" panose="020F0502020204030204" pitchFamily="34" charset="0"/>
                <a:ea typeface="+mj-ea"/>
                <a:cs typeface="Calibri" panose="020F0502020204030204" pitchFamily="34" charset="0"/>
              </a:rPr>
              <a:t> questions</a:t>
            </a:r>
            <a:endParaRPr lang="en-US"/>
          </a:p>
          <a:p>
            <a:pPr marL="1370965" lvl="2" indent="-457200" algn="l" fontAlgn="base">
              <a:buFont typeface="Arial"/>
              <a:buChar char="•"/>
            </a:pPr>
            <a:r>
              <a:rPr lang="en-US" sz="2750" b="0">
                <a:solidFill>
                  <a:srgbClr val="000000"/>
                </a:solidFill>
                <a:effectLst/>
                <a:latin typeface="Calibri"/>
                <a:ea typeface="Times New Roman" panose="02020603050405020304" pitchFamily="18" charset="0"/>
                <a:cs typeface="Calibri"/>
              </a:rPr>
              <a:t>What are the biggest challenges you currently face in moving ahead</a:t>
            </a:r>
            <a:endParaRPr lang="en-FR" sz="2750" b="0">
              <a:effectLst/>
              <a:latin typeface="Calibri"/>
              <a:ea typeface="Times New Roman" panose="02020603050405020304" pitchFamily="18" charset="0"/>
              <a:cs typeface="Calibri"/>
            </a:endParaRPr>
          </a:p>
          <a:p>
            <a:pPr marL="1370965" lvl="2" indent="-457200" algn="l" fontAlgn="base">
              <a:buFont typeface="Arial"/>
              <a:buChar char="•"/>
            </a:pPr>
            <a:r>
              <a:rPr lang="en-US" sz="2750" b="0">
                <a:solidFill>
                  <a:srgbClr val="000000"/>
                </a:solidFill>
                <a:latin typeface="Calibri"/>
                <a:ea typeface="Times New Roman" panose="02020603050405020304" pitchFamily="18" charset="0"/>
                <a:cs typeface="Calibri"/>
              </a:rPr>
              <a:t>W</a:t>
            </a:r>
            <a:r>
              <a:rPr lang="en-US" sz="2750" b="0">
                <a:solidFill>
                  <a:srgbClr val="000000"/>
                </a:solidFill>
                <a:effectLst/>
                <a:latin typeface="Calibri"/>
                <a:ea typeface="Times New Roman" panose="02020603050405020304" pitchFamily="18" charset="0"/>
                <a:cs typeface="Calibri"/>
              </a:rPr>
              <a:t>hat are the most impactful opportunities you see to move forward in the coming year?</a:t>
            </a:r>
            <a:endParaRPr lang="en-FR" sz="2750" b="0">
              <a:effectLst/>
              <a:latin typeface="Calibri"/>
              <a:ea typeface="Times New Roman" panose="02020603050405020304" pitchFamily="18" charset="0"/>
              <a:cs typeface="Calibri"/>
            </a:endParaRPr>
          </a:p>
          <a:p>
            <a:pPr marL="1370965" lvl="2" indent="-457200" algn="l" fontAlgn="base">
              <a:buFont typeface="Arial"/>
              <a:buChar char="•"/>
            </a:pPr>
            <a:r>
              <a:rPr lang="en-US" sz="2750" b="0">
                <a:solidFill>
                  <a:srgbClr val="000000"/>
                </a:solidFill>
                <a:latin typeface="Calibri"/>
                <a:ea typeface="Times New Roman" panose="02020603050405020304" pitchFamily="18" charset="0"/>
                <a:cs typeface="Calibri"/>
              </a:rPr>
              <a:t>W</a:t>
            </a:r>
            <a:r>
              <a:rPr lang="en-US" sz="2750" b="0">
                <a:solidFill>
                  <a:srgbClr val="000000"/>
                </a:solidFill>
                <a:effectLst/>
                <a:latin typeface="Calibri"/>
                <a:ea typeface="Times New Roman" panose="02020603050405020304" pitchFamily="18" charset="0"/>
                <a:cs typeface="Calibri"/>
              </a:rPr>
              <a:t>hat would help you from the country level? From the regional level to move forward?</a:t>
            </a:r>
            <a:r>
              <a:rPr lang="en-US" sz="2750" b="0">
                <a:latin typeface="Calibri"/>
                <a:ea typeface="Times New Roman" panose="02020603050405020304" pitchFamily="18" charset="0"/>
                <a:cs typeface="Calibri"/>
              </a:rPr>
              <a:t> </a:t>
            </a:r>
            <a:endParaRPr lang="en-FR" sz="2750" b="0">
              <a:effectLst/>
              <a:latin typeface="Calibri" panose="020F0502020204030204" pitchFamily="34" charset="0"/>
              <a:ea typeface="Times New Roman" panose="02020603050405020304" pitchFamily="18" charset="0"/>
              <a:cs typeface="Calibri" panose="020F0502020204030204" pitchFamily="34" charset="0"/>
            </a:endParaRPr>
          </a:p>
          <a:p>
            <a:pPr marL="1370965" lvl="2" indent="-457200" algn="l" fontAlgn="base">
              <a:buFont typeface="Arial"/>
              <a:buChar char="•"/>
            </a:pPr>
            <a:r>
              <a:rPr lang="en-US" sz="2750" b="0">
                <a:solidFill>
                  <a:srgbClr val="000000"/>
                </a:solidFill>
                <a:latin typeface="Calibri"/>
                <a:ea typeface="Times New Roman" panose="02020603050405020304" pitchFamily="18" charset="0"/>
                <a:cs typeface="Calibri"/>
              </a:rPr>
              <a:t>W</a:t>
            </a:r>
            <a:r>
              <a:rPr lang="en-US" sz="2750" b="0">
                <a:solidFill>
                  <a:srgbClr val="000000"/>
                </a:solidFill>
                <a:effectLst/>
                <a:latin typeface="Calibri"/>
                <a:ea typeface="Times New Roman" panose="02020603050405020304" pitchFamily="18" charset="0"/>
                <a:cs typeface="Calibri"/>
              </a:rPr>
              <a:t>hat would help you from the global level? From the GNC (toolkits? case studies? advocacy notes? trainings?)</a:t>
            </a:r>
            <a:endParaRPr lang="en-FR" sz="2750" b="0">
              <a:effectLst/>
              <a:latin typeface="Calibri"/>
              <a:ea typeface="Times New Roman" panose="02020603050405020304" pitchFamily="18" charset="0"/>
              <a:cs typeface="Calibri"/>
            </a:endParaRPr>
          </a:p>
        </p:txBody>
      </p:sp>
    </p:spTree>
    <p:extLst>
      <p:ext uri="{BB962C8B-B14F-4D97-AF65-F5344CB8AC3E}">
        <p14:creationId xmlns:p14="http://schemas.microsoft.com/office/powerpoint/2010/main" val="26566030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F12-8203-40A8-BB64-C1EB48F39D4A}"/>
              </a:ext>
            </a:extLst>
          </p:cNvPr>
          <p:cNvSpPr>
            <a:spLocks noGrp="1"/>
          </p:cNvSpPr>
          <p:nvPr>
            <p:ph type="title"/>
          </p:nvPr>
        </p:nvSpPr>
        <p:spPr>
          <a:xfrm>
            <a:off x="-1" y="3572"/>
            <a:ext cx="12114265" cy="597235"/>
          </a:xfrm>
          <a:solidFill>
            <a:srgbClr val="00B0F0"/>
          </a:solidFill>
          <a:ln w="3175">
            <a:miter lim="400000"/>
          </a:ln>
        </p:spPr>
        <p:txBody>
          <a:bodyPr lIns="19050" tIns="19050" rIns="19050" bIns="19050" anchor="b">
            <a:noAutofit/>
          </a:bodyPr>
          <a:lstStyle/>
          <a:p>
            <a:r>
              <a:rPr lang="en-US" sz="3600" b="1">
                <a:solidFill>
                  <a:schemeClr val="bg1"/>
                </a:solidFill>
                <a:sym typeface="Helvetica Neue"/>
              </a:rPr>
              <a:t>Humanitarian crises severity: </a:t>
            </a:r>
            <a:r>
              <a:rPr lang="fr-FR" sz="3600" b="1">
                <a:solidFill>
                  <a:schemeClr val="bg1"/>
                </a:solidFill>
              </a:rPr>
              <a:t>Nutrition Outlook </a:t>
            </a:r>
            <a:endParaRPr lang="en-US" sz="3600" b="1">
              <a:solidFill>
                <a:schemeClr val="bg1"/>
              </a:solidFill>
            </a:endParaRPr>
          </a:p>
        </p:txBody>
      </p:sp>
      <p:graphicFrame>
        <p:nvGraphicFramePr>
          <p:cNvPr id="3" name="Diagram 2">
            <a:extLst>
              <a:ext uri="{FF2B5EF4-FFF2-40B4-BE49-F238E27FC236}">
                <a16:creationId xmlns:a16="http://schemas.microsoft.com/office/drawing/2014/main" id="{4BDA36A3-E3B2-47F8-818B-D7D361A7FE9B}"/>
              </a:ext>
            </a:extLst>
          </p:cNvPr>
          <p:cNvGraphicFramePr/>
          <p:nvPr/>
        </p:nvGraphicFramePr>
        <p:xfrm>
          <a:off x="7410160" y="1353337"/>
          <a:ext cx="4466393" cy="52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DE4C412-B5F2-4C69-B30B-BFE1B112798F}"/>
              </a:ext>
            </a:extLst>
          </p:cNvPr>
          <p:cNvSpPr txBox="1"/>
          <p:nvPr/>
        </p:nvSpPr>
        <p:spPr>
          <a:xfrm>
            <a:off x="-2" y="671966"/>
            <a:ext cx="12114265" cy="584166"/>
          </a:xfrm>
          <a:prstGeom prst="rect">
            <a:avLst/>
          </a:prstGeom>
          <a:solidFill>
            <a:schemeClr val="bg2"/>
          </a:solidFill>
        </p:spPr>
        <p:txBody>
          <a:bodyPr wrap="square">
            <a:spAutoFit/>
          </a:bodyPr>
          <a:lstStyle/>
          <a:p>
            <a:r>
              <a:rPr lang="en-US" sz="1598">
                <a:solidFill>
                  <a:schemeClr val="dk1"/>
                </a:solidFill>
              </a:rPr>
              <a:t>Nutrition 2024 Priority countries-Ethiopia, Somalia, ASAL of Kenya, South Sudan, Mozambique, Malawi, Angola, Madagascar, Burundi, Zimbabwe, Zambia</a:t>
            </a:r>
          </a:p>
        </p:txBody>
      </p:sp>
      <p:pic>
        <p:nvPicPr>
          <p:cNvPr id="8" name="Picture 7" descr="A map of the world&#10;&#10;Description automatically generated">
            <a:extLst>
              <a:ext uri="{FF2B5EF4-FFF2-40B4-BE49-F238E27FC236}">
                <a16:creationId xmlns:a16="http://schemas.microsoft.com/office/drawing/2014/main" id="{A3AE8C69-3847-36F6-6C15-12A21CA791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327291"/>
            <a:ext cx="6516834" cy="5260521"/>
          </a:xfrm>
          <a:prstGeom prst="rect">
            <a:avLst/>
          </a:prstGeom>
        </p:spPr>
      </p:pic>
      <p:pic>
        <p:nvPicPr>
          <p:cNvPr id="9" name="Picture 8">
            <a:extLst>
              <a:ext uri="{FF2B5EF4-FFF2-40B4-BE49-F238E27FC236}">
                <a16:creationId xmlns:a16="http://schemas.microsoft.com/office/drawing/2014/main" id="{80BD8000-1C79-BCB1-8DC5-856D719F5F11}"/>
              </a:ext>
            </a:extLst>
          </p:cNvPr>
          <p:cNvPicPr>
            <a:picLocks noChangeAspect="1"/>
          </p:cNvPicPr>
          <p:nvPr/>
        </p:nvPicPr>
        <p:blipFill>
          <a:blip r:embed="rId8"/>
          <a:stretch>
            <a:fillRect/>
          </a:stretch>
        </p:blipFill>
        <p:spPr>
          <a:xfrm>
            <a:off x="141237" y="1656834"/>
            <a:ext cx="2382050" cy="4800599"/>
          </a:xfrm>
          <a:prstGeom prst="rect">
            <a:avLst/>
          </a:prstGeom>
        </p:spPr>
      </p:pic>
      <p:sp>
        <p:nvSpPr>
          <p:cNvPr id="11" name="TextBox 10">
            <a:extLst>
              <a:ext uri="{FF2B5EF4-FFF2-40B4-BE49-F238E27FC236}">
                <a16:creationId xmlns:a16="http://schemas.microsoft.com/office/drawing/2014/main" id="{8AA659EE-AE7A-A2C2-9956-84E5DAE1FCB6}"/>
              </a:ext>
            </a:extLst>
          </p:cNvPr>
          <p:cNvSpPr txBox="1"/>
          <p:nvPr/>
        </p:nvSpPr>
        <p:spPr>
          <a:xfrm>
            <a:off x="3815794" y="6088101"/>
            <a:ext cx="3594366" cy="369332"/>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2024 INFORM</a:t>
            </a:r>
          </a:p>
        </p:txBody>
      </p:sp>
      <p:sp>
        <p:nvSpPr>
          <p:cNvPr id="12" name="TextBox 11">
            <a:extLst>
              <a:ext uri="{FF2B5EF4-FFF2-40B4-BE49-F238E27FC236}">
                <a16:creationId xmlns:a16="http://schemas.microsoft.com/office/drawing/2014/main" id="{73033A9E-7AF1-55CC-433A-2DEEC50E329E}"/>
              </a:ext>
            </a:extLst>
          </p:cNvPr>
          <p:cNvSpPr txBox="1"/>
          <p:nvPr/>
        </p:nvSpPr>
        <p:spPr>
          <a:xfrm>
            <a:off x="-464921" y="6512203"/>
            <a:ext cx="3594366" cy="307777"/>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2024 UNICEF CO Prioritization</a:t>
            </a:r>
          </a:p>
        </p:txBody>
      </p:sp>
    </p:spTree>
    <p:extLst>
      <p:ext uri="{BB962C8B-B14F-4D97-AF65-F5344CB8AC3E}">
        <p14:creationId xmlns:p14="http://schemas.microsoft.com/office/powerpoint/2010/main" val="18402949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6BA98-EC09-C62A-06A2-391B39F26A66}"/>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8B24B598-80F0-7A3D-925C-9C916E31F8F2}"/>
              </a:ext>
            </a:extLst>
          </p:cNvPr>
          <p:cNvSpPr txBox="1"/>
          <p:nvPr/>
        </p:nvSpPr>
        <p:spPr>
          <a:xfrm>
            <a:off x="687296" y="6140503"/>
            <a:ext cx="4173485"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defTabSz="608883">
              <a:defRPr sz="1800">
                <a:latin typeface="Arial"/>
                <a:ea typeface="Arial"/>
                <a:cs typeface="Arial"/>
                <a:sym typeface="Arial"/>
              </a:defRPr>
            </a:pPr>
            <a:r>
              <a:rPr lang="fr-FR" sz="1798" dirty="0">
                <a:solidFill>
                  <a:srgbClr val="808080"/>
                </a:solidFill>
              </a:rPr>
              <a:t>ERP session</a:t>
            </a:r>
            <a:br>
              <a:rPr sz="1798" dirty="0"/>
            </a:br>
            <a:r>
              <a:rPr sz="1798" dirty="0">
                <a:solidFill>
                  <a:srgbClr val="808080"/>
                </a:solidFill>
              </a:rPr>
              <a:t>Date:</a:t>
            </a:r>
            <a:r>
              <a:rPr lang="en-US" sz="1798" dirty="0">
                <a:solidFill>
                  <a:srgbClr val="808080"/>
                </a:solidFill>
              </a:rPr>
              <a:t> 29/01/2024</a:t>
            </a:r>
          </a:p>
        </p:txBody>
      </p:sp>
      <p:sp>
        <p:nvSpPr>
          <p:cNvPr id="4" name="TextBox 3">
            <a:extLst>
              <a:ext uri="{FF2B5EF4-FFF2-40B4-BE49-F238E27FC236}">
                <a16:creationId xmlns:a16="http://schemas.microsoft.com/office/drawing/2014/main" id="{0B386F2C-019D-46A8-2ECA-6C987260F07E}"/>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C8BF92F8-E17D-F290-00FE-834476320C82}"/>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47E285F-DC0E-221B-E0C5-030F03B76412}"/>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7A2C923C-68DC-0622-98F4-3B6C041C37F4}"/>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B87C72D4-258E-B584-24BC-E8D0ABC3F23B}"/>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4E250340-ACCD-2FFE-9C44-64224DC8B4E4}"/>
              </a:ext>
            </a:extLst>
          </p:cNvPr>
          <p:cNvSpPr txBox="1">
            <a:spLocks/>
          </p:cNvSpPr>
          <p:nvPr/>
        </p:nvSpPr>
        <p:spPr>
          <a:xfrm>
            <a:off x="528111" y="185097"/>
            <a:ext cx="10333375" cy="32907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3996" dirty="0">
                <a:solidFill>
                  <a:schemeClr val="bg1">
                    <a:lumMod val="50000"/>
                  </a:schemeClr>
                </a:solidFill>
                <a:cs typeface="Arial"/>
                <a:sym typeface="Arial"/>
              </a:rPr>
              <a:t>Day 1 ERP session – Key messages</a:t>
            </a:r>
            <a:endParaRPr lang="fr-FR" sz="3996" dirty="0">
              <a:solidFill>
                <a:schemeClr val="bg1">
                  <a:lumMod val="50000"/>
                </a:schemeClr>
              </a:solidFill>
              <a:cs typeface="Arial"/>
            </a:endParaRPr>
          </a:p>
        </p:txBody>
      </p:sp>
      <p:sp>
        <p:nvSpPr>
          <p:cNvPr id="5" name="ZoneTexte 4">
            <a:extLst>
              <a:ext uri="{FF2B5EF4-FFF2-40B4-BE49-F238E27FC236}">
                <a16:creationId xmlns:a16="http://schemas.microsoft.com/office/drawing/2014/main" id="{CBF4AFD8-A59B-BC33-504F-F12310142190}"/>
              </a:ext>
            </a:extLst>
          </p:cNvPr>
          <p:cNvSpPr txBox="1"/>
          <p:nvPr/>
        </p:nvSpPr>
        <p:spPr>
          <a:xfrm>
            <a:off x="362239" y="950805"/>
            <a:ext cx="11454822" cy="491412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402590" lvl="1" indent="-234315" algn="l" fontAlgn="base">
              <a:spcBef>
                <a:spcPts val="599"/>
              </a:spcBef>
              <a:spcAft>
                <a:spcPts val="599"/>
              </a:spcAft>
              <a:buFont typeface="Symbol" pitchFamily="2" charset="2"/>
              <a:buChar char=""/>
            </a:pPr>
            <a:r>
              <a:rPr lang="en-GB" sz="1950" b="1" dirty="0">
                <a:solidFill>
                  <a:srgbClr val="000000"/>
                </a:solidFill>
                <a:latin typeface="Calibri"/>
                <a:cs typeface="Calibri"/>
              </a:rPr>
              <a:t>Preparedness has proven benefits. </a:t>
            </a:r>
            <a:r>
              <a:rPr lang="en-GB" sz="1950" dirty="0">
                <a:solidFill>
                  <a:srgbClr val="000000"/>
                </a:solidFill>
                <a:latin typeface="Calibri"/>
                <a:cs typeface="Calibri"/>
              </a:rPr>
              <a:t>I</a:t>
            </a:r>
            <a:r>
              <a:rPr lang="en-GB" sz="1950" b="0" dirty="0">
                <a:solidFill>
                  <a:srgbClr val="000000"/>
                </a:solidFill>
                <a:latin typeface="Calibri"/>
                <a:cs typeface="Calibri"/>
              </a:rPr>
              <a:t>nvesting in ERP saves time and money in the humanitarian response. Time saved in response implementation is critical in emergencies since the speed of response implementation has direct implications on lives saved.</a:t>
            </a:r>
            <a:r>
              <a:rPr lang="en-GB" sz="1950" dirty="0">
                <a:solidFill>
                  <a:srgbClr val="000000"/>
                </a:solidFill>
                <a:latin typeface="Calibri"/>
                <a:cs typeface="Calibri"/>
              </a:rPr>
              <a:t> </a:t>
            </a:r>
            <a:endParaRPr lang="en-GB" sz="1950" b="0" i="0" u="none" strike="noStrike" dirty="0">
              <a:solidFill>
                <a:srgbClr val="000000"/>
              </a:solidFill>
              <a:effectLst/>
              <a:latin typeface="Calibri"/>
              <a:cs typeface="Calibri"/>
            </a:endParaRPr>
          </a:p>
          <a:p>
            <a:pPr marL="402590" lvl="1" indent="-234315" algn="l" fontAlgn="base">
              <a:spcBef>
                <a:spcPts val="599"/>
              </a:spcBef>
              <a:spcAft>
                <a:spcPts val="599"/>
              </a:spcAft>
              <a:buFont typeface="Symbol" pitchFamily="2" charset="2"/>
              <a:buChar char=""/>
            </a:pPr>
            <a:r>
              <a:rPr lang="en-GB" sz="1998" b="1" i="0" u="none" strike="noStrike" dirty="0">
                <a:solidFill>
                  <a:srgbClr val="000000"/>
                </a:solidFill>
                <a:effectLst/>
                <a:latin typeface="Calibri" panose="020F0502020204030204" pitchFamily="34" charset="0"/>
                <a:cs typeface="Calibri" panose="020F0502020204030204" pitchFamily="34" charset="0"/>
              </a:rPr>
              <a:t>ERP is a continuous and dynamic process</a:t>
            </a:r>
            <a:r>
              <a:rPr lang="en-GB" sz="1998" b="0" i="0" u="none" strike="noStrike" dirty="0">
                <a:solidFill>
                  <a:srgbClr val="000000"/>
                </a:solidFill>
                <a:effectLst/>
                <a:latin typeface="Calibri" panose="020F0502020204030204" pitchFamily="34" charset="0"/>
                <a:cs typeface="Calibri" panose="020F0502020204030204" pitchFamily="34" charset="0"/>
              </a:rPr>
              <a:t>. The ERP plan needs to be maintained and adapted to reflect emerging risks, evolving hazards, and the changing Nutrition situation. It is also an incremental process, meaning the more preparedness actions taken, the stronger the level of Preparedness achieved. </a:t>
            </a:r>
          </a:p>
          <a:p>
            <a:pPr marL="402590" lvl="1" indent="-234315" algn="l" fontAlgn="base">
              <a:spcBef>
                <a:spcPts val="599"/>
              </a:spcBef>
              <a:spcAft>
                <a:spcPts val="599"/>
              </a:spcAft>
              <a:buFont typeface="Symbol" pitchFamily="2" charset="2"/>
              <a:buChar char=""/>
            </a:pPr>
            <a:r>
              <a:rPr lang="en-GB" sz="1950" b="1" dirty="0">
                <a:solidFill>
                  <a:srgbClr val="313537"/>
                </a:solidFill>
                <a:latin typeface="Calibri"/>
                <a:cs typeface="Calibri"/>
              </a:rPr>
              <a:t>ERP planning is not a standalone process.</a:t>
            </a:r>
            <a:r>
              <a:rPr lang="en-GB" sz="1950" dirty="0">
                <a:solidFill>
                  <a:srgbClr val="313537"/>
                </a:solidFill>
                <a:latin typeface="Calibri"/>
                <a:cs typeface="Calibri"/>
              </a:rPr>
              <a:t> </a:t>
            </a:r>
            <a:r>
              <a:rPr lang="en-GB" sz="1950" b="0" dirty="0">
                <a:solidFill>
                  <a:srgbClr val="313537"/>
                </a:solidFill>
                <a:latin typeface="Calibri"/>
                <a:cs typeface="Calibri"/>
              </a:rPr>
              <a:t>Elements of preparedness planning must be mainstreamed in all phases of the HPC and become an adopted mindset in the regular day to day workstreams of the Nutrition cluster.</a:t>
            </a:r>
          </a:p>
          <a:p>
            <a:pPr marL="402590" lvl="1" indent="-234315" algn="l" fontAlgn="base">
              <a:spcBef>
                <a:spcPts val="599"/>
              </a:spcBef>
              <a:spcAft>
                <a:spcPts val="599"/>
              </a:spcAft>
              <a:buFont typeface="Symbol" pitchFamily="2" charset="2"/>
              <a:buChar char=""/>
            </a:pPr>
            <a:r>
              <a:rPr lang="en-GB" sz="1950" b="1" dirty="0">
                <a:solidFill>
                  <a:srgbClr val="313537"/>
                </a:solidFill>
                <a:latin typeface="Calibri"/>
                <a:cs typeface="Calibri"/>
              </a:rPr>
              <a:t>Build on what you have and use ERP to overcome challenges from previous responses. </a:t>
            </a:r>
            <a:r>
              <a:rPr lang="en-GB" sz="1950" b="0" dirty="0">
                <a:solidFill>
                  <a:srgbClr val="313537"/>
                </a:solidFill>
                <a:latin typeface="Calibri"/>
                <a:cs typeface="Calibri"/>
              </a:rPr>
              <a:t>I</a:t>
            </a:r>
            <a:r>
              <a:rPr lang="en-GB" sz="1950" b="0" i="0" u="none" strike="noStrike" dirty="0">
                <a:solidFill>
                  <a:srgbClr val="313537"/>
                </a:solidFill>
                <a:effectLst/>
                <a:latin typeface="Calibri"/>
                <a:cs typeface="Calibri"/>
              </a:rPr>
              <a:t>n HRP countries that are </a:t>
            </a:r>
            <a:r>
              <a:rPr lang="en-GB" sz="1950" b="0" dirty="0">
                <a:solidFill>
                  <a:srgbClr val="313537"/>
                </a:solidFill>
                <a:latin typeface="Calibri"/>
                <a:cs typeface="Calibri"/>
              </a:rPr>
              <a:t>facing recurring crisis, it is important to develop an ERP approach to scale up rapidly and bring a surge response in case additional needs arise (beyond the HNO/HRP). In those cases, what worked well for a quick response should be kept and integrated in the ERP. Then put the focus on finding solutions and preparedness actions to overcome what did not work. </a:t>
            </a:r>
            <a:endParaRPr lang="en-GB" sz="1998"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10773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8FD2A-AD40-3E5C-952B-46DB76626CF2}"/>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F7F99879-0108-C5BD-B865-CA7AD612CF20}"/>
              </a:ext>
            </a:extLst>
          </p:cNvPr>
          <p:cNvSpPr txBox="1"/>
          <p:nvPr/>
        </p:nvSpPr>
        <p:spPr>
          <a:xfrm>
            <a:off x="687296" y="6140503"/>
            <a:ext cx="4173485"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608883">
              <a:defRPr sz="1800">
                <a:latin typeface="Arial"/>
                <a:ea typeface="Arial"/>
                <a:cs typeface="Arial"/>
                <a:sym typeface="Arial"/>
              </a:defRPr>
            </a:pPr>
            <a:r>
              <a:rPr lang="fr-FR" sz="1798" dirty="0">
                <a:solidFill>
                  <a:srgbClr val="808080"/>
                </a:solidFill>
              </a:rPr>
              <a:t>ERP session</a:t>
            </a:r>
            <a:br>
              <a:rPr sz="1798" dirty="0"/>
            </a:br>
            <a:r>
              <a:rPr sz="1798" dirty="0">
                <a:solidFill>
                  <a:srgbClr val="808080"/>
                </a:solidFill>
              </a:rPr>
              <a:t>Date:</a:t>
            </a:r>
            <a:r>
              <a:rPr lang="en-US" sz="1798" dirty="0">
                <a:solidFill>
                  <a:srgbClr val="808080"/>
                </a:solidFill>
              </a:rPr>
              <a:t> 29/01/2024</a:t>
            </a:r>
          </a:p>
        </p:txBody>
      </p:sp>
      <p:sp>
        <p:nvSpPr>
          <p:cNvPr id="4" name="TextBox 3">
            <a:extLst>
              <a:ext uri="{FF2B5EF4-FFF2-40B4-BE49-F238E27FC236}">
                <a16:creationId xmlns:a16="http://schemas.microsoft.com/office/drawing/2014/main" id="{7118B368-A290-0CA5-F4B2-22C3BD3AAF78}"/>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60741C5D-841A-6FF2-8A97-0549E17834C2}"/>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D9E717E-AABB-5D21-492B-5273329F0816}"/>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0A2CC033-86A2-B796-2158-1335ABC74212}"/>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8880E2D-D202-BCDB-40B6-F4CE93056211}"/>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5" name="ZoneTexte 4">
            <a:extLst>
              <a:ext uri="{FF2B5EF4-FFF2-40B4-BE49-F238E27FC236}">
                <a16:creationId xmlns:a16="http://schemas.microsoft.com/office/drawing/2014/main" id="{558E3B6A-BC12-545B-92EA-A5B93FF99A97}"/>
              </a:ext>
            </a:extLst>
          </p:cNvPr>
          <p:cNvSpPr txBox="1"/>
          <p:nvPr/>
        </p:nvSpPr>
        <p:spPr>
          <a:xfrm>
            <a:off x="696592" y="1051223"/>
            <a:ext cx="10786117" cy="511642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448310" lvl="1" indent="-236220" algn="l" fontAlgn="base">
              <a:spcBef>
                <a:spcPts val="599"/>
              </a:spcBef>
              <a:spcAft>
                <a:spcPts val="599"/>
              </a:spcAft>
              <a:buFont typeface="Symbol" pitchFamily="2" charset="2"/>
              <a:buChar char=""/>
            </a:pPr>
            <a:r>
              <a:rPr lang="fr-FR" sz="1950" b="1" dirty="0">
                <a:solidFill>
                  <a:srgbClr val="000000"/>
                </a:solidFill>
                <a:effectLst/>
                <a:latin typeface="Calibri"/>
                <a:ea typeface="Times New Roman" panose="02020603050405020304" pitchFamily="18" charset="0"/>
                <a:cs typeface="Calibri"/>
              </a:rPr>
              <a:t>The ERP </a:t>
            </a:r>
            <a:r>
              <a:rPr lang="fr-FR" sz="1950" b="1" err="1">
                <a:solidFill>
                  <a:srgbClr val="000000"/>
                </a:solidFill>
                <a:effectLst/>
                <a:latin typeface="Calibri"/>
                <a:ea typeface="Times New Roman" panose="02020603050405020304" pitchFamily="18" charset="0"/>
                <a:cs typeface="Calibri"/>
              </a:rPr>
              <a:t>approach</a:t>
            </a:r>
            <a:r>
              <a:rPr lang="fr-FR" sz="1950" b="1" dirty="0">
                <a:solidFill>
                  <a:srgbClr val="000000"/>
                </a:solidFill>
                <a:effectLst/>
                <a:latin typeface="Calibri"/>
                <a:ea typeface="Times New Roman" panose="02020603050405020304" pitchFamily="18" charset="0"/>
                <a:cs typeface="Calibri"/>
              </a:rPr>
              <a:t> must </a:t>
            </a:r>
            <a:r>
              <a:rPr lang="fr-FR" sz="1950" b="1" err="1">
                <a:solidFill>
                  <a:srgbClr val="000000"/>
                </a:solidFill>
                <a:effectLst/>
                <a:latin typeface="Calibri"/>
                <a:ea typeface="Times New Roman" panose="02020603050405020304" pitchFamily="18" charset="0"/>
                <a:cs typeface="Calibri"/>
              </a:rPr>
              <a:t>be</a:t>
            </a:r>
            <a:r>
              <a:rPr lang="fr-FR" sz="1950" b="1" dirty="0">
                <a:solidFill>
                  <a:srgbClr val="000000"/>
                </a:solidFill>
                <a:effectLst/>
                <a:latin typeface="Calibri"/>
                <a:ea typeface="Times New Roman" panose="02020603050405020304" pitchFamily="18" charset="0"/>
                <a:cs typeface="Calibri"/>
              </a:rPr>
              <a:t> collaborative</a:t>
            </a:r>
            <a:r>
              <a:rPr lang="fr-FR" sz="1950" b="1" dirty="0">
                <a:solidFill>
                  <a:srgbClr val="000000"/>
                </a:solidFill>
                <a:latin typeface="Calibri"/>
                <a:ea typeface="Times New Roman" panose="02020603050405020304" pitchFamily="18" charset="0"/>
                <a:cs typeface="Calibri"/>
              </a:rPr>
              <a:t>.</a:t>
            </a:r>
            <a:r>
              <a:rPr lang="fr-FR" sz="1950" dirty="0">
                <a:solidFill>
                  <a:srgbClr val="000000"/>
                </a:solidFill>
                <a:effectLst/>
                <a:latin typeface="Calibri"/>
                <a:ea typeface="Times New Roman" panose="02020603050405020304" pitchFamily="18" charset="0"/>
                <a:cs typeface="Calibri"/>
              </a:rPr>
              <a:t> </a:t>
            </a:r>
            <a:r>
              <a:rPr lang="fr-FR" sz="1950" b="0" dirty="0">
                <a:solidFill>
                  <a:srgbClr val="000000"/>
                </a:solidFill>
                <a:latin typeface="Calibri"/>
                <a:ea typeface="Times New Roman" panose="02020603050405020304" pitchFamily="18" charset="0"/>
                <a:cs typeface="Calibri"/>
              </a:rPr>
              <a:t>J</a:t>
            </a:r>
            <a:r>
              <a:rPr lang="fr-FR" sz="1950" b="0" dirty="0">
                <a:solidFill>
                  <a:srgbClr val="000000"/>
                </a:solidFill>
                <a:effectLst/>
                <a:latin typeface="Calibri"/>
                <a:ea typeface="Times New Roman" panose="02020603050405020304" pitchFamily="18" charset="0"/>
                <a:cs typeface="Calibri"/>
              </a:rPr>
              <a:t>oint ERP planning </a:t>
            </a:r>
            <a:r>
              <a:rPr lang="fr-FR" sz="1950" b="0" err="1">
                <a:solidFill>
                  <a:srgbClr val="000000"/>
                </a:solidFill>
                <a:effectLst/>
                <a:latin typeface="Calibri"/>
                <a:ea typeface="Times New Roman" panose="02020603050405020304" pitchFamily="18" charset="0"/>
                <a:cs typeface="Calibri"/>
              </a:rPr>
              <a:t>reinforces</a:t>
            </a:r>
            <a:r>
              <a:rPr lang="fr-FR" sz="1950" b="0" dirty="0">
                <a:solidFill>
                  <a:srgbClr val="000000"/>
                </a:solidFill>
                <a:effectLst/>
                <a:latin typeface="Calibri"/>
                <a:ea typeface="Times New Roman" panose="02020603050405020304" pitchFamily="18" charset="0"/>
                <a:cs typeface="Calibri"/>
              </a:rPr>
              <a:t> collaboration and </a:t>
            </a:r>
            <a:r>
              <a:rPr lang="fr-FR" sz="1950" b="0" err="1">
                <a:solidFill>
                  <a:srgbClr val="000000"/>
                </a:solidFill>
                <a:effectLst/>
                <a:latin typeface="Calibri"/>
                <a:ea typeface="Times New Roman" panose="02020603050405020304" pitchFamily="18" charset="0"/>
                <a:cs typeface="Calibri"/>
              </a:rPr>
              <a:t>contributes</a:t>
            </a:r>
            <a:r>
              <a:rPr lang="fr-FR" sz="1950" b="0" dirty="0">
                <a:solidFill>
                  <a:srgbClr val="000000"/>
                </a:solidFill>
                <a:effectLst/>
                <a:latin typeface="Calibri"/>
                <a:ea typeface="Times New Roman" panose="02020603050405020304" pitchFamily="18" charset="0"/>
                <a:cs typeface="Calibri"/>
              </a:rPr>
              <a:t> to </a:t>
            </a:r>
            <a:r>
              <a:rPr lang="fr-FR" sz="1950" b="0" err="1">
                <a:solidFill>
                  <a:srgbClr val="000000"/>
                </a:solidFill>
                <a:effectLst/>
                <a:latin typeface="Calibri"/>
                <a:ea typeface="Times New Roman" panose="02020603050405020304" pitchFamily="18" charset="0"/>
                <a:cs typeface="Calibri"/>
              </a:rPr>
              <a:t>build</a:t>
            </a:r>
            <a:r>
              <a:rPr lang="fr-FR" sz="1950" b="0" dirty="0">
                <a:solidFill>
                  <a:srgbClr val="000000"/>
                </a:solidFill>
                <a:effectLst/>
                <a:latin typeface="Calibri"/>
                <a:ea typeface="Times New Roman" panose="02020603050405020304" pitchFamily="18" charset="0"/>
                <a:cs typeface="Calibri"/>
              </a:rPr>
              <a:t> </a:t>
            </a:r>
            <a:r>
              <a:rPr lang="fr-FR" sz="1950" b="0" err="1">
                <a:solidFill>
                  <a:srgbClr val="000000"/>
                </a:solidFill>
                <a:effectLst/>
                <a:latin typeface="Calibri"/>
                <a:ea typeface="Times New Roman" panose="02020603050405020304" pitchFamily="18" charset="0"/>
                <a:cs typeface="Calibri"/>
              </a:rPr>
              <a:t>stronger</a:t>
            </a:r>
            <a:r>
              <a:rPr lang="fr-FR" sz="1950" b="0" dirty="0">
                <a:solidFill>
                  <a:srgbClr val="000000"/>
                </a:solidFill>
                <a:effectLst/>
                <a:latin typeface="Calibri"/>
                <a:ea typeface="Times New Roman" panose="02020603050405020304" pitchFamily="18" charset="0"/>
                <a:cs typeface="Calibri"/>
              </a:rPr>
              <a:t> alliances and partnerships </a:t>
            </a:r>
            <a:r>
              <a:rPr lang="fr-FR" sz="1950" b="0" err="1">
                <a:solidFill>
                  <a:srgbClr val="000000"/>
                </a:solidFill>
                <a:effectLst/>
                <a:latin typeface="Calibri"/>
                <a:ea typeface="Times New Roman" panose="02020603050405020304" pitchFamily="18" charset="0"/>
                <a:cs typeface="Calibri"/>
              </a:rPr>
              <a:t>that</a:t>
            </a:r>
            <a:r>
              <a:rPr lang="fr-FR" sz="1950" b="0" dirty="0">
                <a:solidFill>
                  <a:srgbClr val="000000"/>
                </a:solidFill>
                <a:effectLst/>
                <a:latin typeface="Calibri"/>
                <a:ea typeface="Times New Roman" panose="02020603050405020304" pitchFamily="18" charset="0"/>
                <a:cs typeface="Calibri"/>
              </a:rPr>
              <a:t> </a:t>
            </a:r>
            <a:r>
              <a:rPr lang="fr-FR" sz="1950" b="0" err="1">
                <a:solidFill>
                  <a:srgbClr val="000000"/>
                </a:solidFill>
                <a:effectLst/>
                <a:latin typeface="Calibri"/>
                <a:ea typeface="Times New Roman" panose="02020603050405020304" pitchFamily="18" charset="0"/>
                <a:cs typeface="Calibri"/>
              </a:rPr>
              <a:t>will</a:t>
            </a:r>
            <a:r>
              <a:rPr lang="fr-FR" sz="1950" b="0" dirty="0">
                <a:solidFill>
                  <a:srgbClr val="000000"/>
                </a:solidFill>
                <a:effectLst/>
                <a:latin typeface="Calibri"/>
                <a:ea typeface="Times New Roman" panose="02020603050405020304" pitchFamily="18" charset="0"/>
                <a:cs typeface="Calibri"/>
              </a:rPr>
              <a:t> </a:t>
            </a:r>
            <a:r>
              <a:rPr lang="fr-FR" sz="1950" b="0" err="1">
                <a:solidFill>
                  <a:srgbClr val="000000"/>
                </a:solidFill>
                <a:effectLst/>
                <a:latin typeface="Calibri"/>
                <a:ea typeface="Times New Roman" panose="02020603050405020304" pitchFamily="18" charset="0"/>
                <a:cs typeface="Calibri"/>
              </a:rPr>
              <a:t>be</a:t>
            </a:r>
            <a:r>
              <a:rPr lang="fr-FR" sz="1950" b="0" dirty="0">
                <a:solidFill>
                  <a:srgbClr val="000000"/>
                </a:solidFill>
                <a:effectLst/>
                <a:latin typeface="Calibri"/>
                <a:ea typeface="Times New Roman" panose="02020603050405020304" pitchFamily="18" charset="0"/>
                <a:cs typeface="Calibri"/>
              </a:rPr>
              <a:t> instrumental </a:t>
            </a:r>
            <a:r>
              <a:rPr lang="fr-FR" sz="1950" b="0" err="1">
                <a:solidFill>
                  <a:srgbClr val="000000"/>
                </a:solidFill>
                <a:effectLst/>
                <a:latin typeface="Calibri"/>
                <a:ea typeface="Times New Roman" panose="02020603050405020304" pitchFamily="18" charset="0"/>
                <a:cs typeface="Calibri"/>
              </a:rPr>
              <a:t>later</a:t>
            </a:r>
            <a:r>
              <a:rPr lang="fr-FR" sz="1950" b="0" dirty="0">
                <a:solidFill>
                  <a:srgbClr val="000000"/>
                </a:solidFill>
                <a:effectLst/>
                <a:latin typeface="Calibri"/>
                <a:ea typeface="Times New Roman" panose="02020603050405020304" pitchFamily="18" charset="0"/>
                <a:cs typeface="Calibri"/>
              </a:rPr>
              <a:t> on for </a:t>
            </a:r>
            <a:r>
              <a:rPr lang="fr-FR" sz="1950" b="0" err="1">
                <a:solidFill>
                  <a:srgbClr val="000000"/>
                </a:solidFill>
                <a:effectLst/>
                <a:latin typeface="Calibri"/>
                <a:ea typeface="Times New Roman" panose="02020603050405020304" pitchFamily="18" charset="0"/>
                <a:cs typeface="Calibri"/>
              </a:rPr>
              <a:t>timely</a:t>
            </a:r>
            <a:r>
              <a:rPr lang="fr-FR" sz="1950" b="0" dirty="0">
                <a:solidFill>
                  <a:srgbClr val="000000"/>
                </a:solidFill>
                <a:effectLst/>
                <a:latin typeface="Calibri"/>
                <a:ea typeface="Times New Roman" panose="02020603050405020304" pitchFamily="18" charset="0"/>
                <a:cs typeface="Calibri"/>
              </a:rPr>
              <a:t> </a:t>
            </a:r>
            <a:r>
              <a:rPr lang="fr-FR" sz="1950" b="0" err="1">
                <a:solidFill>
                  <a:srgbClr val="000000"/>
                </a:solidFill>
                <a:effectLst/>
                <a:latin typeface="Calibri"/>
                <a:ea typeface="Times New Roman" panose="02020603050405020304" pitchFamily="18" charset="0"/>
                <a:cs typeface="Calibri"/>
              </a:rPr>
              <a:t>scale</a:t>
            </a:r>
            <a:r>
              <a:rPr lang="fr-FR" sz="1950" b="0" dirty="0">
                <a:solidFill>
                  <a:srgbClr val="000000"/>
                </a:solidFill>
                <a:effectLst/>
                <a:latin typeface="Calibri"/>
                <a:ea typeface="Times New Roman" panose="02020603050405020304" pitchFamily="18" charset="0"/>
                <a:cs typeface="Calibri"/>
              </a:rPr>
              <a:t> up / effective </a:t>
            </a:r>
            <a:r>
              <a:rPr lang="fr-FR" sz="1950" b="0" err="1">
                <a:solidFill>
                  <a:srgbClr val="000000"/>
                </a:solidFill>
                <a:effectLst/>
                <a:latin typeface="Calibri"/>
                <a:ea typeface="Times New Roman" panose="02020603050405020304" pitchFamily="18" charset="0"/>
                <a:cs typeface="Calibri"/>
              </a:rPr>
              <a:t>implementation</a:t>
            </a:r>
            <a:r>
              <a:rPr lang="fr-FR" sz="1950" b="0" dirty="0">
                <a:solidFill>
                  <a:srgbClr val="000000"/>
                </a:solidFill>
                <a:effectLst/>
                <a:latin typeface="Calibri"/>
                <a:ea typeface="Times New Roman" panose="02020603050405020304" pitchFamily="18" charset="0"/>
                <a:cs typeface="Calibri"/>
              </a:rPr>
              <a:t>.</a:t>
            </a:r>
            <a:endParaRPr lang="en-US" sz="1950" b="0">
              <a:latin typeface="Calibri"/>
              <a:cs typeface="Calibri"/>
            </a:endParaRPr>
          </a:p>
          <a:p>
            <a:pPr marL="448310" lvl="1" indent="-236220" algn="l" fontAlgn="base">
              <a:spcBef>
                <a:spcPts val="599"/>
              </a:spcBef>
              <a:spcAft>
                <a:spcPts val="599"/>
              </a:spcAft>
              <a:buFont typeface="Symbol" pitchFamily="2" charset="2"/>
              <a:buChar char=""/>
            </a:pPr>
            <a:r>
              <a:rPr lang="fr-FR" sz="1950" b="1" dirty="0">
                <a:solidFill>
                  <a:srgbClr val="000000"/>
                </a:solidFill>
                <a:latin typeface="Calibri"/>
                <a:ea typeface="Times New Roman" panose="02020603050405020304" pitchFamily="18" charset="0"/>
                <a:cs typeface="Calibri"/>
              </a:rPr>
              <a:t>The Nutrition </a:t>
            </a:r>
            <a:r>
              <a:rPr lang="fr-FR" sz="1950" b="1" err="1">
                <a:solidFill>
                  <a:srgbClr val="000000"/>
                </a:solidFill>
                <a:latin typeface="Calibri"/>
                <a:ea typeface="Times New Roman" panose="02020603050405020304" pitchFamily="18" charset="0"/>
                <a:cs typeface="Calibri"/>
              </a:rPr>
              <a:t>specific</a:t>
            </a:r>
            <a:r>
              <a:rPr lang="fr-FR" sz="1950" b="1" dirty="0">
                <a:solidFill>
                  <a:srgbClr val="000000"/>
                </a:solidFill>
                <a:latin typeface="Calibri"/>
                <a:ea typeface="Times New Roman" panose="02020603050405020304" pitchFamily="18" charset="0"/>
                <a:cs typeface="Calibri"/>
              </a:rPr>
              <a:t> ERP plan must </a:t>
            </a:r>
            <a:r>
              <a:rPr lang="fr-FR" sz="1950" b="1" err="1">
                <a:solidFill>
                  <a:srgbClr val="000000"/>
                </a:solidFill>
                <a:latin typeface="Calibri"/>
                <a:ea typeface="Times New Roman" panose="02020603050405020304" pitchFamily="18" charset="0"/>
                <a:cs typeface="Calibri"/>
              </a:rPr>
              <a:t>complement</a:t>
            </a:r>
            <a:r>
              <a:rPr lang="fr-FR" sz="1950" b="1" dirty="0">
                <a:solidFill>
                  <a:srgbClr val="000000"/>
                </a:solidFill>
                <a:latin typeface="Calibri"/>
                <a:ea typeface="Times New Roman" panose="02020603050405020304" pitchFamily="18" charset="0"/>
                <a:cs typeface="Calibri"/>
              </a:rPr>
              <a:t> and </a:t>
            </a:r>
            <a:r>
              <a:rPr lang="fr-FR" sz="1950" b="1" err="1">
                <a:solidFill>
                  <a:srgbClr val="000000"/>
                </a:solidFill>
                <a:latin typeface="Calibri"/>
                <a:ea typeface="Times New Roman" panose="02020603050405020304" pitchFamily="18" charset="0"/>
                <a:cs typeface="Calibri"/>
              </a:rPr>
              <a:t>align</a:t>
            </a:r>
            <a:r>
              <a:rPr lang="fr-FR" sz="1950" b="1" dirty="0">
                <a:solidFill>
                  <a:srgbClr val="000000"/>
                </a:solidFill>
                <a:latin typeface="Calibri"/>
                <a:ea typeface="Times New Roman" panose="02020603050405020304" pitchFamily="18" charset="0"/>
                <a:cs typeface="Calibri"/>
              </a:rPr>
              <a:t> to national plans. </a:t>
            </a:r>
            <a:r>
              <a:rPr lang="fr-FR" sz="1950" b="0" dirty="0">
                <a:solidFill>
                  <a:srgbClr val="000000"/>
                </a:solidFill>
                <a:latin typeface="Calibri"/>
                <a:ea typeface="Times New Roman" panose="02020603050405020304" pitchFamily="18" charset="0"/>
                <a:cs typeface="Calibri"/>
              </a:rPr>
              <a:t>Information </a:t>
            </a:r>
            <a:r>
              <a:rPr lang="fr-FR" sz="1950" b="0" err="1">
                <a:solidFill>
                  <a:srgbClr val="000000"/>
                </a:solidFill>
                <a:latin typeface="Calibri"/>
                <a:ea typeface="Times New Roman" panose="02020603050405020304" pitchFamily="18" charset="0"/>
                <a:cs typeface="Calibri"/>
              </a:rPr>
              <a:t>from</a:t>
            </a:r>
            <a:r>
              <a:rPr lang="fr-FR" sz="1950" b="0" dirty="0">
                <a:solidFill>
                  <a:srgbClr val="000000"/>
                </a:solidFill>
                <a:latin typeface="Calibri"/>
                <a:ea typeface="Times New Roman" panose="02020603050405020304" pitchFamily="18" charset="0"/>
                <a:cs typeface="Calibri"/>
              </a:rPr>
              <a:t> </a:t>
            </a:r>
            <a:r>
              <a:rPr lang="fr-FR" sz="1950" b="0" err="1">
                <a:solidFill>
                  <a:srgbClr val="000000"/>
                </a:solidFill>
                <a:latin typeface="Calibri"/>
                <a:ea typeface="Times New Roman" panose="02020603050405020304" pitchFamily="18" charset="0"/>
                <a:cs typeface="Calibri"/>
              </a:rPr>
              <a:t>existing</a:t>
            </a:r>
            <a:r>
              <a:rPr lang="fr-FR" sz="1950" b="0" dirty="0">
                <a:solidFill>
                  <a:srgbClr val="000000"/>
                </a:solidFill>
                <a:latin typeface="Calibri"/>
                <a:ea typeface="Times New Roman" panose="02020603050405020304" pitchFamily="18" charset="0"/>
                <a:cs typeface="Calibri"/>
              </a:rPr>
              <a:t> </a:t>
            </a:r>
            <a:r>
              <a:rPr lang="fr-FR" sz="1950" b="0" err="1">
                <a:solidFill>
                  <a:srgbClr val="000000"/>
                </a:solidFill>
                <a:latin typeface="Calibri"/>
                <a:ea typeface="Times New Roman" panose="02020603050405020304" pitchFamily="18" charset="0"/>
                <a:cs typeface="Calibri"/>
              </a:rPr>
              <a:t>organization</a:t>
            </a:r>
            <a:r>
              <a:rPr lang="fr-FR" sz="1950" b="0" dirty="0">
                <a:solidFill>
                  <a:srgbClr val="000000"/>
                </a:solidFill>
                <a:latin typeface="Calibri"/>
                <a:ea typeface="Times New Roman" panose="02020603050405020304" pitchFamily="18" charset="0"/>
                <a:cs typeface="Calibri"/>
              </a:rPr>
              <a:t> </a:t>
            </a:r>
            <a:r>
              <a:rPr lang="fr-FR" sz="1950" b="0" err="1">
                <a:solidFill>
                  <a:srgbClr val="000000"/>
                </a:solidFill>
                <a:latin typeface="Calibri"/>
                <a:ea typeface="Times New Roman" panose="02020603050405020304" pitchFamily="18" charset="0"/>
                <a:cs typeface="Calibri"/>
              </a:rPr>
              <a:t>specific</a:t>
            </a:r>
            <a:r>
              <a:rPr lang="fr-FR" sz="1950" b="0" dirty="0">
                <a:solidFill>
                  <a:srgbClr val="000000"/>
                </a:solidFill>
                <a:latin typeface="Calibri"/>
                <a:ea typeface="Times New Roman" panose="02020603050405020304" pitchFamily="18" charset="0"/>
                <a:cs typeface="Calibri"/>
              </a:rPr>
              <a:t> plans can </a:t>
            </a:r>
            <a:r>
              <a:rPr lang="fr-FR" sz="1950" b="0" err="1">
                <a:solidFill>
                  <a:srgbClr val="000000"/>
                </a:solidFill>
                <a:latin typeface="Calibri"/>
                <a:ea typeface="Times New Roman" panose="02020603050405020304" pitchFamily="18" charset="0"/>
                <a:cs typeface="Calibri"/>
              </a:rPr>
              <a:t>be</a:t>
            </a:r>
            <a:r>
              <a:rPr lang="fr-FR" sz="1950" b="0" dirty="0">
                <a:solidFill>
                  <a:srgbClr val="000000"/>
                </a:solidFill>
                <a:latin typeface="Calibri"/>
                <a:ea typeface="Times New Roman" panose="02020603050405020304" pitchFamily="18" charset="0"/>
                <a:cs typeface="Calibri"/>
              </a:rPr>
              <a:t> use and and </a:t>
            </a:r>
            <a:r>
              <a:rPr lang="fr-FR" sz="1950" b="0" err="1">
                <a:solidFill>
                  <a:srgbClr val="000000"/>
                </a:solidFill>
                <a:latin typeface="Calibri"/>
                <a:ea typeface="Times New Roman" panose="02020603050405020304" pitchFamily="18" charset="0"/>
                <a:cs typeface="Calibri"/>
              </a:rPr>
              <a:t>feed</a:t>
            </a:r>
            <a:r>
              <a:rPr lang="fr-FR" sz="1950" b="0" dirty="0">
                <a:solidFill>
                  <a:srgbClr val="000000"/>
                </a:solidFill>
                <a:latin typeface="Calibri"/>
                <a:ea typeface="Times New Roman" panose="02020603050405020304" pitchFamily="18" charset="0"/>
                <a:cs typeface="Calibri"/>
              </a:rPr>
              <a:t> </a:t>
            </a:r>
            <a:r>
              <a:rPr lang="fr-FR" sz="1950" b="0" err="1">
                <a:solidFill>
                  <a:srgbClr val="000000"/>
                </a:solidFill>
                <a:latin typeface="Calibri"/>
                <a:ea typeface="Times New Roman" panose="02020603050405020304" pitchFamily="18" charset="0"/>
                <a:cs typeface="Calibri"/>
              </a:rPr>
              <a:t>into</a:t>
            </a:r>
            <a:r>
              <a:rPr lang="fr-FR" sz="1950" b="0" dirty="0">
                <a:solidFill>
                  <a:srgbClr val="000000"/>
                </a:solidFill>
                <a:latin typeface="Calibri"/>
                <a:ea typeface="Times New Roman" panose="02020603050405020304" pitchFamily="18" charset="0"/>
                <a:cs typeface="Calibri"/>
              </a:rPr>
              <a:t> a multi-</a:t>
            </a:r>
            <a:r>
              <a:rPr lang="fr-FR" sz="1950" b="0" err="1">
                <a:solidFill>
                  <a:srgbClr val="000000"/>
                </a:solidFill>
                <a:latin typeface="Calibri"/>
                <a:ea typeface="Times New Roman" panose="02020603050405020304" pitchFamily="18" charset="0"/>
                <a:cs typeface="Calibri"/>
              </a:rPr>
              <a:t>sectoral</a:t>
            </a:r>
            <a:r>
              <a:rPr lang="fr-FR" sz="1950" b="0" dirty="0">
                <a:solidFill>
                  <a:srgbClr val="000000"/>
                </a:solidFill>
                <a:latin typeface="Calibri"/>
                <a:ea typeface="Times New Roman" panose="02020603050405020304" pitchFamily="18" charset="0"/>
                <a:cs typeface="Calibri"/>
              </a:rPr>
              <a:t> ERP plan.</a:t>
            </a:r>
          </a:p>
          <a:p>
            <a:pPr marL="448310" lvl="1" indent="-236220" algn="l" fontAlgn="base">
              <a:spcBef>
                <a:spcPts val="599"/>
              </a:spcBef>
              <a:spcAft>
                <a:spcPts val="599"/>
              </a:spcAft>
              <a:buFont typeface="Symbol" pitchFamily="2" charset="2"/>
              <a:buChar char=""/>
            </a:pPr>
            <a:r>
              <a:rPr lang="fr-FR" sz="1950" b="1" dirty="0">
                <a:solidFill>
                  <a:srgbClr val="000000"/>
                </a:solidFill>
                <a:latin typeface="Calibri"/>
                <a:ea typeface="Times New Roman" panose="02020603050405020304" pitchFamily="18" charset="0"/>
                <a:cs typeface="Calibri"/>
              </a:rPr>
              <a:t>Use </a:t>
            </a:r>
            <a:r>
              <a:rPr lang="fr-FR" sz="1950" b="1" dirty="0" err="1">
                <a:solidFill>
                  <a:srgbClr val="000000"/>
                </a:solidFill>
                <a:latin typeface="Calibri"/>
                <a:ea typeface="Times New Roman" panose="02020603050405020304" pitchFamily="18" charset="0"/>
                <a:cs typeface="Calibri"/>
              </a:rPr>
              <a:t>risk</a:t>
            </a:r>
            <a:r>
              <a:rPr lang="fr-FR" sz="1950" b="1" dirty="0">
                <a:solidFill>
                  <a:srgbClr val="000000"/>
                </a:solidFill>
                <a:latin typeface="Calibri"/>
                <a:ea typeface="Times New Roman" panose="02020603050405020304" pitchFamily="18" charset="0"/>
                <a:cs typeface="Calibri"/>
              </a:rPr>
              <a:t> analyses to </a:t>
            </a:r>
            <a:r>
              <a:rPr lang="fr-FR" sz="1950" b="1" dirty="0" err="1">
                <a:solidFill>
                  <a:srgbClr val="000000"/>
                </a:solidFill>
                <a:latin typeface="Calibri"/>
                <a:ea typeface="Times New Roman" panose="02020603050405020304" pitchFamily="18" charset="0"/>
                <a:cs typeface="Calibri"/>
              </a:rPr>
              <a:t>develop</a:t>
            </a:r>
            <a:r>
              <a:rPr lang="fr-FR" sz="1950" b="1" dirty="0">
                <a:solidFill>
                  <a:srgbClr val="000000"/>
                </a:solidFill>
                <a:latin typeface="Calibri"/>
                <a:ea typeface="Times New Roman" panose="02020603050405020304" pitchFamily="18" charset="0"/>
                <a:cs typeface="Calibri"/>
              </a:rPr>
              <a:t> a </a:t>
            </a:r>
            <a:r>
              <a:rPr lang="fr-FR" sz="1950" b="1" dirty="0" err="1">
                <a:solidFill>
                  <a:srgbClr val="000000"/>
                </a:solidFill>
                <a:latin typeface="Calibri"/>
                <a:ea typeface="Times New Roman" panose="02020603050405020304" pitchFamily="18" charset="0"/>
                <a:cs typeface="Calibri"/>
              </a:rPr>
              <a:t>crisis</a:t>
            </a:r>
            <a:r>
              <a:rPr lang="fr-FR" sz="1950" b="1" dirty="0">
                <a:solidFill>
                  <a:srgbClr val="000000"/>
                </a:solidFill>
                <a:latin typeface="Calibri"/>
                <a:ea typeface="Times New Roman" panose="02020603050405020304" pitchFamily="18" charset="0"/>
                <a:cs typeface="Calibri"/>
              </a:rPr>
              <a:t> scenario</a:t>
            </a:r>
            <a:r>
              <a:rPr lang="fr-FR" sz="1950" dirty="0">
                <a:solidFill>
                  <a:srgbClr val="000000"/>
                </a:solidFill>
                <a:latin typeface="Calibri"/>
                <a:ea typeface="Times New Roman" panose="02020603050405020304" pitchFamily="18" charset="0"/>
                <a:cs typeface="Calibri"/>
              </a:rPr>
              <a:t>. I</a:t>
            </a:r>
            <a:r>
              <a:rPr lang="fr-FR" sz="1950" b="0" dirty="0">
                <a:solidFill>
                  <a:srgbClr val="000000"/>
                </a:solidFill>
                <a:latin typeface="Calibri"/>
                <a:ea typeface="Times New Roman" panose="02020603050405020304" pitchFamily="18" charset="0"/>
                <a:cs typeface="Calibri"/>
              </a:rPr>
              <a:t>n </a:t>
            </a:r>
            <a:r>
              <a:rPr lang="fr-FR" sz="1950" b="0" dirty="0" err="1">
                <a:solidFill>
                  <a:srgbClr val="000000"/>
                </a:solidFill>
                <a:latin typeface="Calibri"/>
                <a:ea typeface="Times New Roman" panose="02020603050405020304" pitchFamily="18" charset="0"/>
                <a:cs typeface="Calibri"/>
              </a:rPr>
              <a:t>most</a:t>
            </a:r>
            <a:r>
              <a:rPr lang="fr-FR" sz="1950" b="0" dirty="0">
                <a:solidFill>
                  <a:srgbClr val="000000"/>
                </a:solidFill>
                <a:latin typeface="Calibri"/>
                <a:ea typeface="Times New Roman" panose="02020603050405020304" pitchFamily="18" charset="0"/>
                <a:cs typeface="Calibri"/>
              </a:rPr>
              <a:t> countries, </a:t>
            </a:r>
            <a:r>
              <a:rPr lang="fr-FR" sz="1950" b="0" dirty="0" err="1">
                <a:solidFill>
                  <a:srgbClr val="000000"/>
                </a:solidFill>
                <a:latin typeface="Calibri"/>
                <a:ea typeface="Times New Roman" panose="02020603050405020304" pitchFamily="18" charset="0"/>
                <a:cs typeface="Calibri"/>
              </a:rPr>
              <a:t>hazard</a:t>
            </a:r>
            <a:r>
              <a:rPr lang="fr-FR" sz="1950" b="0" dirty="0">
                <a:solidFill>
                  <a:srgbClr val="000000"/>
                </a:solidFill>
                <a:latin typeface="Calibri"/>
                <a:ea typeface="Times New Roman" panose="02020603050405020304" pitchFamily="18" charset="0"/>
                <a:cs typeface="Calibri"/>
              </a:rPr>
              <a:t> identification and </a:t>
            </a:r>
            <a:r>
              <a:rPr lang="fr-FR" sz="1950" b="0" dirty="0" err="1">
                <a:solidFill>
                  <a:srgbClr val="000000"/>
                </a:solidFill>
                <a:latin typeface="Calibri"/>
                <a:ea typeface="Times New Roman" panose="02020603050405020304" pitchFamily="18" charset="0"/>
                <a:cs typeface="Calibri"/>
              </a:rPr>
              <a:t>risk</a:t>
            </a:r>
            <a:r>
              <a:rPr lang="fr-FR" sz="1950" b="0" dirty="0">
                <a:solidFill>
                  <a:srgbClr val="000000"/>
                </a:solidFill>
                <a:latin typeface="Calibri"/>
                <a:ea typeface="Times New Roman" panose="02020603050405020304" pitchFamily="18" charset="0"/>
                <a:cs typeface="Calibri"/>
              </a:rPr>
              <a:t> </a:t>
            </a:r>
            <a:r>
              <a:rPr lang="fr-FR" sz="1950" b="0" dirty="0" err="1">
                <a:solidFill>
                  <a:srgbClr val="000000"/>
                </a:solidFill>
                <a:latin typeface="Calibri"/>
                <a:ea typeface="Times New Roman" panose="02020603050405020304" pitchFamily="18" charset="0"/>
                <a:cs typeface="Calibri"/>
              </a:rPr>
              <a:t>analysis</a:t>
            </a:r>
            <a:r>
              <a:rPr lang="fr-FR" sz="1950" b="0" dirty="0">
                <a:solidFill>
                  <a:srgbClr val="000000"/>
                </a:solidFill>
                <a:latin typeface="Calibri"/>
                <a:ea typeface="Times New Roman" panose="02020603050405020304" pitchFamily="18" charset="0"/>
                <a:cs typeface="Calibri"/>
              </a:rPr>
              <a:t> </a:t>
            </a:r>
            <a:r>
              <a:rPr lang="fr-FR" sz="1950" b="0" dirty="0" err="1">
                <a:solidFill>
                  <a:srgbClr val="000000"/>
                </a:solidFill>
                <a:latin typeface="Calibri"/>
                <a:ea typeface="Times New Roman" panose="02020603050405020304" pitchFamily="18" charset="0"/>
                <a:cs typeface="Calibri"/>
              </a:rPr>
              <a:t>already</a:t>
            </a:r>
            <a:r>
              <a:rPr lang="fr-FR" sz="1950" b="0" dirty="0">
                <a:solidFill>
                  <a:srgbClr val="000000"/>
                </a:solidFill>
                <a:latin typeface="Calibri"/>
                <a:ea typeface="Times New Roman" panose="02020603050405020304" pitchFamily="18" charset="0"/>
                <a:cs typeface="Calibri"/>
              </a:rPr>
              <a:t> </a:t>
            </a:r>
            <a:r>
              <a:rPr lang="fr-FR" sz="1950" b="0" dirty="0" err="1">
                <a:solidFill>
                  <a:srgbClr val="000000"/>
                </a:solidFill>
                <a:latin typeface="Calibri"/>
                <a:ea typeface="Times New Roman" panose="02020603050405020304" pitchFamily="18" charset="0"/>
                <a:cs typeface="Calibri"/>
              </a:rPr>
              <a:t>exists</a:t>
            </a:r>
            <a:r>
              <a:rPr lang="fr-FR" sz="1950" b="0" dirty="0">
                <a:solidFill>
                  <a:srgbClr val="000000"/>
                </a:solidFill>
                <a:latin typeface="Calibri"/>
                <a:ea typeface="Times New Roman" panose="02020603050405020304" pitchFamily="18" charset="0"/>
                <a:cs typeface="Calibri"/>
              </a:rPr>
              <a:t> and as a Nutrition cluster/</a:t>
            </a:r>
            <a:r>
              <a:rPr lang="fr-FR" sz="1950" b="0" dirty="0" err="1">
                <a:solidFill>
                  <a:srgbClr val="000000"/>
                </a:solidFill>
                <a:latin typeface="Calibri"/>
                <a:ea typeface="Times New Roman" panose="02020603050405020304" pitchFamily="18" charset="0"/>
                <a:cs typeface="Calibri"/>
              </a:rPr>
              <a:t>sector</a:t>
            </a:r>
            <a:r>
              <a:rPr lang="fr-FR" sz="1950" b="0" dirty="0">
                <a:solidFill>
                  <a:srgbClr val="000000"/>
                </a:solidFill>
                <a:latin typeface="Calibri"/>
                <a:ea typeface="Times New Roman" panose="02020603050405020304" pitchFamily="18" charset="0"/>
                <a:cs typeface="Calibri"/>
              </a:rPr>
              <a:t>, </a:t>
            </a:r>
            <a:r>
              <a:rPr lang="fr-FR" sz="1950" b="0" dirty="0" err="1">
                <a:solidFill>
                  <a:srgbClr val="000000"/>
                </a:solidFill>
                <a:latin typeface="Calibri"/>
                <a:ea typeface="Times New Roman" panose="02020603050405020304" pitchFamily="18" charset="0"/>
                <a:cs typeface="Calibri"/>
              </a:rPr>
              <a:t>these</a:t>
            </a:r>
            <a:r>
              <a:rPr lang="fr-FR" sz="1950" b="0" dirty="0">
                <a:solidFill>
                  <a:srgbClr val="000000"/>
                </a:solidFill>
                <a:latin typeface="Calibri"/>
                <a:ea typeface="Times New Roman" panose="02020603050405020304" pitchFamily="18" charset="0"/>
                <a:cs typeface="Calibri"/>
              </a:rPr>
              <a:t> can </a:t>
            </a:r>
            <a:r>
              <a:rPr lang="fr-FR" sz="1950" b="0" dirty="0" err="1">
                <a:solidFill>
                  <a:srgbClr val="000000"/>
                </a:solidFill>
                <a:latin typeface="Calibri"/>
                <a:ea typeface="Times New Roman" panose="02020603050405020304" pitchFamily="18" charset="0"/>
                <a:cs typeface="Calibri"/>
              </a:rPr>
              <a:t>be</a:t>
            </a:r>
            <a:r>
              <a:rPr lang="fr-FR" sz="1950" b="0" dirty="0">
                <a:solidFill>
                  <a:srgbClr val="000000"/>
                </a:solidFill>
                <a:latin typeface="Calibri"/>
                <a:ea typeface="Times New Roman" panose="02020603050405020304" pitchFamily="18" charset="0"/>
                <a:cs typeface="Calibri"/>
              </a:rPr>
              <a:t> </a:t>
            </a:r>
            <a:r>
              <a:rPr lang="fr-FR" sz="1950" b="0" dirty="0" err="1">
                <a:solidFill>
                  <a:srgbClr val="000000"/>
                </a:solidFill>
                <a:latin typeface="Calibri"/>
                <a:ea typeface="Times New Roman" panose="02020603050405020304" pitchFamily="18" charset="0"/>
                <a:cs typeface="Calibri"/>
              </a:rPr>
              <a:t>used</a:t>
            </a:r>
            <a:r>
              <a:rPr lang="fr-FR" sz="1950" b="0" dirty="0">
                <a:solidFill>
                  <a:srgbClr val="000000"/>
                </a:solidFill>
                <a:latin typeface="Calibri"/>
                <a:ea typeface="Times New Roman" panose="02020603050405020304" pitchFamily="18" charset="0"/>
                <a:cs typeface="Calibri"/>
              </a:rPr>
              <a:t> to </a:t>
            </a:r>
            <a:r>
              <a:rPr lang="fr-FR" sz="1950" b="0" dirty="0" err="1">
                <a:solidFill>
                  <a:srgbClr val="000000"/>
                </a:solidFill>
                <a:latin typeface="Calibri"/>
                <a:ea typeface="Times New Roman" panose="02020603050405020304" pitchFamily="18" charset="0"/>
                <a:cs typeface="Calibri"/>
              </a:rPr>
              <a:t>build</a:t>
            </a:r>
            <a:r>
              <a:rPr lang="fr-FR" sz="1950" b="0" dirty="0">
                <a:solidFill>
                  <a:srgbClr val="000000"/>
                </a:solidFill>
                <a:latin typeface="Calibri"/>
                <a:ea typeface="Times New Roman" panose="02020603050405020304" pitchFamily="18" charset="0"/>
                <a:cs typeface="Calibri"/>
              </a:rPr>
              <a:t> </a:t>
            </a:r>
            <a:r>
              <a:rPr lang="fr-FR" sz="1950" b="0" dirty="0" err="1">
                <a:solidFill>
                  <a:srgbClr val="000000"/>
                </a:solidFill>
                <a:latin typeface="Calibri"/>
                <a:ea typeface="Times New Roman" panose="02020603050405020304" pitchFamily="18" charset="0"/>
                <a:cs typeface="Calibri"/>
              </a:rPr>
              <a:t>crisis</a:t>
            </a:r>
            <a:r>
              <a:rPr lang="fr-FR" sz="1950" b="0" dirty="0">
                <a:solidFill>
                  <a:srgbClr val="000000"/>
                </a:solidFill>
                <a:latin typeface="Calibri"/>
                <a:ea typeface="Times New Roman" panose="02020603050405020304" pitchFamily="18" charset="0"/>
                <a:cs typeface="Calibri"/>
              </a:rPr>
              <a:t> scenario </a:t>
            </a:r>
            <a:r>
              <a:rPr lang="fr-FR" sz="1950" b="0" dirty="0" err="1">
                <a:solidFill>
                  <a:srgbClr val="000000"/>
                </a:solidFill>
                <a:latin typeface="Calibri"/>
                <a:ea typeface="Times New Roman" panose="02020603050405020304" pitchFamily="18" charset="0"/>
                <a:cs typeface="Calibri"/>
              </a:rPr>
              <a:t>with</a:t>
            </a:r>
            <a:r>
              <a:rPr lang="fr-FR" sz="1950" b="0" dirty="0">
                <a:solidFill>
                  <a:srgbClr val="000000"/>
                </a:solidFill>
                <a:latin typeface="Calibri"/>
                <a:ea typeface="Times New Roman" panose="02020603050405020304" pitchFamily="18" charset="0"/>
                <a:cs typeface="Calibri"/>
              </a:rPr>
              <a:t> a nutrition </a:t>
            </a:r>
            <a:r>
              <a:rPr lang="fr-FR" sz="1950" b="0" dirty="0" err="1">
                <a:solidFill>
                  <a:srgbClr val="000000"/>
                </a:solidFill>
                <a:latin typeface="Calibri"/>
                <a:ea typeface="Times New Roman" panose="02020603050405020304" pitchFamily="18" charset="0"/>
                <a:cs typeface="Calibri"/>
              </a:rPr>
              <a:t>lens</a:t>
            </a:r>
            <a:r>
              <a:rPr lang="fr-FR" sz="1950" b="0" dirty="0">
                <a:solidFill>
                  <a:srgbClr val="000000"/>
                </a:solidFill>
                <a:latin typeface="Calibri"/>
                <a:ea typeface="Times New Roman" panose="02020603050405020304" pitchFamily="18" charset="0"/>
                <a:cs typeface="Calibri"/>
              </a:rPr>
              <a:t>.</a:t>
            </a:r>
            <a:endParaRPr lang="en-FR" sz="2350" dirty="0">
              <a:latin typeface="Calibri" panose="020F0502020204030204" pitchFamily="34" charset="0"/>
              <a:ea typeface="Times New Roman" panose="02020603050405020304" pitchFamily="18" charset="0"/>
              <a:cs typeface="Calibri" panose="020F0502020204030204" pitchFamily="34" charset="0"/>
            </a:endParaRPr>
          </a:p>
          <a:p>
            <a:pPr marL="448310" lvl="1" indent="-236220" algn="l">
              <a:spcBef>
                <a:spcPts val="599"/>
              </a:spcBef>
              <a:spcAft>
                <a:spcPts val="599"/>
              </a:spcAft>
              <a:buFont typeface="Symbol" pitchFamily="2" charset="2"/>
              <a:buChar char=""/>
            </a:pPr>
            <a:endParaRPr lang="fr-FR" sz="2350" dirty="0">
              <a:latin typeface="Calibri"/>
              <a:ea typeface="Times New Roman" panose="02020603050405020304" pitchFamily="18" charset="0"/>
              <a:cs typeface="Calibri"/>
            </a:endParaRPr>
          </a:p>
          <a:p>
            <a:pPr marL="212090" lvl="1" indent="0" algn="l">
              <a:spcBef>
                <a:spcPts val="599"/>
              </a:spcBef>
              <a:spcAft>
                <a:spcPts val="599"/>
              </a:spcAft>
            </a:pPr>
            <a:r>
              <a:rPr lang="fr-FR" sz="2350" dirty="0">
                <a:solidFill>
                  <a:srgbClr val="000000"/>
                </a:solidFill>
                <a:latin typeface="Calibri"/>
                <a:ea typeface="Times New Roman" panose="02020603050405020304" pitchFamily="18" charset="0"/>
                <a:cs typeface="Calibri"/>
              </a:rPr>
              <a:t>For more information, </a:t>
            </a:r>
            <a:r>
              <a:rPr lang="fr-FR" sz="2350" dirty="0" err="1">
                <a:solidFill>
                  <a:srgbClr val="000000"/>
                </a:solidFill>
                <a:latin typeface="Calibri"/>
                <a:ea typeface="Times New Roman" panose="02020603050405020304" pitchFamily="18" charset="0"/>
                <a:cs typeface="Calibri"/>
              </a:rPr>
              <a:t>please</a:t>
            </a:r>
            <a:r>
              <a:rPr lang="fr-FR" sz="2350" dirty="0">
                <a:solidFill>
                  <a:srgbClr val="000000"/>
                </a:solidFill>
                <a:latin typeface="Calibri"/>
                <a:ea typeface="Times New Roman" panose="02020603050405020304" pitchFamily="18" charset="0"/>
                <a:cs typeface="Calibri"/>
              </a:rPr>
              <a:t> </a:t>
            </a:r>
            <a:r>
              <a:rPr lang="fr-FR" sz="2350" dirty="0" err="1">
                <a:solidFill>
                  <a:srgbClr val="000000"/>
                </a:solidFill>
                <a:latin typeface="Calibri"/>
                <a:ea typeface="Times New Roman" panose="02020603050405020304" pitchFamily="18" charset="0"/>
                <a:cs typeface="Calibri"/>
              </a:rPr>
              <a:t>see</a:t>
            </a:r>
            <a:r>
              <a:rPr lang="fr-FR" sz="2350" dirty="0">
                <a:solidFill>
                  <a:srgbClr val="000000"/>
                </a:solidFill>
                <a:latin typeface="Calibri"/>
                <a:ea typeface="Times New Roman" panose="02020603050405020304" pitchFamily="18" charset="0"/>
                <a:cs typeface="Calibri"/>
              </a:rPr>
              <a:t> the </a:t>
            </a:r>
            <a:r>
              <a:rPr lang="fr-FR" sz="2350" b="1" dirty="0">
                <a:solidFill>
                  <a:srgbClr val="FF0000"/>
                </a:solidFill>
                <a:latin typeface="Calibri"/>
                <a:ea typeface="Times New Roman" panose="02020603050405020304" pitchFamily="18" charset="0"/>
                <a:cs typeface="Calibri"/>
              </a:rPr>
              <a:t>GNC ERP </a:t>
            </a:r>
            <a:r>
              <a:rPr lang="fr-FR" sz="2350" b="1" dirty="0" err="1">
                <a:solidFill>
                  <a:srgbClr val="FF0000"/>
                </a:solidFill>
                <a:latin typeface="Calibri"/>
                <a:ea typeface="Times New Roman" panose="02020603050405020304" pitchFamily="18" charset="0"/>
                <a:cs typeface="Calibri"/>
              </a:rPr>
              <a:t>step</a:t>
            </a:r>
            <a:r>
              <a:rPr lang="fr-FR" sz="2350" b="1" dirty="0">
                <a:solidFill>
                  <a:srgbClr val="FF0000"/>
                </a:solidFill>
                <a:latin typeface="Calibri"/>
                <a:ea typeface="Times New Roman" panose="02020603050405020304" pitchFamily="18" charset="0"/>
                <a:cs typeface="Calibri"/>
              </a:rPr>
              <a:t> by </a:t>
            </a:r>
            <a:r>
              <a:rPr lang="fr-FR" sz="2350" b="1" dirty="0" err="1">
                <a:solidFill>
                  <a:srgbClr val="FF0000"/>
                </a:solidFill>
                <a:latin typeface="Calibri"/>
                <a:ea typeface="Times New Roman" panose="02020603050405020304" pitchFamily="18" charset="0"/>
                <a:cs typeface="Calibri"/>
              </a:rPr>
              <a:t>step</a:t>
            </a:r>
            <a:r>
              <a:rPr lang="fr-FR" sz="2350" b="1" dirty="0">
                <a:solidFill>
                  <a:srgbClr val="FF0000"/>
                </a:solidFill>
                <a:latin typeface="Calibri"/>
                <a:ea typeface="Times New Roman" panose="02020603050405020304" pitchFamily="18" charset="0"/>
                <a:cs typeface="Calibri"/>
              </a:rPr>
              <a:t> guide </a:t>
            </a:r>
            <a:r>
              <a:rPr lang="fr-FR" sz="2350" dirty="0">
                <a:solidFill>
                  <a:srgbClr val="000000"/>
                </a:solidFill>
                <a:latin typeface="Calibri"/>
                <a:ea typeface="Times New Roman" panose="02020603050405020304" pitchFamily="18" charset="0"/>
                <a:cs typeface="Calibri"/>
              </a:rPr>
              <a:t>(</a:t>
            </a:r>
            <a:r>
              <a:rPr lang="fr-FR" sz="2350" dirty="0" err="1">
                <a:solidFill>
                  <a:srgbClr val="000000"/>
                </a:solidFill>
                <a:latin typeface="Calibri"/>
                <a:ea typeface="Times New Roman" panose="02020603050405020304" pitchFamily="18" charset="0"/>
                <a:cs typeface="Calibri"/>
              </a:rPr>
              <a:t>available</a:t>
            </a:r>
            <a:r>
              <a:rPr lang="fr-FR" sz="2350" dirty="0">
                <a:solidFill>
                  <a:srgbClr val="000000"/>
                </a:solidFill>
                <a:latin typeface="Calibri"/>
                <a:ea typeface="Times New Roman" panose="02020603050405020304" pitchFamily="18" charset="0"/>
                <a:cs typeface="Calibri"/>
              </a:rPr>
              <a:t> in English, </a:t>
            </a:r>
            <a:r>
              <a:rPr lang="fr-FR" sz="2350" dirty="0" err="1">
                <a:solidFill>
                  <a:srgbClr val="000000"/>
                </a:solidFill>
                <a:latin typeface="Calibri"/>
                <a:ea typeface="Times New Roman" panose="02020603050405020304" pitchFamily="18" charset="0"/>
                <a:cs typeface="Calibri"/>
              </a:rPr>
              <a:t>Spanish</a:t>
            </a:r>
            <a:r>
              <a:rPr lang="fr-FR" sz="2350" dirty="0">
                <a:solidFill>
                  <a:srgbClr val="000000"/>
                </a:solidFill>
                <a:latin typeface="Calibri"/>
                <a:ea typeface="Times New Roman" panose="02020603050405020304" pitchFamily="18" charset="0"/>
                <a:cs typeface="Calibri"/>
              </a:rPr>
              <a:t> and French): </a:t>
            </a:r>
            <a:r>
              <a:rPr lang="fr-FR" sz="2350" dirty="0">
                <a:solidFill>
                  <a:srgbClr val="000000"/>
                </a:solidFill>
                <a:latin typeface="Calibri"/>
                <a:ea typeface="Times New Roman" panose="02020603050405020304" pitchFamily="18" charset="0"/>
                <a:cs typeface="Calibri"/>
                <a:hlinkClick r:id="rId4"/>
              </a:rPr>
              <a:t>https://www.nutritioncluster.net/resources/erp-step-step-guide</a:t>
            </a:r>
            <a:r>
              <a:rPr lang="fr-FR" sz="2350" dirty="0">
                <a:latin typeface="Calibri"/>
                <a:ea typeface="Times New Roman" panose="02020603050405020304" pitchFamily="18" charset="0"/>
                <a:cs typeface="Calibri"/>
              </a:rPr>
              <a:t> </a:t>
            </a:r>
            <a:endParaRPr lang="en-FR" sz="2350">
              <a:latin typeface="Calibri" panose="020F0502020204030204" pitchFamily="34" charset="0"/>
              <a:ea typeface="Times New Roman" panose="02020603050405020304" pitchFamily="18" charset="0"/>
              <a:cs typeface="Calibri" panose="020F0502020204030204" pitchFamily="34" charset="0"/>
            </a:endParaRPr>
          </a:p>
          <a:p>
            <a:pPr marL="448310" indent="-236220" algn="l">
              <a:spcBef>
                <a:spcPts val="599"/>
              </a:spcBef>
              <a:spcAft>
                <a:spcPts val="599"/>
              </a:spcAft>
            </a:pPr>
            <a:endParaRPr lang="en-GB" sz="1998" b="0" i="0" u="none" strike="noStrike" dirty="0">
              <a:solidFill>
                <a:srgbClr val="000000"/>
              </a:solidFill>
              <a:effectLst/>
              <a:latin typeface="Calibri" panose="020F0502020204030204" pitchFamily="34" charset="0"/>
              <a:cs typeface="Calibri" panose="020F0502020204030204" pitchFamily="34" charset="0"/>
            </a:endParaRPr>
          </a:p>
        </p:txBody>
      </p:sp>
      <p:sp>
        <p:nvSpPr>
          <p:cNvPr id="2" name="Background">
            <a:extLst>
              <a:ext uri="{FF2B5EF4-FFF2-40B4-BE49-F238E27FC236}">
                <a16:creationId xmlns:a16="http://schemas.microsoft.com/office/drawing/2014/main" id="{C864B141-AC10-CFA5-1F38-AEC91F3E959C}"/>
              </a:ext>
            </a:extLst>
          </p:cNvPr>
          <p:cNvSpPr txBox="1">
            <a:spLocks/>
          </p:cNvSpPr>
          <p:nvPr/>
        </p:nvSpPr>
        <p:spPr>
          <a:xfrm>
            <a:off x="528111" y="185097"/>
            <a:ext cx="10333375" cy="329077"/>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3996" dirty="0">
                <a:solidFill>
                  <a:schemeClr val="bg1">
                    <a:lumMod val="50000"/>
                  </a:schemeClr>
                </a:solidFill>
                <a:cs typeface="Arial"/>
                <a:sym typeface="Arial"/>
              </a:rPr>
              <a:t>Day 1 ERP session – Key messages</a:t>
            </a:r>
            <a:endParaRPr lang="fr-FR" sz="3996" dirty="0">
              <a:solidFill>
                <a:schemeClr val="bg1">
                  <a:lumMod val="50000"/>
                </a:schemeClr>
              </a:solidFill>
              <a:cs typeface="Arial"/>
            </a:endParaRPr>
          </a:p>
        </p:txBody>
      </p:sp>
    </p:spTree>
    <p:extLst>
      <p:ext uri="{BB962C8B-B14F-4D97-AF65-F5344CB8AC3E}">
        <p14:creationId xmlns:p14="http://schemas.microsoft.com/office/powerpoint/2010/main" val="193445871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153888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p>
          <a:p>
            <a:r>
              <a:rPr lang="en-US" sz="4000">
                <a:solidFill>
                  <a:srgbClr val="455F51"/>
                </a:solidFill>
              </a:rPr>
              <a:t>See you tomorrow...</a:t>
            </a:r>
          </a:p>
        </p:txBody>
      </p:sp>
      <p:pic>
        <p:nvPicPr>
          <p:cNvPr id="5" name="Picture 4" descr="A picture containing graphical user interface&#10;&#10;Description automatically generated">
            <a:extLst>
              <a:ext uri="{FF2B5EF4-FFF2-40B4-BE49-F238E27FC236}">
                <a16:creationId xmlns:a16="http://schemas.microsoft.com/office/drawing/2014/main" id="{4718B210-1BF9-3B2F-63F6-262CDAD9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8" name="Straight Connector 7">
            <a:extLst>
              <a:ext uri="{FF2B5EF4-FFF2-40B4-BE49-F238E27FC236}">
                <a16:creationId xmlns:a16="http://schemas.microsoft.com/office/drawing/2014/main" id="{DA165822-3A3C-014D-18D9-58D11262741E}"/>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587F8942-3995-6D84-1DD8-F0822C7427EC}"/>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13" name="Picture 12" descr="A logo with text and blue text&#10;&#10;Description automatically generated">
            <a:extLst>
              <a:ext uri="{FF2B5EF4-FFF2-40B4-BE49-F238E27FC236}">
                <a16:creationId xmlns:a16="http://schemas.microsoft.com/office/drawing/2014/main" id="{93A8FF6B-3249-7D09-EE5F-2FC461E3EDE8}"/>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15" name="Straight Connector 14">
            <a:extLst>
              <a:ext uri="{FF2B5EF4-FFF2-40B4-BE49-F238E27FC236}">
                <a16:creationId xmlns:a16="http://schemas.microsoft.com/office/drawing/2014/main" id="{0C4F2B37-BFC1-C60A-892D-E802230D2881}"/>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qr code with a baby and a logo&#10;&#10;Description automatically generated">
            <a:extLst>
              <a:ext uri="{FF2B5EF4-FFF2-40B4-BE49-F238E27FC236}">
                <a16:creationId xmlns:a16="http://schemas.microsoft.com/office/drawing/2014/main" id="{2BC73731-24A9-983F-1C92-8791FBBBAD08}"/>
              </a:ext>
            </a:extLst>
          </p:cNvPr>
          <p:cNvPicPr>
            <a:picLocks noChangeAspect="1"/>
          </p:cNvPicPr>
          <p:nvPr/>
        </p:nvPicPr>
        <p:blipFill>
          <a:blip r:embed="rId4"/>
          <a:stretch>
            <a:fillRect/>
          </a:stretch>
        </p:blipFill>
        <p:spPr>
          <a:xfrm>
            <a:off x="735107" y="4610597"/>
            <a:ext cx="1638282" cy="1647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3EC9-AF77-B909-CDF0-4DF0CF5C5589}"/>
              </a:ext>
            </a:extLst>
          </p:cNvPr>
          <p:cNvSpPr>
            <a:spLocks noGrp="1"/>
          </p:cNvSpPr>
          <p:nvPr>
            <p:ph type="title"/>
          </p:nvPr>
        </p:nvSpPr>
        <p:spPr>
          <a:xfrm>
            <a:off x="-1" y="-17602"/>
            <a:ext cx="12151963" cy="745100"/>
          </a:xfrm>
          <a:solidFill>
            <a:srgbClr val="00B0F0"/>
          </a:solidFill>
          <a:ln w="3175">
            <a:miter lim="400000"/>
          </a:ln>
        </p:spPr>
        <p:txBody>
          <a:bodyPr lIns="19050" tIns="19050" rIns="19050" bIns="19050" anchor="ctr">
            <a:noAutofit/>
          </a:bodyPr>
          <a:lstStyle/>
          <a:p>
            <a:pPr algn="ctr">
              <a:lnSpc>
                <a:spcPct val="100000"/>
              </a:lnSpc>
              <a:buClrTx/>
              <a:buSzTx/>
            </a:pPr>
            <a:r>
              <a:rPr lang="en-US" sz="2800">
                <a:solidFill>
                  <a:schemeClr val="bg1"/>
                </a:solidFill>
              </a:rPr>
              <a:t>Emergencies happened on top of the Triple burden of malnutrition</a:t>
            </a:r>
            <a:endParaRPr lang="en-ZA" sz="2800">
              <a:solidFill>
                <a:schemeClr val="bg1"/>
              </a:solidFill>
            </a:endParaRPr>
          </a:p>
        </p:txBody>
      </p:sp>
      <p:sp>
        <p:nvSpPr>
          <p:cNvPr id="14" name="TextBox 13">
            <a:extLst>
              <a:ext uri="{FF2B5EF4-FFF2-40B4-BE49-F238E27FC236}">
                <a16:creationId xmlns:a16="http://schemas.microsoft.com/office/drawing/2014/main" id="{4C273D87-7A12-4A53-B674-61BE03EDCB86}"/>
              </a:ext>
            </a:extLst>
          </p:cNvPr>
          <p:cNvSpPr txBox="1"/>
          <p:nvPr/>
        </p:nvSpPr>
        <p:spPr>
          <a:xfrm>
            <a:off x="4362434" y="1134989"/>
            <a:ext cx="3594366" cy="522675"/>
          </a:xfrm>
          <a:prstGeom prst="rect">
            <a:avLst/>
          </a:prstGeom>
          <a:noFill/>
        </p:spPr>
        <p:txBody>
          <a:bodyPr wrap="square" rtlCol="0">
            <a:spAutoFit/>
          </a:bodyPr>
          <a:lstStyle/>
          <a:p>
            <a:r>
              <a:rPr lang="en-US" sz="2797">
                <a:latin typeface="Arial" panose="020B0604020202020204" pitchFamily="34" charset="0"/>
                <a:cs typeface="Arial" panose="020B0604020202020204" pitchFamily="34" charset="0"/>
              </a:rPr>
              <a:t>Wasting</a:t>
            </a:r>
          </a:p>
        </p:txBody>
      </p:sp>
      <p:sp>
        <p:nvSpPr>
          <p:cNvPr id="15" name="TextBox 14">
            <a:extLst>
              <a:ext uri="{FF2B5EF4-FFF2-40B4-BE49-F238E27FC236}">
                <a16:creationId xmlns:a16="http://schemas.microsoft.com/office/drawing/2014/main" id="{504B9F32-0E63-4C66-8E25-05196C8D5B8B}"/>
              </a:ext>
            </a:extLst>
          </p:cNvPr>
          <p:cNvSpPr txBox="1"/>
          <p:nvPr/>
        </p:nvSpPr>
        <p:spPr>
          <a:xfrm>
            <a:off x="8667250" y="1096548"/>
            <a:ext cx="3484713" cy="522675"/>
          </a:xfrm>
          <a:prstGeom prst="rect">
            <a:avLst/>
          </a:prstGeom>
          <a:noFill/>
        </p:spPr>
        <p:txBody>
          <a:bodyPr wrap="square" rtlCol="0">
            <a:spAutoFit/>
          </a:bodyPr>
          <a:lstStyle/>
          <a:p>
            <a:r>
              <a:rPr lang="en-US" sz="2797">
                <a:latin typeface="Arial" panose="020B0604020202020204" pitchFamily="34" charset="0"/>
                <a:cs typeface="Arial" panose="020B0604020202020204" pitchFamily="34" charset="0"/>
              </a:rPr>
              <a:t>Overweight</a:t>
            </a:r>
          </a:p>
        </p:txBody>
      </p:sp>
      <p:pic>
        <p:nvPicPr>
          <p:cNvPr id="3" name="Picture 2">
            <a:extLst>
              <a:ext uri="{FF2B5EF4-FFF2-40B4-BE49-F238E27FC236}">
                <a16:creationId xmlns:a16="http://schemas.microsoft.com/office/drawing/2014/main" id="{139E469F-2504-4240-7AC2-B0DFF51AEFA9}"/>
              </a:ext>
            </a:extLst>
          </p:cNvPr>
          <p:cNvPicPr>
            <a:picLocks noChangeAspect="1"/>
          </p:cNvPicPr>
          <p:nvPr/>
        </p:nvPicPr>
        <p:blipFill>
          <a:blip r:embed="rId3"/>
          <a:stretch>
            <a:fillRect/>
          </a:stretch>
        </p:blipFill>
        <p:spPr>
          <a:xfrm>
            <a:off x="7981436" y="2113044"/>
            <a:ext cx="4312786" cy="4391275"/>
          </a:xfrm>
          <a:prstGeom prst="rect">
            <a:avLst/>
          </a:prstGeom>
        </p:spPr>
      </p:pic>
      <p:grpSp>
        <p:nvGrpSpPr>
          <p:cNvPr id="4" name="Group 3">
            <a:extLst>
              <a:ext uri="{FF2B5EF4-FFF2-40B4-BE49-F238E27FC236}">
                <a16:creationId xmlns:a16="http://schemas.microsoft.com/office/drawing/2014/main" id="{BAB6246D-8322-19D0-0A49-B09EBB25D438}"/>
              </a:ext>
            </a:extLst>
          </p:cNvPr>
          <p:cNvGrpSpPr/>
          <p:nvPr/>
        </p:nvGrpSpPr>
        <p:grpSpPr>
          <a:xfrm>
            <a:off x="4132612" y="1108444"/>
            <a:ext cx="3871639" cy="5268754"/>
            <a:chOff x="1704875" y="-1586243"/>
            <a:chExt cx="6057958" cy="8037693"/>
          </a:xfrm>
        </p:grpSpPr>
        <p:pic>
          <p:nvPicPr>
            <p:cNvPr id="5" name="Picture 4">
              <a:extLst>
                <a:ext uri="{FF2B5EF4-FFF2-40B4-BE49-F238E27FC236}">
                  <a16:creationId xmlns:a16="http://schemas.microsoft.com/office/drawing/2014/main" id="{76990278-95BE-295E-7F9D-BA96FD1F0CE5}"/>
                </a:ext>
              </a:extLst>
            </p:cNvPr>
            <p:cNvPicPr>
              <a:picLocks noChangeAspect="1"/>
            </p:cNvPicPr>
            <p:nvPr/>
          </p:nvPicPr>
          <p:blipFill>
            <a:blip r:embed="rId4"/>
            <a:stretch>
              <a:fillRect/>
            </a:stretch>
          </p:blipFill>
          <p:spPr>
            <a:xfrm>
              <a:off x="1905833" y="-1586243"/>
              <a:ext cx="916882" cy="1113986"/>
            </a:xfrm>
            <a:prstGeom prst="rect">
              <a:avLst/>
            </a:prstGeom>
            <a:solidFill>
              <a:schemeClr val="bg1"/>
            </a:solidFill>
          </p:spPr>
        </p:pic>
        <p:sp>
          <p:nvSpPr>
            <p:cNvPr id="6" name="TextBox 5">
              <a:extLst>
                <a:ext uri="{FF2B5EF4-FFF2-40B4-BE49-F238E27FC236}">
                  <a16:creationId xmlns:a16="http://schemas.microsoft.com/office/drawing/2014/main" id="{159E8F83-E18C-77F0-9D87-24A8AE87900B}"/>
                </a:ext>
              </a:extLst>
            </p:cNvPr>
            <p:cNvSpPr txBox="1"/>
            <p:nvPr/>
          </p:nvSpPr>
          <p:spPr>
            <a:xfrm>
              <a:off x="2833356" y="-705267"/>
              <a:ext cx="4091409" cy="891120"/>
            </a:xfrm>
            <a:prstGeom prst="rect">
              <a:avLst/>
            </a:prstGeom>
            <a:solidFill>
              <a:srgbClr val="FF5050"/>
            </a:solidFill>
          </p:spPr>
          <p:txBody>
            <a:bodyPr wrap="none" rtlCol="0">
              <a:spAutoFit/>
            </a:bodyPr>
            <a:lstStyle/>
            <a:p>
              <a:r>
                <a:rPr lang="en-US" sz="1598">
                  <a:solidFill>
                    <a:schemeClr val="bg1"/>
                  </a:solidFill>
                  <a:latin typeface="Arial" panose="020B0604020202020204" pitchFamily="34" charset="0"/>
                </a:rPr>
                <a:t>ESAR Prevalence: 5.4%</a:t>
              </a:r>
            </a:p>
            <a:p>
              <a:r>
                <a:rPr lang="en-US" sz="1598">
                  <a:solidFill>
                    <a:schemeClr val="bg1"/>
                  </a:solidFill>
                  <a:latin typeface="Arial" panose="020B0604020202020204" pitchFamily="34" charset="0"/>
                </a:rPr>
                <a:t>Global Prevalence: 6.8%</a:t>
              </a:r>
              <a:endParaRPr lang="en-GB" sz="1598">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7C4A6336-CD8D-ED10-BA2F-000D71071900}"/>
                </a:ext>
              </a:extLst>
            </p:cNvPr>
            <p:cNvSpPr txBox="1"/>
            <p:nvPr/>
          </p:nvSpPr>
          <p:spPr>
            <a:xfrm>
              <a:off x="1704875" y="984749"/>
              <a:ext cx="2451476" cy="2310007"/>
            </a:xfrm>
            <a:prstGeom prst="rect">
              <a:avLst/>
            </a:prstGeom>
            <a:noFill/>
          </p:spPr>
          <p:txBody>
            <a:bodyPr wrap="square" rtlCol="0">
              <a:spAutoFit/>
            </a:bodyPr>
            <a:lstStyle/>
            <a:p>
              <a:r>
                <a:rPr lang="en-US" sz="1998">
                  <a:latin typeface="Arial" panose="020B0604020202020204" pitchFamily="34" charset="0"/>
                </a:rPr>
                <a:t>4 million </a:t>
              </a:r>
            </a:p>
            <a:p>
              <a:r>
                <a:rPr lang="en-US" sz="1099">
                  <a:latin typeface="Arial" panose="020B0604020202020204" pitchFamily="34" charset="0"/>
                </a:rPr>
                <a:t>Severely wasted children &lt;5 needing treatment in 2023</a:t>
              </a:r>
            </a:p>
            <a:p>
              <a:endParaRPr lang="en-US" sz="1099">
                <a:latin typeface="Arial" panose="020B0604020202020204" pitchFamily="34" charset="0"/>
              </a:endParaRPr>
            </a:p>
            <a:p>
              <a:r>
                <a:rPr lang="en-US" sz="1399">
                  <a:latin typeface="Arial" panose="020B0604020202020204" pitchFamily="34" charset="0"/>
                </a:rPr>
                <a:t>8.7m</a:t>
              </a:r>
              <a:r>
                <a:rPr lang="en-US" sz="1099">
                  <a:latin typeface="Arial" panose="020B0604020202020204" pitchFamily="34" charset="0"/>
                </a:rPr>
                <a:t> children with MAM</a:t>
              </a:r>
            </a:p>
          </p:txBody>
        </p:sp>
        <p:pic>
          <p:nvPicPr>
            <p:cNvPr id="8" name="Picture 7">
              <a:extLst>
                <a:ext uri="{FF2B5EF4-FFF2-40B4-BE49-F238E27FC236}">
                  <a16:creationId xmlns:a16="http://schemas.microsoft.com/office/drawing/2014/main" id="{D937265B-D943-EFAD-3CB2-AF63760A7957}"/>
                </a:ext>
              </a:extLst>
            </p:cNvPr>
            <p:cNvPicPr>
              <a:picLocks noChangeAspect="1"/>
            </p:cNvPicPr>
            <p:nvPr/>
          </p:nvPicPr>
          <p:blipFill>
            <a:blip r:embed="rId5"/>
            <a:stretch>
              <a:fillRect/>
            </a:stretch>
          </p:blipFill>
          <p:spPr>
            <a:xfrm>
              <a:off x="3044120" y="245184"/>
              <a:ext cx="4718713" cy="6206266"/>
            </a:xfrm>
            <a:prstGeom prst="rect">
              <a:avLst/>
            </a:prstGeom>
          </p:spPr>
        </p:pic>
        <p:pic>
          <p:nvPicPr>
            <p:cNvPr id="9" name="Picture 8">
              <a:extLst>
                <a:ext uri="{FF2B5EF4-FFF2-40B4-BE49-F238E27FC236}">
                  <a16:creationId xmlns:a16="http://schemas.microsoft.com/office/drawing/2014/main" id="{96409204-ECD8-FC13-D323-645002BDDD95}"/>
                </a:ext>
              </a:extLst>
            </p:cNvPr>
            <p:cNvPicPr>
              <a:picLocks noChangeAspect="1"/>
            </p:cNvPicPr>
            <p:nvPr/>
          </p:nvPicPr>
          <p:blipFill>
            <a:blip r:embed="rId6"/>
            <a:stretch>
              <a:fillRect/>
            </a:stretch>
          </p:blipFill>
          <p:spPr>
            <a:xfrm>
              <a:off x="1785187" y="4915125"/>
              <a:ext cx="1657077" cy="1364651"/>
            </a:xfrm>
            <a:prstGeom prst="rect">
              <a:avLst/>
            </a:prstGeom>
          </p:spPr>
        </p:pic>
      </p:grpSp>
      <p:grpSp>
        <p:nvGrpSpPr>
          <p:cNvPr id="12" name="Group 11">
            <a:extLst>
              <a:ext uri="{FF2B5EF4-FFF2-40B4-BE49-F238E27FC236}">
                <a16:creationId xmlns:a16="http://schemas.microsoft.com/office/drawing/2014/main" id="{BCE71BE2-6A13-477A-9663-6EF680184C8A}"/>
              </a:ext>
            </a:extLst>
          </p:cNvPr>
          <p:cNvGrpSpPr/>
          <p:nvPr/>
        </p:nvGrpSpPr>
        <p:grpSpPr>
          <a:xfrm>
            <a:off x="183647" y="1042880"/>
            <a:ext cx="4204501" cy="5478542"/>
            <a:chOff x="55527" y="177984"/>
            <a:chExt cx="4208885" cy="5484255"/>
          </a:xfrm>
        </p:grpSpPr>
        <p:pic>
          <p:nvPicPr>
            <p:cNvPr id="11" name="Picture 10">
              <a:extLst>
                <a:ext uri="{FF2B5EF4-FFF2-40B4-BE49-F238E27FC236}">
                  <a16:creationId xmlns:a16="http://schemas.microsoft.com/office/drawing/2014/main" id="{63EF601F-0E2B-4559-A6EA-960F4F12FD39}"/>
                </a:ext>
              </a:extLst>
            </p:cNvPr>
            <p:cNvPicPr>
              <a:picLocks noChangeAspect="1"/>
            </p:cNvPicPr>
            <p:nvPr/>
          </p:nvPicPr>
          <p:blipFill>
            <a:blip r:embed="rId7"/>
            <a:stretch>
              <a:fillRect/>
            </a:stretch>
          </p:blipFill>
          <p:spPr>
            <a:xfrm>
              <a:off x="962742" y="1434640"/>
              <a:ext cx="3301670" cy="4227599"/>
            </a:xfrm>
            <a:prstGeom prst="rect">
              <a:avLst/>
            </a:prstGeom>
          </p:spPr>
        </p:pic>
        <p:sp>
          <p:nvSpPr>
            <p:cNvPr id="13" name="TextBox 12">
              <a:extLst>
                <a:ext uri="{FF2B5EF4-FFF2-40B4-BE49-F238E27FC236}">
                  <a16:creationId xmlns:a16="http://schemas.microsoft.com/office/drawing/2014/main" id="{59A7739B-078C-4474-8CD0-F3868BA49197}"/>
                </a:ext>
              </a:extLst>
            </p:cNvPr>
            <p:cNvSpPr txBox="1"/>
            <p:nvPr/>
          </p:nvSpPr>
          <p:spPr>
            <a:xfrm>
              <a:off x="1072620" y="270189"/>
              <a:ext cx="2634513" cy="523220"/>
            </a:xfrm>
            <a:prstGeom prst="rect">
              <a:avLst/>
            </a:prstGeom>
            <a:noFill/>
          </p:spPr>
          <p:txBody>
            <a:bodyPr wrap="square" rtlCol="0">
              <a:spAutoFit/>
            </a:bodyPr>
            <a:lstStyle/>
            <a:p>
              <a:r>
                <a:rPr lang="en-US" sz="2797">
                  <a:latin typeface="Arial" panose="020B0604020202020204" pitchFamily="34" charset="0"/>
                  <a:cs typeface="Arial" panose="020B0604020202020204" pitchFamily="34" charset="0"/>
                </a:rPr>
                <a:t>Stunting</a:t>
              </a:r>
            </a:p>
          </p:txBody>
        </p:sp>
        <p:pic>
          <p:nvPicPr>
            <p:cNvPr id="86" name="Picture 85">
              <a:extLst>
                <a:ext uri="{FF2B5EF4-FFF2-40B4-BE49-F238E27FC236}">
                  <a16:creationId xmlns:a16="http://schemas.microsoft.com/office/drawing/2014/main" id="{44E961F0-CEE8-4924-9829-3C632F822695}"/>
                </a:ext>
              </a:extLst>
            </p:cNvPr>
            <p:cNvPicPr>
              <a:picLocks noChangeAspect="1"/>
            </p:cNvPicPr>
            <p:nvPr/>
          </p:nvPicPr>
          <p:blipFill>
            <a:blip r:embed="rId8"/>
            <a:stretch>
              <a:fillRect/>
            </a:stretch>
          </p:blipFill>
          <p:spPr>
            <a:xfrm>
              <a:off x="240525" y="177984"/>
              <a:ext cx="622194" cy="698604"/>
            </a:xfrm>
            <a:prstGeom prst="rect">
              <a:avLst/>
            </a:prstGeom>
            <a:solidFill>
              <a:srgbClr val="4BACC6"/>
            </a:solidFill>
          </p:spPr>
        </p:pic>
        <p:sp>
          <p:nvSpPr>
            <p:cNvPr id="88" name="TextBox 87">
              <a:extLst>
                <a:ext uri="{FF2B5EF4-FFF2-40B4-BE49-F238E27FC236}">
                  <a16:creationId xmlns:a16="http://schemas.microsoft.com/office/drawing/2014/main" id="{C9D1B727-8229-486F-B888-BC3671C7E25F}"/>
                </a:ext>
              </a:extLst>
            </p:cNvPr>
            <p:cNvSpPr txBox="1"/>
            <p:nvPr/>
          </p:nvSpPr>
          <p:spPr>
            <a:xfrm>
              <a:off x="216184" y="1975706"/>
              <a:ext cx="1495749" cy="584775"/>
            </a:xfrm>
            <a:prstGeom prst="rect">
              <a:avLst/>
            </a:prstGeom>
            <a:noFill/>
          </p:spPr>
          <p:txBody>
            <a:bodyPr wrap="square">
              <a:spAutoFit/>
            </a:bodyPr>
            <a:lstStyle/>
            <a:p>
              <a:pPr algn="l" defTabSz="913486" hangingPunct="1">
                <a:defRPr/>
              </a:pPr>
              <a:r>
                <a:rPr lang="en-US" sz="1998" kern="1200">
                  <a:solidFill>
                    <a:prstClr val="black"/>
                  </a:solidFill>
                  <a:latin typeface="Arial" panose="020B0604020202020204" pitchFamily="34" charset="0"/>
                  <a:ea typeface="+mn-ea"/>
                  <a:cs typeface="+mn-cs"/>
                </a:rPr>
                <a:t>26 million </a:t>
              </a:r>
            </a:p>
            <a:p>
              <a:pPr algn="l" defTabSz="913486" hangingPunct="1">
                <a:defRPr/>
              </a:pPr>
              <a:r>
                <a:rPr lang="en-US" sz="1199" kern="1200">
                  <a:solidFill>
                    <a:prstClr val="black"/>
                  </a:solidFill>
                  <a:latin typeface="Arial" panose="020B0604020202020204" pitchFamily="34" charset="0"/>
                  <a:ea typeface="+mn-ea"/>
                  <a:cs typeface="+mn-cs"/>
                </a:rPr>
                <a:t>Children &lt;5</a:t>
              </a:r>
              <a:endParaRPr lang="en-US" sz="1199" b="0" kern="1200">
                <a:solidFill>
                  <a:prstClr val="black"/>
                </a:solidFill>
                <a:latin typeface="Arial" panose="020B0604020202020204" pitchFamily="34" charset="0"/>
                <a:ea typeface="+mn-ea"/>
                <a:cs typeface="+mn-cs"/>
              </a:endParaRPr>
            </a:p>
          </p:txBody>
        </p:sp>
        <p:grpSp>
          <p:nvGrpSpPr>
            <p:cNvPr id="89" name="Group 88">
              <a:extLst>
                <a:ext uri="{FF2B5EF4-FFF2-40B4-BE49-F238E27FC236}">
                  <a16:creationId xmlns:a16="http://schemas.microsoft.com/office/drawing/2014/main" id="{821DE646-02B7-4B30-BE5A-39595E08932B}"/>
                </a:ext>
              </a:extLst>
            </p:cNvPr>
            <p:cNvGrpSpPr/>
            <p:nvPr/>
          </p:nvGrpSpPr>
          <p:grpSpPr>
            <a:xfrm>
              <a:off x="55527" y="4346914"/>
              <a:ext cx="1325918" cy="1015663"/>
              <a:chOff x="9081651" y="3422474"/>
              <a:chExt cx="2286003" cy="1699121"/>
            </a:xfrm>
          </p:grpSpPr>
          <p:sp>
            <p:nvSpPr>
              <p:cNvPr id="90" name="Rectangle 89">
                <a:extLst>
                  <a:ext uri="{FF2B5EF4-FFF2-40B4-BE49-F238E27FC236}">
                    <a16:creationId xmlns:a16="http://schemas.microsoft.com/office/drawing/2014/main" id="{E922247A-CA3A-4315-9ECB-A75785B1ADD9}"/>
                  </a:ext>
                </a:extLst>
              </p:cNvPr>
              <p:cNvSpPr/>
              <p:nvPr/>
            </p:nvSpPr>
            <p:spPr>
              <a:xfrm>
                <a:off x="9081651" y="3429000"/>
                <a:ext cx="270163" cy="247513"/>
              </a:xfrm>
              <a:prstGeom prst="rect">
                <a:avLst/>
              </a:prstGeom>
              <a:solidFill>
                <a:srgbClr val="65A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latin typeface="Arial" panose="020B0604020202020204" pitchFamily="34" charset="0"/>
                </a:endParaRPr>
              </a:p>
            </p:txBody>
          </p:sp>
          <p:sp>
            <p:nvSpPr>
              <p:cNvPr id="91" name="Rectangle 90">
                <a:extLst>
                  <a:ext uri="{FF2B5EF4-FFF2-40B4-BE49-F238E27FC236}">
                    <a16:creationId xmlns:a16="http://schemas.microsoft.com/office/drawing/2014/main" id="{475ACCB9-8DC3-4176-BB1B-2BE7C9AF88C3}"/>
                  </a:ext>
                </a:extLst>
              </p:cNvPr>
              <p:cNvSpPr/>
              <p:nvPr/>
            </p:nvSpPr>
            <p:spPr>
              <a:xfrm>
                <a:off x="9081653" y="3720891"/>
                <a:ext cx="270163" cy="247513"/>
              </a:xfrm>
              <a:prstGeom prst="rect">
                <a:avLst/>
              </a:prstGeom>
              <a:solidFill>
                <a:srgbClr val="84C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latin typeface="Arial" panose="020B0604020202020204" pitchFamily="34" charset="0"/>
                </a:endParaRPr>
              </a:p>
            </p:txBody>
          </p:sp>
          <p:sp>
            <p:nvSpPr>
              <p:cNvPr id="92" name="Rectangle 91">
                <a:extLst>
                  <a:ext uri="{FF2B5EF4-FFF2-40B4-BE49-F238E27FC236}">
                    <a16:creationId xmlns:a16="http://schemas.microsoft.com/office/drawing/2014/main" id="{FE360394-5CC3-4EBE-9BC9-65F1EA2D1AF7}"/>
                  </a:ext>
                </a:extLst>
              </p:cNvPr>
              <p:cNvSpPr/>
              <p:nvPr/>
            </p:nvSpPr>
            <p:spPr>
              <a:xfrm>
                <a:off x="9081651" y="4622859"/>
                <a:ext cx="270163" cy="264979"/>
              </a:xfrm>
              <a:prstGeom prst="rect">
                <a:avLst/>
              </a:prstGeom>
              <a:solidFill>
                <a:srgbClr val="CB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latin typeface="Arial" panose="020B0604020202020204" pitchFamily="34" charset="0"/>
                </a:endParaRPr>
              </a:p>
            </p:txBody>
          </p:sp>
          <p:sp>
            <p:nvSpPr>
              <p:cNvPr id="93" name="Rectangle 92">
                <a:extLst>
                  <a:ext uri="{FF2B5EF4-FFF2-40B4-BE49-F238E27FC236}">
                    <a16:creationId xmlns:a16="http://schemas.microsoft.com/office/drawing/2014/main" id="{14921CEC-030E-43BA-B4A6-4F7AF6AA9FCA}"/>
                  </a:ext>
                </a:extLst>
              </p:cNvPr>
              <p:cNvSpPr/>
              <p:nvPr/>
            </p:nvSpPr>
            <p:spPr>
              <a:xfrm>
                <a:off x="9081653" y="4018113"/>
                <a:ext cx="270163" cy="264979"/>
              </a:xfrm>
              <a:prstGeom prst="rect">
                <a:avLst/>
              </a:prstGeom>
              <a:solidFill>
                <a:srgbClr val="FFD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latin typeface="Arial" panose="020B0604020202020204" pitchFamily="34" charset="0"/>
                </a:endParaRPr>
              </a:p>
            </p:txBody>
          </p:sp>
          <p:sp>
            <p:nvSpPr>
              <p:cNvPr id="94" name="TextBox 93">
                <a:extLst>
                  <a:ext uri="{FF2B5EF4-FFF2-40B4-BE49-F238E27FC236}">
                    <a16:creationId xmlns:a16="http://schemas.microsoft.com/office/drawing/2014/main" id="{1D777B4D-43B5-4F70-A00C-47033F1AFA92}"/>
                  </a:ext>
                </a:extLst>
              </p:cNvPr>
              <p:cNvSpPr txBox="1"/>
              <p:nvPr/>
            </p:nvSpPr>
            <p:spPr>
              <a:xfrm>
                <a:off x="9473430" y="3422474"/>
                <a:ext cx="1894224" cy="1699121"/>
              </a:xfrm>
              <a:prstGeom prst="rect">
                <a:avLst/>
              </a:prstGeom>
              <a:noFill/>
            </p:spPr>
            <p:txBody>
              <a:bodyPr wrap="square" rtlCol="0">
                <a:spAutoFit/>
              </a:bodyPr>
              <a:lstStyle/>
              <a:p>
                <a:pPr>
                  <a:spcBef>
                    <a:spcPts val="599"/>
                  </a:spcBef>
                </a:pPr>
                <a:r>
                  <a:rPr lang="en-US" sz="799">
                    <a:latin typeface="Arial" panose="020B0604020202020204" pitchFamily="34" charset="0"/>
                  </a:rPr>
                  <a:t>Very low &lt;2.5%</a:t>
                </a:r>
              </a:p>
              <a:p>
                <a:pPr>
                  <a:spcBef>
                    <a:spcPts val="599"/>
                  </a:spcBef>
                </a:pPr>
                <a:r>
                  <a:rPr lang="en-US" sz="799">
                    <a:latin typeface="Arial" panose="020B0604020202020204" pitchFamily="34" charset="0"/>
                  </a:rPr>
                  <a:t>Low 2.5 - &lt;10%</a:t>
                </a:r>
              </a:p>
              <a:p>
                <a:pPr>
                  <a:spcBef>
                    <a:spcPts val="599"/>
                  </a:spcBef>
                </a:pPr>
                <a:r>
                  <a:rPr lang="en-US" sz="799">
                    <a:latin typeface="Arial" panose="020B0604020202020204" pitchFamily="34" charset="0"/>
                  </a:rPr>
                  <a:t>Medium  10-&lt;20%</a:t>
                </a:r>
              </a:p>
              <a:p>
                <a:pPr>
                  <a:spcBef>
                    <a:spcPts val="599"/>
                  </a:spcBef>
                </a:pPr>
                <a:r>
                  <a:rPr lang="en-US" sz="799">
                    <a:latin typeface="Arial" panose="020B0604020202020204" pitchFamily="34" charset="0"/>
                  </a:rPr>
                  <a:t>High  20-&lt;30%</a:t>
                </a:r>
              </a:p>
              <a:p>
                <a:pPr>
                  <a:spcBef>
                    <a:spcPts val="599"/>
                  </a:spcBef>
                </a:pPr>
                <a:r>
                  <a:rPr lang="en-US" sz="799">
                    <a:latin typeface="Arial" panose="020B0604020202020204" pitchFamily="34" charset="0"/>
                  </a:rPr>
                  <a:t>Very high  ≥ 30%</a:t>
                </a:r>
              </a:p>
            </p:txBody>
          </p:sp>
          <p:sp>
            <p:nvSpPr>
              <p:cNvPr id="95" name="Rectangle 94">
                <a:extLst>
                  <a:ext uri="{FF2B5EF4-FFF2-40B4-BE49-F238E27FC236}">
                    <a16:creationId xmlns:a16="http://schemas.microsoft.com/office/drawing/2014/main" id="{64577E5B-75B5-4BDA-83D3-887E0F9B127F}"/>
                  </a:ext>
                </a:extLst>
              </p:cNvPr>
              <p:cNvSpPr/>
              <p:nvPr/>
            </p:nvSpPr>
            <p:spPr>
              <a:xfrm>
                <a:off x="9081652" y="4314469"/>
                <a:ext cx="270163" cy="264979"/>
              </a:xfrm>
              <a:prstGeom prst="rect">
                <a:avLst/>
              </a:prstGeom>
              <a:solidFill>
                <a:srgbClr val="E8B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latin typeface="Arial" panose="020B0604020202020204" pitchFamily="34" charset="0"/>
                </a:endParaRPr>
              </a:p>
            </p:txBody>
          </p:sp>
        </p:grpSp>
      </p:grpSp>
      <p:sp>
        <p:nvSpPr>
          <p:cNvPr id="25" name="TextBox 24">
            <a:extLst>
              <a:ext uri="{FF2B5EF4-FFF2-40B4-BE49-F238E27FC236}">
                <a16:creationId xmlns:a16="http://schemas.microsoft.com/office/drawing/2014/main" id="{41D3F622-4EF0-45F2-9D7F-DF8F4214EBF7}"/>
              </a:ext>
            </a:extLst>
          </p:cNvPr>
          <p:cNvSpPr txBox="1"/>
          <p:nvPr/>
        </p:nvSpPr>
        <p:spPr>
          <a:xfrm>
            <a:off x="8041200" y="3083359"/>
            <a:ext cx="1692258" cy="737895"/>
          </a:xfrm>
          <a:prstGeom prst="rect">
            <a:avLst/>
          </a:prstGeom>
          <a:solidFill>
            <a:schemeClr val="bg1"/>
          </a:solidFill>
        </p:spPr>
        <p:txBody>
          <a:bodyPr wrap="square" rtlCol="0">
            <a:spAutoFit/>
          </a:bodyPr>
          <a:lstStyle/>
          <a:p>
            <a:r>
              <a:rPr lang="en-US" sz="1998">
                <a:latin typeface="Arial" panose="020B0604020202020204" pitchFamily="34" charset="0"/>
              </a:rPr>
              <a:t>3.6 million </a:t>
            </a:r>
          </a:p>
          <a:p>
            <a:r>
              <a:rPr lang="en-US" sz="1099">
                <a:latin typeface="Arial" panose="020B0604020202020204" pitchFamily="34" charset="0"/>
              </a:rPr>
              <a:t>children &lt;5</a:t>
            </a:r>
          </a:p>
          <a:p>
            <a:endParaRPr lang="en-US" sz="1099">
              <a:latin typeface="Arial" panose="020B0604020202020204" pitchFamily="34" charset="0"/>
            </a:endParaRPr>
          </a:p>
        </p:txBody>
      </p:sp>
      <p:pic>
        <p:nvPicPr>
          <p:cNvPr id="16" name="Picture 15">
            <a:extLst>
              <a:ext uri="{FF2B5EF4-FFF2-40B4-BE49-F238E27FC236}">
                <a16:creationId xmlns:a16="http://schemas.microsoft.com/office/drawing/2014/main" id="{045886DD-E886-402A-9B87-C7D9CF7240FC}"/>
              </a:ext>
            </a:extLst>
          </p:cNvPr>
          <p:cNvPicPr>
            <a:picLocks noChangeAspect="1"/>
          </p:cNvPicPr>
          <p:nvPr/>
        </p:nvPicPr>
        <p:blipFill>
          <a:blip r:embed="rId9"/>
          <a:stretch>
            <a:fillRect/>
          </a:stretch>
        </p:blipFill>
        <p:spPr>
          <a:xfrm>
            <a:off x="8348594" y="1082161"/>
            <a:ext cx="768199" cy="723757"/>
          </a:xfrm>
          <a:prstGeom prst="rect">
            <a:avLst/>
          </a:prstGeom>
        </p:spPr>
      </p:pic>
      <p:sp>
        <p:nvSpPr>
          <p:cNvPr id="17" name="Rectangle 16">
            <a:extLst>
              <a:ext uri="{FF2B5EF4-FFF2-40B4-BE49-F238E27FC236}">
                <a16:creationId xmlns:a16="http://schemas.microsoft.com/office/drawing/2014/main" id="{E2846BB4-04A2-4A37-BC9C-02C42A93BB47}"/>
              </a:ext>
            </a:extLst>
          </p:cNvPr>
          <p:cNvSpPr/>
          <p:nvPr/>
        </p:nvSpPr>
        <p:spPr>
          <a:xfrm>
            <a:off x="8010073" y="2086951"/>
            <a:ext cx="937127" cy="930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87" name="TextBox 86">
            <a:extLst>
              <a:ext uri="{FF2B5EF4-FFF2-40B4-BE49-F238E27FC236}">
                <a16:creationId xmlns:a16="http://schemas.microsoft.com/office/drawing/2014/main" id="{1A889C46-899E-4DD4-8621-4A1ED94D57CA}"/>
              </a:ext>
            </a:extLst>
          </p:cNvPr>
          <p:cNvSpPr txBox="1"/>
          <p:nvPr/>
        </p:nvSpPr>
        <p:spPr>
          <a:xfrm>
            <a:off x="1151267" y="1697092"/>
            <a:ext cx="2742386" cy="584166"/>
          </a:xfrm>
          <a:prstGeom prst="rect">
            <a:avLst/>
          </a:prstGeom>
          <a:solidFill>
            <a:schemeClr val="accent4"/>
          </a:solidFill>
          <a:ln>
            <a:noFill/>
          </a:ln>
        </p:spPr>
        <p:txBody>
          <a:bodyPr wrap="square" rtlCol="0">
            <a:spAutoFit/>
          </a:bodyPr>
          <a:lstStyle/>
          <a:p>
            <a:r>
              <a:rPr lang="en-US" sz="1598">
                <a:latin typeface="Arial" panose="020B0604020202020204" pitchFamily="34" charset="0"/>
              </a:rPr>
              <a:t>ESAR prevalence: 30.9%</a:t>
            </a:r>
          </a:p>
          <a:p>
            <a:r>
              <a:rPr lang="en-US" sz="1598">
                <a:latin typeface="Arial" panose="020B0604020202020204" pitchFamily="34" charset="0"/>
              </a:rPr>
              <a:t>Global prevalence: 22.3%</a:t>
            </a:r>
            <a:endParaRPr lang="en-GB" sz="1598">
              <a:latin typeface="Arial" panose="020B0604020202020204" pitchFamily="34" charset="0"/>
            </a:endParaRPr>
          </a:p>
        </p:txBody>
      </p:sp>
      <p:sp>
        <p:nvSpPr>
          <p:cNvPr id="18" name="TextBox 17">
            <a:extLst>
              <a:ext uri="{FF2B5EF4-FFF2-40B4-BE49-F238E27FC236}">
                <a16:creationId xmlns:a16="http://schemas.microsoft.com/office/drawing/2014/main" id="{4DC07BB8-E4B5-15C6-712F-3BC54E88A179}"/>
              </a:ext>
            </a:extLst>
          </p:cNvPr>
          <p:cNvSpPr txBox="1"/>
          <p:nvPr/>
        </p:nvSpPr>
        <p:spPr>
          <a:xfrm>
            <a:off x="9021097" y="1679939"/>
            <a:ext cx="2614818" cy="584134"/>
          </a:xfrm>
          <a:prstGeom prst="rect">
            <a:avLst/>
          </a:prstGeom>
          <a:solidFill>
            <a:srgbClr val="0070C0"/>
          </a:solidFill>
        </p:spPr>
        <p:txBody>
          <a:bodyPr wrap="none" rtlCol="0">
            <a:spAutoFit/>
          </a:bodyPr>
          <a:lstStyle/>
          <a:p>
            <a:r>
              <a:rPr lang="en-US" sz="1598">
                <a:solidFill>
                  <a:schemeClr val="bg1"/>
                </a:solidFill>
                <a:latin typeface="Arial" panose="020B0604020202020204" pitchFamily="34" charset="0"/>
              </a:rPr>
              <a:t>ESAR Prevalence: 4.3%</a:t>
            </a:r>
          </a:p>
          <a:p>
            <a:r>
              <a:rPr lang="en-US" sz="1598">
                <a:solidFill>
                  <a:schemeClr val="bg1"/>
                </a:solidFill>
                <a:latin typeface="Arial" panose="020B0604020202020204" pitchFamily="34" charset="0"/>
              </a:rPr>
              <a:t>Global Prevalence: 5.6%</a:t>
            </a:r>
            <a:endParaRPr lang="en-GB" sz="1598">
              <a:solidFill>
                <a:schemeClr val="bg1"/>
              </a:solidFill>
              <a:latin typeface="Arial" panose="020B0604020202020204" pitchFamily="34" charset="0"/>
            </a:endParaRPr>
          </a:p>
        </p:txBody>
      </p:sp>
      <p:sp>
        <p:nvSpPr>
          <p:cNvPr id="19" name="Rectangle 18">
            <a:extLst>
              <a:ext uri="{FF2B5EF4-FFF2-40B4-BE49-F238E27FC236}">
                <a16:creationId xmlns:a16="http://schemas.microsoft.com/office/drawing/2014/main" id="{EA4128EC-D6E1-53F0-CE4A-29770F9AC164}"/>
              </a:ext>
            </a:extLst>
          </p:cNvPr>
          <p:cNvSpPr/>
          <p:nvPr/>
        </p:nvSpPr>
        <p:spPr>
          <a:xfrm>
            <a:off x="9064054" y="2281258"/>
            <a:ext cx="1589900" cy="308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0" name="TextBox 19">
            <a:extLst>
              <a:ext uri="{FF2B5EF4-FFF2-40B4-BE49-F238E27FC236}">
                <a16:creationId xmlns:a16="http://schemas.microsoft.com/office/drawing/2014/main" id="{62A15D05-7CD2-0D00-EEB3-7514199F9419}"/>
              </a:ext>
            </a:extLst>
          </p:cNvPr>
          <p:cNvSpPr txBox="1"/>
          <p:nvPr/>
        </p:nvSpPr>
        <p:spPr>
          <a:xfrm>
            <a:off x="10836612" y="6537117"/>
            <a:ext cx="1342687" cy="3077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kern="1200">
                <a:solidFill>
                  <a:srgbClr val="0070C0"/>
                </a:solidFill>
                <a:latin typeface="Arial" panose="020B0604020202020204" pitchFamily="34" charset="0"/>
                <a:ea typeface="+mj-ea"/>
                <a:cs typeface="Arial" panose="020B0604020202020204" pitchFamily="34" charset="0"/>
              </a:rPr>
              <a:t>(JME 2023)</a:t>
            </a:r>
            <a:endParaRPr lang="en-US"/>
          </a:p>
        </p:txBody>
      </p:sp>
    </p:spTree>
    <p:extLst>
      <p:ext uri="{BB962C8B-B14F-4D97-AF65-F5344CB8AC3E}">
        <p14:creationId xmlns:p14="http://schemas.microsoft.com/office/powerpoint/2010/main" val="11682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hart 36">
            <a:extLst>
              <a:ext uri="{FF2B5EF4-FFF2-40B4-BE49-F238E27FC236}">
                <a16:creationId xmlns:a16="http://schemas.microsoft.com/office/drawing/2014/main" id="{37FA1708-BD74-CCCE-9CF8-5B60F1CEEC96}"/>
              </a:ext>
            </a:extLst>
          </p:cNvPr>
          <p:cNvGraphicFramePr>
            <a:graphicFrameLocks/>
          </p:cNvGraphicFramePr>
          <p:nvPr/>
        </p:nvGraphicFramePr>
        <p:xfrm>
          <a:off x="7476852" y="219822"/>
          <a:ext cx="4512083" cy="5896569"/>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a:grpSpLocks noChangeAspect="1"/>
          </p:cNvGrpSpPr>
          <p:nvPr/>
        </p:nvGrpSpPr>
        <p:grpSpPr>
          <a:xfrm>
            <a:off x="3142275" y="577127"/>
            <a:ext cx="4699621" cy="6183675"/>
            <a:chOff x="4020461" y="2374127"/>
            <a:chExt cx="4556666" cy="5995573"/>
          </a:xfrm>
          <a:solidFill>
            <a:schemeClr val="bg2"/>
          </a:solidFill>
        </p:grpSpPr>
        <p:sp>
          <p:nvSpPr>
            <p:cNvPr id="5" name="Shape 363"/>
            <p:cNvSpPr/>
            <p:nvPr/>
          </p:nvSpPr>
          <p:spPr>
            <a:xfrm>
              <a:off x="5681786" y="7574645"/>
              <a:ext cx="261559" cy="262886"/>
            </a:xfrm>
            <a:custGeom>
              <a:avLst/>
              <a:gdLst/>
              <a:ahLst/>
              <a:cxnLst>
                <a:cxn ang="0">
                  <a:pos x="wd2" y="hd2"/>
                </a:cxn>
                <a:cxn ang="5400000">
                  <a:pos x="wd2" y="hd2"/>
                </a:cxn>
                <a:cxn ang="10800000">
                  <a:pos x="wd2" y="hd2"/>
                </a:cxn>
                <a:cxn ang="16200000">
                  <a:pos x="wd2" y="hd2"/>
                </a:cxn>
              </a:cxnLst>
              <a:rect l="0" t="0" r="r" b="b"/>
              <a:pathLst>
                <a:path w="21306" h="21526" extrusionOk="0">
                  <a:moveTo>
                    <a:pt x="13712" y="3"/>
                  </a:moveTo>
                  <a:cubicBezTo>
                    <a:pt x="13387" y="-19"/>
                    <a:pt x="13069" y="95"/>
                    <a:pt x="12827" y="314"/>
                  </a:cubicBezTo>
                  <a:cubicBezTo>
                    <a:pt x="12531" y="417"/>
                    <a:pt x="12238" y="522"/>
                    <a:pt x="11942" y="625"/>
                  </a:cubicBezTo>
                  <a:cubicBezTo>
                    <a:pt x="11351" y="831"/>
                    <a:pt x="10764" y="1020"/>
                    <a:pt x="10173" y="1225"/>
                  </a:cubicBezTo>
                  <a:lnTo>
                    <a:pt x="7586" y="3048"/>
                  </a:lnTo>
                  <a:cubicBezTo>
                    <a:pt x="6986" y="3010"/>
                    <a:pt x="6398" y="3133"/>
                    <a:pt x="5861" y="3404"/>
                  </a:cubicBezTo>
                  <a:cubicBezTo>
                    <a:pt x="3857" y="4415"/>
                    <a:pt x="3366" y="6842"/>
                    <a:pt x="2565" y="8940"/>
                  </a:cubicBezTo>
                  <a:cubicBezTo>
                    <a:pt x="1965" y="10512"/>
                    <a:pt x="1089" y="11972"/>
                    <a:pt x="0" y="13253"/>
                  </a:cubicBezTo>
                  <a:lnTo>
                    <a:pt x="1725" y="15365"/>
                  </a:lnTo>
                  <a:lnTo>
                    <a:pt x="2057" y="16276"/>
                  </a:lnTo>
                  <a:cubicBezTo>
                    <a:pt x="2169" y="16577"/>
                    <a:pt x="2276" y="16864"/>
                    <a:pt x="2388" y="17165"/>
                  </a:cubicBezTo>
                  <a:cubicBezTo>
                    <a:pt x="2613" y="17767"/>
                    <a:pt x="2849" y="18386"/>
                    <a:pt x="3074" y="18988"/>
                  </a:cubicBezTo>
                  <a:cubicBezTo>
                    <a:pt x="3884" y="20088"/>
                    <a:pt x="5020" y="20890"/>
                    <a:pt x="6325" y="21278"/>
                  </a:cubicBezTo>
                  <a:cubicBezTo>
                    <a:pt x="7139" y="21521"/>
                    <a:pt x="8003" y="21581"/>
                    <a:pt x="8846" y="21478"/>
                  </a:cubicBezTo>
                  <a:lnTo>
                    <a:pt x="10416" y="16943"/>
                  </a:lnTo>
                  <a:cubicBezTo>
                    <a:pt x="11747" y="16662"/>
                    <a:pt x="13045" y="16388"/>
                    <a:pt x="14331" y="16098"/>
                  </a:cubicBezTo>
                  <a:cubicBezTo>
                    <a:pt x="15448" y="15847"/>
                    <a:pt x="16619" y="15564"/>
                    <a:pt x="17493" y="14742"/>
                  </a:cubicBezTo>
                  <a:cubicBezTo>
                    <a:pt x="18861" y="13456"/>
                    <a:pt x="18872" y="11358"/>
                    <a:pt x="19860" y="9785"/>
                  </a:cubicBezTo>
                  <a:cubicBezTo>
                    <a:pt x="20518" y="8736"/>
                    <a:pt x="21600" y="7749"/>
                    <a:pt x="21231" y="6561"/>
                  </a:cubicBezTo>
                  <a:cubicBezTo>
                    <a:pt x="20888" y="5457"/>
                    <a:pt x="19597" y="5204"/>
                    <a:pt x="18533" y="4760"/>
                  </a:cubicBezTo>
                  <a:cubicBezTo>
                    <a:pt x="17359" y="4271"/>
                    <a:pt x="16374" y="3393"/>
                    <a:pt x="15768" y="2270"/>
                  </a:cubicBezTo>
                  <a:cubicBezTo>
                    <a:pt x="15239" y="1289"/>
                    <a:pt x="14804" y="76"/>
                    <a:pt x="13712" y="3"/>
                  </a:cubicBez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6" name="Shape 364"/>
            <p:cNvSpPr/>
            <p:nvPr/>
          </p:nvSpPr>
          <p:spPr>
            <a:xfrm>
              <a:off x="4517330" y="6806337"/>
              <a:ext cx="1804922" cy="1563363"/>
            </a:xfrm>
            <a:custGeom>
              <a:avLst/>
              <a:gdLst/>
              <a:ahLst/>
              <a:cxnLst>
                <a:cxn ang="0">
                  <a:pos x="wd2" y="hd2"/>
                </a:cxn>
                <a:cxn ang="5400000">
                  <a:pos x="wd2" y="hd2"/>
                </a:cxn>
                <a:cxn ang="10800000">
                  <a:pos x="wd2" y="hd2"/>
                </a:cxn>
                <a:cxn ang="16200000">
                  <a:pos x="wd2" y="hd2"/>
                </a:cxn>
              </a:cxnLst>
              <a:rect l="0" t="0" r="r" b="b"/>
              <a:pathLst>
                <a:path w="21600" h="21501" extrusionOk="0">
                  <a:moveTo>
                    <a:pt x="16505" y="0"/>
                  </a:moveTo>
                  <a:lnTo>
                    <a:pt x="16103" y="519"/>
                  </a:lnTo>
                  <a:lnTo>
                    <a:pt x="15547" y="586"/>
                  </a:lnTo>
                  <a:lnTo>
                    <a:pt x="14816" y="1639"/>
                  </a:lnTo>
                  <a:lnTo>
                    <a:pt x="13796" y="2427"/>
                  </a:lnTo>
                  <a:lnTo>
                    <a:pt x="13539" y="3521"/>
                  </a:lnTo>
                  <a:lnTo>
                    <a:pt x="13139" y="4036"/>
                  </a:lnTo>
                  <a:lnTo>
                    <a:pt x="12298" y="4230"/>
                  </a:lnTo>
                  <a:lnTo>
                    <a:pt x="11976" y="5694"/>
                  </a:lnTo>
                  <a:lnTo>
                    <a:pt x="10722" y="6012"/>
                  </a:lnTo>
                  <a:lnTo>
                    <a:pt x="10121" y="5653"/>
                  </a:lnTo>
                  <a:lnTo>
                    <a:pt x="9887" y="5836"/>
                  </a:lnTo>
                  <a:lnTo>
                    <a:pt x="9231" y="5104"/>
                  </a:lnTo>
                  <a:lnTo>
                    <a:pt x="8558" y="5104"/>
                  </a:lnTo>
                  <a:lnTo>
                    <a:pt x="8087" y="6590"/>
                  </a:lnTo>
                  <a:lnTo>
                    <a:pt x="7522" y="6777"/>
                  </a:lnTo>
                  <a:lnTo>
                    <a:pt x="6891" y="7751"/>
                  </a:lnTo>
                  <a:lnTo>
                    <a:pt x="6134" y="7565"/>
                  </a:lnTo>
                  <a:lnTo>
                    <a:pt x="5611" y="7740"/>
                  </a:lnTo>
                  <a:lnTo>
                    <a:pt x="5611" y="7150"/>
                  </a:lnTo>
                  <a:lnTo>
                    <a:pt x="5998" y="6523"/>
                  </a:lnTo>
                  <a:lnTo>
                    <a:pt x="5364" y="4686"/>
                  </a:lnTo>
                  <a:lnTo>
                    <a:pt x="4753" y="4387"/>
                  </a:lnTo>
                  <a:lnTo>
                    <a:pt x="4737" y="10324"/>
                  </a:lnTo>
                  <a:lnTo>
                    <a:pt x="4139" y="10526"/>
                  </a:lnTo>
                  <a:lnTo>
                    <a:pt x="3714" y="11216"/>
                  </a:lnTo>
                  <a:lnTo>
                    <a:pt x="3155" y="11034"/>
                  </a:lnTo>
                  <a:lnTo>
                    <a:pt x="2388" y="11183"/>
                  </a:lnTo>
                  <a:cubicBezTo>
                    <a:pt x="2217" y="11162"/>
                    <a:pt x="2049" y="11114"/>
                    <a:pt x="1888" y="11045"/>
                  </a:cubicBezTo>
                  <a:cubicBezTo>
                    <a:pt x="1708" y="10967"/>
                    <a:pt x="1541" y="10863"/>
                    <a:pt x="1387" y="10731"/>
                  </a:cubicBezTo>
                  <a:lnTo>
                    <a:pt x="1456" y="10149"/>
                  </a:lnTo>
                  <a:cubicBezTo>
                    <a:pt x="1447" y="10018"/>
                    <a:pt x="1396" y="9897"/>
                    <a:pt x="1313" y="9809"/>
                  </a:cubicBezTo>
                  <a:cubicBezTo>
                    <a:pt x="1244" y="9736"/>
                    <a:pt x="1158" y="9692"/>
                    <a:pt x="1066" y="9678"/>
                  </a:cubicBezTo>
                  <a:lnTo>
                    <a:pt x="666" y="9921"/>
                  </a:lnTo>
                  <a:lnTo>
                    <a:pt x="487" y="10522"/>
                  </a:lnTo>
                  <a:lnTo>
                    <a:pt x="143" y="10578"/>
                  </a:lnTo>
                  <a:lnTo>
                    <a:pt x="0" y="10739"/>
                  </a:lnTo>
                  <a:cubicBezTo>
                    <a:pt x="20" y="10773"/>
                    <a:pt x="45" y="10804"/>
                    <a:pt x="65" y="10839"/>
                  </a:cubicBezTo>
                  <a:cubicBezTo>
                    <a:pt x="270" y="11207"/>
                    <a:pt x="423" y="11605"/>
                    <a:pt x="598" y="11993"/>
                  </a:cubicBezTo>
                  <a:cubicBezTo>
                    <a:pt x="760" y="12354"/>
                    <a:pt x="942" y="12660"/>
                    <a:pt x="1075" y="13016"/>
                  </a:cubicBezTo>
                  <a:cubicBezTo>
                    <a:pt x="1200" y="13350"/>
                    <a:pt x="1271" y="13726"/>
                    <a:pt x="1371" y="14163"/>
                  </a:cubicBezTo>
                  <a:cubicBezTo>
                    <a:pt x="1435" y="14440"/>
                    <a:pt x="1585" y="14679"/>
                    <a:pt x="1722" y="14920"/>
                  </a:cubicBezTo>
                  <a:cubicBezTo>
                    <a:pt x="1900" y="15235"/>
                    <a:pt x="2100" y="15534"/>
                    <a:pt x="2248" y="15869"/>
                  </a:cubicBezTo>
                  <a:cubicBezTo>
                    <a:pt x="2327" y="16046"/>
                    <a:pt x="2387" y="16237"/>
                    <a:pt x="2460" y="16414"/>
                  </a:cubicBezTo>
                  <a:cubicBezTo>
                    <a:pt x="2512" y="16542"/>
                    <a:pt x="2570" y="16662"/>
                    <a:pt x="2609" y="16795"/>
                  </a:cubicBezTo>
                  <a:cubicBezTo>
                    <a:pt x="2691" y="17074"/>
                    <a:pt x="2672" y="17390"/>
                    <a:pt x="2502" y="17598"/>
                  </a:cubicBezTo>
                  <a:cubicBezTo>
                    <a:pt x="2395" y="17728"/>
                    <a:pt x="2241" y="17793"/>
                    <a:pt x="2125" y="17911"/>
                  </a:cubicBezTo>
                  <a:cubicBezTo>
                    <a:pt x="2014" y="18024"/>
                    <a:pt x="1943" y="18179"/>
                    <a:pt x="1946" y="18348"/>
                  </a:cubicBezTo>
                  <a:cubicBezTo>
                    <a:pt x="1955" y="18758"/>
                    <a:pt x="2352" y="18976"/>
                    <a:pt x="2447" y="19338"/>
                  </a:cubicBezTo>
                  <a:cubicBezTo>
                    <a:pt x="2511" y="19585"/>
                    <a:pt x="2438" y="19862"/>
                    <a:pt x="2525" y="20099"/>
                  </a:cubicBezTo>
                  <a:cubicBezTo>
                    <a:pt x="2554" y="20180"/>
                    <a:pt x="2598" y="20252"/>
                    <a:pt x="2661" y="20305"/>
                  </a:cubicBezTo>
                  <a:cubicBezTo>
                    <a:pt x="2786" y="20409"/>
                    <a:pt x="2949" y="20418"/>
                    <a:pt x="3087" y="20495"/>
                  </a:cubicBezTo>
                  <a:cubicBezTo>
                    <a:pt x="3200" y="20558"/>
                    <a:pt x="3289" y="20662"/>
                    <a:pt x="3389" y="20749"/>
                  </a:cubicBezTo>
                  <a:cubicBezTo>
                    <a:pt x="3506" y="20851"/>
                    <a:pt x="3639" y="20926"/>
                    <a:pt x="3762" y="21018"/>
                  </a:cubicBezTo>
                  <a:cubicBezTo>
                    <a:pt x="4083" y="21256"/>
                    <a:pt x="4633" y="21600"/>
                    <a:pt x="4763" y="21473"/>
                  </a:cubicBezTo>
                  <a:cubicBezTo>
                    <a:pt x="4935" y="21307"/>
                    <a:pt x="5106" y="21169"/>
                    <a:pt x="5293" y="21029"/>
                  </a:cubicBezTo>
                  <a:cubicBezTo>
                    <a:pt x="5452" y="20910"/>
                    <a:pt x="5637" y="20864"/>
                    <a:pt x="5819" y="20809"/>
                  </a:cubicBezTo>
                  <a:cubicBezTo>
                    <a:pt x="6006" y="20752"/>
                    <a:pt x="6196" y="20686"/>
                    <a:pt x="6388" y="20715"/>
                  </a:cubicBezTo>
                  <a:cubicBezTo>
                    <a:pt x="6581" y="20745"/>
                    <a:pt x="6764" y="20872"/>
                    <a:pt x="6956" y="20824"/>
                  </a:cubicBezTo>
                  <a:cubicBezTo>
                    <a:pt x="7135" y="20779"/>
                    <a:pt x="7248" y="20612"/>
                    <a:pt x="7369" y="20458"/>
                  </a:cubicBezTo>
                  <a:cubicBezTo>
                    <a:pt x="7454" y="20350"/>
                    <a:pt x="7546" y="20244"/>
                    <a:pt x="7665" y="20193"/>
                  </a:cubicBezTo>
                  <a:cubicBezTo>
                    <a:pt x="7772" y="20146"/>
                    <a:pt x="7889" y="20147"/>
                    <a:pt x="8003" y="20167"/>
                  </a:cubicBezTo>
                  <a:cubicBezTo>
                    <a:pt x="8227" y="20205"/>
                    <a:pt x="8444" y="20317"/>
                    <a:pt x="8672" y="20305"/>
                  </a:cubicBezTo>
                  <a:cubicBezTo>
                    <a:pt x="8826" y="20296"/>
                    <a:pt x="8980" y="20238"/>
                    <a:pt x="9133" y="20234"/>
                  </a:cubicBezTo>
                  <a:cubicBezTo>
                    <a:pt x="9316" y="20228"/>
                    <a:pt x="9487" y="20165"/>
                    <a:pt x="9653" y="20163"/>
                  </a:cubicBezTo>
                  <a:cubicBezTo>
                    <a:pt x="9897" y="20159"/>
                    <a:pt x="10115" y="20300"/>
                    <a:pt x="10462" y="20391"/>
                  </a:cubicBezTo>
                  <a:cubicBezTo>
                    <a:pt x="10549" y="20413"/>
                    <a:pt x="10646" y="20411"/>
                    <a:pt x="10729" y="20439"/>
                  </a:cubicBezTo>
                  <a:cubicBezTo>
                    <a:pt x="10814" y="20468"/>
                    <a:pt x="10898" y="20520"/>
                    <a:pt x="10975" y="20465"/>
                  </a:cubicBezTo>
                  <a:cubicBezTo>
                    <a:pt x="11042" y="20417"/>
                    <a:pt x="11049" y="20314"/>
                    <a:pt x="11083" y="20234"/>
                  </a:cubicBezTo>
                  <a:cubicBezTo>
                    <a:pt x="11133" y="20111"/>
                    <a:pt x="11237" y="20040"/>
                    <a:pt x="11356" y="20025"/>
                  </a:cubicBezTo>
                  <a:cubicBezTo>
                    <a:pt x="11507" y="20005"/>
                    <a:pt x="11669" y="20083"/>
                    <a:pt x="11801" y="20193"/>
                  </a:cubicBezTo>
                  <a:cubicBezTo>
                    <a:pt x="11849" y="20233"/>
                    <a:pt x="11896" y="20275"/>
                    <a:pt x="11957" y="20252"/>
                  </a:cubicBezTo>
                  <a:cubicBezTo>
                    <a:pt x="12038" y="20223"/>
                    <a:pt x="12039" y="20109"/>
                    <a:pt x="12054" y="20013"/>
                  </a:cubicBezTo>
                  <a:cubicBezTo>
                    <a:pt x="12084" y="19828"/>
                    <a:pt x="12206" y="19687"/>
                    <a:pt x="12356" y="19614"/>
                  </a:cubicBezTo>
                  <a:cubicBezTo>
                    <a:pt x="12519" y="19535"/>
                    <a:pt x="12694" y="19542"/>
                    <a:pt x="12844" y="19644"/>
                  </a:cubicBezTo>
                  <a:cubicBezTo>
                    <a:pt x="12931" y="19704"/>
                    <a:pt x="13004" y="19797"/>
                    <a:pt x="13107" y="19804"/>
                  </a:cubicBezTo>
                  <a:cubicBezTo>
                    <a:pt x="13322" y="19819"/>
                    <a:pt x="13382" y="19576"/>
                    <a:pt x="13513" y="19416"/>
                  </a:cubicBezTo>
                  <a:cubicBezTo>
                    <a:pt x="13617" y="19289"/>
                    <a:pt x="13771" y="19228"/>
                    <a:pt x="13913" y="19170"/>
                  </a:cubicBezTo>
                  <a:cubicBezTo>
                    <a:pt x="14060" y="19109"/>
                    <a:pt x="14248" y="19107"/>
                    <a:pt x="14358" y="18975"/>
                  </a:cubicBezTo>
                  <a:cubicBezTo>
                    <a:pt x="14844" y="18391"/>
                    <a:pt x="15390" y="17932"/>
                    <a:pt x="15869" y="17456"/>
                  </a:cubicBezTo>
                  <a:cubicBezTo>
                    <a:pt x="16261" y="17065"/>
                    <a:pt x="16581" y="16586"/>
                    <a:pt x="16915" y="16123"/>
                  </a:cubicBezTo>
                  <a:cubicBezTo>
                    <a:pt x="17282" y="15613"/>
                    <a:pt x="17667" y="15338"/>
                    <a:pt x="18101" y="14667"/>
                  </a:cubicBezTo>
                  <a:cubicBezTo>
                    <a:pt x="18342" y="14292"/>
                    <a:pt x="18630" y="13943"/>
                    <a:pt x="18877" y="13580"/>
                  </a:cubicBezTo>
                  <a:cubicBezTo>
                    <a:pt x="19008" y="13387"/>
                    <a:pt x="19119" y="13191"/>
                    <a:pt x="19173" y="12949"/>
                  </a:cubicBezTo>
                  <a:cubicBezTo>
                    <a:pt x="19212" y="12773"/>
                    <a:pt x="19211" y="12589"/>
                    <a:pt x="19244" y="12411"/>
                  </a:cubicBezTo>
                  <a:cubicBezTo>
                    <a:pt x="19327" y="11981"/>
                    <a:pt x="19597" y="11644"/>
                    <a:pt x="19897" y="11370"/>
                  </a:cubicBezTo>
                  <a:cubicBezTo>
                    <a:pt x="20242" y="11055"/>
                    <a:pt x="20630" y="10758"/>
                    <a:pt x="20892" y="10365"/>
                  </a:cubicBezTo>
                  <a:cubicBezTo>
                    <a:pt x="20948" y="10281"/>
                    <a:pt x="20998" y="10190"/>
                    <a:pt x="21002" y="10081"/>
                  </a:cubicBezTo>
                  <a:cubicBezTo>
                    <a:pt x="21007" y="9959"/>
                    <a:pt x="20918" y="9855"/>
                    <a:pt x="20921" y="9734"/>
                  </a:cubicBezTo>
                  <a:cubicBezTo>
                    <a:pt x="20925" y="9556"/>
                    <a:pt x="20974" y="9369"/>
                    <a:pt x="21048" y="9189"/>
                  </a:cubicBezTo>
                  <a:cubicBezTo>
                    <a:pt x="21123" y="9003"/>
                    <a:pt x="21223" y="8825"/>
                    <a:pt x="21259" y="8633"/>
                  </a:cubicBezTo>
                  <a:cubicBezTo>
                    <a:pt x="21291" y="8463"/>
                    <a:pt x="21290" y="8289"/>
                    <a:pt x="21353" y="8162"/>
                  </a:cubicBezTo>
                  <a:cubicBezTo>
                    <a:pt x="21427" y="8015"/>
                    <a:pt x="21542" y="7947"/>
                    <a:pt x="21600" y="7867"/>
                  </a:cubicBezTo>
                  <a:cubicBezTo>
                    <a:pt x="21398" y="7875"/>
                    <a:pt x="21197" y="7857"/>
                    <a:pt x="21002" y="7789"/>
                  </a:cubicBezTo>
                  <a:cubicBezTo>
                    <a:pt x="20749" y="7700"/>
                    <a:pt x="20514" y="7551"/>
                    <a:pt x="20317" y="7348"/>
                  </a:cubicBezTo>
                  <a:lnTo>
                    <a:pt x="20187" y="8435"/>
                  </a:lnTo>
                  <a:lnTo>
                    <a:pt x="19105" y="8263"/>
                  </a:lnTo>
                  <a:cubicBezTo>
                    <a:pt x="19019" y="8063"/>
                    <a:pt x="18953" y="7858"/>
                    <a:pt x="18903" y="7643"/>
                  </a:cubicBezTo>
                  <a:cubicBezTo>
                    <a:pt x="18842" y="7381"/>
                    <a:pt x="18808" y="7112"/>
                    <a:pt x="18803" y="6840"/>
                  </a:cubicBezTo>
                  <a:cubicBezTo>
                    <a:pt x="18892" y="6676"/>
                    <a:pt x="18997" y="6521"/>
                    <a:pt x="19114" y="6381"/>
                  </a:cubicBezTo>
                  <a:cubicBezTo>
                    <a:pt x="19240" y="6231"/>
                    <a:pt x="19380" y="6096"/>
                    <a:pt x="19530" y="5982"/>
                  </a:cubicBezTo>
                  <a:lnTo>
                    <a:pt x="20138" y="6086"/>
                  </a:lnTo>
                  <a:lnTo>
                    <a:pt x="20281" y="3458"/>
                  </a:lnTo>
                  <a:lnTo>
                    <a:pt x="19550" y="2039"/>
                  </a:lnTo>
                  <a:lnTo>
                    <a:pt x="19452" y="437"/>
                  </a:lnTo>
                  <a:lnTo>
                    <a:pt x="18939" y="258"/>
                  </a:lnTo>
                  <a:lnTo>
                    <a:pt x="18205" y="344"/>
                  </a:lnTo>
                  <a:lnTo>
                    <a:pt x="17405" y="22"/>
                  </a:lnTo>
                  <a:lnTo>
                    <a:pt x="16505" y="0"/>
                  </a:lnTo>
                  <a:close/>
                  <a:moveTo>
                    <a:pt x="15950" y="10567"/>
                  </a:moveTo>
                  <a:cubicBezTo>
                    <a:pt x="16110" y="10579"/>
                    <a:pt x="16174" y="10783"/>
                    <a:pt x="16252" y="10948"/>
                  </a:cubicBezTo>
                  <a:cubicBezTo>
                    <a:pt x="16341" y="11136"/>
                    <a:pt x="16486" y="11284"/>
                    <a:pt x="16658" y="11366"/>
                  </a:cubicBezTo>
                  <a:cubicBezTo>
                    <a:pt x="16815" y="11440"/>
                    <a:pt x="17004" y="11483"/>
                    <a:pt x="17055" y="11668"/>
                  </a:cubicBezTo>
                  <a:cubicBezTo>
                    <a:pt x="17109" y="11868"/>
                    <a:pt x="16950" y="12034"/>
                    <a:pt x="16853" y="12210"/>
                  </a:cubicBezTo>
                  <a:cubicBezTo>
                    <a:pt x="16708" y="12474"/>
                    <a:pt x="16706" y="12826"/>
                    <a:pt x="16505" y="13042"/>
                  </a:cubicBezTo>
                  <a:cubicBezTo>
                    <a:pt x="16377" y="13180"/>
                    <a:pt x="16205" y="13228"/>
                    <a:pt x="16041" y="13270"/>
                  </a:cubicBezTo>
                  <a:cubicBezTo>
                    <a:pt x="15852" y="13319"/>
                    <a:pt x="15661" y="13365"/>
                    <a:pt x="15466" y="13412"/>
                  </a:cubicBezTo>
                  <a:lnTo>
                    <a:pt x="15235" y="14174"/>
                  </a:lnTo>
                  <a:cubicBezTo>
                    <a:pt x="15111" y="14191"/>
                    <a:pt x="14984" y="14181"/>
                    <a:pt x="14865" y="14140"/>
                  </a:cubicBezTo>
                  <a:cubicBezTo>
                    <a:pt x="14673" y="14075"/>
                    <a:pt x="14506" y="13940"/>
                    <a:pt x="14387" y="13756"/>
                  </a:cubicBezTo>
                  <a:cubicBezTo>
                    <a:pt x="14354" y="13654"/>
                    <a:pt x="14319" y="13550"/>
                    <a:pt x="14286" y="13449"/>
                  </a:cubicBezTo>
                  <a:cubicBezTo>
                    <a:pt x="14270" y="13399"/>
                    <a:pt x="14254" y="13351"/>
                    <a:pt x="14238" y="13300"/>
                  </a:cubicBezTo>
                  <a:lnTo>
                    <a:pt x="14189" y="13147"/>
                  </a:lnTo>
                  <a:lnTo>
                    <a:pt x="13935" y="12792"/>
                  </a:lnTo>
                  <a:cubicBezTo>
                    <a:pt x="14095" y="12577"/>
                    <a:pt x="14224" y="12332"/>
                    <a:pt x="14312" y="12068"/>
                  </a:cubicBezTo>
                  <a:cubicBezTo>
                    <a:pt x="14430" y="11715"/>
                    <a:pt x="14502" y="11308"/>
                    <a:pt x="14796" y="11138"/>
                  </a:cubicBezTo>
                  <a:cubicBezTo>
                    <a:pt x="14875" y="11093"/>
                    <a:pt x="14962" y="11072"/>
                    <a:pt x="15050" y="11078"/>
                  </a:cubicBezTo>
                  <a:lnTo>
                    <a:pt x="15430" y="10772"/>
                  </a:lnTo>
                  <a:cubicBezTo>
                    <a:pt x="15517" y="10738"/>
                    <a:pt x="15603" y="10706"/>
                    <a:pt x="15690" y="10671"/>
                  </a:cubicBezTo>
                  <a:cubicBezTo>
                    <a:pt x="15733" y="10654"/>
                    <a:pt x="15776" y="10636"/>
                    <a:pt x="15820" y="10619"/>
                  </a:cubicBezTo>
                  <a:cubicBezTo>
                    <a:pt x="15855" y="10582"/>
                    <a:pt x="15902" y="10563"/>
                    <a:pt x="15950" y="10567"/>
                  </a:cubicBezTo>
                  <a:close/>
                </a:path>
              </a:pathLst>
            </a:custGeom>
            <a:solidFill>
              <a:srgbClr val="B80400"/>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prstClr val="white"/>
                  </a:solidFill>
                  <a:latin typeface="Calibri" panose="020F0502020204030204"/>
                </a:rPr>
                <a:t>South Africa</a:t>
              </a:r>
            </a:p>
            <a:p>
              <a:pPr defTabSz="824675" hangingPunct="1">
                <a:defRPr sz="3200">
                  <a:solidFill>
                    <a:srgbClr val="FFFFFF"/>
                  </a:solidFill>
                </a:defRPr>
              </a:pPr>
              <a:r>
                <a:rPr lang="en-US" sz="999" b="0" kern="1200">
                  <a:solidFill>
                    <a:prstClr val="white"/>
                  </a:solidFill>
                  <a:latin typeface="Calibri" panose="020F0502020204030204"/>
                </a:rPr>
                <a:t>287,443</a:t>
              </a:r>
              <a:endParaRPr sz="999" b="0" kern="1200">
                <a:solidFill>
                  <a:prstClr val="white"/>
                </a:solidFill>
                <a:latin typeface="Calibri" panose="020F0502020204030204"/>
              </a:endParaRPr>
            </a:p>
          </p:txBody>
        </p:sp>
        <p:sp>
          <p:nvSpPr>
            <p:cNvPr id="7" name="Shape 365"/>
            <p:cNvSpPr/>
            <p:nvPr/>
          </p:nvSpPr>
          <p:spPr>
            <a:xfrm>
              <a:off x="6088490" y="7241277"/>
              <a:ext cx="131678" cy="178375"/>
            </a:xfrm>
            <a:custGeom>
              <a:avLst/>
              <a:gdLst/>
              <a:ahLst/>
              <a:cxnLst>
                <a:cxn ang="0">
                  <a:pos x="wd2" y="hd2"/>
                </a:cxn>
                <a:cxn ang="5400000">
                  <a:pos x="wd2" y="hd2"/>
                </a:cxn>
                <a:cxn ang="10800000">
                  <a:pos x="wd2" y="hd2"/>
                </a:cxn>
                <a:cxn ang="16200000">
                  <a:pos x="wd2" y="hd2"/>
                </a:cxn>
              </a:cxnLst>
              <a:rect l="0" t="0" r="r" b="b"/>
              <a:pathLst>
                <a:path w="21600" h="21600" extrusionOk="0">
                  <a:moveTo>
                    <a:pt x="9976" y="0"/>
                  </a:moveTo>
                  <a:cubicBezTo>
                    <a:pt x="7911" y="1011"/>
                    <a:pt x="5993" y="2199"/>
                    <a:pt x="4275" y="3518"/>
                  </a:cubicBezTo>
                  <a:cubicBezTo>
                    <a:pt x="2670" y="4750"/>
                    <a:pt x="1231" y="6114"/>
                    <a:pt x="0" y="7562"/>
                  </a:cubicBezTo>
                  <a:cubicBezTo>
                    <a:pt x="71" y="9949"/>
                    <a:pt x="548" y="12323"/>
                    <a:pt x="1381" y="14630"/>
                  </a:cubicBezTo>
                  <a:cubicBezTo>
                    <a:pt x="2064" y="16523"/>
                    <a:pt x="2973" y="18330"/>
                    <a:pt x="4142" y="20088"/>
                  </a:cubicBezTo>
                  <a:lnTo>
                    <a:pt x="18972" y="21600"/>
                  </a:lnTo>
                  <a:lnTo>
                    <a:pt x="20754" y="12033"/>
                  </a:lnTo>
                  <a:cubicBezTo>
                    <a:pt x="20769" y="12043"/>
                    <a:pt x="20783" y="12056"/>
                    <a:pt x="20798" y="12066"/>
                  </a:cubicBezTo>
                  <a:lnTo>
                    <a:pt x="21600" y="3649"/>
                  </a:lnTo>
                  <a:lnTo>
                    <a:pt x="18304" y="921"/>
                  </a:lnTo>
                  <a:lnTo>
                    <a:pt x="9976" y="0"/>
                  </a:ln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8" name="Shape 366"/>
            <p:cNvSpPr/>
            <p:nvPr/>
          </p:nvSpPr>
          <p:spPr>
            <a:xfrm>
              <a:off x="7415507" y="5660189"/>
              <a:ext cx="790927" cy="1557390"/>
            </a:xfrm>
            <a:custGeom>
              <a:avLst/>
              <a:gdLst/>
              <a:ahLst/>
              <a:cxnLst>
                <a:cxn ang="0">
                  <a:pos x="wd2" y="hd2"/>
                </a:cxn>
                <a:cxn ang="5400000">
                  <a:pos x="wd2" y="hd2"/>
                </a:cxn>
                <a:cxn ang="10800000">
                  <a:pos x="wd2" y="hd2"/>
                </a:cxn>
                <a:cxn ang="16200000">
                  <a:pos x="wd2" y="hd2"/>
                </a:cxn>
              </a:cxnLst>
              <a:rect l="0" t="0" r="r" b="b"/>
              <a:pathLst>
                <a:path w="21504" h="21565" extrusionOk="0">
                  <a:moveTo>
                    <a:pt x="17791" y="2"/>
                  </a:moveTo>
                  <a:cubicBezTo>
                    <a:pt x="17630" y="-7"/>
                    <a:pt x="17469" y="14"/>
                    <a:pt x="17326" y="70"/>
                  </a:cubicBezTo>
                  <a:cubicBezTo>
                    <a:pt x="17101" y="157"/>
                    <a:pt x="17059" y="283"/>
                    <a:pt x="16986" y="408"/>
                  </a:cubicBezTo>
                  <a:cubicBezTo>
                    <a:pt x="16893" y="569"/>
                    <a:pt x="16713" y="730"/>
                    <a:pt x="16632" y="908"/>
                  </a:cubicBezTo>
                  <a:cubicBezTo>
                    <a:pt x="16550" y="1091"/>
                    <a:pt x="16583" y="1285"/>
                    <a:pt x="16580" y="1469"/>
                  </a:cubicBezTo>
                  <a:cubicBezTo>
                    <a:pt x="16578" y="1590"/>
                    <a:pt x="16558" y="1717"/>
                    <a:pt x="16514" y="1829"/>
                  </a:cubicBezTo>
                  <a:cubicBezTo>
                    <a:pt x="16455" y="1980"/>
                    <a:pt x="16337" y="2121"/>
                    <a:pt x="16056" y="2187"/>
                  </a:cubicBezTo>
                  <a:cubicBezTo>
                    <a:pt x="15889" y="2226"/>
                    <a:pt x="15693" y="2219"/>
                    <a:pt x="15532" y="2266"/>
                  </a:cubicBezTo>
                  <a:cubicBezTo>
                    <a:pt x="15317" y="2327"/>
                    <a:pt x="15210" y="2468"/>
                    <a:pt x="14964" y="2495"/>
                  </a:cubicBezTo>
                  <a:cubicBezTo>
                    <a:pt x="14622" y="2533"/>
                    <a:pt x="14268" y="2305"/>
                    <a:pt x="13953" y="2427"/>
                  </a:cubicBezTo>
                  <a:cubicBezTo>
                    <a:pt x="13790" y="2490"/>
                    <a:pt x="13805" y="2590"/>
                    <a:pt x="13849" y="2690"/>
                  </a:cubicBezTo>
                  <a:cubicBezTo>
                    <a:pt x="13936" y="2887"/>
                    <a:pt x="14094" y="3102"/>
                    <a:pt x="13886" y="3273"/>
                  </a:cubicBezTo>
                  <a:cubicBezTo>
                    <a:pt x="13741" y="3393"/>
                    <a:pt x="13460" y="3451"/>
                    <a:pt x="13310" y="3570"/>
                  </a:cubicBezTo>
                  <a:cubicBezTo>
                    <a:pt x="13176" y="3677"/>
                    <a:pt x="13161" y="3811"/>
                    <a:pt x="13155" y="3950"/>
                  </a:cubicBezTo>
                  <a:cubicBezTo>
                    <a:pt x="13147" y="4150"/>
                    <a:pt x="13163" y="4354"/>
                    <a:pt x="12978" y="4529"/>
                  </a:cubicBezTo>
                  <a:cubicBezTo>
                    <a:pt x="12924" y="4580"/>
                    <a:pt x="12836" y="4627"/>
                    <a:pt x="12735" y="4611"/>
                  </a:cubicBezTo>
                  <a:cubicBezTo>
                    <a:pt x="12502" y="4575"/>
                    <a:pt x="12695" y="4410"/>
                    <a:pt x="12565" y="4330"/>
                  </a:cubicBezTo>
                  <a:cubicBezTo>
                    <a:pt x="12360" y="4202"/>
                    <a:pt x="12200" y="4315"/>
                    <a:pt x="12063" y="4484"/>
                  </a:cubicBezTo>
                  <a:cubicBezTo>
                    <a:pt x="11908" y="4673"/>
                    <a:pt x="11486" y="4831"/>
                    <a:pt x="11162" y="4946"/>
                  </a:cubicBezTo>
                  <a:cubicBezTo>
                    <a:pt x="10864" y="5052"/>
                    <a:pt x="10496" y="5066"/>
                    <a:pt x="10181" y="5153"/>
                  </a:cubicBezTo>
                  <a:cubicBezTo>
                    <a:pt x="9700" y="5285"/>
                    <a:pt x="9435" y="5576"/>
                    <a:pt x="8918" y="5679"/>
                  </a:cubicBezTo>
                  <a:cubicBezTo>
                    <a:pt x="8409" y="5781"/>
                    <a:pt x="7813" y="5668"/>
                    <a:pt x="7339" y="5811"/>
                  </a:cubicBezTo>
                  <a:cubicBezTo>
                    <a:pt x="7092" y="5885"/>
                    <a:pt x="6951" y="6045"/>
                    <a:pt x="6689" y="6089"/>
                  </a:cubicBezTo>
                  <a:cubicBezTo>
                    <a:pt x="6456" y="6128"/>
                    <a:pt x="6201" y="6129"/>
                    <a:pt x="5958" y="6157"/>
                  </a:cubicBezTo>
                  <a:cubicBezTo>
                    <a:pt x="5440" y="6215"/>
                    <a:pt x="5006" y="6413"/>
                    <a:pt x="4467" y="6427"/>
                  </a:cubicBezTo>
                  <a:cubicBezTo>
                    <a:pt x="4245" y="6433"/>
                    <a:pt x="4016" y="6405"/>
                    <a:pt x="3810" y="6457"/>
                  </a:cubicBezTo>
                  <a:cubicBezTo>
                    <a:pt x="3483" y="6541"/>
                    <a:pt x="3545" y="6768"/>
                    <a:pt x="3530" y="6961"/>
                  </a:cubicBezTo>
                  <a:cubicBezTo>
                    <a:pt x="3496" y="7407"/>
                    <a:pt x="2594" y="7731"/>
                    <a:pt x="2393" y="8153"/>
                  </a:cubicBezTo>
                  <a:cubicBezTo>
                    <a:pt x="2231" y="8494"/>
                    <a:pt x="2531" y="8842"/>
                    <a:pt x="2519" y="9190"/>
                  </a:cubicBezTo>
                  <a:cubicBezTo>
                    <a:pt x="2511" y="9401"/>
                    <a:pt x="2391" y="9616"/>
                    <a:pt x="2519" y="9818"/>
                  </a:cubicBezTo>
                  <a:cubicBezTo>
                    <a:pt x="2626" y="9988"/>
                    <a:pt x="2901" y="10124"/>
                    <a:pt x="2976" y="10300"/>
                  </a:cubicBezTo>
                  <a:cubicBezTo>
                    <a:pt x="3070" y="10518"/>
                    <a:pt x="2837" y="10738"/>
                    <a:pt x="2902" y="10957"/>
                  </a:cubicBezTo>
                  <a:cubicBezTo>
                    <a:pt x="2985" y="11233"/>
                    <a:pt x="3472" y="11416"/>
                    <a:pt x="3663" y="11672"/>
                  </a:cubicBezTo>
                  <a:cubicBezTo>
                    <a:pt x="3923" y="12022"/>
                    <a:pt x="3610" y="12377"/>
                    <a:pt x="3286" y="12728"/>
                  </a:cubicBezTo>
                  <a:cubicBezTo>
                    <a:pt x="2815" y="13238"/>
                    <a:pt x="2367" y="13759"/>
                    <a:pt x="1655" y="14191"/>
                  </a:cubicBezTo>
                  <a:cubicBezTo>
                    <a:pt x="1216" y="14457"/>
                    <a:pt x="679" y="14689"/>
                    <a:pt x="363" y="14999"/>
                  </a:cubicBezTo>
                  <a:cubicBezTo>
                    <a:pt x="-2" y="15357"/>
                    <a:pt x="-29" y="15769"/>
                    <a:pt x="16" y="16172"/>
                  </a:cubicBezTo>
                  <a:cubicBezTo>
                    <a:pt x="48" y="16455"/>
                    <a:pt x="120" y="16742"/>
                    <a:pt x="385" y="16991"/>
                  </a:cubicBezTo>
                  <a:cubicBezTo>
                    <a:pt x="661" y="17250"/>
                    <a:pt x="1125" y="17447"/>
                    <a:pt x="1323" y="17724"/>
                  </a:cubicBezTo>
                  <a:cubicBezTo>
                    <a:pt x="1620" y="18142"/>
                    <a:pt x="1224" y="18587"/>
                    <a:pt x="1286" y="19029"/>
                  </a:cubicBezTo>
                  <a:cubicBezTo>
                    <a:pt x="1333" y="19368"/>
                    <a:pt x="1638" y="19665"/>
                    <a:pt x="1884" y="19984"/>
                  </a:cubicBezTo>
                  <a:cubicBezTo>
                    <a:pt x="2068" y="20223"/>
                    <a:pt x="2227" y="20476"/>
                    <a:pt x="2607" y="20646"/>
                  </a:cubicBezTo>
                  <a:cubicBezTo>
                    <a:pt x="2936" y="20792"/>
                    <a:pt x="3367" y="20846"/>
                    <a:pt x="3759" y="20943"/>
                  </a:cubicBezTo>
                  <a:cubicBezTo>
                    <a:pt x="4490" y="21122"/>
                    <a:pt x="5080" y="21449"/>
                    <a:pt x="5877" y="21540"/>
                  </a:cubicBezTo>
                  <a:cubicBezTo>
                    <a:pt x="6337" y="21593"/>
                    <a:pt x="6806" y="21562"/>
                    <a:pt x="7228" y="21461"/>
                  </a:cubicBezTo>
                  <a:cubicBezTo>
                    <a:pt x="7623" y="21368"/>
                    <a:pt x="7958" y="21213"/>
                    <a:pt x="8350" y="21112"/>
                  </a:cubicBezTo>
                  <a:cubicBezTo>
                    <a:pt x="8871" y="20977"/>
                    <a:pt x="9472" y="20936"/>
                    <a:pt x="10040" y="20864"/>
                  </a:cubicBezTo>
                  <a:cubicBezTo>
                    <a:pt x="10582" y="20795"/>
                    <a:pt x="11106" y="20697"/>
                    <a:pt x="11435" y="20465"/>
                  </a:cubicBezTo>
                  <a:cubicBezTo>
                    <a:pt x="12052" y="20031"/>
                    <a:pt x="11591" y="19362"/>
                    <a:pt x="12366" y="18980"/>
                  </a:cubicBezTo>
                  <a:cubicBezTo>
                    <a:pt x="12583" y="18873"/>
                    <a:pt x="12881" y="18810"/>
                    <a:pt x="13074" y="18691"/>
                  </a:cubicBezTo>
                  <a:cubicBezTo>
                    <a:pt x="13466" y="18449"/>
                    <a:pt x="13324" y="18141"/>
                    <a:pt x="13369" y="17837"/>
                  </a:cubicBezTo>
                  <a:cubicBezTo>
                    <a:pt x="13414" y="17537"/>
                    <a:pt x="13679" y="17240"/>
                    <a:pt x="13857" y="16950"/>
                  </a:cubicBezTo>
                  <a:cubicBezTo>
                    <a:pt x="14100" y="16553"/>
                    <a:pt x="14224" y="16142"/>
                    <a:pt x="14432" y="15739"/>
                  </a:cubicBezTo>
                  <a:cubicBezTo>
                    <a:pt x="14714" y="15195"/>
                    <a:pt x="15160" y="14677"/>
                    <a:pt x="15562" y="14153"/>
                  </a:cubicBezTo>
                  <a:cubicBezTo>
                    <a:pt x="16175" y="13354"/>
                    <a:pt x="16688" y="12538"/>
                    <a:pt x="17068" y="11702"/>
                  </a:cubicBezTo>
                  <a:cubicBezTo>
                    <a:pt x="17185" y="11442"/>
                    <a:pt x="17287" y="11181"/>
                    <a:pt x="17422" y="10924"/>
                  </a:cubicBezTo>
                  <a:cubicBezTo>
                    <a:pt x="17747" y="10302"/>
                    <a:pt x="18256" y="9705"/>
                    <a:pt x="18418" y="9066"/>
                  </a:cubicBezTo>
                  <a:cubicBezTo>
                    <a:pt x="18547" y="8561"/>
                    <a:pt x="18466" y="8029"/>
                    <a:pt x="18913" y="7570"/>
                  </a:cubicBezTo>
                  <a:cubicBezTo>
                    <a:pt x="19177" y="7299"/>
                    <a:pt x="19606" y="7065"/>
                    <a:pt x="19666" y="6762"/>
                  </a:cubicBezTo>
                  <a:cubicBezTo>
                    <a:pt x="19724" y="6464"/>
                    <a:pt x="19439" y="6139"/>
                    <a:pt x="19157" y="5860"/>
                  </a:cubicBezTo>
                  <a:cubicBezTo>
                    <a:pt x="18954" y="5659"/>
                    <a:pt x="19014" y="5448"/>
                    <a:pt x="19348" y="5450"/>
                  </a:cubicBezTo>
                  <a:cubicBezTo>
                    <a:pt x="19590" y="5451"/>
                    <a:pt x="19624" y="5558"/>
                    <a:pt x="19688" y="5668"/>
                  </a:cubicBezTo>
                  <a:cubicBezTo>
                    <a:pt x="19781" y="5827"/>
                    <a:pt x="19995" y="5979"/>
                    <a:pt x="20271" y="6044"/>
                  </a:cubicBezTo>
                  <a:cubicBezTo>
                    <a:pt x="20664" y="6137"/>
                    <a:pt x="21113" y="6058"/>
                    <a:pt x="21223" y="5867"/>
                  </a:cubicBezTo>
                  <a:cubicBezTo>
                    <a:pt x="21272" y="5783"/>
                    <a:pt x="21226" y="5694"/>
                    <a:pt x="21253" y="5608"/>
                  </a:cubicBezTo>
                  <a:cubicBezTo>
                    <a:pt x="21287" y="5499"/>
                    <a:pt x="21431" y="5405"/>
                    <a:pt x="21482" y="5296"/>
                  </a:cubicBezTo>
                  <a:cubicBezTo>
                    <a:pt x="21571" y="5104"/>
                    <a:pt x="21368" y="4924"/>
                    <a:pt x="21186" y="4751"/>
                  </a:cubicBezTo>
                  <a:cubicBezTo>
                    <a:pt x="21012" y="4583"/>
                    <a:pt x="20858" y="4407"/>
                    <a:pt x="20788" y="4220"/>
                  </a:cubicBezTo>
                  <a:cubicBezTo>
                    <a:pt x="20708" y="4009"/>
                    <a:pt x="20741" y="3795"/>
                    <a:pt x="20685" y="3581"/>
                  </a:cubicBezTo>
                  <a:cubicBezTo>
                    <a:pt x="20610" y="3301"/>
                    <a:pt x="20383" y="3034"/>
                    <a:pt x="20264" y="2758"/>
                  </a:cubicBezTo>
                  <a:cubicBezTo>
                    <a:pt x="20141" y="2475"/>
                    <a:pt x="20130" y="2179"/>
                    <a:pt x="19939" y="1905"/>
                  </a:cubicBezTo>
                  <a:cubicBezTo>
                    <a:pt x="19674" y="1524"/>
                    <a:pt x="19092" y="1222"/>
                    <a:pt x="18854" y="837"/>
                  </a:cubicBezTo>
                  <a:cubicBezTo>
                    <a:pt x="18695" y="581"/>
                    <a:pt x="18608" y="283"/>
                    <a:pt x="18241" y="111"/>
                  </a:cubicBezTo>
                  <a:cubicBezTo>
                    <a:pt x="18107" y="48"/>
                    <a:pt x="17951" y="12"/>
                    <a:pt x="17791" y="2"/>
                  </a:cubicBezTo>
                  <a:close/>
                </a:path>
              </a:pathLst>
            </a:custGeom>
            <a:solidFill>
              <a:srgbClr val="E94F36"/>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799" kern="1200">
                  <a:solidFill>
                    <a:prstClr val="white"/>
                  </a:solidFill>
                  <a:latin typeface="Calibri" panose="020F0502020204030204"/>
                </a:rPr>
                <a:t>Madagascar</a:t>
              </a:r>
            </a:p>
            <a:p>
              <a:pPr defTabSz="824675" hangingPunct="1">
                <a:defRPr sz="3200">
                  <a:solidFill>
                    <a:srgbClr val="FFFFFF"/>
                  </a:solidFill>
                </a:defRPr>
              </a:pPr>
              <a:r>
                <a:rPr lang="en-US" sz="799" kern="1200">
                  <a:solidFill>
                    <a:prstClr val="white"/>
                  </a:solidFill>
                  <a:latin typeface="Calibri" panose="020F0502020204030204"/>
                </a:rPr>
                <a:t>121,173</a:t>
              </a:r>
              <a:endParaRPr sz="799" kern="1200">
                <a:solidFill>
                  <a:prstClr val="white"/>
                </a:solidFill>
                <a:latin typeface="Calibri" panose="020F0502020204030204"/>
              </a:endParaRPr>
            </a:p>
          </p:txBody>
        </p:sp>
        <p:sp>
          <p:nvSpPr>
            <p:cNvPr id="9" name="Shape 368"/>
            <p:cNvSpPr/>
            <p:nvPr/>
          </p:nvSpPr>
          <p:spPr>
            <a:xfrm>
              <a:off x="4022852" y="6213927"/>
              <a:ext cx="1455583" cy="1407991"/>
            </a:xfrm>
            <a:custGeom>
              <a:avLst/>
              <a:gdLst/>
              <a:ahLst/>
              <a:cxnLst>
                <a:cxn ang="0">
                  <a:pos x="wd2" y="hd2"/>
                </a:cxn>
                <a:cxn ang="5400000">
                  <a:pos x="wd2" y="hd2"/>
                </a:cxn>
                <a:cxn ang="10800000">
                  <a:pos x="wd2" y="hd2"/>
                </a:cxn>
                <a:cxn ang="16200000">
                  <a:pos x="wd2" y="hd2"/>
                </a:cxn>
              </a:cxnLst>
              <a:rect l="0" t="0" r="r" b="b"/>
              <a:pathLst>
                <a:path w="21589" h="21600" extrusionOk="0">
                  <a:moveTo>
                    <a:pt x="2583" y="0"/>
                  </a:moveTo>
                  <a:lnTo>
                    <a:pt x="1870" y="87"/>
                  </a:lnTo>
                  <a:lnTo>
                    <a:pt x="1274" y="483"/>
                  </a:lnTo>
                  <a:lnTo>
                    <a:pt x="582" y="329"/>
                  </a:lnTo>
                  <a:lnTo>
                    <a:pt x="102" y="425"/>
                  </a:lnTo>
                  <a:lnTo>
                    <a:pt x="26" y="433"/>
                  </a:lnTo>
                  <a:cubicBezTo>
                    <a:pt x="7" y="684"/>
                    <a:pt x="-11" y="935"/>
                    <a:pt x="10" y="1187"/>
                  </a:cubicBezTo>
                  <a:cubicBezTo>
                    <a:pt x="60" y="1796"/>
                    <a:pt x="281" y="2374"/>
                    <a:pt x="590" y="2895"/>
                  </a:cubicBezTo>
                  <a:cubicBezTo>
                    <a:pt x="752" y="3169"/>
                    <a:pt x="939" y="3428"/>
                    <a:pt x="1101" y="3703"/>
                  </a:cubicBezTo>
                  <a:cubicBezTo>
                    <a:pt x="1320" y="4074"/>
                    <a:pt x="1498" y="4471"/>
                    <a:pt x="1721" y="4840"/>
                  </a:cubicBezTo>
                  <a:cubicBezTo>
                    <a:pt x="1944" y="5208"/>
                    <a:pt x="2213" y="5549"/>
                    <a:pt x="2349" y="5960"/>
                  </a:cubicBezTo>
                  <a:cubicBezTo>
                    <a:pt x="2455" y="6279"/>
                    <a:pt x="2472" y="6625"/>
                    <a:pt x="2619" y="6926"/>
                  </a:cubicBezTo>
                  <a:cubicBezTo>
                    <a:pt x="2777" y="7251"/>
                    <a:pt x="3067" y="7486"/>
                    <a:pt x="3247" y="7797"/>
                  </a:cubicBezTo>
                  <a:cubicBezTo>
                    <a:pt x="3372" y="8013"/>
                    <a:pt x="3440" y="8259"/>
                    <a:pt x="3549" y="8484"/>
                  </a:cubicBezTo>
                  <a:cubicBezTo>
                    <a:pt x="3651" y="8695"/>
                    <a:pt x="3785" y="8884"/>
                    <a:pt x="3912" y="9080"/>
                  </a:cubicBezTo>
                  <a:cubicBezTo>
                    <a:pt x="4070" y="9326"/>
                    <a:pt x="4212" y="9578"/>
                    <a:pt x="4326" y="9846"/>
                  </a:cubicBezTo>
                  <a:cubicBezTo>
                    <a:pt x="4395" y="10009"/>
                    <a:pt x="4453" y="10181"/>
                    <a:pt x="4439" y="10359"/>
                  </a:cubicBezTo>
                  <a:cubicBezTo>
                    <a:pt x="4425" y="10538"/>
                    <a:pt x="4335" y="10699"/>
                    <a:pt x="4298" y="10875"/>
                  </a:cubicBezTo>
                  <a:cubicBezTo>
                    <a:pt x="4229" y="11207"/>
                    <a:pt x="4348" y="11540"/>
                    <a:pt x="4387" y="11875"/>
                  </a:cubicBezTo>
                  <a:cubicBezTo>
                    <a:pt x="4432" y="12267"/>
                    <a:pt x="4368" y="12669"/>
                    <a:pt x="4439" y="13057"/>
                  </a:cubicBezTo>
                  <a:cubicBezTo>
                    <a:pt x="4524" y="13519"/>
                    <a:pt x="4792" y="13920"/>
                    <a:pt x="4894" y="14378"/>
                  </a:cubicBezTo>
                  <a:cubicBezTo>
                    <a:pt x="4983" y="14775"/>
                    <a:pt x="4943" y="15184"/>
                    <a:pt x="4934" y="15590"/>
                  </a:cubicBezTo>
                  <a:cubicBezTo>
                    <a:pt x="4928" y="15900"/>
                    <a:pt x="4942" y="16210"/>
                    <a:pt x="5043" y="16502"/>
                  </a:cubicBezTo>
                  <a:cubicBezTo>
                    <a:pt x="5105" y="16682"/>
                    <a:pt x="5198" y="16850"/>
                    <a:pt x="5269" y="17027"/>
                  </a:cubicBezTo>
                  <a:cubicBezTo>
                    <a:pt x="5434" y="17441"/>
                    <a:pt x="5468" y="17891"/>
                    <a:pt x="5591" y="18318"/>
                  </a:cubicBezTo>
                  <a:cubicBezTo>
                    <a:pt x="5725" y="18785"/>
                    <a:pt x="5960" y="19215"/>
                    <a:pt x="6239" y="19609"/>
                  </a:cubicBezTo>
                  <a:cubicBezTo>
                    <a:pt x="6590" y="20106"/>
                    <a:pt x="7000" y="20558"/>
                    <a:pt x="7334" y="21067"/>
                  </a:cubicBezTo>
                  <a:lnTo>
                    <a:pt x="7512" y="20888"/>
                  </a:lnTo>
                  <a:lnTo>
                    <a:pt x="7938" y="20825"/>
                  </a:lnTo>
                  <a:lnTo>
                    <a:pt x="8160" y="20155"/>
                  </a:lnTo>
                  <a:lnTo>
                    <a:pt x="8655" y="19884"/>
                  </a:lnTo>
                  <a:cubicBezTo>
                    <a:pt x="8770" y="19899"/>
                    <a:pt x="8876" y="19949"/>
                    <a:pt x="8961" y="20030"/>
                  </a:cubicBezTo>
                  <a:cubicBezTo>
                    <a:pt x="9065" y="20129"/>
                    <a:pt x="9127" y="20263"/>
                    <a:pt x="9138" y="20409"/>
                  </a:cubicBezTo>
                  <a:lnTo>
                    <a:pt x="9054" y="21059"/>
                  </a:lnTo>
                  <a:cubicBezTo>
                    <a:pt x="9244" y="21206"/>
                    <a:pt x="9452" y="21322"/>
                    <a:pt x="9674" y="21408"/>
                  </a:cubicBezTo>
                  <a:cubicBezTo>
                    <a:pt x="9874" y="21486"/>
                    <a:pt x="10081" y="21539"/>
                    <a:pt x="10294" y="21563"/>
                  </a:cubicBezTo>
                  <a:lnTo>
                    <a:pt x="11244" y="21396"/>
                  </a:lnTo>
                  <a:lnTo>
                    <a:pt x="11937" y="21600"/>
                  </a:lnTo>
                  <a:lnTo>
                    <a:pt x="12464" y="20829"/>
                  </a:lnTo>
                  <a:lnTo>
                    <a:pt x="13205" y="20605"/>
                  </a:lnTo>
                  <a:lnTo>
                    <a:pt x="13225" y="13982"/>
                  </a:lnTo>
                  <a:lnTo>
                    <a:pt x="13282" y="14007"/>
                  </a:lnTo>
                  <a:lnTo>
                    <a:pt x="13157" y="8897"/>
                  </a:lnTo>
                  <a:lnTo>
                    <a:pt x="14804" y="8813"/>
                  </a:lnTo>
                  <a:lnTo>
                    <a:pt x="14812" y="2374"/>
                  </a:lnTo>
                  <a:lnTo>
                    <a:pt x="18388" y="1878"/>
                  </a:lnTo>
                  <a:lnTo>
                    <a:pt x="19096" y="2611"/>
                  </a:lnTo>
                  <a:lnTo>
                    <a:pt x="19717" y="1978"/>
                  </a:lnTo>
                  <a:lnTo>
                    <a:pt x="20139" y="1828"/>
                  </a:lnTo>
                  <a:lnTo>
                    <a:pt x="20562" y="2020"/>
                  </a:lnTo>
                  <a:lnTo>
                    <a:pt x="20977" y="1508"/>
                  </a:lnTo>
                  <a:lnTo>
                    <a:pt x="21589" y="1408"/>
                  </a:lnTo>
                  <a:lnTo>
                    <a:pt x="21142" y="1054"/>
                  </a:lnTo>
                  <a:lnTo>
                    <a:pt x="20236" y="895"/>
                  </a:lnTo>
                  <a:lnTo>
                    <a:pt x="14466" y="1837"/>
                  </a:lnTo>
                  <a:lnTo>
                    <a:pt x="14011" y="1483"/>
                  </a:lnTo>
                  <a:lnTo>
                    <a:pt x="11389" y="1399"/>
                  </a:lnTo>
                  <a:lnTo>
                    <a:pt x="10656" y="666"/>
                  </a:lnTo>
                  <a:lnTo>
                    <a:pt x="3602" y="816"/>
                  </a:lnTo>
                  <a:lnTo>
                    <a:pt x="2583" y="0"/>
                  </a:ln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lgn="l" defTabSz="824675" hangingPunct="1">
                <a:defRPr sz="3200">
                  <a:solidFill>
                    <a:srgbClr val="FFFFFF"/>
                  </a:solidFill>
                </a:defRPr>
              </a:pPr>
              <a:r>
                <a:rPr lang="en-US" sz="999" b="0" kern="1200">
                  <a:solidFill>
                    <a:prstClr val="white"/>
                  </a:solidFill>
                  <a:latin typeface="Calibri" panose="020F0502020204030204"/>
                </a:rPr>
                <a:t>            Namibia</a:t>
              </a:r>
            </a:p>
            <a:p>
              <a:pPr algn="l" defTabSz="824675" hangingPunct="1">
                <a:defRPr sz="3200">
                  <a:solidFill>
                    <a:srgbClr val="FFFFFF"/>
                  </a:solidFill>
                </a:defRPr>
              </a:pPr>
              <a:r>
                <a:rPr lang="en-US" sz="999" b="0" kern="1200">
                  <a:solidFill>
                    <a:prstClr val="white"/>
                  </a:solidFill>
                  <a:latin typeface="Calibri" panose="020F0502020204030204"/>
                </a:rPr>
                <a:t>              4,809</a:t>
              </a:r>
              <a:endParaRPr sz="999" b="0" kern="1200">
                <a:solidFill>
                  <a:prstClr val="white"/>
                </a:solidFill>
                <a:latin typeface="Calibri" panose="020F0502020204030204"/>
              </a:endParaRPr>
            </a:p>
          </p:txBody>
        </p:sp>
        <p:sp>
          <p:nvSpPr>
            <p:cNvPr id="10" name="Shape 369"/>
            <p:cNvSpPr/>
            <p:nvPr/>
          </p:nvSpPr>
          <p:spPr>
            <a:xfrm>
              <a:off x="4909915" y="6306780"/>
              <a:ext cx="1004002" cy="1063188"/>
            </a:xfrm>
            <a:custGeom>
              <a:avLst/>
              <a:gdLst/>
              <a:ahLst/>
              <a:cxnLst>
                <a:cxn ang="0">
                  <a:pos x="wd2" y="hd2"/>
                </a:cxn>
                <a:cxn ang="5400000">
                  <a:pos x="wd2" y="hd2"/>
                </a:cxn>
                <a:cxn ang="10800000">
                  <a:pos x="wd2" y="hd2"/>
                </a:cxn>
                <a:cxn ang="16200000">
                  <a:pos x="wd2" y="hd2"/>
                </a:cxn>
              </a:cxnLst>
              <a:rect l="0" t="0" r="r" b="b"/>
              <a:pathLst>
                <a:path w="21600" h="21600" extrusionOk="0">
                  <a:moveTo>
                    <a:pt x="12085" y="0"/>
                  </a:moveTo>
                  <a:lnTo>
                    <a:pt x="11343" y="110"/>
                  </a:lnTo>
                  <a:lnTo>
                    <a:pt x="10742" y="789"/>
                  </a:lnTo>
                  <a:lnTo>
                    <a:pt x="10128" y="535"/>
                  </a:lnTo>
                  <a:lnTo>
                    <a:pt x="9515" y="734"/>
                  </a:lnTo>
                  <a:lnTo>
                    <a:pt x="8615" y="1572"/>
                  </a:lnTo>
                  <a:lnTo>
                    <a:pt x="7587" y="601"/>
                  </a:lnTo>
                  <a:lnTo>
                    <a:pt x="2401" y="1258"/>
                  </a:lnTo>
                  <a:lnTo>
                    <a:pt x="2389" y="9785"/>
                  </a:lnTo>
                  <a:lnTo>
                    <a:pt x="0" y="9895"/>
                  </a:lnTo>
                  <a:lnTo>
                    <a:pt x="181" y="16663"/>
                  </a:lnTo>
                  <a:lnTo>
                    <a:pt x="1197" y="17072"/>
                  </a:lnTo>
                  <a:lnTo>
                    <a:pt x="2336" y="19785"/>
                  </a:lnTo>
                  <a:lnTo>
                    <a:pt x="1641" y="20712"/>
                  </a:lnTo>
                  <a:lnTo>
                    <a:pt x="1641" y="21583"/>
                  </a:lnTo>
                  <a:lnTo>
                    <a:pt x="2582" y="21324"/>
                  </a:lnTo>
                  <a:lnTo>
                    <a:pt x="3943" y="21600"/>
                  </a:lnTo>
                  <a:lnTo>
                    <a:pt x="5076" y="20160"/>
                  </a:lnTo>
                  <a:lnTo>
                    <a:pt x="6092" y="19885"/>
                  </a:lnTo>
                  <a:lnTo>
                    <a:pt x="6939" y="17689"/>
                  </a:lnTo>
                  <a:lnTo>
                    <a:pt x="8148" y="17689"/>
                  </a:lnTo>
                  <a:lnTo>
                    <a:pt x="9328" y="18770"/>
                  </a:lnTo>
                  <a:lnTo>
                    <a:pt x="9749" y="18500"/>
                  </a:lnTo>
                  <a:lnTo>
                    <a:pt x="10829" y="19030"/>
                  </a:lnTo>
                  <a:lnTo>
                    <a:pt x="13084" y="18561"/>
                  </a:lnTo>
                  <a:lnTo>
                    <a:pt x="13662" y="16399"/>
                  </a:lnTo>
                  <a:lnTo>
                    <a:pt x="15175" y="16112"/>
                  </a:lnTo>
                  <a:lnTo>
                    <a:pt x="15893" y="15351"/>
                  </a:lnTo>
                  <a:lnTo>
                    <a:pt x="16355" y="13734"/>
                  </a:lnTo>
                  <a:lnTo>
                    <a:pt x="18189" y="12571"/>
                  </a:lnTo>
                  <a:lnTo>
                    <a:pt x="19503" y="11015"/>
                  </a:lnTo>
                  <a:lnTo>
                    <a:pt x="20502" y="10916"/>
                  </a:lnTo>
                  <a:lnTo>
                    <a:pt x="21226" y="10149"/>
                  </a:lnTo>
                  <a:lnTo>
                    <a:pt x="21600" y="10155"/>
                  </a:lnTo>
                  <a:cubicBezTo>
                    <a:pt x="21465" y="10078"/>
                    <a:pt x="21322" y="10013"/>
                    <a:pt x="21214" y="9901"/>
                  </a:cubicBezTo>
                  <a:cubicBezTo>
                    <a:pt x="21048" y="9728"/>
                    <a:pt x="20941" y="9508"/>
                    <a:pt x="20905" y="9278"/>
                  </a:cubicBezTo>
                  <a:lnTo>
                    <a:pt x="18498" y="8450"/>
                  </a:lnTo>
                  <a:lnTo>
                    <a:pt x="18189" y="6757"/>
                  </a:lnTo>
                  <a:lnTo>
                    <a:pt x="17716" y="6283"/>
                  </a:lnTo>
                  <a:lnTo>
                    <a:pt x="17289" y="6404"/>
                  </a:lnTo>
                  <a:lnTo>
                    <a:pt x="16816" y="5505"/>
                  </a:lnTo>
                  <a:cubicBezTo>
                    <a:pt x="16449" y="5378"/>
                    <a:pt x="16098" y="5213"/>
                    <a:pt x="15765" y="5019"/>
                  </a:cubicBezTo>
                  <a:cubicBezTo>
                    <a:pt x="15429" y="4824"/>
                    <a:pt x="15111" y="4597"/>
                    <a:pt x="14824" y="4341"/>
                  </a:cubicBezTo>
                  <a:cubicBezTo>
                    <a:pt x="14634" y="4190"/>
                    <a:pt x="14470" y="4012"/>
                    <a:pt x="14340" y="3811"/>
                  </a:cubicBezTo>
                  <a:cubicBezTo>
                    <a:pt x="14124" y="3481"/>
                    <a:pt x="14005" y="3102"/>
                    <a:pt x="13995" y="2714"/>
                  </a:cubicBezTo>
                  <a:cubicBezTo>
                    <a:pt x="13772" y="2318"/>
                    <a:pt x="13521" y="1940"/>
                    <a:pt x="13242" y="1578"/>
                  </a:cubicBezTo>
                  <a:cubicBezTo>
                    <a:pt x="12981" y="1239"/>
                    <a:pt x="12699" y="916"/>
                    <a:pt x="12395" y="612"/>
                  </a:cubicBezTo>
                  <a:lnTo>
                    <a:pt x="12313" y="149"/>
                  </a:lnTo>
                  <a:lnTo>
                    <a:pt x="12085" y="0"/>
                  </a:ln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prstClr val="white"/>
                  </a:solidFill>
                  <a:latin typeface="Calibri" panose="020F0502020204030204"/>
                </a:rPr>
                <a:t>Botswana</a:t>
              </a:r>
            </a:p>
            <a:p>
              <a:pPr defTabSz="824675" hangingPunct="1">
                <a:defRPr sz="3200">
                  <a:solidFill>
                    <a:srgbClr val="FFFFFF"/>
                  </a:solidFill>
                </a:defRPr>
              </a:pPr>
              <a:r>
                <a:rPr lang="en-US" sz="999" b="0" kern="1200">
                  <a:solidFill>
                    <a:prstClr val="white"/>
                  </a:solidFill>
                  <a:latin typeface="Calibri" panose="020F0502020204030204"/>
                </a:rPr>
                <a:t>23,093</a:t>
              </a:r>
              <a:endParaRPr sz="999" b="0" kern="1200">
                <a:solidFill>
                  <a:prstClr val="white"/>
                </a:solidFill>
                <a:latin typeface="Calibri" panose="020F0502020204030204"/>
              </a:endParaRPr>
            </a:p>
          </p:txBody>
        </p:sp>
        <p:sp>
          <p:nvSpPr>
            <p:cNvPr id="11" name="Shape 370"/>
            <p:cNvSpPr/>
            <p:nvPr/>
          </p:nvSpPr>
          <p:spPr>
            <a:xfrm>
              <a:off x="6028308" y="5475329"/>
              <a:ext cx="1140783" cy="1923317"/>
            </a:xfrm>
            <a:custGeom>
              <a:avLst/>
              <a:gdLst/>
              <a:ahLst/>
              <a:cxnLst>
                <a:cxn ang="0">
                  <a:pos x="wd2" y="hd2"/>
                </a:cxn>
                <a:cxn ang="5400000">
                  <a:pos x="wd2" y="hd2"/>
                </a:cxn>
                <a:cxn ang="10800000">
                  <a:pos x="wd2" y="hd2"/>
                </a:cxn>
                <a:cxn ang="16200000">
                  <a:pos x="wd2" y="hd2"/>
                </a:cxn>
              </a:cxnLst>
              <a:rect l="0" t="0" r="r" b="b"/>
              <a:pathLst>
                <a:path w="21557" h="21595" extrusionOk="0">
                  <a:moveTo>
                    <a:pt x="20747" y="0"/>
                  </a:moveTo>
                  <a:lnTo>
                    <a:pt x="18264" y="938"/>
                  </a:lnTo>
                  <a:lnTo>
                    <a:pt x="17623" y="1009"/>
                  </a:lnTo>
                  <a:lnTo>
                    <a:pt x="16766" y="1278"/>
                  </a:lnTo>
                  <a:cubicBezTo>
                    <a:pt x="16593" y="1227"/>
                    <a:pt x="16409" y="1184"/>
                    <a:pt x="16222" y="1154"/>
                  </a:cubicBezTo>
                  <a:cubicBezTo>
                    <a:pt x="15967" y="1113"/>
                    <a:pt x="15707" y="1095"/>
                    <a:pt x="15443" y="1095"/>
                  </a:cubicBezTo>
                  <a:lnTo>
                    <a:pt x="14853" y="1535"/>
                  </a:lnTo>
                  <a:lnTo>
                    <a:pt x="14350" y="1597"/>
                  </a:lnTo>
                  <a:lnTo>
                    <a:pt x="13360" y="1504"/>
                  </a:lnTo>
                  <a:lnTo>
                    <a:pt x="12790" y="1690"/>
                  </a:lnTo>
                  <a:lnTo>
                    <a:pt x="12144" y="1727"/>
                  </a:lnTo>
                  <a:lnTo>
                    <a:pt x="11502" y="1241"/>
                  </a:lnTo>
                  <a:lnTo>
                    <a:pt x="10528" y="1498"/>
                  </a:lnTo>
                  <a:lnTo>
                    <a:pt x="9035" y="1541"/>
                  </a:lnTo>
                  <a:lnTo>
                    <a:pt x="8316" y="1977"/>
                  </a:lnTo>
                  <a:lnTo>
                    <a:pt x="8906" y="4075"/>
                  </a:lnTo>
                  <a:lnTo>
                    <a:pt x="10061" y="4363"/>
                  </a:lnTo>
                  <a:lnTo>
                    <a:pt x="11472" y="5335"/>
                  </a:lnTo>
                  <a:lnTo>
                    <a:pt x="11554" y="5904"/>
                  </a:lnTo>
                  <a:lnTo>
                    <a:pt x="11231" y="6016"/>
                  </a:lnTo>
                  <a:lnTo>
                    <a:pt x="11231" y="7074"/>
                  </a:lnTo>
                  <a:lnTo>
                    <a:pt x="10589" y="7155"/>
                  </a:lnTo>
                  <a:lnTo>
                    <a:pt x="9922" y="7681"/>
                  </a:lnTo>
                  <a:lnTo>
                    <a:pt x="10297" y="8074"/>
                  </a:lnTo>
                  <a:lnTo>
                    <a:pt x="10235" y="8649"/>
                  </a:lnTo>
                  <a:lnTo>
                    <a:pt x="9799" y="8612"/>
                  </a:lnTo>
                  <a:lnTo>
                    <a:pt x="9697" y="8064"/>
                  </a:lnTo>
                  <a:lnTo>
                    <a:pt x="8460" y="7399"/>
                  </a:lnTo>
                  <a:lnTo>
                    <a:pt x="8460" y="7170"/>
                  </a:lnTo>
                  <a:lnTo>
                    <a:pt x="8116" y="7046"/>
                  </a:lnTo>
                  <a:lnTo>
                    <a:pt x="8701" y="6226"/>
                  </a:lnTo>
                  <a:lnTo>
                    <a:pt x="8706" y="5341"/>
                  </a:lnTo>
                  <a:lnTo>
                    <a:pt x="8311" y="5022"/>
                  </a:lnTo>
                  <a:lnTo>
                    <a:pt x="6870" y="5131"/>
                  </a:lnTo>
                  <a:lnTo>
                    <a:pt x="5931" y="4478"/>
                  </a:lnTo>
                  <a:lnTo>
                    <a:pt x="3253" y="5072"/>
                  </a:lnTo>
                  <a:lnTo>
                    <a:pt x="0" y="5719"/>
                  </a:lnTo>
                  <a:lnTo>
                    <a:pt x="277" y="7028"/>
                  </a:lnTo>
                  <a:lnTo>
                    <a:pt x="2145" y="7102"/>
                  </a:lnTo>
                  <a:lnTo>
                    <a:pt x="3186" y="7640"/>
                  </a:lnTo>
                  <a:lnTo>
                    <a:pt x="5474" y="7959"/>
                  </a:lnTo>
                  <a:lnTo>
                    <a:pt x="5151" y="8253"/>
                  </a:lnTo>
                  <a:lnTo>
                    <a:pt x="5469" y="8736"/>
                  </a:lnTo>
                  <a:lnTo>
                    <a:pt x="5361" y="9742"/>
                  </a:lnTo>
                  <a:lnTo>
                    <a:pt x="5674" y="10153"/>
                  </a:lnTo>
                  <a:lnTo>
                    <a:pt x="5238" y="10460"/>
                  </a:lnTo>
                  <a:lnTo>
                    <a:pt x="5351" y="10800"/>
                  </a:lnTo>
                  <a:lnTo>
                    <a:pt x="4935" y="10948"/>
                  </a:lnTo>
                  <a:lnTo>
                    <a:pt x="5074" y="11762"/>
                  </a:lnTo>
                  <a:lnTo>
                    <a:pt x="5685" y="11976"/>
                  </a:lnTo>
                  <a:lnTo>
                    <a:pt x="5402" y="12418"/>
                  </a:lnTo>
                  <a:lnTo>
                    <a:pt x="5002" y="12808"/>
                  </a:lnTo>
                  <a:lnTo>
                    <a:pt x="4494" y="12938"/>
                  </a:lnTo>
                  <a:lnTo>
                    <a:pt x="4525" y="13409"/>
                  </a:lnTo>
                  <a:cubicBezTo>
                    <a:pt x="4341" y="13458"/>
                    <a:pt x="4213" y="13559"/>
                    <a:pt x="4176" y="13678"/>
                  </a:cubicBezTo>
                  <a:cubicBezTo>
                    <a:pt x="4143" y="13787"/>
                    <a:pt x="4194" y="13900"/>
                    <a:pt x="4315" y="13984"/>
                  </a:cubicBezTo>
                  <a:lnTo>
                    <a:pt x="2057" y="15414"/>
                  </a:lnTo>
                  <a:lnTo>
                    <a:pt x="2180" y="15436"/>
                  </a:lnTo>
                  <a:lnTo>
                    <a:pt x="2334" y="16763"/>
                  </a:lnTo>
                  <a:lnTo>
                    <a:pt x="3489" y="17939"/>
                  </a:lnTo>
                  <a:lnTo>
                    <a:pt x="3263" y="20114"/>
                  </a:lnTo>
                  <a:lnTo>
                    <a:pt x="3263" y="20118"/>
                  </a:lnTo>
                  <a:lnTo>
                    <a:pt x="3643" y="20374"/>
                  </a:lnTo>
                  <a:lnTo>
                    <a:pt x="3550" y="21167"/>
                  </a:lnTo>
                  <a:cubicBezTo>
                    <a:pt x="3861" y="21333"/>
                    <a:pt x="4230" y="21455"/>
                    <a:pt x="4628" y="21529"/>
                  </a:cubicBezTo>
                  <a:cubicBezTo>
                    <a:pt x="4935" y="21585"/>
                    <a:pt x="5253" y="21600"/>
                    <a:pt x="5572" y="21594"/>
                  </a:cubicBezTo>
                  <a:cubicBezTo>
                    <a:pt x="5574" y="21592"/>
                    <a:pt x="5579" y="21589"/>
                    <a:pt x="5582" y="21587"/>
                  </a:cubicBezTo>
                  <a:cubicBezTo>
                    <a:pt x="5940" y="21312"/>
                    <a:pt x="5692" y="20930"/>
                    <a:pt x="5320" y="20631"/>
                  </a:cubicBezTo>
                  <a:cubicBezTo>
                    <a:pt x="5130" y="20478"/>
                    <a:pt x="4909" y="20324"/>
                    <a:pt x="4905" y="20139"/>
                  </a:cubicBezTo>
                  <a:cubicBezTo>
                    <a:pt x="4899" y="19898"/>
                    <a:pt x="5223" y="19721"/>
                    <a:pt x="5587" y="19598"/>
                  </a:cubicBezTo>
                  <a:cubicBezTo>
                    <a:pt x="6013" y="19454"/>
                    <a:pt x="6481" y="19366"/>
                    <a:pt x="6921" y="19239"/>
                  </a:cubicBezTo>
                  <a:cubicBezTo>
                    <a:pt x="7381" y="19106"/>
                    <a:pt x="7802" y="18928"/>
                    <a:pt x="8270" y="18805"/>
                  </a:cubicBezTo>
                  <a:cubicBezTo>
                    <a:pt x="8643" y="18708"/>
                    <a:pt x="9045" y="18647"/>
                    <a:pt x="9399" y="18530"/>
                  </a:cubicBezTo>
                  <a:cubicBezTo>
                    <a:pt x="9826" y="18389"/>
                    <a:pt x="10168" y="18179"/>
                    <a:pt x="10440" y="17933"/>
                  </a:cubicBezTo>
                  <a:cubicBezTo>
                    <a:pt x="10613" y="17777"/>
                    <a:pt x="10758" y="17599"/>
                    <a:pt x="10717" y="17413"/>
                  </a:cubicBezTo>
                  <a:cubicBezTo>
                    <a:pt x="10695" y="17311"/>
                    <a:pt x="10617" y="17219"/>
                    <a:pt x="10574" y="17119"/>
                  </a:cubicBezTo>
                  <a:cubicBezTo>
                    <a:pt x="10497" y="16939"/>
                    <a:pt x="10535" y="16752"/>
                    <a:pt x="10594" y="16574"/>
                  </a:cubicBezTo>
                  <a:cubicBezTo>
                    <a:pt x="10668" y="16353"/>
                    <a:pt x="10777" y="16132"/>
                    <a:pt x="10753" y="15903"/>
                  </a:cubicBezTo>
                  <a:cubicBezTo>
                    <a:pt x="10727" y="15646"/>
                    <a:pt x="10545" y="15414"/>
                    <a:pt x="10476" y="15166"/>
                  </a:cubicBezTo>
                  <a:cubicBezTo>
                    <a:pt x="10420" y="14963"/>
                    <a:pt x="10438" y="14752"/>
                    <a:pt x="10333" y="14554"/>
                  </a:cubicBezTo>
                  <a:cubicBezTo>
                    <a:pt x="10216" y="14335"/>
                    <a:pt x="9956" y="14151"/>
                    <a:pt x="9850" y="13928"/>
                  </a:cubicBezTo>
                  <a:cubicBezTo>
                    <a:pt x="9777" y="13775"/>
                    <a:pt x="9785" y="13613"/>
                    <a:pt x="9717" y="13458"/>
                  </a:cubicBezTo>
                  <a:cubicBezTo>
                    <a:pt x="9656" y="13319"/>
                    <a:pt x="9535" y="13185"/>
                    <a:pt x="9353" y="13087"/>
                  </a:cubicBezTo>
                  <a:cubicBezTo>
                    <a:pt x="9169" y="12987"/>
                    <a:pt x="8935" y="12923"/>
                    <a:pt x="8906" y="12768"/>
                  </a:cubicBezTo>
                  <a:cubicBezTo>
                    <a:pt x="8882" y="12638"/>
                    <a:pt x="9046" y="12534"/>
                    <a:pt x="9153" y="12421"/>
                  </a:cubicBezTo>
                  <a:cubicBezTo>
                    <a:pt x="9276" y="12291"/>
                    <a:pt x="9321" y="12134"/>
                    <a:pt x="9481" y="12019"/>
                  </a:cubicBezTo>
                  <a:cubicBezTo>
                    <a:pt x="9701" y="11861"/>
                    <a:pt x="10071" y="11827"/>
                    <a:pt x="10338" y="11700"/>
                  </a:cubicBezTo>
                  <a:cubicBezTo>
                    <a:pt x="10661" y="11547"/>
                    <a:pt x="10793" y="11282"/>
                    <a:pt x="11154" y="11162"/>
                  </a:cubicBezTo>
                  <a:cubicBezTo>
                    <a:pt x="11405" y="11078"/>
                    <a:pt x="11720" y="11084"/>
                    <a:pt x="11954" y="10982"/>
                  </a:cubicBezTo>
                  <a:cubicBezTo>
                    <a:pt x="12128" y="10906"/>
                    <a:pt x="12226" y="10785"/>
                    <a:pt x="12323" y="10670"/>
                  </a:cubicBezTo>
                  <a:cubicBezTo>
                    <a:pt x="12449" y="10520"/>
                    <a:pt x="12589" y="10372"/>
                    <a:pt x="12816" y="10274"/>
                  </a:cubicBezTo>
                  <a:cubicBezTo>
                    <a:pt x="12984" y="10201"/>
                    <a:pt x="13191" y="10160"/>
                    <a:pt x="13344" y="10076"/>
                  </a:cubicBezTo>
                  <a:cubicBezTo>
                    <a:pt x="13457" y="10014"/>
                    <a:pt x="13529" y="9934"/>
                    <a:pt x="13611" y="9856"/>
                  </a:cubicBezTo>
                  <a:cubicBezTo>
                    <a:pt x="14237" y="9264"/>
                    <a:pt x="15272" y="8893"/>
                    <a:pt x="16361" y="8646"/>
                  </a:cubicBezTo>
                  <a:cubicBezTo>
                    <a:pt x="16938" y="8515"/>
                    <a:pt x="17551" y="8410"/>
                    <a:pt x="18039" y="8182"/>
                  </a:cubicBezTo>
                  <a:cubicBezTo>
                    <a:pt x="18272" y="8073"/>
                    <a:pt x="18480" y="7936"/>
                    <a:pt x="18762" y="7885"/>
                  </a:cubicBezTo>
                  <a:cubicBezTo>
                    <a:pt x="18981" y="7845"/>
                    <a:pt x="19225" y="7861"/>
                    <a:pt x="19419" y="7783"/>
                  </a:cubicBezTo>
                  <a:cubicBezTo>
                    <a:pt x="19548" y="7730"/>
                    <a:pt x="19623" y="7652"/>
                    <a:pt x="19701" y="7572"/>
                  </a:cubicBezTo>
                  <a:cubicBezTo>
                    <a:pt x="19906" y="7365"/>
                    <a:pt x="20162" y="7167"/>
                    <a:pt x="20352" y="6953"/>
                  </a:cubicBezTo>
                  <a:cubicBezTo>
                    <a:pt x="20513" y="6774"/>
                    <a:pt x="20634" y="6576"/>
                    <a:pt x="20865" y="6427"/>
                  </a:cubicBezTo>
                  <a:cubicBezTo>
                    <a:pt x="21021" y="6327"/>
                    <a:pt x="21222" y="6254"/>
                    <a:pt x="21322" y="6130"/>
                  </a:cubicBezTo>
                  <a:cubicBezTo>
                    <a:pt x="21407" y="6026"/>
                    <a:pt x="21405" y="5908"/>
                    <a:pt x="21435" y="5799"/>
                  </a:cubicBezTo>
                  <a:cubicBezTo>
                    <a:pt x="21467" y="5680"/>
                    <a:pt x="21536" y="5565"/>
                    <a:pt x="21553" y="5440"/>
                  </a:cubicBezTo>
                  <a:cubicBezTo>
                    <a:pt x="21600" y="5099"/>
                    <a:pt x="21232" y="4797"/>
                    <a:pt x="21055" y="4465"/>
                  </a:cubicBezTo>
                  <a:cubicBezTo>
                    <a:pt x="20972" y="4310"/>
                    <a:pt x="20933" y="4144"/>
                    <a:pt x="21019" y="3989"/>
                  </a:cubicBezTo>
                  <a:cubicBezTo>
                    <a:pt x="21078" y="3884"/>
                    <a:pt x="21194" y="3793"/>
                    <a:pt x="21240" y="3686"/>
                  </a:cubicBezTo>
                  <a:cubicBezTo>
                    <a:pt x="21307" y="3528"/>
                    <a:pt x="21222" y="3373"/>
                    <a:pt x="21148" y="3218"/>
                  </a:cubicBezTo>
                  <a:cubicBezTo>
                    <a:pt x="20954" y="2817"/>
                    <a:pt x="20823" y="2396"/>
                    <a:pt x="20773" y="1990"/>
                  </a:cubicBezTo>
                  <a:cubicBezTo>
                    <a:pt x="20732" y="1655"/>
                    <a:pt x="20749" y="1330"/>
                    <a:pt x="20840" y="993"/>
                  </a:cubicBezTo>
                  <a:cubicBezTo>
                    <a:pt x="20924" y="681"/>
                    <a:pt x="21065" y="355"/>
                    <a:pt x="20830" y="71"/>
                  </a:cubicBezTo>
                  <a:cubicBezTo>
                    <a:pt x="20807" y="44"/>
                    <a:pt x="20774" y="24"/>
                    <a:pt x="20747" y="0"/>
                  </a:cubicBezTo>
                  <a:close/>
                </a:path>
              </a:pathLst>
            </a:custGeom>
            <a:solidFill>
              <a:srgbClr val="F4A79A"/>
            </a:solidFill>
            <a:ln w="12700" cap="flat">
              <a:solidFill>
                <a:srgbClr val="FFFFFF"/>
              </a:solidFill>
              <a:prstDash val="solid"/>
              <a:miter lim="400000"/>
            </a:ln>
            <a:effectLst/>
          </p:spPr>
          <p:txBody>
            <a:bodyPr wrap="square" lIns="50747" tIns="50747" rIns="50747" bIns="50747" numCol="1" anchor="t">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lgn="r" defTabSz="824675" hangingPunct="1">
                <a:defRPr sz="3200">
                  <a:solidFill>
                    <a:srgbClr val="FFFFFF"/>
                  </a:solidFill>
                </a:defRPr>
              </a:pPr>
              <a:endParaRPr lang="en-US" sz="999" kern="1200">
                <a:solidFill>
                  <a:prstClr val="white"/>
                </a:solidFill>
                <a:latin typeface="Calibri" panose="020F0502020204030204"/>
              </a:endParaRPr>
            </a:p>
            <a:p>
              <a:pPr algn="l" defTabSz="824675" hangingPunct="1">
                <a:defRPr sz="3200">
                  <a:solidFill>
                    <a:srgbClr val="FFFFFF"/>
                  </a:solidFill>
                </a:defRPr>
              </a:pPr>
              <a:r>
                <a:rPr lang="en-US" sz="999">
                  <a:solidFill>
                    <a:prstClr val="white"/>
                  </a:solidFill>
                  <a:latin typeface="Calibri" panose="020F0502020204030204"/>
                </a:rPr>
                <a:t>               </a:t>
              </a:r>
              <a:r>
                <a:rPr lang="en-US" sz="899" kern="1200">
                  <a:solidFill>
                    <a:prstClr val="white"/>
                  </a:solidFill>
                  <a:latin typeface="Calibri" panose="020F0502020204030204"/>
                </a:rPr>
                <a:t>Mozambique</a:t>
              </a:r>
            </a:p>
            <a:p>
              <a:pPr algn="l" defTabSz="824675" hangingPunct="1">
                <a:defRPr sz="3200">
                  <a:solidFill>
                    <a:srgbClr val="FFFFFF"/>
                  </a:solidFill>
                </a:defRPr>
              </a:pPr>
              <a:r>
                <a:rPr lang="en-US" sz="899" kern="1200">
                  <a:solidFill>
                    <a:prstClr val="white"/>
                  </a:solidFill>
                  <a:latin typeface="Calibri" panose="020F0502020204030204"/>
                </a:rPr>
                <a:t>              2       </a:t>
              </a:r>
              <a:r>
                <a:rPr lang="en-US" sz="999" kern="1200">
                  <a:solidFill>
                    <a:prstClr val="white"/>
                  </a:solidFill>
                  <a:latin typeface="Calibri" panose="020F0502020204030204"/>
                </a:rPr>
                <a:t>96,705</a:t>
              </a:r>
              <a:endParaRPr sz="899" kern="1200">
                <a:solidFill>
                  <a:prstClr val="white"/>
                </a:solidFill>
                <a:latin typeface="Calibri" panose="020F0502020204030204"/>
              </a:endParaRPr>
            </a:p>
          </p:txBody>
        </p:sp>
        <p:sp>
          <p:nvSpPr>
            <p:cNvPr id="12" name="Shape 371"/>
            <p:cNvSpPr/>
            <p:nvPr/>
          </p:nvSpPr>
          <p:spPr>
            <a:xfrm>
              <a:off x="5471645" y="6055644"/>
              <a:ext cx="856578" cy="780558"/>
            </a:xfrm>
            <a:custGeom>
              <a:avLst/>
              <a:gdLst/>
              <a:ahLst/>
              <a:cxnLst>
                <a:cxn ang="0">
                  <a:pos x="wd2" y="hd2"/>
                </a:cxn>
                <a:cxn ang="5400000">
                  <a:pos x="wd2" y="hd2"/>
                </a:cxn>
                <a:cxn ang="10800000">
                  <a:pos x="wd2" y="hd2"/>
                </a:cxn>
                <a:cxn ang="16200000">
                  <a:pos x="wd2" y="hd2"/>
                </a:cxn>
              </a:cxnLst>
              <a:rect l="0" t="0" r="r" b="b"/>
              <a:pathLst>
                <a:path w="21600" h="21600" extrusionOk="0">
                  <a:moveTo>
                    <a:pt x="14240" y="0"/>
                  </a:moveTo>
                  <a:lnTo>
                    <a:pt x="11871" y="90"/>
                  </a:lnTo>
                  <a:lnTo>
                    <a:pt x="10249" y="1240"/>
                  </a:lnTo>
                  <a:lnTo>
                    <a:pt x="9742" y="2975"/>
                  </a:lnTo>
                  <a:lnTo>
                    <a:pt x="7209" y="4305"/>
                  </a:lnTo>
                  <a:lnTo>
                    <a:pt x="5018" y="7498"/>
                  </a:lnTo>
                  <a:lnTo>
                    <a:pt x="3813" y="7896"/>
                  </a:lnTo>
                  <a:lnTo>
                    <a:pt x="3177" y="7243"/>
                  </a:lnTo>
                  <a:lnTo>
                    <a:pt x="2013" y="7491"/>
                  </a:lnTo>
                  <a:lnTo>
                    <a:pt x="1438" y="6792"/>
                  </a:lnTo>
                  <a:lnTo>
                    <a:pt x="144" y="6897"/>
                  </a:lnTo>
                  <a:lnTo>
                    <a:pt x="171" y="6920"/>
                  </a:lnTo>
                  <a:lnTo>
                    <a:pt x="0" y="6950"/>
                  </a:lnTo>
                  <a:lnTo>
                    <a:pt x="267" y="7152"/>
                  </a:lnTo>
                  <a:lnTo>
                    <a:pt x="363" y="7784"/>
                  </a:lnTo>
                  <a:cubicBezTo>
                    <a:pt x="720" y="8197"/>
                    <a:pt x="1050" y="8638"/>
                    <a:pt x="1356" y="9098"/>
                  </a:cubicBezTo>
                  <a:cubicBezTo>
                    <a:pt x="1683" y="9592"/>
                    <a:pt x="1977" y="10107"/>
                    <a:pt x="2239" y="10646"/>
                  </a:cubicBezTo>
                  <a:cubicBezTo>
                    <a:pt x="2251" y="11175"/>
                    <a:pt x="2390" y="11691"/>
                    <a:pt x="2643" y="12141"/>
                  </a:cubicBezTo>
                  <a:cubicBezTo>
                    <a:pt x="2795" y="12414"/>
                    <a:pt x="2987" y="12657"/>
                    <a:pt x="3211" y="12862"/>
                  </a:cubicBezTo>
                  <a:cubicBezTo>
                    <a:pt x="3547" y="13211"/>
                    <a:pt x="3920" y="13520"/>
                    <a:pt x="4313" y="13786"/>
                  </a:cubicBezTo>
                  <a:cubicBezTo>
                    <a:pt x="4704" y="14051"/>
                    <a:pt x="5114" y="14275"/>
                    <a:pt x="5545" y="14448"/>
                  </a:cubicBezTo>
                  <a:lnTo>
                    <a:pt x="6100" y="15672"/>
                  </a:lnTo>
                  <a:lnTo>
                    <a:pt x="6600" y="15507"/>
                  </a:lnTo>
                  <a:lnTo>
                    <a:pt x="7154" y="16153"/>
                  </a:lnTo>
                  <a:lnTo>
                    <a:pt x="7517" y="18460"/>
                  </a:lnTo>
                  <a:lnTo>
                    <a:pt x="10338" y="19587"/>
                  </a:lnTo>
                  <a:cubicBezTo>
                    <a:pt x="10380" y="19901"/>
                    <a:pt x="10506" y="20201"/>
                    <a:pt x="10701" y="20435"/>
                  </a:cubicBezTo>
                  <a:cubicBezTo>
                    <a:pt x="10827" y="20588"/>
                    <a:pt x="10994" y="20677"/>
                    <a:pt x="11153" y="20781"/>
                  </a:cubicBezTo>
                  <a:lnTo>
                    <a:pt x="12611" y="20819"/>
                  </a:lnTo>
                  <a:lnTo>
                    <a:pt x="14295" y="21465"/>
                  </a:lnTo>
                  <a:lnTo>
                    <a:pt x="15842" y="21292"/>
                  </a:lnTo>
                  <a:lnTo>
                    <a:pt x="16760" y="21600"/>
                  </a:lnTo>
                  <a:lnTo>
                    <a:pt x="19772" y="18129"/>
                  </a:lnTo>
                  <a:cubicBezTo>
                    <a:pt x="19611" y="17925"/>
                    <a:pt x="19543" y="17651"/>
                    <a:pt x="19587" y="17385"/>
                  </a:cubicBezTo>
                  <a:cubicBezTo>
                    <a:pt x="19636" y="17096"/>
                    <a:pt x="19808" y="16851"/>
                    <a:pt x="20053" y="16732"/>
                  </a:cubicBezTo>
                  <a:lnTo>
                    <a:pt x="20012" y="15590"/>
                  </a:lnTo>
                  <a:lnTo>
                    <a:pt x="20689" y="15274"/>
                  </a:lnTo>
                  <a:lnTo>
                    <a:pt x="21223" y="14327"/>
                  </a:lnTo>
                  <a:lnTo>
                    <a:pt x="21600" y="13253"/>
                  </a:lnTo>
                  <a:lnTo>
                    <a:pt x="20785" y="12735"/>
                  </a:lnTo>
                  <a:lnTo>
                    <a:pt x="20600" y="10759"/>
                  </a:lnTo>
                  <a:lnTo>
                    <a:pt x="21155" y="10398"/>
                  </a:lnTo>
                  <a:lnTo>
                    <a:pt x="21004" y="9572"/>
                  </a:lnTo>
                  <a:lnTo>
                    <a:pt x="21586" y="8828"/>
                  </a:lnTo>
                  <a:lnTo>
                    <a:pt x="21169" y="7829"/>
                  </a:lnTo>
                  <a:lnTo>
                    <a:pt x="21312" y="5387"/>
                  </a:lnTo>
                  <a:lnTo>
                    <a:pt x="20888" y="4215"/>
                  </a:lnTo>
                  <a:lnTo>
                    <a:pt x="21319" y="3501"/>
                  </a:lnTo>
                  <a:lnTo>
                    <a:pt x="18266" y="2727"/>
                  </a:lnTo>
                  <a:lnTo>
                    <a:pt x="16876" y="1420"/>
                  </a:lnTo>
                  <a:lnTo>
                    <a:pt x="14384" y="1240"/>
                  </a:lnTo>
                  <a:lnTo>
                    <a:pt x="14240" y="0"/>
                  </a:ln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srgbClr val="E7E6E6"/>
                  </a:solidFill>
                  <a:latin typeface="Calibri" panose="020F0502020204030204"/>
                </a:rPr>
                <a:t>     </a:t>
              </a:r>
              <a:r>
                <a:rPr lang="en-US" sz="999" b="0" kern="1200">
                  <a:solidFill>
                    <a:prstClr val="white"/>
                  </a:solidFill>
                  <a:latin typeface="Calibri" panose="020F0502020204030204"/>
                </a:rPr>
                <a:t>Zimbabwe                                         19,775</a:t>
              </a:r>
              <a:endParaRPr sz="999" b="0" kern="1200">
                <a:solidFill>
                  <a:prstClr val="white"/>
                </a:solidFill>
                <a:latin typeface="Calibri" panose="020F0502020204030204"/>
              </a:endParaRPr>
            </a:p>
          </p:txBody>
        </p:sp>
        <p:sp>
          <p:nvSpPr>
            <p:cNvPr id="13" name="Shape 372"/>
            <p:cNvSpPr/>
            <p:nvPr/>
          </p:nvSpPr>
          <p:spPr>
            <a:xfrm>
              <a:off x="5875635" y="4464121"/>
              <a:ext cx="212855" cy="199552"/>
            </a:xfrm>
            <a:custGeom>
              <a:avLst/>
              <a:gdLst/>
              <a:ahLst/>
              <a:cxnLst>
                <a:cxn ang="0">
                  <a:pos x="wd2" y="hd2"/>
                </a:cxn>
                <a:cxn ang="5400000">
                  <a:pos x="wd2" y="hd2"/>
                </a:cxn>
                <a:cxn ang="10800000">
                  <a:pos x="wd2" y="hd2"/>
                </a:cxn>
                <a:cxn ang="16200000">
                  <a:pos x="wd2" y="hd2"/>
                </a:cxn>
              </a:cxnLst>
              <a:rect l="0" t="0" r="r" b="b"/>
              <a:pathLst>
                <a:path w="21600" h="21600" extrusionOk="0">
                  <a:moveTo>
                    <a:pt x="17798" y="0"/>
                  </a:moveTo>
                  <a:lnTo>
                    <a:pt x="12343" y="4496"/>
                  </a:lnTo>
                  <a:lnTo>
                    <a:pt x="10828" y="3027"/>
                  </a:lnTo>
                  <a:lnTo>
                    <a:pt x="4959" y="5907"/>
                  </a:lnTo>
                  <a:lnTo>
                    <a:pt x="0" y="12255"/>
                  </a:lnTo>
                  <a:lnTo>
                    <a:pt x="55" y="18984"/>
                  </a:lnTo>
                  <a:lnTo>
                    <a:pt x="193" y="19220"/>
                  </a:lnTo>
                  <a:lnTo>
                    <a:pt x="4133" y="19631"/>
                  </a:lnTo>
                  <a:lnTo>
                    <a:pt x="5786" y="21600"/>
                  </a:lnTo>
                  <a:lnTo>
                    <a:pt x="9891" y="21071"/>
                  </a:lnTo>
                  <a:lnTo>
                    <a:pt x="11902" y="15370"/>
                  </a:lnTo>
                  <a:lnTo>
                    <a:pt x="18266" y="13900"/>
                  </a:lnTo>
                  <a:lnTo>
                    <a:pt x="21600" y="9904"/>
                  </a:lnTo>
                  <a:lnTo>
                    <a:pt x="17798" y="0"/>
                  </a:ln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14" name="Shape 373"/>
            <p:cNvSpPr/>
            <p:nvPr/>
          </p:nvSpPr>
          <p:spPr>
            <a:xfrm>
              <a:off x="5877535" y="4595797"/>
              <a:ext cx="210412" cy="246793"/>
            </a:xfrm>
            <a:custGeom>
              <a:avLst/>
              <a:gdLst/>
              <a:ahLst/>
              <a:cxnLst>
                <a:cxn ang="0">
                  <a:pos x="wd2" y="hd2"/>
                </a:cxn>
                <a:cxn ang="5400000">
                  <a:pos x="wd2" y="hd2"/>
                </a:cxn>
                <a:cxn ang="10800000">
                  <a:pos x="wd2" y="hd2"/>
                </a:cxn>
                <a:cxn ang="16200000">
                  <a:pos x="wd2" y="hd2"/>
                </a:cxn>
              </a:cxnLst>
              <a:rect l="0" t="0" r="r" b="b"/>
              <a:pathLst>
                <a:path w="21600" h="21600" extrusionOk="0">
                  <a:moveTo>
                    <a:pt x="16695" y="0"/>
                  </a:moveTo>
                  <a:lnTo>
                    <a:pt x="11845" y="903"/>
                  </a:lnTo>
                  <a:lnTo>
                    <a:pt x="9811" y="5513"/>
                  </a:lnTo>
                  <a:lnTo>
                    <a:pt x="5658" y="5941"/>
                  </a:lnTo>
                  <a:lnTo>
                    <a:pt x="3986" y="4349"/>
                  </a:lnTo>
                  <a:lnTo>
                    <a:pt x="0" y="4016"/>
                  </a:lnTo>
                  <a:lnTo>
                    <a:pt x="2899" y="7960"/>
                  </a:lnTo>
                  <a:lnTo>
                    <a:pt x="2815" y="13711"/>
                  </a:lnTo>
                  <a:lnTo>
                    <a:pt x="5463" y="20507"/>
                  </a:lnTo>
                  <a:lnTo>
                    <a:pt x="4989" y="21600"/>
                  </a:lnTo>
                  <a:lnTo>
                    <a:pt x="12012" y="19770"/>
                  </a:lnTo>
                  <a:lnTo>
                    <a:pt x="16472" y="14709"/>
                  </a:lnTo>
                  <a:lnTo>
                    <a:pt x="21600" y="8721"/>
                  </a:lnTo>
                  <a:lnTo>
                    <a:pt x="20457" y="6820"/>
                  </a:lnTo>
                  <a:lnTo>
                    <a:pt x="16918" y="6154"/>
                  </a:lnTo>
                  <a:lnTo>
                    <a:pt x="17419" y="1711"/>
                  </a:lnTo>
                  <a:lnTo>
                    <a:pt x="16695" y="0"/>
                  </a:ln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15" name="Shape 374"/>
            <p:cNvSpPr/>
            <p:nvPr/>
          </p:nvSpPr>
          <p:spPr>
            <a:xfrm>
              <a:off x="4020461" y="4986212"/>
              <a:ext cx="1336069" cy="1347447"/>
            </a:xfrm>
            <a:custGeom>
              <a:avLst/>
              <a:gdLst/>
              <a:ahLst/>
              <a:cxnLst>
                <a:cxn ang="0">
                  <a:pos x="wd2" y="hd2"/>
                </a:cxn>
                <a:cxn ang="5400000">
                  <a:pos x="wd2" y="hd2"/>
                </a:cxn>
                <a:cxn ang="10800000">
                  <a:pos x="wd2" y="hd2"/>
                </a:cxn>
                <a:cxn ang="16200000">
                  <a:pos x="wd2" y="hd2"/>
                </a:cxn>
              </a:cxnLst>
              <a:rect l="0" t="0" r="r" b="b"/>
              <a:pathLst>
                <a:path w="21566" h="21600" extrusionOk="0">
                  <a:moveTo>
                    <a:pt x="2445" y="0"/>
                  </a:moveTo>
                  <a:lnTo>
                    <a:pt x="1012" y="461"/>
                  </a:lnTo>
                  <a:cubicBezTo>
                    <a:pt x="1036" y="534"/>
                    <a:pt x="1063" y="606"/>
                    <a:pt x="1087" y="679"/>
                  </a:cubicBezTo>
                  <a:cubicBezTo>
                    <a:pt x="1148" y="862"/>
                    <a:pt x="1210" y="1045"/>
                    <a:pt x="1310" y="1210"/>
                  </a:cubicBezTo>
                  <a:cubicBezTo>
                    <a:pt x="1411" y="1376"/>
                    <a:pt x="1547" y="1519"/>
                    <a:pt x="1648" y="1684"/>
                  </a:cubicBezTo>
                  <a:cubicBezTo>
                    <a:pt x="1901" y="2098"/>
                    <a:pt x="1917" y="2604"/>
                    <a:pt x="2077" y="3060"/>
                  </a:cubicBezTo>
                  <a:cubicBezTo>
                    <a:pt x="2259" y="3575"/>
                    <a:pt x="2627" y="4051"/>
                    <a:pt x="2537" y="4596"/>
                  </a:cubicBezTo>
                  <a:cubicBezTo>
                    <a:pt x="2500" y="4820"/>
                    <a:pt x="2384" y="5027"/>
                    <a:pt x="2336" y="5249"/>
                  </a:cubicBezTo>
                  <a:cubicBezTo>
                    <a:pt x="2243" y="5676"/>
                    <a:pt x="2403" y="6099"/>
                    <a:pt x="2559" y="6507"/>
                  </a:cubicBezTo>
                  <a:cubicBezTo>
                    <a:pt x="2663" y="6777"/>
                    <a:pt x="2766" y="7047"/>
                    <a:pt x="2875" y="7316"/>
                  </a:cubicBezTo>
                  <a:cubicBezTo>
                    <a:pt x="3088" y="7841"/>
                    <a:pt x="3328" y="8357"/>
                    <a:pt x="3515" y="8892"/>
                  </a:cubicBezTo>
                  <a:cubicBezTo>
                    <a:pt x="3659" y="9305"/>
                    <a:pt x="3768" y="9744"/>
                    <a:pt x="3655" y="10167"/>
                  </a:cubicBezTo>
                  <a:cubicBezTo>
                    <a:pt x="3533" y="10622"/>
                    <a:pt x="3177" y="10960"/>
                    <a:pt x="2879" y="11324"/>
                  </a:cubicBezTo>
                  <a:cubicBezTo>
                    <a:pt x="2695" y="11550"/>
                    <a:pt x="2528" y="11793"/>
                    <a:pt x="2371" y="12038"/>
                  </a:cubicBezTo>
                  <a:cubicBezTo>
                    <a:pt x="1950" y="12695"/>
                    <a:pt x="1573" y="13381"/>
                    <a:pt x="1323" y="14119"/>
                  </a:cubicBezTo>
                  <a:cubicBezTo>
                    <a:pt x="1153" y="14623"/>
                    <a:pt x="1039" y="15153"/>
                    <a:pt x="942" y="15677"/>
                  </a:cubicBezTo>
                  <a:cubicBezTo>
                    <a:pt x="906" y="15874"/>
                    <a:pt x="871" y="16071"/>
                    <a:pt x="815" y="16260"/>
                  </a:cubicBezTo>
                  <a:cubicBezTo>
                    <a:pt x="767" y="16422"/>
                    <a:pt x="703" y="16578"/>
                    <a:pt x="640" y="16739"/>
                  </a:cubicBezTo>
                  <a:cubicBezTo>
                    <a:pt x="559" y="16943"/>
                    <a:pt x="478" y="17147"/>
                    <a:pt x="329" y="17309"/>
                  </a:cubicBezTo>
                  <a:cubicBezTo>
                    <a:pt x="233" y="17412"/>
                    <a:pt x="110" y="17496"/>
                    <a:pt x="48" y="17622"/>
                  </a:cubicBezTo>
                  <a:cubicBezTo>
                    <a:pt x="-34" y="17791"/>
                    <a:pt x="6" y="17964"/>
                    <a:pt x="39" y="18144"/>
                  </a:cubicBezTo>
                  <a:cubicBezTo>
                    <a:pt x="96" y="18448"/>
                    <a:pt x="127" y="18777"/>
                    <a:pt x="127" y="19089"/>
                  </a:cubicBezTo>
                  <a:cubicBezTo>
                    <a:pt x="127" y="19439"/>
                    <a:pt x="93" y="19787"/>
                    <a:pt x="66" y="20133"/>
                  </a:cubicBezTo>
                  <a:lnTo>
                    <a:pt x="149" y="20125"/>
                  </a:lnTo>
                  <a:lnTo>
                    <a:pt x="670" y="20025"/>
                  </a:lnTo>
                  <a:lnTo>
                    <a:pt x="1424" y="20186"/>
                  </a:lnTo>
                  <a:lnTo>
                    <a:pt x="2073" y="19772"/>
                  </a:lnTo>
                  <a:lnTo>
                    <a:pt x="2849" y="19681"/>
                  </a:lnTo>
                  <a:lnTo>
                    <a:pt x="3957" y="20534"/>
                  </a:lnTo>
                  <a:lnTo>
                    <a:pt x="11635" y="20377"/>
                  </a:lnTo>
                  <a:lnTo>
                    <a:pt x="12433" y="21143"/>
                  </a:lnTo>
                  <a:lnTo>
                    <a:pt x="15286" y="21230"/>
                  </a:lnTo>
                  <a:lnTo>
                    <a:pt x="15781" y="21600"/>
                  </a:lnTo>
                  <a:lnTo>
                    <a:pt x="20409" y="20878"/>
                  </a:lnTo>
                  <a:lnTo>
                    <a:pt x="18029" y="18627"/>
                  </a:lnTo>
                  <a:lnTo>
                    <a:pt x="17990" y="12678"/>
                  </a:lnTo>
                  <a:lnTo>
                    <a:pt x="21566" y="12617"/>
                  </a:lnTo>
                  <a:lnTo>
                    <a:pt x="21185" y="12195"/>
                  </a:lnTo>
                  <a:lnTo>
                    <a:pt x="21548" y="11660"/>
                  </a:lnTo>
                  <a:lnTo>
                    <a:pt x="21373" y="9031"/>
                  </a:lnTo>
                  <a:lnTo>
                    <a:pt x="18884" y="9026"/>
                  </a:lnTo>
                  <a:lnTo>
                    <a:pt x="18305" y="9449"/>
                  </a:lnTo>
                  <a:lnTo>
                    <a:pt x="18384" y="8691"/>
                  </a:lnTo>
                  <a:lnTo>
                    <a:pt x="18582" y="8043"/>
                  </a:lnTo>
                  <a:lnTo>
                    <a:pt x="17525" y="6128"/>
                  </a:lnTo>
                  <a:lnTo>
                    <a:pt x="17758" y="5001"/>
                  </a:lnTo>
                  <a:lnTo>
                    <a:pt x="17815" y="4513"/>
                  </a:lnTo>
                  <a:lnTo>
                    <a:pt x="17311" y="3652"/>
                  </a:lnTo>
                  <a:lnTo>
                    <a:pt x="17657" y="3377"/>
                  </a:lnTo>
                  <a:cubicBezTo>
                    <a:pt x="17702" y="3224"/>
                    <a:pt x="17708" y="3062"/>
                    <a:pt x="17670" y="2907"/>
                  </a:cubicBezTo>
                  <a:cubicBezTo>
                    <a:pt x="17631" y="2750"/>
                    <a:pt x="17552" y="2601"/>
                    <a:pt x="17438" y="2485"/>
                  </a:cubicBezTo>
                  <a:lnTo>
                    <a:pt x="15488" y="2455"/>
                  </a:lnTo>
                  <a:lnTo>
                    <a:pt x="15321" y="1780"/>
                  </a:lnTo>
                  <a:lnTo>
                    <a:pt x="13651" y="2054"/>
                  </a:lnTo>
                  <a:lnTo>
                    <a:pt x="13402" y="3686"/>
                  </a:lnTo>
                  <a:lnTo>
                    <a:pt x="11872" y="3604"/>
                  </a:lnTo>
                  <a:lnTo>
                    <a:pt x="11123" y="3982"/>
                  </a:lnTo>
                  <a:lnTo>
                    <a:pt x="10229" y="4008"/>
                  </a:lnTo>
                  <a:lnTo>
                    <a:pt x="9133" y="2433"/>
                  </a:lnTo>
                  <a:lnTo>
                    <a:pt x="8467" y="57"/>
                  </a:lnTo>
                  <a:lnTo>
                    <a:pt x="2445" y="0"/>
                  </a:lnTo>
                  <a:close/>
                </a:path>
              </a:pathLst>
            </a:custGeom>
            <a:solidFill>
              <a:srgbClr val="B80400"/>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srgbClr val="FFFFFF"/>
                  </a:solidFill>
                  <a:latin typeface="Calibri" panose="020F0502020204030204"/>
                </a:rPr>
                <a:t>Angola</a:t>
              </a:r>
            </a:p>
            <a:p>
              <a:pPr defTabSz="824675" hangingPunct="1">
                <a:defRPr sz="3200">
                  <a:solidFill>
                    <a:srgbClr val="FFFFFF"/>
                  </a:solidFill>
                </a:defRPr>
              </a:pPr>
              <a:r>
                <a:rPr lang="en-US" sz="999" b="0" kern="1200">
                  <a:solidFill>
                    <a:srgbClr val="FFFFFF"/>
                  </a:solidFill>
                  <a:latin typeface="Calibri" panose="020F0502020204030204"/>
                </a:rPr>
                <a:t>243,504</a:t>
              </a:r>
              <a:endParaRPr sz="999" b="0" kern="1200">
                <a:solidFill>
                  <a:srgbClr val="FFFFFF"/>
                </a:solidFill>
                <a:latin typeface="Calibri" panose="020F0502020204030204"/>
              </a:endParaRPr>
            </a:p>
          </p:txBody>
        </p:sp>
        <p:sp>
          <p:nvSpPr>
            <p:cNvPr id="16" name="Shape 375"/>
            <p:cNvSpPr/>
            <p:nvPr/>
          </p:nvSpPr>
          <p:spPr>
            <a:xfrm>
              <a:off x="5134988" y="5244135"/>
              <a:ext cx="1254052" cy="1096854"/>
            </a:xfrm>
            <a:custGeom>
              <a:avLst/>
              <a:gdLst/>
              <a:ahLst/>
              <a:cxnLst>
                <a:cxn ang="0">
                  <a:pos x="wd2" y="hd2"/>
                </a:cxn>
                <a:cxn ang="5400000">
                  <a:pos x="wd2" y="hd2"/>
                </a:cxn>
                <a:cxn ang="10800000">
                  <a:pos x="wd2" y="hd2"/>
                </a:cxn>
                <a:cxn ang="16200000">
                  <a:pos x="wd2" y="hd2"/>
                </a:cxn>
              </a:cxnLst>
              <a:rect l="0" t="0" r="r" b="b"/>
              <a:pathLst>
                <a:path w="21600" h="21600" extrusionOk="0">
                  <a:moveTo>
                    <a:pt x="16250" y="0"/>
                  </a:moveTo>
                  <a:lnTo>
                    <a:pt x="12640" y="545"/>
                  </a:lnTo>
                  <a:lnTo>
                    <a:pt x="12860" y="1224"/>
                  </a:lnTo>
                  <a:lnTo>
                    <a:pt x="11915" y="2085"/>
                  </a:lnTo>
                  <a:lnTo>
                    <a:pt x="12332" y="3470"/>
                  </a:lnTo>
                  <a:lnTo>
                    <a:pt x="12187" y="4347"/>
                  </a:lnTo>
                  <a:lnTo>
                    <a:pt x="12434" y="5341"/>
                  </a:lnTo>
                  <a:lnTo>
                    <a:pt x="11878" y="6127"/>
                  </a:lnTo>
                  <a:lnTo>
                    <a:pt x="11859" y="7763"/>
                  </a:lnTo>
                  <a:lnTo>
                    <a:pt x="12645" y="8357"/>
                  </a:lnTo>
                  <a:lnTo>
                    <a:pt x="13070" y="9089"/>
                  </a:lnTo>
                  <a:lnTo>
                    <a:pt x="13940" y="9362"/>
                  </a:lnTo>
                  <a:lnTo>
                    <a:pt x="13884" y="8581"/>
                  </a:lnTo>
                  <a:lnTo>
                    <a:pt x="14441" y="8624"/>
                  </a:lnTo>
                  <a:lnTo>
                    <a:pt x="14412" y="11287"/>
                  </a:lnTo>
                  <a:lnTo>
                    <a:pt x="13332" y="11415"/>
                  </a:lnTo>
                  <a:lnTo>
                    <a:pt x="12720" y="10431"/>
                  </a:lnTo>
                  <a:lnTo>
                    <a:pt x="12018" y="9752"/>
                  </a:lnTo>
                  <a:lnTo>
                    <a:pt x="11990" y="9298"/>
                  </a:lnTo>
                  <a:lnTo>
                    <a:pt x="11448" y="9233"/>
                  </a:lnTo>
                  <a:lnTo>
                    <a:pt x="10896" y="8843"/>
                  </a:lnTo>
                  <a:lnTo>
                    <a:pt x="10208" y="8854"/>
                  </a:lnTo>
                  <a:lnTo>
                    <a:pt x="10218" y="8175"/>
                  </a:lnTo>
                  <a:lnTo>
                    <a:pt x="9643" y="7785"/>
                  </a:lnTo>
                  <a:lnTo>
                    <a:pt x="9610" y="7335"/>
                  </a:lnTo>
                  <a:lnTo>
                    <a:pt x="9306" y="7464"/>
                  </a:lnTo>
                  <a:lnTo>
                    <a:pt x="8894" y="8111"/>
                  </a:lnTo>
                  <a:lnTo>
                    <a:pt x="7463" y="8079"/>
                  </a:lnTo>
                  <a:lnTo>
                    <a:pt x="6902" y="7758"/>
                  </a:lnTo>
                  <a:lnTo>
                    <a:pt x="6346" y="7758"/>
                  </a:lnTo>
                  <a:lnTo>
                    <a:pt x="6177" y="6357"/>
                  </a:lnTo>
                  <a:lnTo>
                    <a:pt x="4326" y="6870"/>
                  </a:lnTo>
                  <a:lnTo>
                    <a:pt x="4251" y="6255"/>
                  </a:lnTo>
                  <a:lnTo>
                    <a:pt x="3680" y="5822"/>
                  </a:lnTo>
                  <a:lnTo>
                    <a:pt x="3395" y="6015"/>
                  </a:lnTo>
                  <a:lnTo>
                    <a:pt x="3610" y="6015"/>
                  </a:lnTo>
                  <a:lnTo>
                    <a:pt x="3797" y="9244"/>
                  </a:lnTo>
                  <a:lnTo>
                    <a:pt x="3409" y="9902"/>
                  </a:lnTo>
                  <a:lnTo>
                    <a:pt x="3816" y="10420"/>
                  </a:lnTo>
                  <a:lnTo>
                    <a:pt x="0" y="10495"/>
                  </a:lnTo>
                  <a:lnTo>
                    <a:pt x="42" y="17804"/>
                  </a:lnTo>
                  <a:lnTo>
                    <a:pt x="2581" y="20568"/>
                  </a:lnTo>
                  <a:lnTo>
                    <a:pt x="4344" y="20247"/>
                  </a:lnTo>
                  <a:lnTo>
                    <a:pt x="5396" y="20450"/>
                  </a:lnTo>
                  <a:lnTo>
                    <a:pt x="5897" y="20889"/>
                  </a:lnTo>
                  <a:lnTo>
                    <a:pt x="6781" y="20814"/>
                  </a:lnTo>
                  <a:lnTo>
                    <a:pt x="7174" y="21311"/>
                  </a:lnTo>
                  <a:lnTo>
                    <a:pt x="7968" y="21135"/>
                  </a:lnTo>
                  <a:lnTo>
                    <a:pt x="8403" y="21600"/>
                  </a:lnTo>
                  <a:lnTo>
                    <a:pt x="9226" y="21317"/>
                  </a:lnTo>
                  <a:lnTo>
                    <a:pt x="10723" y="19044"/>
                  </a:lnTo>
                  <a:lnTo>
                    <a:pt x="12453" y="18098"/>
                  </a:lnTo>
                  <a:lnTo>
                    <a:pt x="12799" y="16863"/>
                  </a:lnTo>
                  <a:lnTo>
                    <a:pt x="13907" y="16045"/>
                  </a:lnTo>
                  <a:lnTo>
                    <a:pt x="15525" y="15981"/>
                  </a:lnTo>
                  <a:lnTo>
                    <a:pt x="15371" y="14601"/>
                  </a:lnTo>
                  <a:lnTo>
                    <a:pt x="18336" y="13484"/>
                  </a:lnTo>
                  <a:lnTo>
                    <a:pt x="20595" y="12532"/>
                  </a:lnTo>
                  <a:lnTo>
                    <a:pt x="20305" y="10912"/>
                  </a:lnTo>
                  <a:lnTo>
                    <a:pt x="20323" y="9822"/>
                  </a:lnTo>
                  <a:lnTo>
                    <a:pt x="20660" y="9495"/>
                  </a:lnTo>
                  <a:lnTo>
                    <a:pt x="21296" y="9073"/>
                  </a:lnTo>
                  <a:lnTo>
                    <a:pt x="20908" y="8570"/>
                  </a:lnTo>
                  <a:lnTo>
                    <a:pt x="20810" y="6742"/>
                  </a:lnTo>
                  <a:lnTo>
                    <a:pt x="21198" y="6309"/>
                  </a:lnTo>
                  <a:lnTo>
                    <a:pt x="20796" y="5865"/>
                  </a:lnTo>
                  <a:lnTo>
                    <a:pt x="21600" y="5101"/>
                  </a:lnTo>
                  <a:lnTo>
                    <a:pt x="20973" y="4015"/>
                  </a:lnTo>
                  <a:lnTo>
                    <a:pt x="21048" y="3379"/>
                  </a:lnTo>
                  <a:lnTo>
                    <a:pt x="20632" y="3069"/>
                  </a:lnTo>
                  <a:lnTo>
                    <a:pt x="20113" y="2668"/>
                  </a:lnTo>
                  <a:lnTo>
                    <a:pt x="19505" y="2107"/>
                  </a:lnTo>
                  <a:lnTo>
                    <a:pt x="18902" y="1973"/>
                  </a:lnTo>
                  <a:lnTo>
                    <a:pt x="18097" y="1438"/>
                  </a:lnTo>
                  <a:lnTo>
                    <a:pt x="17597" y="1433"/>
                  </a:lnTo>
                  <a:lnTo>
                    <a:pt x="17153" y="684"/>
                  </a:lnTo>
                  <a:lnTo>
                    <a:pt x="16596" y="716"/>
                  </a:lnTo>
                  <a:lnTo>
                    <a:pt x="16250" y="0"/>
                  </a:lnTo>
                  <a:close/>
                </a:path>
              </a:pathLst>
            </a:custGeom>
            <a:solidFill>
              <a:srgbClr val="E94F36"/>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lang="en-US" sz="999" b="0" kern="1200">
                <a:solidFill>
                  <a:srgbClr val="E7E6E6"/>
                </a:solidFill>
                <a:latin typeface="Calibri" panose="020F0502020204030204"/>
              </a:endParaRPr>
            </a:p>
            <a:p>
              <a:pPr defTabSz="824675" hangingPunct="1">
                <a:defRPr sz="3200">
                  <a:solidFill>
                    <a:srgbClr val="FFFFFF"/>
                  </a:solidFill>
                </a:defRPr>
              </a:pPr>
              <a:endParaRPr lang="en-US" sz="999" b="0" kern="1200">
                <a:solidFill>
                  <a:srgbClr val="E7E6E6"/>
                </a:solidFill>
                <a:latin typeface="Calibri" panose="020F0502020204030204"/>
              </a:endParaRPr>
            </a:p>
            <a:p>
              <a:pPr defTabSz="824675" hangingPunct="1">
                <a:defRPr sz="3200">
                  <a:solidFill>
                    <a:srgbClr val="FFFFFF"/>
                  </a:solidFill>
                </a:defRPr>
              </a:pPr>
              <a:r>
                <a:rPr lang="en-US" sz="999" b="0" kern="1200">
                  <a:solidFill>
                    <a:prstClr val="white"/>
                  </a:solidFill>
                  <a:latin typeface="Calibri" panose="020F0502020204030204"/>
                </a:rPr>
                <a:t>Zambia</a:t>
              </a:r>
            </a:p>
            <a:p>
              <a:pPr defTabSz="824675" hangingPunct="1">
                <a:defRPr sz="3200">
                  <a:solidFill>
                    <a:srgbClr val="FFFFFF"/>
                  </a:solidFill>
                </a:defRPr>
              </a:pPr>
              <a:r>
                <a:rPr lang="en-US" sz="999" b="0" kern="1200">
                  <a:solidFill>
                    <a:prstClr val="white"/>
                  </a:solidFill>
                  <a:latin typeface="Calibri" panose="020F0502020204030204"/>
                </a:rPr>
                <a:t>140,515</a:t>
              </a:r>
              <a:endParaRPr sz="999" b="0" kern="1200">
                <a:solidFill>
                  <a:prstClr val="white"/>
                </a:solidFill>
                <a:latin typeface="Calibri" panose="020F0502020204030204"/>
              </a:endParaRPr>
            </a:p>
          </p:txBody>
        </p:sp>
        <p:sp>
          <p:nvSpPr>
            <p:cNvPr id="17" name="Shape 377"/>
            <p:cNvSpPr/>
            <p:nvPr/>
          </p:nvSpPr>
          <p:spPr>
            <a:xfrm>
              <a:off x="5949754" y="3900490"/>
              <a:ext cx="600012" cy="606528"/>
            </a:xfrm>
            <a:custGeom>
              <a:avLst/>
              <a:gdLst/>
              <a:ahLst/>
              <a:cxnLst>
                <a:cxn ang="0">
                  <a:pos x="wd2" y="hd2"/>
                </a:cxn>
                <a:cxn ang="5400000">
                  <a:pos x="wd2" y="hd2"/>
                </a:cxn>
                <a:cxn ang="10800000">
                  <a:pos x="wd2" y="hd2"/>
                </a:cxn>
                <a:cxn ang="16200000">
                  <a:pos x="wd2" y="hd2"/>
                </a:cxn>
              </a:cxnLst>
              <a:rect l="0" t="0" r="r" b="b"/>
              <a:pathLst>
                <a:path w="21600" h="21600" extrusionOk="0">
                  <a:moveTo>
                    <a:pt x="17133" y="0"/>
                  </a:moveTo>
                  <a:lnTo>
                    <a:pt x="15140" y="1518"/>
                  </a:lnTo>
                  <a:lnTo>
                    <a:pt x="13126" y="1151"/>
                  </a:lnTo>
                  <a:lnTo>
                    <a:pt x="11210" y="1518"/>
                  </a:lnTo>
                  <a:lnTo>
                    <a:pt x="10223" y="2533"/>
                  </a:lnTo>
                  <a:lnTo>
                    <a:pt x="9021" y="2272"/>
                  </a:lnTo>
                  <a:lnTo>
                    <a:pt x="8484" y="1412"/>
                  </a:lnTo>
                  <a:lnTo>
                    <a:pt x="7496" y="2117"/>
                  </a:lnTo>
                  <a:lnTo>
                    <a:pt x="6558" y="1508"/>
                  </a:lnTo>
                  <a:lnTo>
                    <a:pt x="4535" y="2272"/>
                  </a:lnTo>
                  <a:lnTo>
                    <a:pt x="4496" y="2301"/>
                  </a:lnTo>
                  <a:lnTo>
                    <a:pt x="4760" y="2233"/>
                  </a:lnTo>
                  <a:lnTo>
                    <a:pt x="5161" y="3104"/>
                  </a:lnTo>
                  <a:lnTo>
                    <a:pt x="4447" y="4535"/>
                  </a:lnTo>
                  <a:lnTo>
                    <a:pt x="5033" y="5318"/>
                  </a:lnTo>
                  <a:lnTo>
                    <a:pt x="4916" y="6845"/>
                  </a:lnTo>
                  <a:lnTo>
                    <a:pt x="6118" y="7039"/>
                  </a:lnTo>
                  <a:lnTo>
                    <a:pt x="6548" y="8093"/>
                  </a:lnTo>
                  <a:lnTo>
                    <a:pt x="4379" y="9988"/>
                  </a:lnTo>
                  <a:lnTo>
                    <a:pt x="2795" y="11690"/>
                  </a:lnTo>
                  <a:lnTo>
                    <a:pt x="1515" y="12975"/>
                  </a:lnTo>
                  <a:lnTo>
                    <a:pt x="1359" y="14600"/>
                  </a:lnTo>
                  <a:lnTo>
                    <a:pt x="459" y="16069"/>
                  </a:lnTo>
                  <a:lnTo>
                    <a:pt x="0" y="21600"/>
                  </a:lnTo>
                  <a:lnTo>
                    <a:pt x="1173" y="21068"/>
                  </a:lnTo>
                  <a:lnTo>
                    <a:pt x="1710" y="21552"/>
                  </a:lnTo>
                  <a:lnTo>
                    <a:pt x="3685" y="20043"/>
                  </a:lnTo>
                  <a:lnTo>
                    <a:pt x="16322" y="19947"/>
                  </a:lnTo>
                  <a:lnTo>
                    <a:pt x="16596" y="16495"/>
                  </a:lnTo>
                  <a:cubicBezTo>
                    <a:pt x="17006" y="15484"/>
                    <a:pt x="17531" y="14527"/>
                    <a:pt x="18160" y="13633"/>
                  </a:cubicBezTo>
                  <a:cubicBezTo>
                    <a:pt x="18711" y="12849"/>
                    <a:pt x="19339" y="12119"/>
                    <a:pt x="20036" y="11457"/>
                  </a:cubicBezTo>
                  <a:lnTo>
                    <a:pt x="20066" y="10790"/>
                  </a:lnTo>
                  <a:lnTo>
                    <a:pt x="21600" y="8286"/>
                  </a:lnTo>
                  <a:lnTo>
                    <a:pt x="21190" y="6227"/>
                  </a:lnTo>
                  <a:lnTo>
                    <a:pt x="19049" y="4235"/>
                  </a:lnTo>
                  <a:lnTo>
                    <a:pt x="18990" y="2224"/>
                  </a:lnTo>
                  <a:lnTo>
                    <a:pt x="17133" y="861"/>
                  </a:lnTo>
                  <a:lnTo>
                    <a:pt x="17133" y="0"/>
                  </a:lnTo>
                  <a:close/>
                </a:path>
              </a:pathLst>
            </a:custGeom>
            <a:solidFill>
              <a:srgbClr val="C00000"/>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srgbClr val="E7E6E6"/>
                  </a:solidFill>
                  <a:latin typeface="Calibri" panose="020F0502020204030204"/>
                </a:rPr>
                <a:t>    </a:t>
              </a:r>
              <a:r>
                <a:rPr lang="en-US" sz="999" b="0" kern="1200">
                  <a:solidFill>
                    <a:prstClr val="white"/>
                  </a:solidFill>
                  <a:latin typeface="Calibri" panose="020F0502020204030204"/>
                </a:rPr>
                <a:t>Uganda</a:t>
              </a:r>
            </a:p>
            <a:p>
              <a:pPr defTabSz="824675" hangingPunct="1">
                <a:defRPr sz="3200">
                  <a:solidFill>
                    <a:srgbClr val="FFFFFF"/>
                  </a:solidFill>
                </a:defRPr>
              </a:pPr>
              <a:r>
                <a:rPr lang="en-US" sz="999" b="0" kern="1200">
                  <a:solidFill>
                    <a:prstClr val="white"/>
                  </a:solidFill>
                  <a:latin typeface="Calibri" panose="020F0502020204030204"/>
                </a:rPr>
                <a:t>129,100</a:t>
              </a:r>
              <a:endParaRPr sz="999" b="0" kern="1200">
                <a:solidFill>
                  <a:prstClr val="white"/>
                </a:solidFill>
                <a:latin typeface="Calibri" panose="020F0502020204030204"/>
              </a:endParaRPr>
            </a:p>
          </p:txBody>
        </p:sp>
        <p:sp>
          <p:nvSpPr>
            <p:cNvPr id="18" name="Shape 378"/>
            <p:cNvSpPr/>
            <p:nvPr/>
          </p:nvSpPr>
          <p:spPr>
            <a:xfrm>
              <a:off x="7174749" y="3039442"/>
              <a:ext cx="1109471" cy="1493865"/>
            </a:xfrm>
            <a:custGeom>
              <a:avLst/>
              <a:gdLst/>
              <a:ahLst/>
              <a:cxnLst>
                <a:cxn ang="0">
                  <a:pos x="wd2" y="hd2"/>
                </a:cxn>
                <a:cxn ang="5400000">
                  <a:pos x="wd2" y="hd2"/>
                </a:cxn>
                <a:cxn ang="10800000">
                  <a:pos x="wd2" y="hd2"/>
                </a:cxn>
                <a:cxn ang="16200000">
                  <a:pos x="wd2" y="hd2"/>
                </a:cxn>
              </a:cxnLst>
              <a:rect l="0" t="0" r="r" b="b"/>
              <a:pathLst>
                <a:path w="21534" h="21595" extrusionOk="0">
                  <a:moveTo>
                    <a:pt x="21010" y="1"/>
                  </a:moveTo>
                  <a:cubicBezTo>
                    <a:pt x="20676" y="12"/>
                    <a:pt x="20352" y="39"/>
                    <a:pt x="20056" y="142"/>
                  </a:cubicBezTo>
                  <a:cubicBezTo>
                    <a:pt x="19775" y="240"/>
                    <a:pt x="19546" y="403"/>
                    <a:pt x="19292" y="539"/>
                  </a:cubicBezTo>
                  <a:cubicBezTo>
                    <a:pt x="18820" y="791"/>
                    <a:pt x="18267" y="949"/>
                    <a:pt x="17700" y="1037"/>
                  </a:cubicBezTo>
                  <a:cubicBezTo>
                    <a:pt x="17405" y="1083"/>
                    <a:pt x="17102" y="1112"/>
                    <a:pt x="16799" y="1108"/>
                  </a:cubicBezTo>
                  <a:cubicBezTo>
                    <a:pt x="16504" y="1104"/>
                    <a:pt x="16210" y="1070"/>
                    <a:pt x="15919" y="1120"/>
                  </a:cubicBezTo>
                  <a:cubicBezTo>
                    <a:pt x="15550" y="1183"/>
                    <a:pt x="15240" y="1376"/>
                    <a:pt x="14865" y="1422"/>
                  </a:cubicBezTo>
                  <a:cubicBezTo>
                    <a:pt x="14403" y="1478"/>
                    <a:pt x="13947" y="1297"/>
                    <a:pt x="13485" y="1351"/>
                  </a:cubicBezTo>
                  <a:cubicBezTo>
                    <a:pt x="13097" y="1397"/>
                    <a:pt x="12791" y="1588"/>
                    <a:pt x="12457" y="1740"/>
                  </a:cubicBezTo>
                  <a:cubicBezTo>
                    <a:pt x="12154" y="1877"/>
                    <a:pt x="11820" y="1979"/>
                    <a:pt x="11466" y="1999"/>
                  </a:cubicBezTo>
                  <a:cubicBezTo>
                    <a:pt x="10907" y="2030"/>
                    <a:pt x="10357" y="1853"/>
                    <a:pt x="9801" y="1920"/>
                  </a:cubicBezTo>
                  <a:cubicBezTo>
                    <a:pt x="9107" y="2004"/>
                    <a:pt x="8596" y="2441"/>
                    <a:pt x="7920" y="2576"/>
                  </a:cubicBezTo>
                  <a:cubicBezTo>
                    <a:pt x="7031" y="2752"/>
                    <a:pt x="6110" y="2379"/>
                    <a:pt x="5997" y="1732"/>
                  </a:cubicBezTo>
                  <a:cubicBezTo>
                    <a:pt x="5942" y="1418"/>
                    <a:pt x="6061" y="1037"/>
                    <a:pt x="5686" y="880"/>
                  </a:cubicBezTo>
                  <a:cubicBezTo>
                    <a:pt x="5583" y="837"/>
                    <a:pt x="5459" y="831"/>
                    <a:pt x="5338" y="817"/>
                  </a:cubicBezTo>
                  <a:lnTo>
                    <a:pt x="3510" y="2179"/>
                  </a:lnTo>
                  <a:lnTo>
                    <a:pt x="5053" y="4004"/>
                  </a:lnTo>
                  <a:lnTo>
                    <a:pt x="6165" y="4950"/>
                  </a:lnTo>
                  <a:lnTo>
                    <a:pt x="12657" y="6390"/>
                  </a:lnTo>
                  <a:lnTo>
                    <a:pt x="14544" y="6375"/>
                  </a:lnTo>
                  <a:lnTo>
                    <a:pt x="8542" y="11155"/>
                  </a:lnTo>
                  <a:lnTo>
                    <a:pt x="6207" y="11081"/>
                  </a:lnTo>
                  <a:lnTo>
                    <a:pt x="4664" y="11524"/>
                  </a:lnTo>
                  <a:lnTo>
                    <a:pt x="4073" y="12160"/>
                  </a:lnTo>
                  <a:lnTo>
                    <a:pt x="2603" y="12344"/>
                  </a:lnTo>
                  <a:lnTo>
                    <a:pt x="2166" y="12639"/>
                  </a:lnTo>
                  <a:lnTo>
                    <a:pt x="2087" y="12643"/>
                  </a:lnTo>
                  <a:lnTo>
                    <a:pt x="0" y="14503"/>
                  </a:lnTo>
                  <a:lnTo>
                    <a:pt x="58" y="20288"/>
                  </a:lnTo>
                  <a:lnTo>
                    <a:pt x="1312" y="21595"/>
                  </a:lnTo>
                  <a:cubicBezTo>
                    <a:pt x="1556" y="21414"/>
                    <a:pt x="1771" y="21214"/>
                    <a:pt x="1950" y="20995"/>
                  </a:cubicBezTo>
                  <a:cubicBezTo>
                    <a:pt x="2215" y="20669"/>
                    <a:pt x="2425" y="20314"/>
                    <a:pt x="2777" y="20037"/>
                  </a:cubicBezTo>
                  <a:cubicBezTo>
                    <a:pt x="3095" y="19787"/>
                    <a:pt x="3515" y="19616"/>
                    <a:pt x="3805" y="19350"/>
                  </a:cubicBezTo>
                  <a:cubicBezTo>
                    <a:pt x="4017" y="19154"/>
                    <a:pt x="4149" y="18919"/>
                    <a:pt x="4337" y="18710"/>
                  </a:cubicBezTo>
                  <a:cubicBezTo>
                    <a:pt x="4648" y="18365"/>
                    <a:pt x="5096" y="18109"/>
                    <a:pt x="5533" y="17851"/>
                  </a:cubicBezTo>
                  <a:cubicBezTo>
                    <a:pt x="6211" y="17450"/>
                    <a:pt x="6872" y="17036"/>
                    <a:pt x="7535" y="16622"/>
                  </a:cubicBezTo>
                  <a:cubicBezTo>
                    <a:pt x="7920" y="16382"/>
                    <a:pt x="8311" y="16137"/>
                    <a:pt x="8763" y="15975"/>
                  </a:cubicBezTo>
                  <a:cubicBezTo>
                    <a:pt x="9170" y="15829"/>
                    <a:pt x="9617" y="15754"/>
                    <a:pt x="10017" y="15598"/>
                  </a:cubicBezTo>
                  <a:cubicBezTo>
                    <a:pt x="10614" y="15366"/>
                    <a:pt x="11058" y="14983"/>
                    <a:pt x="11567" y="14660"/>
                  </a:cubicBezTo>
                  <a:cubicBezTo>
                    <a:pt x="11932" y="14428"/>
                    <a:pt x="12335" y="14217"/>
                    <a:pt x="12710" y="13997"/>
                  </a:cubicBezTo>
                  <a:cubicBezTo>
                    <a:pt x="12816" y="13934"/>
                    <a:pt x="12923" y="13870"/>
                    <a:pt x="12989" y="13781"/>
                  </a:cubicBezTo>
                  <a:cubicBezTo>
                    <a:pt x="13069" y="13674"/>
                    <a:pt x="13077" y="13550"/>
                    <a:pt x="13116" y="13431"/>
                  </a:cubicBezTo>
                  <a:cubicBezTo>
                    <a:pt x="13298" y="12882"/>
                    <a:pt x="14044" y="12592"/>
                    <a:pt x="14512" y="12156"/>
                  </a:cubicBezTo>
                  <a:cubicBezTo>
                    <a:pt x="14766" y="11920"/>
                    <a:pt x="14932" y="11642"/>
                    <a:pt x="15155" y="11391"/>
                  </a:cubicBezTo>
                  <a:cubicBezTo>
                    <a:pt x="15407" y="11106"/>
                    <a:pt x="15728" y="10861"/>
                    <a:pt x="16004" y="10590"/>
                  </a:cubicBezTo>
                  <a:cubicBezTo>
                    <a:pt x="16206" y="10391"/>
                    <a:pt x="16381" y="10178"/>
                    <a:pt x="16557" y="9966"/>
                  </a:cubicBezTo>
                  <a:cubicBezTo>
                    <a:pt x="16718" y="9771"/>
                    <a:pt x="16875" y="9575"/>
                    <a:pt x="17010" y="9369"/>
                  </a:cubicBezTo>
                  <a:cubicBezTo>
                    <a:pt x="17294" y="8935"/>
                    <a:pt x="17467" y="8464"/>
                    <a:pt x="17732" y="8023"/>
                  </a:cubicBezTo>
                  <a:cubicBezTo>
                    <a:pt x="17892" y="7757"/>
                    <a:pt x="18083" y="7502"/>
                    <a:pt x="18259" y="7242"/>
                  </a:cubicBezTo>
                  <a:cubicBezTo>
                    <a:pt x="18436" y="6980"/>
                    <a:pt x="18596" y="6712"/>
                    <a:pt x="18839" y="6481"/>
                  </a:cubicBezTo>
                  <a:cubicBezTo>
                    <a:pt x="19060" y="6270"/>
                    <a:pt x="19352" y="6093"/>
                    <a:pt x="19492" y="5845"/>
                  </a:cubicBezTo>
                  <a:cubicBezTo>
                    <a:pt x="19612" y="5633"/>
                    <a:pt x="19610" y="5389"/>
                    <a:pt x="19745" y="5182"/>
                  </a:cubicBezTo>
                  <a:cubicBezTo>
                    <a:pt x="19908" y="4930"/>
                    <a:pt x="20240" y="4770"/>
                    <a:pt x="20446" y="4538"/>
                  </a:cubicBezTo>
                  <a:cubicBezTo>
                    <a:pt x="20619" y="4343"/>
                    <a:pt x="20688" y="4114"/>
                    <a:pt x="20809" y="3898"/>
                  </a:cubicBezTo>
                  <a:cubicBezTo>
                    <a:pt x="20940" y="3666"/>
                    <a:pt x="21134" y="3430"/>
                    <a:pt x="21052" y="3184"/>
                  </a:cubicBezTo>
                  <a:cubicBezTo>
                    <a:pt x="21008" y="3054"/>
                    <a:pt x="20882" y="2938"/>
                    <a:pt x="20899" y="2803"/>
                  </a:cubicBezTo>
                  <a:cubicBezTo>
                    <a:pt x="20923" y="2618"/>
                    <a:pt x="21181" y="2517"/>
                    <a:pt x="21305" y="2360"/>
                  </a:cubicBezTo>
                  <a:cubicBezTo>
                    <a:pt x="21471" y="2149"/>
                    <a:pt x="21380" y="1890"/>
                    <a:pt x="21378" y="1649"/>
                  </a:cubicBezTo>
                  <a:cubicBezTo>
                    <a:pt x="21377" y="1459"/>
                    <a:pt x="21436" y="1271"/>
                    <a:pt x="21431" y="1080"/>
                  </a:cubicBezTo>
                  <a:cubicBezTo>
                    <a:pt x="21427" y="906"/>
                    <a:pt x="21370" y="732"/>
                    <a:pt x="21426" y="562"/>
                  </a:cubicBezTo>
                  <a:cubicBezTo>
                    <a:pt x="21475" y="411"/>
                    <a:pt x="21600" y="256"/>
                    <a:pt x="21489" y="123"/>
                  </a:cubicBezTo>
                  <a:cubicBezTo>
                    <a:pt x="21394" y="8"/>
                    <a:pt x="21194" y="-5"/>
                    <a:pt x="21010" y="1"/>
                  </a:cubicBezTo>
                  <a:close/>
                </a:path>
              </a:pathLst>
            </a:custGeom>
            <a:solidFill>
              <a:srgbClr val="C00000"/>
            </a:solidFill>
            <a:ln w="12700" cap="flat">
              <a:solidFill>
                <a:srgbClr val="FFFFFF"/>
              </a:solidFill>
              <a:prstDash val="solid"/>
              <a:miter lim="400000"/>
            </a:ln>
            <a:effectLst/>
          </p:spPr>
          <p:txBody>
            <a:bodyPr wrap="square" lIns="50747" tIns="50747" rIns="50747" bIns="50747" numCol="1" anchor="t">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200" b="0" kern="1200">
                  <a:solidFill>
                    <a:prstClr val="white"/>
                  </a:solidFill>
                  <a:latin typeface="Calibri" panose="020F0502020204030204"/>
                </a:rPr>
                <a:t>                 </a:t>
              </a:r>
            </a:p>
            <a:p>
              <a:pPr defTabSz="824675" hangingPunct="1">
                <a:defRPr sz="3200">
                  <a:solidFill>
                    <a:srgbClr val="FFFFFF"/>
                  </a:solidFill>
                </a:defRPr>
              </a:pPr>
              <a:r>
                <a:rPr lang="en-US" sz="999" b="0" kern="1200">
                  <a:solidFill>
                    <a:prstClr val="white"/>
                  </a:solidFill>
                  <a:latin typeface="Calibri" panose="020F0502020204030204"/>
                </a:rPr>
                <a:t>                   Somalia                                          24              353,606</a:t>
              </a:r>
              <a:endParaRPr sz="999" b="0" kern="1200">
                <a:solidFill>
                  <a:prstClr val="white"/>
                </a:solidFill>
                <a:latin typeface="Calibri" panose="020F0502020204030204"/>
              </a:endParaRPr>
            </a:p>
          </p:txBody>
        </p:sp>
        <p:sp>
          <p:nvSpPr>
            <p:cNvPr id="19" name="Shape 379"/>
            <p:cNvSpPr/>
            <p:nvPr/>
          </p:nvSpPr>
          <p:spPr>
            <a:xfrm>
              <a:off x="6403156" y="3820941"/>
              <a:ext cx="882099" cy="1043369"/>
            </a:xfrm>
            <a:custGeom>
              <a:avLst/>
              <a:gdLst/>
              <a:ahLst/>
              <a:cxnLst>
                <a:cxn ang="0">
                  <a:pos x="wd2" y="hd2"/>
                </a:cxn>
                <a:cxn ang="5400000">
                  <a:pos x="wd2" y="hd2"/>
                </a:cxn>
                <a:cxn ang="10800000">
                  <a:pos x="wd2" y="hd2"/>
                </a:cxn>
                <a:cxn ang="16200000">
                  <a:pos x="wd2" y="hd2"/>
                </a:cxn>
              </a:cxnLst>
              <a:rect l="0" t="0" r="r" b="b"/>
              <a:pathLst>
                <a:path w="21600" h="21600" extrusionOk="0">
                  <a:moveTo>
                    <a:pt x="3823" y="0"/>
                  </a:moveTo>
                  <a:lnTo>
                    <a:pt x="1429" y="719"/>
                  </a:lnTo>
                  <a:lnTo>
                    <a:pt x="552" y="1832"/>
                  </a:lnTo>
                  <a:lnTo>
                    <a:pt x="552" y="2147"/>
                  </a:lnTo>
                  <a:lnTo>
                    <a:pt x="1815" y="2940"/>
                  </a:lnTo>
                  <a:lnTo>
                    <a:pt x="1855" y="4109"/>
                  </a:lnTo>
                  <a:lnTo>
                    <a:pt x="3311" y="5267"/>
                  </a:lnTo>
                  <a:lnTo>
                    <a:pt x="3590" y="6464"/>
                  </a:lnTo>
                  <a:lnTo>
                    <a:pt x="2546" y="7919"/>
                  </a:lnTo>
                  <a:lnTo>
                    <a:pt x="2526" y="8307"/>
                  </a:lnTo>
                  <a:cubicBezTo>
                    <a:pt x="2052" y="8692"/>
                    <a:pt x="1625" y="9116"/>
                    <a:pt x="1250" y="9572"/>
                  </a:cubicBezTo>
                  <a:cubicBezTo>
                    <a:pt x="822" y="10092"/>
                    <a:pt x="465" y="10648"/>
                    <a:pt x="186" y="11236"/>
                  </a:cubicBezTo>
                  <a:lnTo>
                    <a:pt x="0" y="13242"/>
                  </a:lnTo>
                  <a:lnTo>
                    <a:pt x="386" y="13242"/>
                  </a:lnTo>
                  <a:lnTo>
                    <a:pt x="10232" y="17902"/>
                  </a:lnTo>
                  <a:lnTo>
                    <a:pt x="10059" y="18947"/>
                  </a:lnTo>
                  <a:lnTo>
                    <a:pt x="14819" y="21600"/>
                  </a:lnTo>
                  <a:cubicBezTo>
                    <a:pt x="14978" y="21496"/>
                    <a:pt x="15142" y="21397"/>
                    <a:pt x="15264" y="21263"/>
                  </a:cubicBezTo>
                  <a:cubicBezTo>
                    <a:pt x="15356" y="21162"/>
                    <a:pt x="15422" y="21044"/>
                    <a:pt x="15477" y="20926"/>
                  </a:cubicBezTo>
                  <a:cubicBezTo>
                    <a:pt x="15777" y="20284"/>
                    <a:pt x="15832" y="19560"/>
                    <a:pt x="16321" y="19003"/>
                  </a:cubicBezTo>
                  <a:cubicBezTo>
                    <a:pt x="16540" y="18754"/>
                    <a:pt x="16845" y="18539"/>
                    <a:pt x="16920" y="18233"/>
                  </a:cubicBezTo>
                  <a:cubicBezTo>
                    <a:pt x="17002" y="17898"/>
                    <a:pt x="16776" y="17554"/>
                    <a:pt x="16906" y="17227"/>
                  </a:cubicBezTo>
                  <a:cubicBezTo>
                    <a:pt x="17007" y="16975"/>
                    <a:pt x="17246" y="16829"/>
                    <a:pt x="17551" y="16811"/>
                  </a:cubicBezTo>
                  <a:cubicBezTo>
                    <a:pt x="17850" y="16794"/>
                    <a:pt x="18155" y="16929"/>
                    <a:pt x="18455" y="16879"/>
                  </a:cubicBezTo>
                  <a:cubicBezTo>
                    <a:pt x="18670" y="16843"/>
                    <a:pt x="18846" y="16720"/>
                    <a:pt x="18974" y="16570"/>
                  </a:cubicBezTo>
                  <a:cubicBezTo>
                    <a:pt x="19145" y="16369"/>
                    <a:pt x="19230" y="16126"/>
                    <a:pt x="19386" y="15918"/>
                  </a:cubicBezTo>
                  <a:cubicBezTo>
                    <a:pt x="19657" y="15557"/>
                    <a:pt x="20094" y="15335"/>
                    <a:pt x="20470" y="15052"/>
                  </a:cubicBezTo>
                  <a:cubicBezTo>
                    <a:pt x="20526" y="15010"/>
                    <a:pt x="20570" y="14956"/>
                    <a:pt x="20623" y="14911"/>
                  </a:cubicBezTo>
                  <a:lnTo>
                    <a:pt x="19040" y="13040"/>
                  </a:lnTo>
                  <a:lnTo>
                    <a:pt x="18967" y="4755"/>
                  </a:lnTo>
                  <a:lnTo>
                    <a:pt x="21600" y="2091"/>
                  </a:lnTo>
                  <a:lnTo>
                    <a:pt x="19619" y="2231"/>
                  </a:lnTo>
                  <a:lnTo>
                    <a:pt x="18283" y="1501"/>
                  </a:lnTo>
                  <a:lnTo>
                    <a:pt x="16115" y="2299"/>
                  </a:lnTo>
                  <a:lnTo>
                    <a:pt x="15211" y="3434"/>
                  </a:lnTo>
                  <a:lnTo>
                    <a:pt x="12439" y="2900"/>
                  </a:lnTo>
                  <a:lnTo>
                    <a:pt x="11302" y="3001"/>
                  </a:lnTo>
                  <a:lnTo>
                    <a:pt x="8530" y="1124"/>
                  </a:lnTo>
                  <a:lnTo>
                    <a:pt x="6429" y="1124"/>
                  </a:lnTo>
                  <a:lnTo>
                    <a:pt x="4926" y="748"/>
                  </a:lnTo>
                  <a:lnTo>
                    <a:pt x="3823" y="0"/>
                  </a:lnTo>
                  <a:close/>
                </a:path>
              </a:pathLst>
            </a:custGeom>
            <a:solidFill>
              <a:srgbClr val="C00000"/>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prstClr val="white"/>
                  </a:solidFill>
                  <a:latin typeface="Calibri" panose="020F0502020204030204"/>
                </a:rPr>
                <a:t>Kenya</a:t>
              </a:r>
            </a:p>
            <a:p>
              <a:pPr defTabSz="824675" hangingPunct="1">
                <a:defRPr sz="3200">
                  <a:solidFill>
                    <a:srgbClr val="FFFFFF"/>
                  </a:solidFill>
                </a:defRPr>
              </a:pPr>
              <a:r>
                <a:rPr lang="en-US" sz="999" b="0" kern="1200">
                  <a:solidFill>
                    <a:prstClr val="white"/>
                  </a:solidFill>
                  <a:latin typeface="Calibri" panose="020F0502020204030204"/>
                </a:rPr>
                <a:t>236,141</a:t>
              </a:r>
              <a:endParaRPr sz="999" b="0" kern="1200">
                <a:solidFill>
                  <a:prstClr val="white"/>
                </a:solidFill>
                <a:latin typeface="Calibri" panose="020F0502020204030204"/>
              </a:endParaRPr>
            </a:p>
          </p:txBody>
        </p:sp>
        <p:sp>
          <p:nvSpPr>
            <p:cNvPr id="20" name="Shape 383"/>
            <p:cNvSpPr/>
            <p:nvPr/>
          </p:nvSpPr>
          <p:spPr>
            <a:xfrm>
              <a:off x="6317363" y="2772958"/>
              <a:ext cx="1609714" cy="1213870"/>
            </a:xfrm>
            <a:custGeom>
              <a:avLst/>
              <a:gdLst/>
              <a:ahLst/>
              <a:cxnLst>
                <a:cxn ang="0">
                  <a:pos x="wd2" y="hd2"/>
                </a:cxn>
                <a:cxn ang="5400000">
                  <a:pos x="wd2" y="hd2"/>
                </a:cxn>
                <a:cxn ang="10800000">
                  <a:pos x="wd2" y="hd2"/>
                </a:cxn>
                <a:cxn ang="16200000">
                  <a:pos x="wd2" y="hd2"/>
                </a:cxn>
              </a:cxnLst>
              <a:rect l="0" t="0" r="r" b="b"/>
              <a:pathLst>
                <a:path w="21600" h="21600" extrusionOk="0">
                  <a:moveTo>
                    <a:pt x="10190" y="0"/>
                  </a:moveTo>
                  <a:lnTo>
                    <a:pt x="5137" y="565"/>
                  </a:lnTo>
                  <a:lnTo>
                    <a:pt x="4645" y="3599"/>
                  </a:lnTo>
                  <a:lnTo>
                    <a:pt x="3931" y="3546"/>
                  </a:lnTo>
                  <a:lnTo>
                    <a:pt x="2849" y="5280"/>
                  </a:lnTo>
                  <a:lnTo>
                    <a:pt x="3042" y="6759"/>
                  </a:lnTo>
                  <a:lnTo>
                    <a:pt x="2718" y="7459"/>
                  </a:lnTo>
                  <a:lnTo>
                    <a:pt x="2357" y="6904"/>
                  </a:lnTo>
                  <a:lnTo>
                    <a:pt x="1851" y="7773"/>
                  </a:lnTo>
                  <a:lnTo>
                    <a:pt x="2004" y="8570"/>
                  </a:lnTo>
                  <a:lnTo>
                    <a:pt x="1789" y="9856"/>
                  </a:lnTo>
                  <a:lnTo>
                    <a:pt x="1672" y="11488"/>
                  </a:lnTo>
                  <a:lnTo>
                    <a:pt x="1144" y="12039"/>
                  </a:lnTo>
                  <a:lnTo>
                    <a:pt x="317" y="11933"/>
                  </a:lnTo>
                  <a:lnTo>
                    <a:pt x="0" y="13179"/>
                  </a:lnTo>
                  <a:lnTo>
                    <a:pt x="521" y="13315"/>
                  </a:lnTo>
                  <a:lnTo>
                    <a:pt x="1184" y="13575"/>
                  </a:lnTo>
                  <a:lnTo>
                    <a:pt x="1607" y="14609"/>
                  </a:lnTo>
                  <a:lnTo>
                    <a:pt x="2798" y="15701"/>
                  </a:lnTo>
                  <a:lnTo>
                    <a:pt x="3078" y="17416"/>
                  </a:lnTo>
                  <a:lnTo>
                    <a:pt x="3410" y="17609"/>
                  </a:lnTo>
                  <a:lnTo>
                    <a:pt x="3548" y="17972"/>
                  </a:lnTo>
                  <a:lnTo>
                    <a:pt x="4113" y="18189"/>
                  </a:lnTo>
                  <a:lnTo>
                    <a:pt x="4084" y="19020"/>
                  </a:lnTo>
                  <a:lnTo>
                    <a:pt x="4689" y="19614"/>
                  </a:lnTo>
                  <a:lnTo>
                    <a:pt x="5825" y="19614"/>
                  </a:lnTo>
                  <a:lnTo>
                    <a:pt x="7345" y="21228"/>
                  </a:lnTo>
                  <a:lnTo>
                    <a:pt x="7967" y="21141"/>
                  </a:lnTo>
                  <a:lnTo>
                    <a:pt x="9487" y="21600"/>
                  </a:lnTo>
                  <a:lnTo>
                    <a:pt x="9982" y="20624"/>
                  </a:lnTo>
                  <a:lnTo>
                    <a:pt x="11170" y="19938"/>
                  </a:lnTo>
                  <a:lnTo>
                    <a:pt x="11902" y="20566"/>
                  </a:lnTo>
                  <a:lnTo>
                    <a:pt x="13042" y="20441"/>
                  </a:lnTo>
                  <a:lnTo>
                    <a:pt x="13345" y="20078"/>
                  </a:lnTo>
                  <a:lnTo>
                    <a:pt x="14361" y="19851"/>
                  </a:lnTo>
                  <a:lnTo>
                    <a:pt x="14769" y="19068"/>
                  </a:lnTo>
                  <a:lnTo>
                    <a:pt x="15837" y="18523"/>
                  </a:lnTo>
                  <a:lnTo>
                    <a:pt x="17450" y="18614"/>
                  </a:lnTo>
                  <a:lnTo>
                    <a:pt x="21600" y="12730"/>
                  </a:lnTo>
                  <a:lnTo>
                    <a:pt x="20296" y="12749"/>
                  </a:lnTo>
                  <a:lnTo>
                    <a:pt x="15807" y="10976"/>
                  </a:lnTo>
                  <a:lnTo>
                    <a:pt x="15039" y="9812"/>
                  </a:lnTo>
                  <a:lnTo>
                    <a:pt x="13971" y="7566"/>
                  </a:lnTo>
                  <a:lnTo>
                    <a:pt x="14022" y="7498"/>
                  </a:lnTo>
                  <a:cubicBezTo>
                    <a:pt x="14007" y="7473"/>
                    <a:pt x="13990" y="7450"/>
                    <a:pt x="13975" y="7425"/>
                  </a:cubicBezTo>
                  <a:cubicBezTo>
                    <a:pt x="13576" y="6765"/>
                    <a:pt x="13220" y="6064"/>
                    <a:pt x="12911" y="5324"/>
                  </a:cubicBezTo>
                  <a:cubicBezTo>
                    <a:pt x="13201" y="4964"/>
                    <a:pt x="13509" y="4634"/>
                    <a:pt x="13818" y="4305"/>
                  </a:cubicBezTo>
                  <a:lnTo>
                    <a:pt x="12510" y="2160"/>
                  </a:lnTo>
                  <a:lnTo>
                    <a:pt x="11869" y="1860"/>
                  </a:lnTo>
                  <a:lnTo>
                    <a:pt x="11494" y="932"/>
                  </a:lnTo>
                  <a:lnTo>
                    <a:pt x="11050" y="807"/>
                  </a:lnTo>
                  <a:lnTo>
                    <a:pt x="10190" y="0"/>
                  </a:lnTo>
                  <a:close/>
                </a:path>
              </a:pathLst>
            </a:custGeom>
            <a:solidFill>
              <a:srgbClr val="C00000"/>
            </a:solidFill>
            <a:ln w="12700" cap="flat">
              <a:no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srgbClr val="E7E6E6"/>
                  </a:solidFill>
                  <a:latin typeface="Calibri" panose="020F0502020204030204"/>
                </a:rPr>
                <a:t>Ethiopia </a:t>
              </a:r>
            </a:p>
            <a:p>
              <a:pPr defTabSz="824675" hangingPunct="1">
                <a:defRPr sz="3200">
                  <a:solidFill>
                    <a:srgbClr val="FFFFFF"/>
                  </a:solidFill>
                </a:defRPr>
              </a:pPr>
              <a:r>
                <a:rPr lang="en-US" sz="999" b="0" kern="1200">
                  <a:solidFill>
                    <a:srgbClr val="E7E6E6"/>
                  </a:solidFill>
                  <a:latin typeface="Calibri" panose="020F0502020204030204"/>
                </a:rPr>
                <a:t>961,898</a:t>
              </a:r>
              <a:endParaRPr sz="999" b="0" kern="1200">
                <a:solidFill>
                  <a:srgbClr val="E7E6E6"/>
                </a:solidFill>
                <a:latin typeface="Calibri" panose="020F0502020204030204"/>
              </a:endParaRPr>
            </a:p>
          </p:txBody>
        </p:sp>
        <p:sp>
          <p:nvSpPr>
            <p:cNvPr id="21" name="Shape 384"/>
            <p:cNvSpPr/>
            <p:nvPr/>
          </p:nvSpPr>
          <p:spPr>
            <a:xfrm>
              <a:off x="6684971" y="2374127"/>
              <a:ext cx="721915" cy="640737"/>
            </a:xfrm>
            <a:custGeom>
              <a:avLst/>
              <a:gdLst/>
              <a:ahLst/>
              <a:cxnLst>
                <a:cxn ang="0">
                  <a:pos x="wd2" y="hd2"/>
                </a:cxn>
                <a:cxn ang="5400000">
                  <a:pos x="wd2" y="hd2"/>
                </a:cxn>
                <a:cxn ang="10800000">
                  <a:pos x="wd2" y="hd2"/>
                </a:cxn>
                <a:cxn ang="16200000">
                  <a:pos x="wd2" y="hd2"/>
                </a:cxn>
              </a:cxnLst>
              <a:rect l="0" t="0" r="r" b="b"/>
              <a:pathLst>
                <a:path w="21600" h="21600" extrusionOk="0">
                  <a:moveTo>
                    <a:pt x="7019" y="0"/>
                  </a:moveTo>
                  <a:lnTo>
                    <a:pt x="6158" y="1712"/>
                  </a:lnTo>
                  <a:lnTo>
                    <a:pt x="3745" y="2306"/>
                  </a:lnTo>
                  <a:lnTo>
                    <a:pt x="3103" y="3945"/>
                  </a:lnTo>
                  <a:lnTo>
                    <a:pt x="2120" y="3377"/>
                  </a:lnTo>
                  <a:lnTo>
                    <a:pt x="2023" y="4485"/>
                  </a:lnTo>
                  <a:lnTo>
                    <a:pt x="1430" y="5665"/>
                  </a:lnTo>
                  <a:lnTo>
                    <a:pt x="1876" y="6343"/>
                  </a:lnTo>
                  <a:lnTo>
                    <a:pt x="0" y="10791"/>
                  </a:lnTo>
                  <a:lnTo>
                    <a:pt x="544" y="14022"/>
                  </a:lnTo>
                  <a:lnTo>
                    <a:pt x="455" y="14516"/>
                  </a:lnTo>
                  <a:lnTo>
                    <a:pt x="11722" y="13445"/>
                  </a:lnTo>
                  <a:lnTo>
                    <a:pt x="13639" y="14974"/>
                  </a:lnTo>
                  <a:lnTo>
                    <a:pt x="14630" y="15212"/>
                  </a:lnTo>
                  <a:lnTo>
                    <a:pt x="15467" y="16969"/>
                  </a:lnTo>
                  <a:lnTo>
                    <a:pt x="16897" y="17536"/>
                  </a:lnTo>
                  <a:lnTo>
                    <a:pt x="19813" y="21600"/>
                  </a:lnTo>
                  <a:cubicBezTo>
                    <a:pt x="20018" y="21414"/>
                    <a:pt x="20205" y="21204"/>
                    <a:pt x="20414" y="21023"/>
                  </a:cubicBezTo>
                  <a:cubicBezTo>
                    <a:pt x="20795" y="20694"/>
                    <a:pt x="21208" y="20410"/>
                    <a:pt x="21600" y="20099"/>
                  </a:cubicBezTo>
                  <a:cubicBezTo>
                    <a:pt x="21360" y="19768"/>
                    <a:pt x="21050" y="19512"/>
                    <a:pt x="20739" y="19266"/>
                  </a:cubicBezTo>
                  <a:cubicBezTo>
                    <a:pt x="20389" y="18990"/>
                    <a:pt x="20038" y="18698"/>
                    <a:pt x="19829" y="18278"/>
                  </a:cubicBezTo>
                  <a:cubicBezTo>
                    <a:pt x="19657" y="17932"/>
                    <a:pt x="19600" y="17529"/>
                    <a:pt x="19407" y="17198"/>
                  </a:cubicBezTo>
                  <a:cubicBezTo>
                    <a:pt x="19166" y="16785"/>
                    <a:pt x="18777" y="16553"/>
                    <a:pt x="18416" y="16282"/>
                  </a:cubicBezTo>
                  <a:cubicBezTo>
                    <a:pt x="17583" y="15659"/>
                    <a:pt x="16911" y="14800"/>
                    <a:pt x="16174" y="14022"/>
                  </a:cubicBezTo>
                  <a:cubicBezTo>
                    <a:pt x="15806" y="13634"/>
                    <a:pt x="15415" y="13265"/>
                    <a:pt x="14996" y="12951"/>
                  </a:cubicBezTo>
                  <a:cubicBezTo>
                    <a:pt x="14578" y="12638"/>
                    <a:pt x="14136" y="12380"/>
                    <a:pt x="13680" y="12145"/>
                  </a:cubicBezTo>
                  <a:cubicBezTo>
                    <a:pt x="12611" y="11595"/>
                    <a:pt x="11459" y="11140"/>
                    <a:pt x="10682" y="10141"/>
                  </a:cubicBezTo>
                  <a:cubicBezTo>
                    <a:pt x="9884" y="9115"/>
                    <a:pt x="9641" y="7723"/>
                    <a:pt x="9212" y="6453"/>
                  </a:cubicBezTo>
                  <a:cubicBezTo>
                    <a:pt x="9040" y="5943"/>
                    <a:pt x="8833" y="5449"/>
                    <a:pt x="8733" y="4915"/>
                  </a:cubicBezTo>
                  <a:cubicBezTo>
                    <a:pt x="8592" y="4167"/>
                    <a:pt x="8671" y="3383"/>
                    <a:pt x="8481" y="2645"/>
                  </a:cubicBezTo>
                  <a:cubicBezTo>
                    <a:pt x="8327" y="2047"/>
                    <a:pt x="8037" y="1551"/>
                    <a:pt x="7750" y="1062"/>
                  </a:cubicBezTo>
                  <a:cubicBezTo>
                    <a:pt x="7532" y="691"/>
                    <a:pt x="7291" y="331"/>
                    <a:pt x="7019" y="0"/>
                  </a:cubicBez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22" name="Shape 385"/>
            <p:cNvSpPr/>
            <p:nvPr/>
          </p:nvSpPr>
          <p:spPr>
            <a:xfrm>
              <a:off x="5290557" y="3020293"/>
              <a:ext cx="1376226" cy="951331"/>
            </a:xfrm>
            <a:custGeom>
              <a:avLst/>
              <a:gdLst/>
              <a:ahLst/>
              <a:cxnLst>
                <a:cxn ang="0">
                  <a:pos x="wd2" y="hd2"/>
                </a:cxn>
                <a:cxn ang="5400000">
                  <a:pos x="wd2" y="hd2"/>
                </a:cxn>
                <a:cxn ang="10800000">
                  <a:pos x="wd2" y="hd2"/>
                </a:cxn>
                <a:cxn ang="16200000">
                  <a:pos x="wd2" y="hd2"/>
                </a:cxn>
              </a:cxnLst>
              <a:rect l="0" t="0" r="r" b="b"/>
              <a:pathLst>
                <a:path w="21600" h="21600" extrusionOk="0">
                  <a:moveTo>
                    <a:pt x="16550" y="0"/>
                  </a:moveTo>
                  <a:lnTo>
                    <a:pt x="15783" y="12"/>
                  </a:lnTo>
                  <a:lnTo>
                    <a:pt x="15622" y="727"/>
                  </a:lnTo>
                  <a:lnTo>
                    <a:pt x="14671" y="721"/>
                  </a:lnTo>
                  <a:lnTo>
                    <a:pt x="15225" y="1818"/>
                  </a:lnTo>
                  <a:lnTo>
                    <a:pt x="15276" y="2903"/>
                  </a:lnTo>
                  <a:lnTo>
                    <a:pt x="14586" y="3495"/>
                  </a:lnTo>
                  <a:lnTo>
                    <a:pt x="13278" y="6275"/>
                  </a:lnTo>
                  <a:lnTo>
                    <a:pt x="12532" y="6275"/>
                  </a:lnTo>
                  <a:lnTo>
                    <a:pt x="11062" y="4956"/>
                  </a:lnTo>
                  <a:lnTo>
                    <a:pt x="10338" y="5412"/>
                  </a:lnTo>
                  <a:lnTo>
                    <a:pt x="10133" y="6263"/>
                  </a:lnTo>
                  <a:lnTo>
                    <a:pt x="9375" y="6497"/>
                  </a:lnTo>
                  <a:lnTo>
                    <a:pt x="8851" y="7194"/>
                  </a:lnTo>
                  <a:lnTo>
                    <a:pt x="7807" y="7299"/>
                  </a:lnTo>
                  <a:lnTo>
                    <a:pt x="7530" y="6670"/>
                  </a:lnTo>
                  <a:lnTo>
                    <a:pt x="5143" y="6886"/>
                  </a:lnTo>
                  <a:lnTo>
                    <a:pt x="4274" y="5634"/>
                  </a:lnTo>
                  <a:lnTo>
                    <a:pt x="4010" y="4543"/>
                  </a:lnTo>
                  <a:lnTo>
                    <a:pt x="2859" y="4839"/>
                  </a:lnTo>
                  <a:lnTo>
                    <a:pt x="2293" y="6171"/>
                  </a:lnTo>
                  <a:lnTo>
                    <a:pt x="256" y="6466"/>
                  </a:lnTo>
                  <a:lnTo>
                    <a:pt x="0" y="8729"/>
                  </a:lnTo>
                  <a:lnTo>
                    <a:pt x="1189" y="9370"/>
                  </a:lnTo>
                  <a:lnTo>
                    <a:pt x="1415" y="9999"/>
                  </a:lnTo>
                  <a:lnTo>
                    <a:pt x="2399" y="10276"/>
                  </a:lnTo>
                  <a:lnTo>
                    <a:pt x="2940" y="11114"/>
                  </a:lnTo>
                  <a:lnTo>
                    <a:pt x="2906" y="11959"/>
                  </a:lnTo>
                  <a:lnTo>
                    <a:pt x="4917" y="13938"/>
                  </a:lnTo>
                  <a:lnTo>
                    <a:pt x="4517" y="14418"/>
                  </a:lnTo>
                  <a:lnTo>
                    <a:pt x="5165" y="15035"/>
                  </a:lnTo>
                  <a:lnTo>
                    <a:pt x="4956" y="15399"/>
                  </a:lnTo>
                  <a:lnTo>
                    <a:pt x="6362" y="16323"/>
                  </a:lnTo>
                  <a:lnTo>
                    <a:pt x="6477" y="17753"/>
                  </a:lnTo>
                  <a:lnTo>
                    <a:pt x="8356" y="19751"/>
                  </a:lnTo>
                  <a:lnTo>
                    <a:pt x="8970" y="19134"/>
                  </a:lnTo>
                  <a:lnTo>
                    <a:pt x="9694" y="19597"/>
                  </a:lnTo>
                  <a:lnTo>
                    <a:pt x="10167" y="18697"/>
                  </a:lnTo>
                  <a:lnTo>
                    <a:pt x="10832" y="18937"/>
                  </a:lnTo>
                  <a:lnTo>
                    <a:pt x="10960" y="19461"/>
                  </a:lnTo>
                  <a:lnTo>
                    <a:pt x="11411" y="20342"/>
                  </a:lnTo>
                  <a:lnTo>
                    <a:pt x="11561" y="20737"/>
                  </a:lnTo>
                  <a:lnTo>
                    <a:pt x="12132" y="20990"/>
                  </a:lnTo>
                  <a:lnTo>
                    <a:pt x="12153" y="21501"/>
                  </a:lnTo>
                  <a:lnTo>
                    <a:pt x="12306" y="21452"/>
                  </a:lnTo>
                  <a:lnTo>
                    <a:pt x="12323" y="21434"/>
                  </a:lnTo>
                  <a:lnTo>
                    <a:pt x="13205" y="20947"/>
                  </a:lnTo>
                  <a:lnTo>
                    <a:pt x="13615" y="21335"/>
                  </a:lnTo>
                  <a:lnTo>
                    <a:pt x="14045" y="20885"/>
                  </a:lnTo>
                  <a:lnTo>
                    <a:pt x="14279" y="21434"/>
                  </a:lnTo>
                  <a:lnTo>
                    <a:pt x="14799" y="21600"/>
                  </a:lnTo>
                  <a:lnTo>
                    <a:pt x="15234" y="20953"/>
                  </a:lnTo>
                  <a:lnTo>
                    <a:pt x="16069" y="20718"/>
                  </a:lnTo>
                  <a:lnTo>
                    <a:pt x="16947" y="20953"/>
                  </a:lnTo>
                  <a:lnTo>
                    <a:pt x="17816" y="19985"/>
                  </a:lnTo>
                  <a:lnTo>
                    <a:pt x="17816" y="20188"/>
                  </a:lnTo>
                  <a:lnTo>
                    <a:pt x="18379" y="18968"/>
                  </a:lnTo>
                  <a:lnTo>
                    <a:pt x="19913" y="18179"/>
                  </a:lnTo>
                  <a:lnTo>
                    <a:pt x="20620" y="18999"/>
                  </a:lnTo>
                  <a:lnTo>
                    <a:pt x="21583" y="19412"/>
                  </a:lnTo>
                  <a:lnTo>
                    <a:pt x="21600" y="19412"/>
                  </a:lnTo>
                  <a:lnTo>
                    <a:pt x="20893" y="18653"/>
                  </a:lnTo>
                  <a:lnTo>
                    <a:pt x="20927" y="17593"/>
                  </a:lnTo>
                  <a:lnTo>
                    <a:pt x="20266" y="17316"/>
                  </a:lnTo>
                  <a:lnTo>
                    <a:pt x="20104" y="16853"/>
                  </a:lnTo>
                  <a:lnTo>
                    <a:pt x="19717" y="16607"/>
                  </a:lnTo>
                  <a:lnTo>
                    <a:pt x="19388" y="14418"/>
                  </a:lnTo>
                  <a:lnTo>
                    <a:pt x="17995" y="13025"/>
                  </a:lnTo>
                  <a:lnTo>
                    <a:pt x="17501" y="11706"/>
                  </a:lnTo>
                  <a:lnTo>
                    <a:pt x="16725" y="11373"/>
                  </a:lnTo>
                  <a:lnTo>
                    <a:pt x="16116" y="11201"/>
                  </a:lnTo>
                  <a:lnTo>
                    <a:pt x="16487" y="9610"/>
                  </a:lnTo>
                  <a:lnTo>
                    <a:pt x="17454" y="9746"/>
                  </a:lnTo>
                  <a:lnTo>
                    <a:pt x="18072" y="9043"/>
                  </a:lnTo>
                  <a:lnTo>
                    <a:pt x="18195" y="7145"/>
                  </a:lnTo>
                  <a:lnTo>
                    <a:pt x="17594" y="6861"/>
                  </a:lnTo>
                  <a:lnTo>
                    <a:pt x="17833" y="5215"/>
                  </a:lnTo>
                  <a:lnTo>
                    <a:pt x="16457" y="3853"/>
                  </a:lnTo>
                  <a:lnTo>
                    <a:pt x="16533" y="1923"/>
                  </a:lnTo>
                  <a:lnTo>
                    <a:pt x="16550" y="0"/>
                  </a:lnTo>
                  <a:close/>
                </a:path>
              </a:pathLst>
            </a:custGeom>
            <a:solidFill>
              <a:srgbClr val="C00000"/>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lang="en-US" sz="999" b="0" kern="1200">
                <a:solidFill>
                  <a:srgbClr val="E7E6E6"/>
                </a:solidFill>
                <a:latin typeface="Calibri" panose="020F0502020204030204"/>
              </a:endParaRPr>
            </a:p>
            <a:p>
              <a:pPr defTabSz="824675" hangingPunct="1">
                <a:defRPr sz="3200">
                  <a:solidFill>
                    <a:srgbClr val="FFFFFF"/>
                  </a:solidFill>
                </a:defRPr>
              </a:pPr>
              <a:r>
                <a:rPr lang="en-US" sz="999" b="0" kern="1200">
                  <a:solidFill>
                    <a:srgbClr val="E7E6E6"/>
                  </a:solidFill>
                  <a:latin typeface="Calibri" panose="020F0502020204030204"/>
                </a:rPr>
                <a:t>South Sudan</a:t>
              </a:r>
            </a:p>
            <a:p>
              <a:pPr defTabSz="824675" hangingPunct="1">
                <a:defRPr sz="3200">
                  <a:solidFill>
                    <a:srgbClr val="FFFFFF"/>
                  </a:solidFill>
                </a:defRPr>
              </a:pPr>
              <a:r>
                <a:rPr lang="en-US" sz="999" b="0" kern="1200">
                  <a:solidFill>
                    <a:srgbClr val="E7E6E6"/>
                  </a:solidFill>
                  <a:latin typeface="Calibri" panose="020F0502020204030204"/>
                </a:rPr>
                <a:t>366,039</a:t>
              </a:r>
              <a:endParaRPr sz="999" b="0" kern="1200">
                <a:solidFill>
                  <a:srgbClr val="E7E6E6"/>
                </a:solidFill>
                <a:latin typeface="Calibri" panose="020F0502020204030204"/>
              </a:endParaRPr>
            </a:p>
          </p:txBody>
        </p:sp>
        <p:sp>
          <p:nvSpPr>
            <p:cNvPr id="23" name="Shape 412"/>
            <p:cNvSpPr/>
            <p:nvPr/>
          </p:nvSpPr>
          <p:spPr>
            <a:xfrm>
              <a:off x="5919257" y="4460647"/>
              <a:ext cx="1206104" cy="1192214"/>
            </a:xfrm>
            <a:custGeom>
              <a:avLst/>
              <a:gdLst/>
              <a:ahLst/>
              <a:cxnLst>
                <a:cxn ang="0">
                  <a:pos x="wd2" y="hd2"/>
                </a:cxn>
                <a:cxn ang="5400000">
                  <a:pos x="wd2" y="hd2"/>
                </a:cxn>
                <a:cxn ang="10800000">
                  <a:pos x="wd2" y="hd2"/>
                </a:cxn>
                <a:cxn ang="16200000">
                  <a:pos x="wd2" y="hd2"/>
                </a:cxn>
              </a:cxnLst>
              <a:rect l="0" t="0" r="r" b="b"/>
              <a:pathLst>
                <a:path w="21600" h="21600" extrusionOk="0">
                  <a:moveTo>
                    <a:pt x="8948" y="0"/>
                  </a:moveTo>
                  <a:lnTo>
                    <a:pt x="2381" y="50"/>
                  </a:lnTo>
                  <a:lnTo>
                    <a:pt x="2360" y="65"/>
                  </a:lnTo>
                  <a:lnTo>
                    <a:pt x="3028" y="1719"/>
                  </a:lnTo>
                  <a:lnTo>
                    <a:pt x="2445" y="2387"/>
                  </a:lnTo>
                  <a:lnTo>
                    <a:pt x="2168" y="2452"/>
                  </a:lnTo>
                  <a:lnTo>
                    <a:pt x="2289" y="2804"/>
                  </a:lnTo>
                  <a:lnTo>
                    <a:pt x="2203" y="3725"/>
                  </a:lnTo>
                  <a:lnTo>
                    <a:pt x="2822" y="3861"/>
                  </a:lnTo>
                  <a:lnTo>
                    <a:pt x="3021" y="4257"/>
                  </a:lnTo>
                  <a:lnTo>
                    <a:pt x="2125" y="5493"/>
                  </a:lnTo>
                  <a:lnTo>
                    <a:pt x="1350" y="6543"/>
                  </a:lnTo>
                  <a:lnTo>
                    <a:pt x="121" y="6917"/>
                  </a:lnTo>
                  <a:lnTo>
                    <a:pt x="0" y="7262"/>
                  </a:lnTo>
                  <a:lnTo>
                    <a:pt x="455" y="8981"/>
                  </a:lnTo>
                  <a:lnTo>
                    <a:pt x="490" y="10635"/>
                  </a:lnTo>
                  <a:lnTo>
                    <a:pt x="1549" y="11497"/>
                  </a:lnTo>
                  <a:lnTo>
                    <a:pt x="1905" y="12461"/>
                  </a:lnTo>
                  <a:lnTo>
                    <a:pt x="3213" y="14855"/>
                  </a:lnTo>
                  <a:lnTo>
                    <a:pt x="3788" y="14827"/>
                  </a:lnTo>
                  <a:lnTo>
                    <a:pt x="4250" y="15510"/>
                  </a:lnTo>
                  <a:lnTo>
                    <a:pt x="4769" y="15517"/>
                  </a:lnTo>
                  <a:lnTo>
                    <a:pt x="5608" y="16013"/>
                  </a:lnTo>
                  <a:lnTo>
                    <a:pt x="6233" y="16135"/>
                  </a:lnTo>
                  <a:lnTo>
                    <a:pt x="6866" y="16653"/>
                  </a:lnTo>
                  <a:lnTo>
                    <a:pt x="7406" y="17020"/>
                  </a:lnTo>
                  <a:lnTo>
                    <a:pt x="7840" y="17300"/>
                  </a:lnTo>
                  <a:cubicBezTo>
                    <a:pt x="8239" y="17377"/>
                    <a:pt x="8631" y="17485"/>
                    <a:pt x="9012" y="17631"/>
                  </a:cubicBezTo>
                  <a:cubicBezTo>
                    <a:pt x="9190" y="17699"/>
                    <a:pt x="9367" y="17772"/>
                    <a:pt x="9538" y="17854"/>
                  </a:cubicBezTo>
                  <a:cubicBezTo>
                    <a:pt x="9676" y="18214"/>
                    <a:pt x="9780" y="18583"/>
                    <a:pt x="9858" y="18961"/>
                  </a:cubicBezTo>
                  <a:cubicBezTo>
                    <a:pt x="10037" y="19830"/>
                    <a:pt x="10037" y="20726"/>
                    <a:pt x="9894" y="21600"/>
                  </a:cubicBezTo>
                  <a:lnTo>
                    <a:pt x="10498" y="20989"/>
                  </a:lnTo>
                  <a:lnTo>
                    <a:pt x="11912" y="20917"/>
                  </a:lnTo>
                  <a:lnTo>
                    <a:pt x="12836" y="20514"/>
                  </a:lnTo>
                  <a:lnTo>
                    <a:pt x="13448" y="21284"/>
                  </a:lnTo>
                  <a:lnTo>
                    <a:pt x="14059" y="21226"/>
                  </a:lnTo>
                  <a:lnTo>
                    <a:pt x="14599" y="20931"/>
                  </a:lnTo>
                  <a:lnTo>
                    <a:pt x="15537" y="21075"/>
                  </a:lnTo>
                  <a:lnTo>
                    <a:pt x="16013" y="20982"/>
                  </a:lnTo>
                  <a:lnTo>
                    <a:pt x="16575" y="20277"/>
                  </a:lnTo>
                  <a:cubicBezTo>
                    <a:pt x="16825" y="20276"/>
                    <a:pt x="17072" y="20305"/>
                    <a:pt x="17314" y="20370"/>
                  </a:cubicBezTo>
                  <a:cubicBezTo>
                    <a:pt x="17491" y="20418"/>
                    <a:pt x="17661" y="20490"/>
                    <a:pt x="17826" y="20572"/>
                  </a:cubicBezTo>
                  <a:lnTo>
                    <a:pt x="18636" y="20140"/>
                  </a:lnTo>
                  <a:lnTo>
                    <a:pt x="19247" y="20025"/>
                  </a:lnTo>
                  <a:lnTo>
                    <a:pt x="21600" y="18537"/>
                  </a:lnTo>
                  <a:cubicBezTo>
                    <a:pt x="21341" y="18147"/>
                    <a:pt x="20870" y="17944"/>
                    <a:pt x="20548" y="17595"/>
                  </a:cubicBezTo>
                  <a:cubicBezTo>
                    <a:pt x="20135" y="17147"/>
                    <a:pt x="20023" y="16529"/>
                    <a:pt x="19965" y="15920"/>
                  </a:cubicBezTo>
                  <a:cubicBezTo>
                    <a:pt x="19945" y="15707"/>
                    <a:pt x="19933" y="15492"/>
                    <a:pt x="19823" y="15308"/>
                  </a:cubicBezTo>
                  <a:cubicBezTo>
                    <a:pt x="19717" y="15132"/>
                    <a:pt x="19528" y="15011"/>
                    <a:pt x="19468" y="14812"/>
                  </a:cubicBezTo>
                  <a:cubicBezTo>
                    <a:pt x="19408" y="14617"/>
                    <a:pt x="19477" y="14425"/>
                    <a:pt x="19567" y="14244"/>
                  </a:cubicBezTo>
                  <a:cubicBezTo>
                    <a:pt x="19633" y="14112"/>
                    <a:pt x="19703" y="13980"/>
                    <a:pt x="19695" y="13834"/>
                  </a:cubicBezTo>
                  <a:cubicBezTo>
                    <a:pt x="19686" y="13668"/>
                    <a:pt x="19575" y="13541"/>
                    <a:pt x="19496" y="13396"/>
                  </a:cubicBezTo>
                  <a:cubicBezTo>
                    <a:pt x="19408" y="13232"/>
                    <a:pt x="19370" y="13045"/>
                    <a:pt x="19418" y="12864"/>
                  </a:cubicBezTo>
                  <a:cubicBezTo>
                    <a:pt x="19496" y="12564"/>
                    <a:pt x="19812" y="12368"/>
                    <a:pt x="19809" y="12051"/>
                  </a:cubicBezTo>
                  <a:cubicBezTo>
                    <a:pt x="19806" y="11746"/>
                    <a:pt x="19529" y="11561"/>
                    <a:pt x="19347" y="11332"/>
                  </a:cubicBezTo>
                  <a:cubicBezTo>
                    <a:pt x="19192" y="11138"/>
                    <a:pt x="19098" y="10895"/>
                    <a:pt x="18956" y="10692"/>
                  </a:cubicBezTo>
                  <a:cubicBezTo>
                    <a:pt x="18773" y="10431"/>
                    <a:pt x="18504" y="10227"/>
                    <a:pt x="18430" y="9916"/>
                  </a:cubicBezTo>
                  <a:cubicBezTo>
                    <a:pt x="18313" y="9422"/>
                    <a:pt x="18720" y="9010"/>
                    <a:pt x="18899" y="8542"/>
                  </a:cubicBezTo>
                  <a:cubicBezTo>
                    <a:pt x="19027" y="8208"/>
                    <a:pt x="19032" y="7824"/>
                    <a:pt x="19254" y="7543"/>
                  </a:cubicBezTo>
                  <a:cubicBezTo>
                    <a:pt x="19325" y="7454"/>
                    <a:pt x="19413" y="7383"/>
                    <a:pt x="19503" y="7313"/>
                  </a:cubicBezTo>
                  <a:lnTo>
                    <a:pt x="16021" y="4990"/>
                  </a:lnTo>
                  <a:lnTo>
                    <a:pt x="16148" y="4077"/>
                  </a:lnTo>
                  <a:lnTo>
                    <a:pt x="8948" y="0"/>
                  </a:lnTo>
                  <a:close/>
                </a:path>
              </a:pathLst>
            </a:custGeom>
            <a:solidFill>
              <a:srgbClr val="C00000"/>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r>
                <a:rPr lang="en-US" sz="999" b="0" kern="1200">
                  <a:solidFill>
                    <a:prstClr val="white"/>
                  </a:solidFill>
                  <a:latin typeface="Calibri" panose="020F0502020204030204"/>
                </a:rPr>
                <a:t>Tanzania</a:t>
              </a:r>
            </a:p>
            <a:p>
              <a:pPr defTabSz="824675" hangingPunct="1">
                <a:defRPr sz="3200">
                  <a:solidFill>
                    <a:srgbClr val="FFFFFF"/>
                  </a:solidFill>
                </a:defRPr>
              </a:pPr>
              <a:r>
                <a:rPr lang="en-US" sz="999" b="0" kern="1200">
                  <a:solidFill>
                    <a:prstClr val="white"/>
                  </a:solidFill>
                  <a:latin typeface="Calibri" panose="020F0502020204030204"/>
                </a:rPr>
                <a:t>221,930</a:t>
              </a:r>
              <a:endParaRPr sz="999" b="0" kern="1200">
                <a:solidFill>
                  <a:prstClr val="white"/>
                </a:solidFill>
                <a:latin typeface="Calibri" panose="020F0502020204030204"/>
              </a:endParaRPr>
            </a:p>
          </p:txBody>
        </p:sp>
        <p:sp>
          <p:nvSpPr>
            <p:cNvPr id="24" name="Shape 413"/>
            <p:cNvSpPr/>
            <p:nvPr/>
          </p:nvSpPr>
          <p:spPr>
            <a:xfrm>
              <a:off x="6313751" y="5414735"/>
              <a:ext cx="325041" cy="827088"/>
            </a:xfrm>
            <a:custGeom>
              <a:avLst/>
              <a:gdLst/>
              <a:ahLst/>
              <a:cxnLst>
                <a:cxn ang="0">
                  <a:pos x="wd2" y="hd2"/>
                </a:cxn>
                <a:cxn ang="5400000">
                  <a:pos x="wd2" y="hd2"/>
                </a:cxn>
                <a:cxn ang="10800000">
                  <a:pos x="wd2" y="hd2"/>
                </a:cxn>
                <a:cxn ang="16200000">
                  <a:pos x="wd2" y="hd2"/>
                </a:cxn>
              </a:cxnLst>
              <a:rect l="0" t="0" r="r" b="b"/>
              <a:pathLst>
                <a:path w="21600" h="21600" extrusionOk="0">
                  <a:moveTo>
                    <a:pt x="2848" y="0"/>
                  </a:moveTo>
                  <a:lnTo>
                    <a:pt x="2875" y="10"/>
                  </a:lnTo>
                  <a:lnTo>
                    <a:pt x="2585" y="850"/>
                  </a:lnTo>
                  <a:lnTo>
                    <a:pt x="5011" y="2291"/>
                  </a:lnTo>
                  <a:lnTo>
                    <a:pt x="1899" y="3306"/>
                  </a:lnTo>
                  <a:lnTo>
                    <a:pt x="3455" y="3887"/>
                  </a:lnTo>
                  <a:lnTo>
                    <a:pt x="1952" y="4467"/>
                  </a:lnTo>
                  <a:lnTo>
                    <a:pt x="2321" y="6893"/>
                  </a:lnTo>
                  <a:lnTo>
                    <a:pt x="3824" y="7556"/>
                  </a:lnTo>
                  <a:lnTo>
                    <a:pt x="1371" y="8116"/>
                  </a:lnTo>
                  <a:lnTo>
                    <a:pt x="79" y="8551"/>
                  </a:lnTo>
                  <a:lnTo>
                    <a:pt x="0" y="9992"/>
                  </a:lnTo>
                  <a:lnTo>
                    <a:pt x="1134" y="12147"/>
                  </a:lnTo>
                  <a:lnTo>
                    <a:pt x="1820" y="12044"/>
                  </a:lnTo>
                  <a:lnTo>
                    <a:pt x="5116" y="13536"/>
                  </a:lnTo>
                  <a:lnTo>
                    <a:pt x="10207" y="13298"/>
                  </a:lnTo>
                  <a:lnTo>
                    <a:pt x="11578" y="14023"/>
                  </a:lnTo>
                  <a:lnTo>
                    <a:pt x="11578" y="16055"/>
                  </a:lnTo>
                  <a:lnTo>
                    <a:pt x="9521" y="17931"/>
                  </a:lnTo>
                  <a:lnTo>
                    <a:pt x="10734" y="18211"/>
                  </a:lnTo>
                  <a:lnTo>
                    <a:pt x="10734" y="18739"/>
                  </a:lnTo>
                  <a:lnTo>
                    <a:pt x="15059" y="20263"/>
                  </a:lnTo>
                  <a:lnTo>
                    <a:pt x="15429" y="21517"/>
                  </a:lnTo>
                  <a:lnTo>
                    <a:pt x="16958" y="21600"/>
                  </a:lnTo>
                  <a:lnTo>
                    <a:pt x="17169" y="20284"/>
                  </a:lnTo>
                  <a:lnTo>
                    <a:pt x="15877" y="19382"/>
                  </a:lnTo>
                  <a:lnTo>
                    <a:pt x="18198" y="18180"/>
                  </a:lnTo>
                  <a:lnTo>
                    <a:pt x="20466" y="17993"/>
                  </a:lnTo>
                  <a:lnTo>
                    <a:pt x="20466" y="15568"/>
                  </a:lnTo>
                  <a:lnTo>
                    <a:pt x="21600" y="15309"/>
                  </a:lnTo>
                  <a:lnTo>
                    <a:pt x="21310" y="14013"/>
                  </a:lnTo>
                  <a:lnTo>
                    <a:pt x="16352" y="11785"/>
                  </a:lnTo>
                  <a:lnTo>
                    <a:pt x="12290" y="11121"/>
                  </a:lnTo>
                  <a:lnTo>
                    <a:pt x="10207" y="6312"/>
                  </a:lnTo>
                  <a:lnTo>
                    <a:pt x="10497" y="6198"/>
                  </a:lnTo>
                  <a:cubicBezTo>
                    <a:pt x="11028" y="4938"/>
                    <a:pt x="11027" y="3646"/>
                    <a:pt x="10365" y="2394"/>
                  </a:cubicBezTo>
                  <a:cubicBezTo>
                    <a:pt x="10076" y="1849"/>
                    <a:pt x="9687" y="1318"/>
                    <a:pt x="9178" y="798"/>
                  </a:cubicBezTo>
                  <a:cubicBezTo>
                    <a:pt x="8543" y="680"/>
                    <a:pt x="7884" y="574"/>
                    <a:pt x="7226" y="477"/>
                  </a:cubicBezTo>
                  <a:cubicBezTo>
                    <a:pt x="5803" y="265"/>
                    <a:pt x="4339" y="111"/>
                    <a:pt x="2848" y="0"/>
                  </a:cubicBezTo>
                  <a:close/>
                </a:path>
              </a:pathLst>
            </a:custGeom>
            <a:solidFill>
              <a:srgbClr val="F4A79A"/>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25" name="Shape 414"/>
            <p:cNvSpPr/>
            <p:nvPr/>
          </p:nvSpPr>
          <p:spPr>
            <a:xfrm>
              <a:off x="7367849" y="5792697"/>
              <a:ext cx="41313" cy="79360"/>
            </a:xfrm>
            <a:custGeom>
              <a:avLst/>
              <a:gdLst/>
              <a:ahLst/>
              <a:cxnLst>
                <a:cxn ang="0">
                  <a:pos x="wd2" y="hd2"/>
                </a:cxn>
                <a:cxn ang="5400000">
                  <a:pos x="wd2" y="hd2"/>
                </a:cxn>
                <a:cxn ang="10800000">
                  <a:pos x="wd2" y="hd2"/>
                </a:cxn>
                <a:cxn ang="16200000">
                  <a:pos x="wd2" y="hd2"/>
                </a:cxn>
              </a:cxnLst>
              <a:rect l="0" t="0" r="r" b="b"/>
              <a:pathLst>
                <a:path w="20143" h="20306" extrusionOk="0">
                  <a:moveTo>
                    <a:pt x="10421" y="0"/>
                  </a:moveTo>
                  <a:cubicBezTo>
                    <a:pt x="18547" y="48"/>
                    <a:pt x="15209" y="5874"/>
                    <a:pt x="16744" y="9958"/>
                  </a:cubicBezTo>
                  <a:cubicBezTo>
                    <a:pt x="17373" y="11631"/>
                    <a:pt x="19364" y="13066"/>
                    <a:pt x="19947" y="14738"/>
                  </a:cubicBezTo>
                  <a:cubicBezTo>
                    <a:pt x="20600" y="16611"/>
                    <a:pt x="19641" y="18498"/>
                    <a:pt x="16754" y="19535"/>
                  </a:cubicBezTo>
                  <a:cubicBezTo>
                    <a:pt x="11067" y="21577"/>
                    <a:pt x="2548" y="19419"/>
                    <a:pt x="506" y="14738"/>
                  </a:cubicBezTo>
                  <a:cubicBezTo>
                    <a:pt x="-1000" y="11286"/>
                    <a:pt x="1147" y="7508"/>
                    <a:pt x="3142" y="4126"/>
                  </a:cubicBezTo>
                  <a:cubicBezTo>
                    <a:pt x="4354" y="2071"/>
                    <a:pt x="6549" y="-23"/>
                    <a:pt x="10421" y="0"/>
                  </a:cubicBezTo>
                  <a:close/>
                </a:path>
              </a:pathLst>
            </a:custGeom>
            <a:solidFill>
              <a:srgbClr val="F18C7B"/>
            </a:solid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sp>
          <p:nvSpPr>
            <p:cNvPr id="26" name="Shape 415"/>
            <p:cNvSpPr/>
            <p:nvPr/>
          </p:nvSpPr>
          <p:spPr>
            <a:xfrm>
              <a:off x="8532062" y="4720406"/>
              <a:ext cx="45065" cy="79360"/>
            </a:xfrm>
            <a:custGeom>
              <a:avLst/>
              <a:gdLst/>
              <a:ahLst/>
              <a:cxnLst>
                <a:cxn ang="0">
                  <a:pos x="wd2" y="hd2"/>
                </a:cxn>
                <a:cxn ang="5400000">
                  <a:pos x="wd2" y="hd2"/>
                </a:cxn>
                <a:cxn ang="10800000">
                  <a:pos x="wd2" y="hd2"/>
                </a:cxn>
                <a:cxn ang="16200000">
                  <a:pos x="wd2" y="hd2"/>
                </a:cxn>
              </a:cxnLst>
              <a:rect l="0" t="0" r="r" b="b"/>
              <a:pathLst>
                <a:path w="19756" h="20514" extrusionOk="0">
                  <a:moveTo>
                    <a:pt x="8371" y="64"/>
                  </a:moveTo>
                  <a:cubicBezTo>
                    <a:pt x="4645" y="-503"/>
                    <a:pt x="5391" y="2828"/>
                    <a:pt x="4409" y="5174"/>
                  </a:cubicBezTo>
                  <a:cubicBezTo>
                    <a:pt x="3627" y="7039"/>
                    <a:pt x="-170" y="8193"/>
                    <a:pt x="6" y="10247"/>
                  </a:cubicBezTo>
                  <a:cubicBezTo>
                    <a:pt x="206" y="12567"/>
                    <a:pt x="4621" y="13264"/>
                    <a:pt x="7999" y="14347"/>
                  </a:cubicBezTo>
                  <a:cubicBezTo>
                    <a:pt x="9827" y="14933"/>
                    <a:pt x="11776" y="15840"/>
                    <a:pt x="12561" y="17063"/>
                  </a:cubicBezTo>
                  <a:cubicBezTo>
                    <a:pt x="13446" y="18441"/>
                    <a:pt x="13198" y="20055"/>
                    <a:pt x="15837" y="20452"/>
                  </a:cubicBezTo>
                  <a:cubicBezTo>
                    <a:pt x="20134" y="21097"/>
                    <a:pt x="21430" y="16556"/>
                    <a:pt x="17008" y="13035"/>
                  </a:cubicBezTo>
                  <a:cubicBezTo>
                    <a:pt x="15055" y="11479"/>
                    <a:pt x="13424" y="9764"/>
                    <a:pt x="12497" y="7881"/>
                  </a:cubicBezTo>
                  <a:cubicBezTo>
                    <a:pt x="11639" y="6139"/>
                    <a:pt x="10467" y="4140"/>
                    <a:pt x="10364" y="2443"/>
                  </a:cubicBezTo>
                  <a:cubicBezTo>
                    <a:pt x="10295" y="1323"/>
                    <a:pt x="10284" y="355"/>
                    <a:pt x="8371" y="64"/>
                  </a:cubicBezTo>
                  <a:close/>
                </a:path>
              </a:pathLst>
            </a:custGeom>
            <a:grpFill/>
            <a:ln w="12700" cap="flat">
              <a:solidFill>
                <a:srgbClr val="FFFFFF"/>
              </a:solidFill>
              <a:prstDash val="solid"/>
              <a:miter lim="400000"/>
            </a:ln>
            <a:effectLst/>
          </p:spPr>
          <p:txBody>
            <a:bodyPr wrap="square" lIns="50747" tIns="50747" rIns="50747" bIns="50747" numCol="1" anchor="ctr">
              <a:no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defTabSz="824675" hangingPunct="1">
                <a:defRPr sz="3200">
                  <a:solidFill>
                    <a:srgbClr val="FFFFFF"/>
                  </a:solidFill>
                </a:defRPr>
              </a:pPr>
              <a:endParaRPr sz="3197" b="0" kern="1200">
                <a:solidFill>
                  <a:srgbClr val="E7E6E6"/>
                </a:solidFill>
                <a:latin typeface="Calibri" panose="020F0502020204030204"/>
              </a:endParaRPr>
            </a:p>
          </p:txBody>
        </p:sp>
      </p:grpSp>
      <p:sp>
        <p:nvSpPr>
          <p:cNvPr id="27" name="Rectangle 26"/>
          <p:cNvSpPr/>
          <p:nvPr/>
        </p:nvSpPr>
        <p:spPr>
          <a:xfrm>
            <a:off x="851682" y="5494654"/>
            <a:ext cx="269882" cy="2472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US" sz="1798" b="0" kern="1200">
              <a:solidFill>
                <a:prstClr val="white"/>
              </a:solidFill>
              <a:latin typeface="Calibri" panose="020F0502020204030204"/>
            </a:endParaRPr>
          </a:p>
        </p:txBody>
      </p:sp>
      <p:sp>
        <p:nvSpPr>
          <p:cNvPr id="32" name="TextBox 31"/>
          <p:cNvSpPr txBox="1"/>
          <p:nvPr/>
        </p:nvSpPr>
        <p:spPr>
          <a:xfrm>
            <a:off x="3935045" y="2885356"/>
            <a:ext cx="989358"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Burundi 84,000</a:t>
            </a:r>
          </a:p>
        </p:txBody>
      </p:sp>
      <p:sp>
        <p:nvSpPr>
          <p:cNvPr id="33" name="TextBox 32"/>
          <p:cNvSpPr txBox="1"/>
          <p:nvPr/>
        </p:nvSpPr>
        <p:spPr>
          <a:xfrm>
            <a:off x="6393809" y="3771906"/>
            <a:ext cx="1239751"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Comoros 14,890</a:t>
            </a:r>
          </a:p>
        </p:txBody>
      </p:sp>
      <p:sp>
        <p:nvSpPr>
          <p:cNvPr id="34" name="TextBox 33"/>
          <p:cNvSpPr txBox="1"/>
          <p:nvPr/>
        </p:nvSpPr>
        <p:spPr>
          <a:xfrm>
            <a:off x="6402756" y="474184"/>
            <a:ext cx="989358"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Eritrea 39,600</a:t>
            </a:r>
          </a:p>
        </p:txBody>
      </p:sp>
      <p:sp>
        <p:nvSpPr>
          <p:cNvPr id="35" name="TextBox 34"/>
          <p:cNvSpPr txBox="1"/>
          <p:nvPr/>
        </p:nvSpPr>
        <p:spPr>
          <a:xfrm>
            <a:off x="5273590" y="6077884"/>
            <a:ext cx="989358"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Lesotho 5,714</a:t>
            </a:r>
          </a:p>
        </p:txBody>
      </p:sp>
      <p:sp>
        <p:nvSpPr>
          <p:cNvPr id="36" name="TextBox 35"/>
          <p:cNvSpPr txBox="1"/>
          <p:nvPr/>
        </p:nvSpPr>
        <p:spPr>
          <a:xfrm>
            <a:off x="6402756" y="3299499"/>
            <a:ext cx="989358"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Malawi 62,067</a:t>
            </a:r>
          </a:p>
        </p:txBody>
      </p:sp>
      <p:cxnSp>
        <p:nvCxnSpPr>
          <p:cNvPr id="38" name="Straight Connector 37"/>
          <p:cNvCxnSpPr>
            <a:cxnSpLocks/>
          </p:cNvCxnSpPr>
          <p:nvPr/>
        </p:nvCxnSpPr>
        <p:spPr>
          <a:xfrm flipV="1">
            <a:off x="5628193" y="3502288"/>
            <a:ext cx="880642" cy="382622"/>
          </a:xfrm>
          <a:prstGeom prst="line">
            <a:avLst/>
          </a:prstGeom>
          <a:ln w="3175"/>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5050197" y="6003778"/>
            <a:ext cx="346429" cy="116543"/>
          </a:xfrm>
          <a:prstGeom prst="line">
            <a:avLst/>
          </a:prstGeom>
          <a:ln w="3175"/>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3876129" y="2545975"/>
            <a:ext cx="1202710"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Rwanda 10,057</a:t>
            </a:r>
          </a:p>
        </p:txBody>
      </p:sp>
      <p:sp>
        <p:nvSpPr>
          <p:cNvPr id="51" name="TextBox 50"/>
          <p:cNvSpPr txBox="1"/>
          <p:nvPr/>
        </p:nvSpPr>
        <p:spPr>
          <a:xfrm>
            <a:off x="5506081" y="5657007"/>
            <a:ext cx="1147791" cy="245965"/>
          </a:xfrm>
          <a:prstGeom prst="rect">
            <a:avLst/>
          </a:prstGeom>
          <a:noFill/>
        </p:spPr>
        <p:txBody>
          <a:bodyPr wrap="square" rtlCol="0">
            <a:spAutoFit/>
          </a:bodyPr>
          <a:lstStyle/>
          <a:p>
            <a:pPr algn="l" defTabSz="913486" hangingPunct="1">
              <a:defRPr/>
            </a:pPr>
            <a:r>
              <a:rPr lang="en-US" sz="999" b="0" kern="1200">
                <a:solidFill>
                  <a:prstClr val="black"/>
                </a:solidFill>
                <a:latin typeface="Calibri" panose="020F0502020204030204"/>
                <a:ea typeface="+mn-ea"/>
                <a:cs typeface="+mn-cs"/>
              </a:rPr>
              <a:t>eSwatini 1,442</a:t>
            </a:r>
          </a:p>
        </p:txBody>
      </p:sp>
      <p:cxnSp>
        <p:nvCxnSpPr>
          <p:cNvPr id="52" name="Straight Connector 51"/>
          <p:cNvCxnSpPr>
            <a:cxnSpLocks/>
          </p:cNvCxnSpPr>
          <p:nvPr/>
        </p:nvCxnSpPr>
        <p:spPr>
          <a:xfrm>
            <a:off x="5420452" y="5688961"/>
            <a:ext cx="162992" cy="91027"/>
          </a:xfrm>
          <a:prstGeom prst="line">
            <a:avLst/>
          </a:prstGeom>
          <a:ln w="3175"/>
        </p:spPr>
        <p:style>
          <a:lnRef idx="1">
            <a:schemeClr val="dk1"/>
          </a:lnRef>
          <a:fillRef idx="0">
            <a:schemeClr val="dk1"/>
          </a:fillRef>
          <a:effectRef idx="0">
            <a:schemeClr val="dk1"/>
          </a:effectRef>
          <a:fontRef idx="minor">
            <a:schemeClr val="tx1"/>
          </a:fontRef>
        </p:style>
      </p:cxnSp>
      <p:cxnSp>
        <p:nvCxnSpPr>
          <p:cNvPr id="53" name="Straight Connector 52"/>
          <p:cNvCxnSpPr>
            <a:cxnSpLocks/>
            <a:endCxn id="14" idx="0"/>
          </p:cNvCxnSpPr>
          <p:nvPr/>
        </p:nvCxnSpPr>
        <p:spPr>
          <a:xfrm>
            <a:off x="4844938" y="2976276"/>
            <a:ext cx="321179" cy="19491"/>
          </a:xfrm>
          <a:prstGeom prst="line">
            <a:avLst/>
          </a:prstGeom>
          <a:ln w="3175"/>
        </p:spPr>
        <p:style>
          <a:lnRef idx="1">
            <a:schemeClr val="dk1"/>
          </a:lnRef>
          <a:fillRef idx="0">
            <a:schemeClr val="dk1"/>
          </a:fillRef>
          <a:effectRef idx="0">
            <a:schemeClr val="dk1"/>
          </a:effectRef>
          <a:fontRef idx="minor">
            <a:schemeClr val="tx1"/>
          </a:fontRef>
        </p:style>
      </p:cxnSp>
      <p:cxnSp>
        <p:nvCxnSpPr>
          <p:cNvPr id="55" name="Straight Connector 54"/>
          <p:cNvCxnSpPr>
            <a:endCxn id="13" idx="0"/>
          </p:cNvCxnSpPr>
          <p:nvPr/>
        </p:nvCxnSpPr>
        <p:spPr>
          <a:xfrm>
            <a:off x="4888666" y="2791523"/>
            <a:ext cx="276751" cy="44075"/>
          </a:xfrm>
          <a:prstGeom prst="line">
            <a:avLst/>
          </a:prstGeom>
          <a:ln w="31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V="1">
            <a:off x="6126739" y="634974"/>
            <a:ext cx="330699" cy="90272"/>
          </a:xfrm>
          <a:prstGeom prst="line">
            <a:avLst/>
          </a:prstGeom>
          <a:ln w="3175"/>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84687" y="42416"/>
            <a:ext cx="3968775" cy="1569564"/>
          </a:xfrm>
          <a:prstGeom prst="rect">
            <a:avLst/>
          </a:prstGeom>
          <a:solidFill>
            <a:schemeClr val="accent1"/>
          </a:solidFill>
        </p:spPr>
        <p:txBody>
          <a:bodyPr wrap="square" lIns="91345" tIns="45672" rIns="91345" bIns="45672" rtlCol="0" anchor="t">
            <a:spAutoFit/>
          </a:bodyPr>
          <a:lstStyle/>
          <a:p>
            <a:pPr>
              <a:defRPr/>
            </a:pPr>
            <a:r>
              <a:rPr lang="en-US" sz="2400" kern="1200">
                <a:solidFill>
                  <a:schemeClr val="bg1"/>
                </a:solidFill>
                <a:latin typeface="Arial" panose="020B0604020202020204" pitchFamily="34" charset="0"/>
                <a:ea typeface="+mn-ea"/>
                <a:cs typeface="Arial" panose="020B0604020202020204" pitchFamily="34" charset="0"/>
              </a:rPr>
              <a:t>Children in need of treatment for</a:t>
            </a:r>
            <a:r>
              <a:rPr lang="en-US" sz="2400">
                <a:solidFill>
                  <a:schemeClr val="bg1"/>
                </a:solidFill>
                <a:latin typeface="Arial" panose="020B0604020202020204" pitchFamily="34" charset="0"/>
                <a:cs typeface="Arial" panose="020B0604020202020204" pitchFamily="34" charset="0"/>
              </a:rPr>
              <a:t> </a:t>
            </a:r>
            <a:endParaRPr lang="en-US" sz="2400" kern="1200">
              <a:solidFill>
                <a:schemeClr val="bg1"/>
              </a:solidFill>
              <a:latin typeface="Arial" panose="020B0604020202020204" pitchFamily="34" charset="0"/>
              <a:ea typeface="+mn-ea"/>
              <a:cs typeface="Arial" panose="020B0604020202020204" pitchFamily="34" charset="0"/>
            </a:endParaRPr>
          </a:p>
          <a:p>
            <a:pPr>
              <a:defRPr/>
            </a:pPr>
            <a:r>
              <a:rPr lang="en-US" sz="2400">
                <a:solidFill>
                  <a:schemeClr val="bg1"/>
                </a:solidFill>
                <a:latin typeface="Arial" panose="020B0604020202020204" pitchFamily="34" charset="0"/>
                <a:cs typeface="Arial" panose="020B0604020202020204" pitchFamily="34" charset="0"/>
              </a:rPr>
              <a:t>severe wasting, </a:t>
            </a:r>
          </a:p>
          <a:p>
            <a:pPr>
              <a:defRPr/>
            </a:pPr>
            <a:r>
              <a:rPr lang="en-US" sz="2400">
                <a:solidFill>
                  <a:schemeClr val="bg1"/>
                </a:solidFill>
                <a:latin typeface="Arial" panose="020B0604020202020204" pitchFamily="34" charset="0"/>
                <a:cs typeface="Arial" panose="020B0604020202020204" pitchFamily="34" charset="0"/>
              </a:rPr>
              <a:t>ESAR 2024</a:t>
            </a:r>
            <a:endParaRPr lang="en-US" sz="2400" kern="1200">
              <a:solidFill>
                <a:schemeClr val="bg1"/>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B3B58CA7-517A-409E-B88B-9EE13EDD238C}"/>
              </a:ext>
            </a:extLst>
          </p:cNvPr>
          <p:cNvGrpSpPr/>
          <p:nvPr/>
        </p:nvGrpSpPr>
        <p:grpSpPr>
          <a:xfrm>
            <a:off x="307387" y="4268643"/>
            <a:ext cx="2936082" cy="2092036"/>
            <a:chOff x="276497" y="3667496"/>
            <a:chExt cx="2939144" cy="2094217"/>
          </a:xfrm>
        </p:grpSpPr>
        <p:sp>
          <p:nvSpPr>
            <p:cNvPr id="29" name="TextBox 28"/>
            <p:cNvSpPr txBox="1"/>
            <p:nvPr/>
          </p:nvSpPr>
          <p:spPr>
            <a:xfrm>
              <a:off x="1135638" y="4576773"/>
              <a:ext cx="1625685" cy="1184940"/>
            </a:xfrm>
            <a:prstGeom prst="rect">
              <a:avLst/>
            </a:prstGeom>
            <a:noFill/>
          </p:spPr>
          <p:txBody>
            <a:bodyPr wrap="square" rtlCol="0">
              <a:spAutoFit/>
            </a:bodyPr>
            <a:lstStyle/>
            <a:p>
              <a:pPr algn="l" defTabSz="913486" hangingPunct="1">
                <a:spcBef>
                  <a:spcPts val="599"/>
                </a:spcBef>
                <a:defRPr/>
              </a:pPr>
              <a:r>
                <a:rPr lang="en-US" sz="1399" b="0" kern="1200">
                  <a:solidFill>
                    <a:prstClr val="black"/>
                  </a:solidFill>
                  <a:latin typeface="Calibri" panose="020F0502020204030204"/>
                  <a:ea typeface="+mn-ea"/>
                  <a:cs typeface="+mn-cs"/>
                </a:rPr>
                <a:t>&gt;1,000,000</a:t>
              </a:r>
            </a:p>
            <a:p>
              <a:pPr algn="l" defTabSz="913486" hangingPunct="1">
                <a:spcBef>
                  <a:spcPts val="599"/>
                </a:spcBef>
                <a:defRPr/>
              </a:pPr>
              <a:r>
                <a:rPr lang="en-US" sz="1399" b="0" kern="1200">
                  <a:solidFill>
                    <a:prstClr val="black"/>
                  </a:solidFill>
                  <a:latin typeface="Calibri" panose="020F0502020204030204"/>
                  <a:ea typeface="+mn-ea"/>
                  <a:cs typeface="+mn-cs"/>
                </a:rPr>
                <a:t>&gt;200,000 – 999,999</a:t>
              </a:r>
            </a:p>
            <a:p>
              <a:pPr algn="l" defTabSz="913486" hangingPunct="1">
                <a:spcBef>
                  <a:spcPts val="599"/>
                </a:spcBef>
                <a:defRPr/>
              </a:pPr>
              <a:r>
                <a:rPr lang="en-US" sz="1399" b="0" kern="1200">
                  <a:solidFill>
                    <a:prstClr val="black"/>
                  </a:solidFill>
                  <a:latin typeface="Calibri" panose="020F0502020204030204"/>
                  <a:ea typeface="+mn-ea"/>
                  <a:cs typeface="+mn-cs"/>
                </a:rPr>
                <a:t>100,000 – 199,999</a:t>
              </a:r>
            </a:p>
            <a:p>
              <a:pPr algn="l" defTabSz="913486" hangingPunct="1">
                <a:spcBef>
                  <a:spcPts val="599"/>
                </a:spcBef>
                <a:defRPr/>
              </a:pPr>
              <a:r>
                <a:rPr lang="en-US" sz="1399" b="0" kern="1200">
                  <a:solidFill>
                    <a:prstClr val="black"/>
                  </a:solidFill>
                  <a:latin typeface="Calibri" panose="020F0502020204030204"/>
                  <a:ea typeface="+mn-ea"/>
                  <a:cs typeface="+mn-cs"/>
                </a:rPr>
                <a:t>&lt;100,000</a:t>
              </a:r>
            </a:p>
          </p:txBody>
        </p:sp>
        <p:sp>
          <p:nvSpPr>
            <p:cNvPr id="30" name="TextBox 29"/>
            <p:cNvSpPr txBox="1"/>
            <p:nvPr/>
          </p:nvSpPr>
          <p:spPr>
            <a:xfrm>
              <a:off x="276497" y="3667496"/>
              <a:ext cx="2939144" cy="738664"/>
            </a:xfrm>
            <a:prstGeom prst="rect">
              <a:avLst/>
            </a:prstGeom>
            <a:noFill/>
          </p:spPr>
          <p:txBody>
            <a:bodyPr wrap="square" rtlCol="0">
              <a:spAutoFit/>
            </a:bodyPr>
            <a:lstStyle/>
            <a:p>
              <a:pPr algn="l" defTabSz="913486" hangingPunct="1">
                <a:defRPr/>
              </a:pPr>
              <a:r>
                <a:rPr lang="en-US" sz="1399" kern="1200">
                  <a:solidFill>
                    <a:prstClr val="black"/>
                  </a:solidFill>
                  <a:latin typeface="Calibri" panose="020F0502020204030204"/>
                  <a:ea typeface="+mn-ea"/>
                  <a:cs typeface="+mn-cs"/>
                </a:rPr>
                <a:t>Key:</a:t>
              </a:r>
            </a:p>
            <a:p>
              <a:pPr algn="l" defTabSz="913486" hangingPunct="1">
                <a:defRPr/>
              </a:pPr>
              <a:r>
                <a:rPr lang="en-US" sz="1399" b="0" kern="1200">
                  <a:solidFill>
                    <a:prstClr val="black"/>
                  </a:solidFill>
                  <a:latin typeface="Calibri" panose="020F0502020204030204"/>
                  <a:ea typeface="+mn-ea"/>
                  <a:cs typeface="+mn-cs"/>
                </a:rPr>
                <a:t>Number of children in need of treatment for severe wasting</a:t>
              </a:r>
            </a:p>
          </p:txBody>
        </p:sp>
        <p:sp>
          <p:nvSpPr>
            <p:cNvPr id="47" name="Rectangle 46">
              <a:extLst>
                <a:ext uri="{FF2B5EF4-FFF2-40B4-BE49-F238E27FC236}">
                  <a16:creationId xmlns:a16="http://schemas.microsoft.com/office/drawing/2014/main" id="{85D9E3A3-4BA0-4734-847F-7B43E29F37B2}"/>
                </a:ext>
              </a:extLst>
            </p:cNvPr>
            <p:cNvSpPr/>
            <p:nvPr/>
          </p:nvSpPr>
          <p:spPr>
            <a:xfrm>
              <a:off x="823003" y="5198154"/>
              <a:ext cx="270163" cy="247513"/>
            </a:xfrm>
            <a:prstGeom prst="rect">
              <a:avLst/>
            </a:prstGeom>
            <a:solidFill>
              <a:srgbClr val="E94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US" sz="1798" b="0" kern="1200">
                <a:solidFill>
                  <a:prstClr val="white"/>
                </a:solidFill>
                <a:latin typeface="Calibri" panose="020F0502020204030204"/>
              </a:endParaRPr>
            </a:p>
          </p:txBody>
        </p:sp>
        <p:sp>
          <p:nvSpPr>
            <p:cNvPr id="56" name="Rectangle 55">
              <a:extLst>
                <a:ext uri="{FF2B5EF4-FFF2-40B4-BE49-F238E27FC236}">
                  <a16:creationId xmlns:a16="http://schemas.microsoft.com/office/drawing/2014/main" id="{7D8CF792-9F29-4618-A3E0-43E3DAC420FF}"/>
                </a:ext>
              </a:extLst>
            </p:cNvPr>
            <p:cNvSpPr/>
            <p:nvPr/>
          </p:nvSpPr>
          <p:spPr>
            <a:xfrm>
              <a:off x="814519" y="5500825"/>
              <a:ext cx="270163" cy="247513"/>
            </a:xfrm>
            <a:prstGeom prst="rect">
              <a:avLst/>
            </a:prstGeom>
            <a:solidFill>
              <a:srgbClr val="F4A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US" sz="1798" b="0" kern="1200">
                <a:solidFill>
                  <a:prstClr val="white"/>
                </a:solidFill>
                <a:latin typeface="Calibri" panose="020F0502020204030204"/>
              </a:endParaRPr>
            </a:p>
          </p:txBody>
        </p:sp>
      </p:grpSp>
      <p:sp>
        <p:nvSpPr>
          <p:cNvPr id="57" name="Rectangle 56">
            <a:extLst>
              <a:ext uri="{FF2B5EF4-FFF2-40B4-BE49-F238E27FC236}">
                <a16:creationId xmlns:a16="http://schemas.microsoft.com/office/drawing/2014/main" id="{3C8167F4-D4BF-462E-9BA9-178E77346A35}"/>
              </a:ext>
            </a:extLst>
          </p:cNvPr>
          <p:cNvSpPr/>
          <p:nvPr/>
        </p:nvSpPr>
        <p:spPr>
          <a:xfrm>
            <a:off x="851682" y="5190130"/>
            <a:ext cx="269882" cy="247255"/>
          </a:xfrm>
          <a:prstGeom prst="rect">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US" sz="1798" b="0" kern="1200">
              <a:solidFill>
                <a:prstClr val="white"/>
              </a:solidFill>
              <a:latin typeface="Calibri" panose="020F0502020204030204"/>
            </a:endParaRPr>
          </a:p>
        </p:txBody>
      </p:sp>
      <p:sp>
        <p:nvSpPr>
          <p:cNvPr id="58" name="TextBox 57">
            <a:extLst>
              <a:ext uri="{FF2B5EF4-FFF2-40B4-BE49-F238E27FC236}">
                <a16:creationId xmlns:a16="http://schemas.microsoft.com/office/drawing/2014/main" id="{EA84D8F6-3E2D-4044-B169-12650B155900}"/>
              </a:ext>
            </a:extLst>
          </p:cNvPr>
          <p:cNvSpPr txBox="1"/>
          <p:nvPr/>
        </p:nvSpPr>
        <p:spPr>
          <a:xfrm>
            <a:off x="245030" y="2753042"/>
            <a:ext cx="3220496" cy="830131"/>
          </a:xfrm>
          <a:prstGeom prst="rect">
            <a:avLst/>
          </a:prstGeom>
          <a:noFill/>
        </p:spPr>
        <p:txBody>
          <a:bodyPr wrap="square" lIns="91345" tIns="45672" rIns="91345" bIns="45672" anchor="t">
            <a:spAutoFit/>
          </a:bodyPr>
          <a:lstStyle/>
          <a:p>
            <a:pPr>
              <a:defRPr/>
            </a:pPr>
            <a:r>
              <a:rPr lang="en-US" sz="2797" kern="1200">
                <a:latin typeface="Arial" panose="020B0604020202020204" pitchFamily="34" charset="0"/>
                <a:ea typeface="+mn-ea"/>
                <a:cs typeface="Arial" panose="020B0604020202020204" pitchFamily="34" charset="0"/>
              </a:rPr>
              <a:t>Total: 3.4</a:t>
            </a:r>
            <a:r>
              <a:rPr lang="en-US" sz="2797">
                <a:latin typeface="Arial" panose="020B0604020202020204" pitchFamily="34" charset="0"/>
                <a:cs typeface="Arial" panose="020B0604020202020204" pitchFamily="34" charset="0"/>
              </a:rPr>
              <a:t> million</a:t>
            </a:r>
            <a:endParaRPr lang="en-US" sz="2797" kern="1200">
              <a:latin typeface="Arial" panose="020B0604020202020204" pitchFamily="34" charset="0"/>
              <a:ea typeface="+mn-ea"/>
              <a:cs typeface="Arial" panose="020B0604020202020204" pitchFamily="34" charset="0"/>
            </a:endParaRPr>
          </a:p>
          <a:p>
            <a:pPr algn="l" defTabSz="913486" hangingPunct="1">
              <a:defRPr/>
            </a:pPr>
            <a:r>
              <a:rPr lang="en-US" sz="1998">
                <a:solidFill>
                  <a:prstClr val="black"/>
                </a:solidFill>
                <a:latin typeface="Arial" panose="020B0604020202020204" pitchFamily="34" charset="0"/>
                <a:cs typeface="Arial" panose="020B0604020202020204" pitchFamily="34" charset="0"/>
              </a:rPr>
              <a:t>(&gt; 60% in greater HOA)</a:t>
            </a:r>
            <a:endParaRPr lang="en-US" sz="1998" kern="1200">
              <a:solidFill>
                <a:prstClr val="black"/>
              </a:solidFill>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B8B0F5DD-7383-E9DD-0F9E-1939336A49CA}"/>
              </a:ext>
            </a:extLst>
          </p:cNvPr>
          <p:cNvSpPr txBox="1"/>
          <p:nvPr/>
        </p:nvSpPr>
        <p:spPr>
          <a:xfrm>
            <a:off x="10149168" y="6193044"/>
            <a:ext cx="1584088" cy="215444"/>
          </a:xfrm>
          <a:prstGeom prst="rect">
            <a:avLst/>
          </a:prstGeom>
          <a:noFill/>
        </p:spPr>
        <p:txBody>
          <a:bodyPr wrap="square" rtlCol="0">
            <a:spAutoFit/>
          </a:bodyPr>
          <a:lstStyle/>
          <a:p>
            <a:r>
              <a:rPr lang="en-US" sz="800" b="0"/>
              <a:t>*countries with 2023 estimates</a:t>
            </a:r>
            <a:endParaRPr lang="en-GB" sz="800" b="0"/>
          </a:p>
        </p:txBody>
      </p:sp>
    </p:spTree>
    <p:extLst>
      <p:ext uri="{BB962C8B-B14F-4D97-AF65-F5344CB8AC3E}">
        <p14:creationId xmlns:p14="http://schemas.microsoft.com/office/powerpoint/2010/main" val="244829231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95FDF-60B7-7FC4-F441-D3688F3EC2AE}"/>
              </a:ext>
            </a:extLst>
          </p:cNvPr>
          <p:cNvSpPr txBox="1"/>
          <p:nvPr/>
        </p:nvSpPr>
        <p:spPr>
          <a:xfrm>
            <a:off x="97869" y="3572"/>
            <a:ext cx="12081431" cy="884858"/>
          </a:xfrm>
          <a:prstGeom prst="rect">
            <a:avLst/>
          </a:prstGeom>
          <a:solidFill>
            <a:schemeClr val="accent1"/>
          </a:solidFill>
        </p:spPr>
        <p:txBody>
          <a:bodyPr wrap="square" lIns="91440" tIns="45720" rIns="91440" bIns="45720" rtlCol="0" anchor="t">
            <a:spAutoFit/>
          </a:bodyPr>
          <a:lstStyle/>
          <a:p>
            <a:pPr algn="l" defTabSz="913486" hangingPunct="1">
              <a:defRPr/>
            </a:pPr>
            <a:r>
              <a:rPr lang="en-GB" sz="3150" kern="1200">
                <a:solidFill>
                  <a:schemeClr val="bg1"/>
                </a:solidFill>
                <a:latin typeface="Arial"/>
                <a:ea typeface="+mn-ea"/>
                <a:cs typeface="Arial"/>
              </a:rPr>
              <a:t>ESAR severe wasting admissions vs burden </a:t>
            </a:r>
            <a:r>
              <a:rPr lang="en-GB" sz="2000" kern="1200">
                <a:solidFill>
                  <a:schemeClr val="bg1"/>
                </a:solidFill>
                <a:latin typeface="Arial"/>
                <a:ea typeface="+mn-ea"/>
                <a:cs typeface="Arial"/>
              </a:rPr>
              <a:t>(children 6-59 months, 2017-2023)</a:t>
            </a:r>
            <a:endParaRPr lang="en-GB" sz="3150" kern="1200">
              <a:solidFill>
                <a:schemeClr val="bg1"/>
              </a:solidFill>
              <a:latin typeface="Arial"/>
              <a:ea typeface="+mn-ea"/>
              <a:cs typeface="Arial"/>
            </a:endParaRPr>
          </a:p>
        </p:txBody>
      </p:sp>
      <p:sp>
        <p:nvSpPr>
          <p:cNvPr id="13" name="TextBox 12">
            <a:extLst>
              <a:ext uri="{FF2B5EF4-FFF2-40B4-BE49-F238E27FC236}">
                <a16:creationId xmlns:a16="http://schemas.microsoft.com/office/drawing/2014/main" id="{44E1F4B0-0EC9-10BE-D6B2-D56A449CA7C7}"/>
              </a:ext>
            </a:extLst>
          </p:cNvPr>
          <p:cNvSpPr txBox="1"/>
          <p:nvPr/>
        </p:nvSpPr>
        <p:spPr>
          <a:xfrm>
            <a:off x="7525062" y="851484"/>
            <a:ext cx="3953576" cy="5962946"/>
          </a:xfrm>
          <a:prstGeom prst="rect">
            <a:avLst/>
          </a:prstGeom>
          <a:noFill/>
        </p:spPr>
        <p:txBody>
          <a:bodyPr wrap="square" lIns="91345" tIns="45672" rIns="91345" bIns="45672" rtlCol="0" anchor="t">
            <a:spAutoFit/>
          </a:bodyPr>
          <a:lstStyle/>
          <a:p>
            <a:pPr marL="285115" indent="-285115" algn="just">
              <a:buFont typeface="Arial" panose="020B0604020202020204" pitchFamily="34" charset="0"/>
              <a:buChar char="•"/>
              <a:defRPr/>
            </a:pPr>
            <a:r>
              <a:rPr lang="en-GB" sz="1750" b="0" kern="1200">
                <a:solidFill>
                  <a:schemeClr val="tx1"/>
                </a:solidFill>
                <a:latin typeface="Arial"/>
                <a:cs typeface="Arial"/>
              </a:rPr>
              <a:t>Between Jan – October 2023 more children are being admitted </a:t>
            </a:r>
            <a:r>
              <a:rPr lang="en-GB" sz="1750">
                <a:solidFill>
                  <a:schemeClr val="tx1"/>
                </a:solidFill>
                <a:latin typeface="Arial"/>
                <a:cs typeface="Arial"/>
              </a:rPr>
              <a:t>in comparison to the same period in</a:t>
            </a:r>
            <a:r>
              <a:rPr lang="en-GB" sz="1750" b="0" kern="1200">
                <a:solidFill>
                  <a:schemeClr val="tx1"/>
                </a:solidFill>
                <a:latin typeface="Arial"/>
                <a:cs typeface="Arial"/>
              </a:rPr>
              <a:t> </a:t>
            </a:r>
            <a:r>
              <a:rPr lang="en-GB" sz="1750">
                <a:solidFill>
                  <a:schemeClr val="tx1"/>
                </a:solidFill>
                <a:latin typeface="Arial"/>
                <a:cs typeface="Arial"/>
              </a:rPr>
              <a:t>2022. </a:t>
            </a:r>
            <a:r>
              <a:rPr lang="en-GB" sz="1750">
                <a:solidFill>
                  <a:srgbClr val="00B0F0"/>
                </a:solidFill>
                <a:latin typeface="Arial"/>
                <a:cs typeface="Arial"/>
              </a:rPr>
              <a:t>+24%</a:t>
            </a:r>
            <a:r>
              <a:rPr lang="en-GB" sz="1750" kern="1200">
                <a:solidFill>
                  <a:srgbClr val="00B0F0"/>
                </a:solidFill>
                <a:latin typeface="Arial"/>
                <a:cs typeface="Arial"/>
              </a:rPr>
              <a:t> (+</a:t>
            </a:r>
            <a:r>
              <a:rPr lang="en-GB" sz="1750">
                <a:solidFill>
                  <a:srgbClr val="00B0F0"/>
                </a:solidFill>
                <a:latin typeface="Arial"/>
                <a:cs typeface="Arial"/>
              </a:rPr>
              <a:t>368,440</a:t>
            </a:r>
            <a:r>
              <a:rPr lang="en-GB" sz="1750" kern="1200">
                <a:solidFill>
                  <a:srgbClr val="00B0F0"/>
                </a:solidFill>
                <a:latin typeface="Arial"/>
                <a:cs typeface="Arial"/>
              </a:rPr>
              <a:t>)</a:t>
            </a:r>
          </a:p>
          <a:p>
            <a:pPr marL="285115" indent="-285115" algn="just" defTabSz="913486" hangingPunct="1">
              <a:buFont typeface="Arial" panose="020B0604020202020204" pitchFamily="34" charset="0"/>
              <a:buChar char="•"/>
              <a:defRPr/>
            </a:pPr>
            <a:endParaRPr lang="en-GB" sz="1750" kern="1200">
              <a:solidFill>
                <a:schemeClr val="tx1"/>
              </a:solidFill>
              <a:latin typeface="Arial" panose="020B0604020202020204" pitchFamily="34" charset="0"/>
              <a:ea typeface="+mn-ea"/>
              <a:cs typeface="Arial" panose="020B0604020202020204" pitchFamily="34" charset="0"/>
            </a:endParaRPr>
          </a:p>
          <a:p>
            <a:pPr marL="285115" indent="-285115" algn="just">
              <a:buFont typeface="Arial" panose="020B0604020202020204" pitchFamily="34" charset="0"/>
              <a:buChar char="•"/>
              <a:defRPr/>
            </a:pPr>
            <a:r>
              <a:rPr lang="en-GB" sz="1750" b="0" kern="1200">
                <a:solidFill>
                  <a:schemeClr val="tx1"/>
                </a:solidFill>
                <a:latin typeface="Arial"/>
                <a:cs typeface="Arial"/>
              </a:rPr>
              <a:t>Admissions (number of children affected by severe wasting) Jan – Oct 2023: </a:t>
            </a:r>
            <a:r>
              <a:rPr lang="en-GB" sz="1750">
                <a:solidFill>
                  <a:srgbClr val="00B0F0"/>
                </a:solidFill>
                <a:latin typeface="Arial"/>
                <a:cs typeface="Arial"/>
              </a:rPr>
              <a:t>1,989,692</a:t>
            </a:r>
            <a:endParaRPr lang="en-GB" sz="1750" kern="1200">
              <a:solidFill>
                <a:srgbClr val="00B0F0"/>
              </a:solidFill>
              <a:latin typeface="Arial" panose="020B0604020202020204" pitchFamily="34" charset="0"/>
              <a:cs typeface="Arial" panose="020B0604020202020204" pitchFamily="34" charset="0"/>
            </a:endParaRPr>
          </a:p>
          <a:p>
            <a:pPr marL="285115" indent="-285115" algn="just" defTabSz="913486" hangingPunct="1">
              <a:buFont typeface="Arial" panose="020B0604020202020204" pitchFamily="34" charset="0"/>
              <a:buChar char="•"/>
              <a:defRPr/>
            </a:pPr>
            <a:endParaRPr lang="en-GB" sz="1750" kern="1200">
              <a:solidFill>
                <a:schemeClr val="tx1"/>
              </a:solidFill>
              <a:latin typeface="Arial" panose="020B0604020202020204" pitchFamily="34" charset="0"/>
              <a:ea typeface="+mn-ea"/>
              <a:cs typeface="Arial" panose="020B0604020202020204" pitchFamily="34" charset="0"/>
            </a:endParaRPr>
          </a:p>
          <a:p>
            <a:pPr marL="285115" indent="-285115" algn="just">
              <a:buFont typeface="Arial" panose="020B0604020202020204" pitchFamily="34" charset="0"/>
              <a:buChar char="•"/>
              <a:defRPr/>
            </a:pPr>
            <a:r>
              <a:rPr lang="en-GB" sz="1750" b="0" kern="1200">
                <a:solidFill>
                  <a:schemeClr val="tx1"/>
                </a:solidFill>
                <a:latin typeface="Arial"/>
                <a:cs typeface="Arial"/>
              </a:rPr>
              <a:t>Estimated coverage (admissions vs. burden), Jan – Oct 2023:</a:t>
            </a:r>
            <a:r>
              <a:rPr lang="en-GB" sz="1750">
                <a:solidFill>
                  <a:schemeClr val="tx1"/>
                </a:solidFill>
                <a:latin typeface="Arial"/>
                <a:cs typeface="Arial"/>
              </a:rPr>
              <a:t>  </a:t>
            </a:r>
            <a:r>
              <a:rPr lang="en-GB" sz="1750" kern="1200">
                <a:solidFill>
                  <a:srgbClr val="00B0F0"/>
                </a:solidFill>
                <a:latin typeface="Arial"/>
                <a:cs typeface="Arial"/>
              </a:rPr>
              <a:t> 58.4%</a:t>
            </a:r>
          </a:p>
          <a:p>
            <a:pPr marL="285115" indent="-285115" algn="just">
              <a:buFont typeface="Arial" panose="020B0604020202020204" pitchFamily="34" charset="0"/>
              <a:buChar char="•"/>
              <a:defRPr/>
            </a:pPr>
            <a:endParaRPr lang="en-GB" sz="1750" kern="1200">
              <a:solidFill>
                <a:srgbClr val="00B0F0"/>
              </a:solidFill>
              <a:latin typeface="Arial"/>
              <a:cs typeface="Arial"/>
            </a:endParaRPr>
          </a:p>
          <a:p>
            <a:pPr marL="285115" indent="-285115" algn="just">
              <a:buFont typeface="Arial" panose="020B0604020202020204" pitchFamily="34" charset="0"/>
              <a:buChar char="•"/>
              <a:defRPr/>
            </a:pPr>
            <a:r>
              <a:rPr lang="en-US" sz="1750" b="0" kern="1200">
                <a:solidFill>
                  <a:srgbClr val="00B0F0"/>
                </a:solidFill>
                <a:latin typeface="Arial"/>
                <a:cs typeface="Arial"/>
              </a:rPr>
              <a:t>This implies that a high number of the children will remain untreated in 2023. </a:t>
            </a:r>
            <a:endParaRPr lang="en-GB" sz="1750" b="0" kern="1200">
              <a:solidFill>
                <a:srgbClr val="00B0F0"/>
              </a:solidFill>
              <a:latin typeface="Arial"/>
              <a:cs typeface="Arial"/>
            </a:endParaRPr>
          </a:p>
          <a:p>
            <a:pPr marL="285115" indent="-285115" algn="just">
              <a:buFont typeface="Arial" panose="020B0604020202020204" pitchFamily="34" charset="0"/>
              <a:buChar char="•"/>
              <a:defRPr/>
            </a:pPr>
            <a:endParaRPr lang="en-GB" sz="1399">
              <a:solidFill>
                <a:srgbClr val="00B0F0"/>
              </a:solidFill>
              <a:latin typeface="Arial" panose="020B0604020202020204" pitchFamily="34" charset="0"/>
              <a:cs typeface="Arial" panose="020B0604020202020204" pitchFamily="34" charset="0"/>
            </a:endParaRPr>
          </a:p>
          <a:p>
            <a:pPr marL="285115" indent="-285115" algn="just">
              <a:buFont typeface="Arial" panose="020B0604020202020204" pitchFamily="34" charset="0"/>
              <a:buChar char="•"/>
              <a:defRPr/>
            </a:pPr>
            <a:r>
              <a:rPr lang="en-GB" sz="1750" b="0" kern="1200">
                <a:solidFill>
                  <a:prstClr val="black"/>
                </a:solidFill>
                <a:latin typeface="Arial"/>
                <a:cs typeface="Arial"/>
              </a:rPr>
              <a:t>Over </a:t>
            </a:r>
            <a:r>
              <a:rPr lang="en-GB" sz="1750" kern="1200">
                <a:solidFill>
                  <a:prstClr val="black"/>
                </a:solidFill>
                <a:latin typeface="Arial"/>
                <a:cs typeface="Arial"/>
              </a:rPr>
              <a:t>98% of the 2023 supplies needs </a:t>
            </a:r>
            <a:r>
              <a:rPr lang="en-GB" sz="1750" b="0" kern="1200">
                <a:solidFill>
                  <a:prstClr val="black"/>
                </a:solidFill>
                <a:latin typeface="Arial"/>
                <a:cs typeface="Arial"/>
              </a:rPr>
              <a:t>met for the HAC countries – huge supplies gaps noted for Zimbabwe, Angola and Eritrea</a:t>
            </a:r>
            <a:r>
              <a:rPr lang="en-GB" sz="1350">
                <a:solidFill>
                  <a:prstClr val="black"/>
                </a:solidFill>
                <a:latin typeface="Arial"/>
                <a:cs typeface="Arial"/>
              </a:rPr>
              <a:t> </a:t>
            </a:r>
          </a:p>
          <a:p>
            <a:pPr marL="285115" indent="-285115" algn="just">
              <a:buFont typeface="Arial" panose="020B0604020202020204" pitchFamily="34" charset="0"/>
              <a:buChar char="•"/>
              <a:defRPr/>
            </a:pPr>
            <a:endParaRPr lang="en-GB" sz="1750">
              <a:solidFill>
                <a:srgbClr val="00B0F0"/>
              </a:solidFill>
              <a:latin typeface="Calibri"/>
              <a:cs typeface="Calibri"/>
            </a:endParaRPr>
          </a:p>
        </p:txBody>
      </p:sp>
      <p:graphicFrame>
        <p:nvGraphicFramePr>
          <p:cNvPr id="5" name="Chart 4">
            <a:extLst>
              <a:ext uri="{FF2B5EF4-FFF2-40B4-BE49-F238E27FC236}">
                <a16:creationId xmlns:a16="http://schemas.microsoft.com/office/drawing/2014/main" id="{830F0282-F7F6-4FBB-BE27-604303743F52}"/>
              </a:ext>
              <a:ext uri="{147F2762-F138-4A5C-976F-8EAC2B608ADB}">
                <a16:predDERef xmlns:a16="http://schemas.microsoft.com/office/drawing/2014/main" pred="{00000000-0008-0000-0100-000010000000}"/>
              </a:ext>
            </a:extLst>
          </p:cNvPr>
          <p:cNvGraphicFramePr>
            <a:graphicFrameLocks/>
          </p:cNvGraphicFramePr>
          <p:nvPr/>
        </p:nvGraphicFramePr>
        <p:xfrm>
          <a:off x="97868" y="1182557"/>
          <a:ext cx="7524629" cy="5360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92133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E07D-662F-C34F-48C9-BB96A78E26AD}"/>
              </a:ext>
            </a:extLst>
          </p:cNvPr>
          <p:cNvSpPr>
            <a:spLocks noGrp="1"/>
          </p:cNvSpPr>
          <p:nvPr>
            <p:ph type="title"/>
          </p:nvPr>
        </p:nvSpPr>
        <p:spPr>
          <a:xfrm>
            <a:off x="1" y="0"/>
            <a:ext cx="12179300" cy="933173"/>
          </a:xfrm>
          <a:solidFill>
            <a:schemeClr val="accent1"/>
          </a:solidFill>
        </p:spPr>
        <p:txBody>
          <a:bodyPr anchor="ctr">
            <a:noAutofit/>
          </a:bodyPr>
          <a:lstStyle/>
          <a:p>
            <a:r>
              <a:rPr lang="en-US" sz="2800" i="0">
                <a:solidFill>
                  <a:schemeClr val="bg1"/>
                </a:solidFill>
                <a:latin typeface="Arial" panose="020B0604020202020204" pitchFamily="34" charset="0"/>
                <a:cs typeface="Arial" panose="020B0604020202020204" pitchFamily="34" charset="0"/>
              </a:rPr>
              <a:t>SAM burden and admissions in ESA Region (Jan-Oct 2023)</a:t>
            </a:r>
            <a:endParaRPr lang="en-GB" sz="28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5B1CEAB-5520-EE25-C0D6-D9CF6D0F2A25}"/>
              </a:ext>
            </a:extLst>
          </p:cNvPr>
          <p:cNvSpPr/>
          <p:nvPr/>
        </p:nvSpPr>
        <p:spPr>
          <a:xfrm>
            <a:off x="10194588" y="1440495"/>
            <a:ext cx="1601821" cy="187339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46EF5122-CAA9-500E-8291-FB55A5EBE12A}"/>
              </a:ext>
            </a:extLst>
          </p:cNvPr>
          <p:cNvSpPr txBox="1"/>
          <p:nvPr/>
        </p:nvSpPr>
        <p:spPr>
          <a:xfrm>
            <a:off x="10014762" y="1280738"/>
            <a:ext cx="1867709" cy="2192908"/>
          </a:xfrm>
          <a:prstGeom prst="rect">
            <a:avLst/>
          </a:prstGeom>
          <a:noFill/>
          <a:ln w="3175" cap="flat">
            <a:solidFill>
              <a:srgbClr val="455F5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a:t>ESAR burden (2023):</a:t>
            </a:r>
          </a:p>
          <a:p>
            <a:pPr marL="0" marR="0" indent="0" algn="ctr" defTabSz="412750" rtl="0" fontAlgn="auto" latinLnBrk="0" hangingPunct="0">
              <a:lnSpc>
                <a:spcPct val="100000"/>
              </a:lnSpc>
              <a:spcBef>
                <a:spcPts val="0"/>
              </a:spcBef>
              <a:spcAft>
                <a:spcPts val="0"/>
              </a:spcAft>
              <a:buClrTx/>
              <a:buSzTx/>
              <a:buFontTx/>
              <a:buNone/>
              <a:tabLst/>
            </a:pPr>
            <a:r>
              <a:rPr lang="en-US" b="0"/>
              <a:t> 4,030,000 </a:t>
            </a:r>
          </a:p>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r>
              <a:rPr lang="en-US"/>
              <a:t>ESAR admissions Jan-Oct 2023:</a:t>
            </a:r>
          </a:p>
          <a:p>
            <a:pPr marL="0" marR="0" indent="0" algn="ctr" defTabSz="412750" rtl="0" fontAlgn="auto" latinLnBrk="0" hangingPunct="0">
              <a:lnSpc>
                <a:spcPct val="100000"/>
              </a:lnSpc>
              <a:spcBef>
                <a:spcPts val="0"/>
              </a:spcBef>
              <a:spcAft>
                <a:spcPts val="0"/>
              </a:spcAft>
              <a:buClrTx/>
              <a:buSzTx/>
              <a:buFontTx/>
              <a:buNone/>
              <a:tabLst/>
            </a:pPr>
            <a:r>
              <a:rPr lang="en-US" b="0"/>
              <a:t>1,989,692</a:t>
            </a:r>
          </a:p>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r>
              <a:rPr lang="en-US"/>
              <a:t>ESAR admissions vs burden:</a:t>
            </a:r>
          </a:p>
          <a:p>
            <a:pPr marL="0" marR="0" indent="0" algn="ctr" defTabSz="412750" rtl="0" fontAlgn="auto" latinLnBrk="0" hangingPunct="0">
              <a:lnSpc>
                <a:spcPct val="100000"/>
              </a:lnSpc>
              <a:spcBef>
                <a:spcPts val="0"/>
              </a:spcBef>
              <a:spcAft>
                <a:spcPts val="0"/>
              </a:spcAft>
              <a:buClrTx/>
              <a:buSzTx/>
              <a:buFontTx/>
              <a:buNone/>
              <a:tabLst/>
            </a:pPr>
            <a:r>
              <a:rPr lang="en-US" b="0"/>
              <a:t>58.4%</a:t>
            </a:r>
            <a:endParaRPr kumimoji="0" lang="en-GB" sz="1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graphicFrame>
        <p:nvGraphicFramePr>
          <p:cNvPr id="11" name="Chart 10">
            <a:extLst>
              <a:ext uri="{FF2B5EF4-FFF2-40B4-BE49-F238E27FC236}">
                <a16:creationId xmlns:a16="http://schemas.microsoft.com/office/drawing/2014/main" id="{A46C8DCD-0BA9-4E89-8D8A-D576842988C6}"/>
              </a:ext>
            </a:extLst>
          </p:cNvPr>
          <p:cNvGraphicFramePr>
            <a:graphicFrameLocks/>
          </p:cNvGraphicFramePr>
          <p:nvPr/>
        </p:nvGraphicFramePr>
        <p:xfrm>
          <a:off x="1119727" y="1002453"/>
          <a:ext cx="8895035" cy="575061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ED5D8A4B-AF33-299F-7C22-8529EDE3984A}"/>
              </a:ext>
            </a:extLst>
          </p:cNvPr>
          <p:cNvSpPr txBox="1"/>
          <p:nvPr/>
        </p:nvSpPr>
        <p:spPr>
          <a:xfrm>
            <a:off x="9707720" y="3728362"/>
            <a:ext cx="2471580" cy="13849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0" kern="1200">
                <a:solidFill>
                  <a:prstClr val="black"/>
                </a:solidFill>
                <a:latin typeface="Arial"/>
                <a:cs typeface="Arial"/>
              </a:rPr>
              <a:t>Only 3 countries (Somalia, </a:t>
            </a:r>
            <a:r>
              <a:rPr lang="en-US" b="0" kern="1200">
                <a:solidFill>
                  <a:prstClr val="black"/>
                </a:solidFill>
                <a:latin typeface="Arial"/>
                <a:cs typeface="Arial"/>
              </a:rPr>
              <a:t>Madagascar and  Namibia) </a:t>
            </a:r>
            <a:r>
              <a:rPr lang="en-US" sz="1400" b="0" kern="1200">
                <a:solidFill>
                  <a:prstClr val="black"/>
                </a:solidFill>
                <a:latin typeface="Arial"/>
                <a:cs typeface="Arial"/>
              </a:rPr>
              <a:t>are on track (&gt;75% of the burden) to reach high coverage of the 2023 estimated burden  </a:t>
            </a:r>
            <a:endParaRPr lang="en-US"/>
          </a:p>
        </p:txBody>
      </p:sp>
    </p:spTree>
    <p:extLst>
      <p:ext uri="{BB962C8B-B14F-4D97-AF65-F5344CB8AC3E}">
        <p14:creationId xmlns:p14="http://schemas.microsoft.com/office/powerpoint/2010/main" val="206731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carrying a baby&#10;&#10;Description automatically generated">
            <a:extLst>
              <a:ext uri="{FF2B5EF4-FFF2-40B4-BE49-F238E27FC236}">
                <a16:creationId xmlns:a16="http://schemas.microsoft.com/office/drawing/2014/main" id="{CD1565A9-9BB7-A14A-E4C7-BCAB151AEB9E}"/>
              </a:ext>
            </a:extLst>
          </p:cNvPr>
          <p:cNvPicPr>
            <a:picLocks noChangeAspect="1"/>
          </p:cNvPicPr>
          <p:nvPr/>
        </p:nvPicPr>
        <p:blipFill rotWithShape="1">
          <a:blip r:embed="rId3"/>
          <a:srcRect t="24183" b="24183"/>
          <a:stretch/>
        </p:blipFill>
        <p:spPr>
          <a:xfrm>
            <a:off x="-206470" y="10"/>
            <a:ext cx="8854633" cy="6857990"/>
          </a:xfrm>
          <a:prstGeom prst="rect">
            <a:avLst/>
          </a:prstGeom>
        </p:spPr>
      </p:pic>
      <p:sp>
        <p:nvSpPr>
          <p:cNvPr id="151" name="Rectangle 1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6"/>
          <p:cNvSpPr txBox="1"/>
          <p:nvPr/>
        </p:nvSpPr>
        <p:spPr>
          <a:xfrm>
            <a:off x="8993911" y="1838000"/>
            <a:ext cx="2196846" cy="1287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rmAutofit/>
          </a:bodyPr>
          <a:lstStyle/>
          <a:p>
            <a:pPr defTabSz="914400">
              <a:lnSpc>
                <a:spcPct val="90000"/>
              </a:lnSpc>
              <a:spcBef>
                <a:spcPct val="0"/>
              </a:spcBef>
              <a:spcAft>
                <a:spcPts val="600"/>
              </a:spcAft>
              <a:defRPr sz="2400" b="0">
                <a:latin typeface="Arial"/>
                <a:ea typeface="Arial"/>
                <a:cs typeface="Arial"/>
                <a:sym typeface="Arial"/>
              </a:defRPr>
            </a:pPr>
            <a:r>
              <a:rPr lang="en-US" sz="4400" u="sng" kern="1200">
                <a:solidFill>
                  <a:srgbClr val="455F51"/>
                </a:solidFill>
                <a:latin typeface="Calibri"/>
                <a:ea typeface="+mj-ea"/>
                <a:cs typeface="Calibri"/>
              </a:rPr>
              <a:t>Part 1</a:t>
            </a:r>
            <a:endParaRPr lang="en-US" sz="4400" u="sng" kern="1200">
              <a:solidFill>
                <a:srgbClr val="455F51"/>
              </a:solidFill>
              <a:latin typeface="Calibri"/>
              <a:cs typeface="Calibri"/>
            </a:endParaRPr>
          </a:p>
        </p:txBody>
      </p:sp>
      <p:pic>
        <p:nvPicPr>
          <p:cNvPr id="8" name="Picture 7" descr="A picture containing graphical user interface&#10;&#10;Description automatically generated">
            <a:extLst>
              <a:ext uri="{FF2B5EF4-FFF2-40B4-BE49-F238E27FC236}">
                <a16:creationId xmlns:a16="http://schemas.microsoft.com/office/drawing/2014/main" id="{85DCCE61-A137-225C-71FA-49F43D200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552" y="6260091"/>
            <a:ext cx="1076098" cy="378724"/>
          </a:xfrm>
          <a:prstGeom prst="rect">
            <a:avLst/>
          </a:prstGeom>
        </p:spPr>
      </p:pic>
      <p:sp>
        <p:nvSpPr>
          <p:cNvPr id="10" name="TextBox 3">
            <a:extLst>
              <a:ext uri="{FF2B5EF4-FFF2-40B4-BE49-F238E27FC236}">
                <a16:creationId xmlns:a16="http://schemas.microsoft.com/office/drawing/2014/main" id="{09D2BC61-589A-07A9-7C03-FE27CB4C9582}"/>
              </a:ext>
            </a:extLst>
          </p:cNvPr>
          <p:cNvSpPr txBox="1"/>
          <p:nvPr/>
        </p:nvSpPr>
        <p:spPr>
          <a:xfrm>
            <a:off x="11166934" y="6244864"/>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808080"/>
                </a:solidFill>
                <a:latin typeface="Calibri"/>
                <a:cs typeface="Calibri"/>
              </a:rPr>
              <a:t>ESA Regional</a:t>
            </a:r>
            <a:endParaRPr lang="en-US">
              <a:cs typeface="Calibri"/>
            </a:endParaRPr>
          </a:p>
          <a:p>
            <a:pPr algn="l"/>
            <a:r>
              <a:rPr lang="en-US" sz="1200" b="0" spc="-100">
                <a:solidFill>
                  <a:srgbClr val="808080"/>
                </a:solidFill>
                <a:latin typeface="Calibri"/>
                <a:cs typeface="Calibri"/>
              </a:rPr>
              <a:t>Meeting</a:t>
            </a:r>
          </a:p>
        </p:txBody>
      </p:sp>
      <p:cxnSp>
        <p:nvCxnSpPr>
          <p:cNvPr id="12" name="Straight Connector 11">
            <a:extLst>
              <a:ext uri="{FF2B5EF4-FFF2-40B4-BE49-F238E27FC236}">
                <a16:creationId xmlns:a16="http://schemas.microsoft.com/office/drawing/2014/main" id="{7EA9D5C5-85E4-0559-E63E-CF100D3C03CB}"/>
              </a:ext>
            </a:extLst>
          </p:cNvPr>
          <p:cNvCxnSpPr>
            <a:cxnSpLocks/>
          </p:cNvCxnSpPr>
          <p:nvPr/>
        </p:nvCxnSpPr>
        <p:spPr>
          <a:xfrm flipH="1">
            <a:off x="11050037" y="6083723"/>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2" name="TextBox 6">
            <a:extLst>
              <a:ext uri="{FF2B5EF4-FFF2-40B4-BE49-F238E27FC236}">
                <a16:creationId xmlns:a16="http://schemas.microsoft.com/office/drawing/2014/main" id="{8FF0637C-CA46-BF9C-F21E-D0D2AD5B37E6}"/>
              </a:ext>
            </a:extLst>
          </p:cNvPr>
          <p:cNvSpPr txBox="1"/>
          <p:nvPr/>
        </p:nvSpPr>
        <p:spPr>
          <a:xfrm>
            <a:off x="8262320" y="2483223"/>
            <a:ext cx="3660224"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800" b="0" kern="1200">
                <a:solidFill>
                  <a:srgbClr val="455F51"/>
                </a:solidFill>
                <a:latin typeface="Calibri"/>
                <a:ea typeface="+mj-ea"/>
                <a:cs typeface="Calibri"/>
              </a:rPr>
              <a:t>Global and Regional Level Overview</a:t>
            </a:r>
          </a:p>
        </p:txBody>
      </p:sp>
      <p:pic>
        <p:nvPicPr>
          <p:cNvPr id="4" name="Picture 3" descr="A logo with text and blue text&#10;&#10;Description automatically generated">
            <a:extLst>
              <a:ext uri="{FF2B5EF4-FFF2-40B4-BE49-F238E27FC236}">
                <a16:creationId xmlns:a16="http://schemas.microsoft.com/office/drawing/2014/main" id="{2331B4C8-49E2-BD7A-8719-C080D19946D2}"/>
              </a:ext>
            </a:extLst>
          </p:cNvPr>
          <p:cNvPicPr>
            <a:picLocks noChangeAspect="1"/>
          </p:cNvPicPr>
          <p:nvPr/>
        </p:nvPicPr>
        <p:blipFill>
          <a:blip r:embed="rId5"/>
          <a:stretch>
            <a:fillRect/>
          </a:stretch>
        </p:blipFill>
        <p:spPr>
          <a:xfrm>
            <a:off x="8742495" y="6182727"/>
            <a:ext cx="880577" cy="532375"/>
          </a:xfrm>
          <a:prstGeom prst="rect">
            <a:avLst/>
          </a:prstGeom>
        </p:spPr>
      </p:pic>
      <p:cxnSp>
        <p:nvCxnSpPr>
          <p:cNvPr id="5" name="Straight Connector 4">
            <a:extLst>
              <a:ext uri="{FF2B5EF4-FFF2-40B4-BE49-F238E27FC236}">
                <a16:creationId xmlns:a16="http://schemas.microsoft.com/office/drawing/2014/main" id="{A7F45EE9-223D-F912-372A-E4E53EFF512D}"/>
              </a:ext>
            </a:extLst>
          </p:cNvPr>
          <p:cNvCxnSpPr>
            <a:cxnSpLocks/>
          </p:cNvCxnSpPr>
          <p:nvPr/>
        </p:nvCxnSpPr>
        <p:spPr>
          <a:xfrm flipH="1">
            <a:off x="9739772" y="6116981"/>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39696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B365-3684-880F-BCDD-9E10E99D9C64}"/>
              </a:ext>
            </a:extLst>
          </p:cNvPr>
          <p:cNvSpPr>
            <a:spLocks noGrp="1"/>
          </p:cNvSpPr>
          <p:nvPr>
            <p:ph type="title"/>
          </p:nvPr>
        </p:nvSpPr>
        <p:spPr>
          <a:xfrm>
            <a:off x="0" y="1"/>
            <a:ext cx="12179300" cy="713362"/>
          </a:xfrm>
          <a:solidFill>
            <a:schemeClr val="accent1"/>
          </a:solidFill>
        </p:spPr>
        <p:txBody>
          <a:bodyPr>
            <a:noAutofit/>
          </a:bodyPr>
          <a:lstStyle/>
          <a:p>
            <a:pPr algn="ctr"/>
            <a:r>
              <a:rPr lang="en-US" sz="4000" i="0">
                <a:solidFill>
                  <a:schemeClr val="bg1"/>
                </a:solidFill>
                <a:latin typeface="Arial" panose="020B0604020202020204" pitchFamily="34" charset="0"/>
                <a:cs typeface="Arial" panose="020B0604020202020204" pitchFamily="34" charset="0"/>
              </a:rPr>
              <a:t>Admission trends in ESAR 2017-2023 by month</a:t>
            </a:r>
            <a:endParaRPr lang="en-GB" sz="4000" i="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53A08809-D74C-388C-2B89-B2F350CA153F}"/>
              </a:ext>
            </a:extLst>
          </p:cNvPr>
          <p:cNvGraphicFramePr>
            <a:graphicFrameLocks/>
          </p:cNvGraphicFramePr>
          <p:nvPr/>
        </p:nvGraphicFramePr>
        <p:xfrm>
          <a:off x="395786" y="887104"/>
          <a:ext cx="11423176" cy="5622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1979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D0BD-5040-4ADC-9AE3-6F272D2D610E}"/>
              </a:ext>
            </a:extLst>
          </p:cNvPr>
          <p:cNvSpPr>
            <a:spLocks noGrp="1"/>
          </p:cNvSpPr>
          <p:nvPr>
            <p:ph type="title"/>
          </p:nvPr>
        </p:nvSpPr>
        <p:spPr>
          <a:xfrm>
            <a:off x="0" y="0"/>
            <a:ext cx="12179300" cy="955613"/>
          </a:xfrm>
          <a:solidFill>
            <a:schemeClr val="accent1"/>
          </a:solidFill>
        </p:spPr>
        <p:txBody>
          <a:bodyPr/>
          <a:lstStyle/>
          <a:p>
            <a:r>
              <a:rPr lang="en-US" sz="3596">
                <a:solidFill>
                  <a:schemeClr val="bg1"/>
                </a:solidFill>
              </a:rPr>
              <a:t>Nutrition of adolescents and school age children</a:t>
            </a:r>
          </a:p>
        </p:txBody>
      </p:sp>
      <p:pic>
        <p:nvPicPr>
          <p:cNvPr id="3" name="Picture 2">
            <a:extLst>
              <a:ext uri="{FF2B5EF4-FFF2-40B4-BE49-F238E27FC236}">
                <a16:creationId xmlns:a16="http://schemas.microsoft.com/office/drawing/2014/main" id="{96AAD9D6-013C-4FA9-87A4-19B54D30D6B0}"/>
              </a:ext>
            </a:extLst>
          </p:cNvPr>
          <p:cNvPicPr>
            <a:picLocks noChangeAspect="1"/>
          </p:cNvPicPr>
          <p:nvPr/>
        </p:nvPicPr>
        <p:blipFill>
          <a:blip r:embed="rId3"/>
          <a:stretch>
            <a:fillRect/>
          </a:stretch>
        </p:blipFill>
        <p:spPr>
          <a:xfrm>
            <a:off x="751013" y="958190"/>
            <a:ext cx="6708808" cy="5823117"/>
          </a:xfrm>
          <a:prstGeom prst="rect">
            <a:avLst/>
          </a:prstGeom>
        </p:spPr>
      </p:pic>
      <p:sp>
        <p:nvSpPr>
          <p:cNvPr id="4" name="TextBox 1">
            <a:extLst>
              <a:ext uri="{FF2B5EF4-FFF2-40B4-BE49-F238E27FC236}">
                <a16:creationId xmlns:a16="http://schemas.microsoft.com/office/drawing/2014/main" id="{4F3EC253-2EA1-4FB7-B67C-F5E4D83A3D9E}"/>
              </a:ext>
            </a:extLst>
          </p:cNvPr>
          <p:cNvSpPr txBox="1"/>
          <p:nvPr/>
        </p:nvSpPr>
        <p:spPr>
          <a:xfrm>
            <a:off x="8171140" y="1263971"/>
            <a:ext cx="2909138" cy="1685527"/>
          </a:xfrm>
          <a:prstGeom prst="rect">
            <a:avLst/>
          </a:prstGeom>
          <a:solidFill>
            <a:schemeClr val="accent4"/>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998">
                <a:solidFill>
                  <a:schemeClr val="tx1"/>
                </a:solidFill>
              </a:rPr>
              <a:t>Over 12 million children aged 5-19 are</a:t>
            </a:r>
          </a:p>
          <a:p>
            <a:pPr algn="ctr"/>
            <a:r>
              <a:rPr lang="en-US" sz="1998">
                <a:solidFill>
                  <a:schemeClr val="tx1"/>
                </a:solidFill>
              </a:rPr>
              <a:t> estimated to be underweight</a:t>
            </a:r>
          </a:p>
        </p:txBody>
      </p:sp>
      <p:sp>
        <p:nvSpPr>
          <p:cNvPr id="5" name="TextBox 1">
            <a:extLst>
              <a:ext uri="{FF2B5EF4-FFF2-40B4-BE49-F238E27FC236}">
                <a16:creationId xmlns:a16="http://schemas.microsoft.com/office/drawing/2014/main" id="{D5DB3204-1447-4EA0-B475-85225E143FE8}"/>
              </a:ext>
            </a:extLst>
          </p:cNvPr>
          <p:cNvSpPr txBox="1"/>
          <p:nvPr/>
        </p:nvSpPr>
        <p:spPr>
          <a:xfrm>
            <a:off x="8171140" y="4086090"/>
            <a:ext cx="3020788" cy="1557141"/>
          </a:xfrm>
          <a:prstGeom prst="rect">
            <a:avLst/>
          </a:prstGeom>
          <a:solidFill>
            <a:srgbClr val="FFC000"/>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998">
                <a:solidFill>
                  <a:schemeClr val="tx1"/>
                </a:solidFill>
              </a:rPr>
              <a:t>Over 20 million children aged 5-19 are </a:t>
            </a:r>
          </a:p>
          <a:p>
            <a:pPr algn="ctr"/>
            <a:r>
              <a:rPr lang="en-US" sz="1998">
                <a:solidFill>
                  <a:schemeClr val="tx1"/>
                </a:solidFill>
              </a:rPr>
              <a:t>estimated to be overweight</a:t>
            </a:r>
          </a:p>
        </p:txBody>
      </p:sp>
      <p:sp>
        <p:nvSpPr>
          <p:cNvPr id="6" name="Arrow: Down 5">
            <a:extLst>
              <a:ext uri="{FF2B5EF4-FFF2-40B4-BE49-F238E27FC236}">
                <a16:creationId xmlns:a16="http://schemas.microsoft.com/office/drawing/2014/main" id="{29836F06-41E0-41E7-9860-55CE029953A0}"/>
              </a:ext>
            </a:extLst>
          </p:cNvPr>
          <p:cNvSpPr/>
          <p:nvPr/>
        </p:nvSpPr>
        <p:spPr>
          <a:xfrm>
            <a:off x="1791692" y="3557252"/>
            <a:ext cx="176279" cy="35255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solidFill>
                <a:srgbClr val="FF0000"/>
              </a:solidFill>
            </a:endParaRPr>
          </a:p>
        </p:txBody>
      </p:sp>
      <p:sp>
        <p:nvSpPr>
          <p:cNvPr id="7" name="Arrow: Down 6">
            <a:extLst>
              <a:ext uri="{FF2B5EF4-FFF2-40B4-BE49-F238E27FC236}">
                <a16:creationId xmlns:a16="http://schemas.microsoft.com/office/drawing/2014/main" id="{C476D823-F9E1-4474-9EAE-7653D961D365}"/>
              </a:ext>
            </a:extLst>
          </p:cNvPr>
          <p:cNvSpPr/>
          <p:nvPr/>
        </p:nvSpPr>
        <p:spPr>
          <a:xfrm>
            <a:off x="2596916" y="3849667"/>
            <a:ext cx="176279" cy="35255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solidFill>
                <a:srgbClr val="FF0000"/>
              </a:solidFill>
            </a:endParaRPr>
          </a:p>
        </p:txBody>
      </p:sp>
      <p:sp>
        <p:nvSpPr>
          <p:cNvPr id="8" name="Arrow: Down 7">
            <a:extLst>
              <a:ext uri="{FF2B5EF4-FFF2-40B4-BE49-F238E27FC236}">
                <a16:creationId xmlns:a16="http://schemas.microsoft.com/office/drawing/2014/main" id="{79339568-46C2-44D1-89DB-6F9568D36A25}"/>
              </a:ext>
            </a:extLst>
          </p:cNvPr>
          <p:cNvSpPr/>
          <p:nvPr/>
        </p:nvSpPr>
        <p:spPr>
          <a:xfrm>
            <a:off x="6284246" y="3652309"/>
            <a:ext cx="176279" cy="35255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solidFill>
                <a:srgbClr val="FF0000"/>
              </a:solidFill>
            </a:endParaRPr>
          </a:p>
        </p:txBody>
      </p:sp>
      <p:sp>
        <p:nvSpPr>
          <p:cNvPr id="9" name="Arrow: Down 8">
            <a:extLst>
              <a:ext uri="{FF2B5EF4-FFF2-40B4-BE49-F238E27FC236}">
                <a16:creationId xmlns:a16="http://schemas.microsoft.com/office/drawing/2014/main" id="{098604C2-DE17-499A-87E7-42C3EC533314}"/>
              </a:ext>
            </a:extLst>
          </p:cNvPr>
          <p:cNvSpPr/>
          <p:nvPr/>
        </p:nvSpPr>
        <p:spPr>
          <a:xfrm>
            <a:off x="5354772" y="3076442"/>
            <a:ext cx="176279" cy="35255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solidFill>
                <a:srgbClr val="FF0000"/>
              </a:solidFill>
            </a:endParaRPr>
          </a:p>
        </p:txBody>
      </p:sp>
    </p:spTree>
    <p:extLst>
      <p:ext uri="{BB962C8B-B14F-4D97-AF65-F5344CB8AC3E}">
        <p14:creationId xmlns:p14="http://schemas.microsoft.com/office/powerpoint/2010/main" val="102534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D0BD-5040-4ADC-9AE3-6F272D2D610E}"/>
              </a:ext>
            </a:extLst>
          </p:cNvPr>
          <p:cNvSpPr>
            <a:spLocks noGrp="1"/>
          </p:cNvSpPr>
          <p:nvPr>
            <p:ph type="title"/>
          </p:nvPr>
        </p:nvSpPr>
        <p:spPr>
          <a:xfrm>
            <a:off x="313119" y="-14561"/>
            <a:ext cx="10506184" cy="741427"/>
          </a:xfrm>
          <a:solidFill>
            <a:schemeClr val="accent1"/>
          </a:solidFill>
        </p:spPr>
        <p:txBody>
          <a:bodyPr/>
          <a:lstStyle/>
          <a:p>
            <a:r>
              <a:rPr lang="en-US" sz="3996">
                <a:solidFill>
                  <a:schemeClr val="bg1"/>
                </a:solidFill>
              </a:rPr>
              <a:t>Nutrition of women</a:t>
            </a:r>
          </a:p>
        </p:txBody>
      </p:sp>
      <p:pic>
        <p:nvPicPr>
          <p:cNvPr id="3" name="Picture 2" descr="Chart, bar chart&#10;&#10;Description automatically generated">
            <a:extLst>
              <a:ext uri="{FF2B5EF4-FFF2-40B4-BE49-F238E27FC236}">
                <a16:creationId xmlns:a16="http://schemas.microsoft.com/office/drawing/2014/main" id="{22948F6F-5A8D-41E2-959A-5EC1D1CA25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9650" y="1759421"/>
            <a:ext cx="6035710" cy="3764028"/>
          </a:xfrm>
          <a:prstGeom prst="rect">
            <a:avLst/>
          </a:prstGeom>
        </p:spPr>
      </p:pic>
      <p:pic>
        <p:nvPicPr>
          <p:cNvPr id="4" name="Picture 3">
            <a:extLst>
              <a:ext uri="{FF2B5EF4-FFF2-40B4-BE49-F238E27FC236}">
                <a16:creationId xmlns:a16="http://schemas.microsoft.com/office/drawing/2014/main" id="{58821694-80E0-405F-9C7A-CF2871B87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119" y="757059"/>
            <a:ext cx="4617437" cy="3001177"/>
          </a:xfrm>
          <a:prstGeom prst="rect">
            <a:avLst/>
          </a:prstGeom>
        </p:spPr>
      </p:pic>
      <p:pic>
        <p:nvPicPr>
          <p:cNvPr id="5" name="Picture 4" descr="Chart, bar chart&#10;&#10;Description automatically generated">
            <a:extLst>
              <a:ext uri="{FF2B5EF4-FFF2-40B4-BE49-F238E27FC236}">
                <a16:creationId xmlns:a16="http://schemas.microsoft.com/office/drawing/2014/main" id="{EA47742A-BE7E-41BD-888A-BDD26AF82D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723" y="3753980"/>
            <a:ext cx="5116500" cy="3190784"/>
          </a:xfrm>
          <a:prstGeom prst="rect">
            <a:avLst/>
          </a:prstGeom>
        </p:spPr>
      </p:pic>
      <p:pic>
        <p:nvPicPr>
          <p:cNvPr id="7" name="Picture 6">
            <a:extLst>
              <a:ext uri="{FF2B5EF4-FFF2-40B4-BE49-F238E27FC236}">
                <a16:creationId xmlns:a16="http://schemas.microsoft.com/office/drawing/2014/main" id="{AC4A3C63-DB3B-4738-AC60-49099BB8F5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93513" y="0"/>
            <a:ext cx="1832924" cy="2414868"/>
          </a:xfrm>
          <a:prstGeom prst="rect">
            <a:avLst/>
          </a:prstGeom>
        </p:spPr>
      </p:pic>
      <p:sp>
        <p:nvSpPr>
          <p:cNvPr id="8" name="Arrow: Right 7">
            <a:extLst>
              <a:ext uri="{FF2B5EF4-FFF2-40B4-BE49-F238E27FC236}">
                <a16:creationId xmlns:a16="http://schemas.microsoft.com/office/drawing/2014/main" id="{FCC213EA-1859-4784-ADEC-B6387AF83B44}"/>
              </a:ext>
            </a:extLst>
          </p:cNvPr>
          <p:cNvSpPr/>
          <p:nvPr/>
        </p:nvSpPr>
        <p:spPr>
          <a:xfrm>
            <a:off x="785244" y="1409832"/>
            <a:ext cx="356409" cy="220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9" name="Arrow: Right 8">
            <a:extLst>
              <a:ext uri="{FF2B5EF4-FFF2-40B4-BE49-F238E27FC236}">
                <a16:creationId xmlns:a16="http://schemas.microsoft.com/office/drawing/2014/main" id="{A190E45D-39F8-49B0-87BF-C9494DF15170}"/>
              </a:ext>
            </a:extLst>
          </p:cNvPr>
          <p:cNvSpPr/>
          <p:nvPr/>
        </p:nvSpPr>
        <p:spPr>
          <a:xfrm>
            <a:off x="785243" y="2414868"/>
            <a:ext cx="356410" cy="220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0" name="Arrow: Right 9">
            <a:extLst>
              <a:ext uri="{FF2B5EF4-FFF2-40B4-BE49-F238E27FC236}">
                <a16:creationId xmlns:a16="http://schemas.microsoft.com/office/drawing/2014/main" id="{544443BD-EA7C-477B-93A2-E4E629D18541}"/>
              </a:ext>
            </a:extLst>
          </p:cNvPr>
          <p:cNvSpPr/>
          <p:nvPr/>
        </p:nvSpPr>
        <p:spPr>
          <a:xfrm>
            <a:off x="759279" y="4427702"/>
            <a:ext cx="356410" cy="220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1" name="Arrow: Right 10">
            <a:extLst>
              <a:ext uri="{FF2B5EF4-FFF2-40B4-BE49-F238E27FC236}">
                <a16:creationId xmlns:a16="http://schemas.microsoft.com/office/drawing/2014/main" id="{16E05F42-0F69-4A30-8E80-66D27D5DC0BA}"/>
              </a:ext>
            </a:extLst>
          </p:cNvPr>
          <p:cNvSpPr/>
          <p:nvPr/>
        </p:nvSpPr>
        <p:spPr>
          <a:xfrm>
            <a:off x="759279" y="5448169"/>
            <a:ext cx="356410" cy="220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2" name="Arrow: Right 11">
            <a:extLst>
              <a:ext uri="{FF2B5EF4-FFF2-40B4-BE49-F238E27FC236}">
                <a16:creationId xmlns:a16="http://schemas.microsoft.com/office/drawing/2014/main" id="{3634692B-5A8F-4F52-A730-3BA329A061E1}"/>
              </a:ext>
            </a:extLst>
          </p:cNvPr>
          <p:cNvSpPr/>
          <p:nvPr/>
        </p:nvSpPr>
        <p:spPr>
          <a:xfrm>
            <a:off x="6781791" y="3806487"/>
            <a:ext cx="356410" cy="220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3" name="Arrow: Right 12">
            <a:extLst>
              <a:ext uri="{FF2B5EF4-FFF2-40B4-BE49-F238E27FC236}">
                <a16:creationId xmlns:a16="http://schemas.microsoft.com/office/drawing/2014/main" id="{CE1473FD-FC99-4273-A8A7-2B608977A3D0}"/>
              </a:ext>
            </a:extLst>
          </p:cNvPr>
          <p:cNvSpPr/>
          <p:nvPr/>
        </p:nvSpPr>
        <p:spPr>
          <a:xfrm>
            <a:off x="6729865" y="2609766"/>
            <a:ext cx="356410" cy="220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6" name="TextBox 5">
            <a:extLst>
              <a:ext uri="{FF2B5EF4-FFF2-40B4-BE49-F238E27FC236}">
                <a16:creationId xmlns:a16="http://schemas.microsoft.com/office/drawing/2014/main" id="{923D1EAE-4C6C-EC5C-7630-C0CBA59B29DE}"/>
              </a:ext>
            </a:extLst>
          </p:cNvPr>
          <p:cNvSpPr txBox="1"/>
          <p:nvPr/>
        </p:nvSpPr>
        <p:spPr>
          <a:xfrm>
            <a:off x="0" y="693153"/>
            <a:ext cx="3001161" cy="461665"/>
          </a:xfrm>
          <a:prstGeom prst="rect">
            <a:avLst/>
          </a:prstGeom>
          <a:solidFill>
            <a:schemeClr val="bg1"/>
          </a:solidFill>
        </p:spPr>
        <p:txBody>
          <a:bodyPr wrap="square" rtlCol="0">
            <a:spAutoFit/>
          </a:bodyPr>
          <a:lstStyle/>
          <a:p>
            <a:r>
              <a:rPr lang="en-US" sz="2400">
                <a:solidFill>
                  <a:schemeClr val="accent1">
                    <a:lumMod val="60000"/>
                    <a:lumOff val="40000"/>
                  </a:schemeClr>
                </a:solidFill>
              </a:rPr>
              <a:t>Underweight </a:t>
            </a:r>
          </a:p>
        </p:txBody>
      </p:sp>
      <p:sp>
        <p:nvSpPr>
          <p:cNvPr id="14" name="TextBox 13">
            <a:extLst>
              <a:ext uri="{FF2B5EF4-FFF2-40B4-BE49-F238E27FC236}">
                <a16:creationId xmlns:a16="http://schemas.microsoft.com/office/drawing/2014/main" id="{3E213FD9-26BA-D106-A375-57612B358F9D}"/>
              </a:ext>
            </a:extLst>
          </p:cNvPr>
          <p:cNvSpPr txBox="1"/>
          <p:nvPr/>
        </p:nvSpPr>
        <p:spPr>
          <a:xfrm>
            <a:off x="53940" y="3557596"/>
            <a:ext cx="3104909" cy="461665"/>
          </a:xfrm>
          <a:prstGeom prst="rect">
            <a:avLst/>
          </a:prstGeom>
          <a:solidFill>
            <a:schemeClr val="bg1"/>
          </a:solidFill>
        </p:spPr>
        <p:txBody>
          <a:bodyPr wrap="square" rtlCol="0">
            <a:spAutoFit/>
          </a:bodyPr>
          <a:lstStyle/>
          <a:p>
            <a:r>
              <a:rPr lang="en-US" sz="2400">
                <a:solidFill>
                  <a:srgbClr val="6218B4"/>
                </a:solidFill>
              </a:rPr>
              <a:t>Overweight </a:t>
            </a:r>
          </a:p>
        </p:txBody>
      </p:sp>
      <p:sp>
        <p:nvSpPr>
          <p:cNvPr id="15" name="TextBox 14">
            <a:extLst>
              <a:ext uri="{FF2B5EF4-FFF2-40B4-BE49-F238E27FC236}">
                <a16:creationId xmlns:a16="http://schemas.microsoft.com/office/drawing/2014/main" id="{11314168-4347-6F55-6DD7-F3B3D0285953}"/>
              </a:ext>
            </a:extLst>
          </p:cNvPr>
          <p:cNvSpPr txBox="1"/>
          <p:nvPr/>
        </p:nvSpPr>
        <p:spPr>
          <a:xfrm>
            <a:off x="5231549" y="1630707"/>
            <a:ext cx="4034393" cy="522675"/>
          </a:xfrm>
          <a:prstGeom prst="rect">
            <a:avLst/>
          </a:prstGeom>
          <a:solidFill>
            <a:schemeClr val="bg1"/>
          </a:solidFill>
        </p:spPr>
        <p:txBody>
          <a:bodyPr wrap="square" rtlCol="0">
            <a:spAutoFit/>
          </a:bodyPr>
          <a:lstStyle/>
          <a:p>
            <a:r>
              <a:rPr lang="en-US" sz="2797">
                <a:solidFill>
                  <a:srgbClr val="800080"/>
                </a:solidFill>
              </a:rPr>
              <a:t>Anemia</a:t>
            </a:r>
          </a:p>
        </p:txBody>
      </p:sp>
    </p:spTree>
    <p:extLst>
      <p:ext uri="{BB962C8B-B14F-4D97-AF65-F5344CB8AC3E}">
        <p14:creationId xmlns:p14="http://schemas.microsoft.com/office/powerpoint/2010/main" val="283735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AEC49-A92D-44AA-9FAF-D79399B88C8D}"/>
              </a:ext>
            </a:extLst>
          </p:cNvPr>
          <p:cNvSpPr>
            <a:spLocks noGrp="1"/>
          </p:cNvSpPr>
          <p:nvPr>
            <p:ph type="sldNum" sz="quarter" idx="10"/>
          </p:nvPr>
        </p:nvSpPr>
        <p:spPr>
          <a:xfrm>
            <a:off x="9004238" y="1126946"/>
            <a:ext cx="176330" cy="203261"/>
          </a:xfrm>
        </p:spPr>
        <p:txBody>
          <a:bodyPr/>
          <a:lstStyle>
            <a:defPPr>
              <a:defRPr lang="en-US"/>
            </a:defPPr>
            <a:lvl1pPr algn="l" defTabSz="271854" rtl="0" eaLnBrk="0" fontAlgn="base" hangingPunct="0">
              <a:spcBef>
                <a:spcPct val="0"/>
              </a:spcBef>
              <a:spcAft>
                <a:spcPct val="0"/>
              </a:spcAft>
              <a:defRPr sz="1071" kern="1200">
                <a:solidFill>
                  <a:schemeClr val="tx1"/>
                </a:solidFill>
                <a:latin typeface="Calibri" panose="020F0502020204030204" pitchFamily="34" charset="0"/>
                <a:ea typeface="MS PGothic" panose="020B0600070205080204" pitchFamily="34" charset="-128"/>
                <a:cs typeface="+mn-cs"/>
              </a:defRPr>
            </a:lvl1pPr>
            <a:lvl2pPr marL="271854" indent="-169909" algn="l" defTabSz="271854" rtl="0" eaLnBrk="0" fontAlgn="base" hangingPunct="0">
              <a:spcBef>
                <a:spcPct val="0"/>
              </a:spcBef>
              <a:spcAft>
                <a:spcPct val="0"/>
              </a:spcAft>
              <a:defRPr sz="1071" kern="1200">
                <a:solidFill>
                  <a:schemeClr val="tx1"/>
                </a:solidFill>
                <a:latin typeface="Calibri" panose="020F0502020204030204" pitchFamily="34" charset="0"/>
                <a:ea typeface="MS PGothic" panose="020B0600070205080204" pitchFamily="34" charset="-128"/>
                <a:cs typeface="+mn-cs"/>
              </a:defRPr>
            </a:lvl2pPr>
            <a:lvl3pPr marL="543707" indent="-339818" algn="l" defTabSz="271854" rtl="0" eaLnBrk="0" fontAlgn="base" hangingPunct="0">
              <a:spcBef>
                <a:spcPct val="0"/>
              </a:spcBef>
              <a:spcAft>
                <a:spcPct val="0"/>
              </a:spcAft>
              <a:defRPr sz="1071" kern="1200">
                <a:solidFill>
                  <a:schemeClr val="tx1"/>
                </a:solidFill>
                <a:latin typeface="Calibri" panose="020F0502020204030204" pitchFamily="34" charset="0"/>
                <a:ea typeface="MS PGothic" panose="020B0600070205080204" pitchFamily="34" charset="-128"/>
                <a:cs typeface="+mn-cs"/>
              </a:defRPr>
            </a:lvl3pPr>
            <a:lvl4pPr marL="815561" indent="-509726" algn="l" defTabSz="271854" rtl="0" eaLnBrk="0" fontAlgn="base" hangingPunct="0">
              <a:spcBef>
                <a:spcPct val="0"/>
              </a:spcBef>
              <a:spcAft>
                <a:spcPct val="0"/>
              </a:spcAft>
              <a:defRPr sz="1071" kern="1200">
                <a:solidFill>
                  <a:schemeClr val="tx1"/>
                </a:solidFill>
                <a:latin typeface="Calibri" panose="020F0502020204030204" pitchFamily="34" charset="0"/>
                <a:ea typeface="MS PGothic" panose="020B0600070205080204" pitchFamily="34" charset="-128"/>
                <a:cs typeface="+mn-cs"/>
              </a:defRPr>
            </a:lvl4pPr>
            <a:lvl5pPr marL="1087413" indent="-679634" algn="l" defTabSz="271854" rtl="0" eaLnBrk="0" fontAlgn="base" hangingPunct="0">
              <a:spcBef>
                <a:spcPct val="0"/>
              </a:spcBef>
              <a:spcAft>
                <a:spcPct val="0"/>
              </a:spcAft>
              <a:defRPr sz="1071" kern="1200">
                <a:solidFill>
                  <a:schemeClr val="tx1"/>
                </a:solidFill>
                <a:latin typeface="Calibri" panose="020F0502020204030204" pitchFamily="34" charset="0"/>
                <a:ea typeface="MS PGothic" panose="020B0600070205080204" pitchFamily="34" charset="-128"/>
                <a:cs typeface="+mn-cs"/>
              </a:defRPr>
            </a:lvl5pPr>
            <a:lvl6pPr marL="509726" algn="l" defTabSz="203891" rtl="0" eaLnBrk="1" latinLnBrk="0" hangingPunct="1">
              <a:defRPr sz="1071" kern="1200">
                <a:solidFill>
                  <a:schemeClr val="tx1"/>
                </a:solidFill>
                <a:latin typeface="Calibri" panose="020F0502020204030204" pitchFamily="34" charset="0"/>
                <a:ea typeface="MS PGothic" panose="020B0600070205080204" pitchFamily="34" charset="-128"/>
                <a:cs typeface="+mn-cs"/>
              </a:defRPr>
            </a:lvl6pPr>
            <a:lvl7pPr marL="611671" algn="l" defTabSz="203891" rtl="0" eaLnBrk="1" latinLnBrk="0" hangingPunct="1">
              <a:defRPr sz="1071" kern="1200">
                <a:solidFill>
                  <a:schemeClr val="tx1"/>
                </a:solidFill>
                <a:latin typeface="Calibri" panose="020F0502020204030204" pitchFamily="34" charset="0"/>
                <a:ea typeface="MS PGothic" panose="020B0600070205080204" pitchFamily="34" charset="-128"/>
                <a:cs typeface="+mn-cs"/>
              </a:defRPr>
            </a:lvl7pPr>
            <a:lvl8pPr marL="713616" algn="l" defTabSz="203891" rtl="0" eaLnBrk="1" latinLnBrk="0" hangingPunct="1">
              <a:defRPr sz="1071" kern="1200">
                <a:solidFill>
                  <a:schemeClr val="tx1"/>
                </a:solidFill>
                <a:latin typeface="Calibri" panose="020F0502020204030204" pitchFamily="34" charset="0"/>
                <a:ea typeface="MS PGothic" panose="020B0600070205080204" pitchFamily="34" charset="-128"/>
                <a:cs typeface="+mn-cs"/>
              </a:defRPr>
            </a:lvl8pPr>
            <a:lvl9pPr marL="815561" algn="l" defTabSz="203891" rtl="0" eaLnBrk="1" latinLnBrk="0" hangingPunct="1">
              <a:defRPr sz="1071" kern="1200">
                <a:solidFill>
                  <a:schemeClr val="tx1"/>
                </a:solidFill>
                <a:latin typeface="Calibri" panose="020F0502020204030204" pitchFamily="34" charset="0"/>
                <a:ea typeface="MS PGothic" panose="020B0600070205080204" pitchFamily="34" charset="-128"/>
                <a:cs typeface="+mn-cs"/>
              </a:defRPr>
            </a:lvl9pPr>
          </a:lstStyle>
          <a:p>
            <a:pPr>
              <a:defRPr/>
            </a:pPr>
            <a:fld id="{D31E404F-DF2F-42EC-9055-78282E3C7EED}" type="slidenum">
              <a:rPr lang="en-US" altLang="en-US">
                <a:solidFill>
                  <a:prstClr val="black"/>
                </a:solidFill>
              </a:rPr>
              <a:pPr>
                <a:defRPr/>
              </a:pPr>
              <a:t>23</a:t>
            </a:fld>
            <a:endParaRPr lang="en-US" altLang="en-US">
              <a:solidFill>
                <a:prstClr val="black"/>
              </a:solidFill>
            </a:endParaRPr>
          </a:p>
        </p:txBody>
      </p:sp>
      <p:pic>
        <p:nvPicPr>
          <p:cNvPr id="6" name="Picture 5">
            <a:extLst>
              <a:ext uri="{FF2B5EF4-FFF2-40B4-BE49-F238E27FC236}">
                <a16:creationId xmlns:a16="http://schemas.microsoft.com/office/drawing/2014/main" id="{CCA18D2E-C415-4BEB-8840-BCCA8A50EF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41175" y="327349"/>
            <a:ext cx="4415753" cy="5983510"/>
          </a:xfrm>
          <a:prstGeom prst="rect">
            <a:avLst/>
          </a:prstGeom>
        </p:spPr>
      </p:pic>
      <p:sp>
        <p:nvSpPr>
          <p:cNvPr id="7" name="Content Placeholder 9">
            <a:extLst>
              <a:ext uri="{FF2B5EF4-FFF2-40B4-BE49-F238E27FC236}">
                <a16:creationId xmlns:a16="http://schemas.microsoft.com/office/drawing/2014/main" id="{D156F655-A2B1-465C-AD01-7D43861C3B2C}"/>
              </a:ext>
            </a:extLst>
          </p:cNvPr>
          <p:cNvSpPr txBox="1">
            <a:spLocks/>
          </p:cNvSpPr>
          <p:nvPr/>
        </p:nvSpPr>
        <p:spPr>
          <a:xfrm>
            <a:off x="138401" y="403156"/>
            <a:ext cx="6800108" cy="6259279"/>
          </a:xfrm>
          <a:prstGeom prst="rect">
            <a:avLst/>
          </a:prstGeom>
          <a:noFill/>
        </p:spPr>
        <p:txBody>
          <a:bodyPr lIns="91440" tIns="45720" rIns="91440" bIns="45720" anchor="t">
            <a:normAutofit fontScale="92500" lnSpcReduction="20000"/>
          </a:bodyPr>
          <a:lstStyle>
            <a:lvl1pPr algn="l" defTabSz="912813" rtl="0" eaLnBrk="0" fontAlgn="base" hangingPunct="0">
              <a:spcBef>
                <a:spcPct val="20000"/>
              </a:spcBef>
              <a:spcAft>
                <a:spcPct val="0"/>
              </a:spcAft>
              <a:buFont typeface="Arial" panose="020B0604020202020204" pitchFamily="34" charset="0"/>
              <a:defRPr sz="4700" kern="1200">
                <a:solidFill>
                  <a:schemeClr val="tx2"/>
                </a:solidFill>
                <a:latin typeface="Source Sans Pro ExtraLight"/>
                <a:ea typeface="MS PGothic" panose="020B0600070205080204" pitchFamily="34" charset="-128"/>
                <a:cs typeface="Source Sans Pro ExtraLight"/>
              </a:defRPr>
            </a:lvl1pPr>
            <a:lvl2pPr marL="912813" algn="l" defTabSz="912813" rtl="0" eaLnBrk="0" fontAlgn="base" hangingPunct="0">
              <a:spcBef>
                <a:spcPct val="20000"/>
              </a:spcBef>
              <a:spcAft>
                <a:spcPct val="0"/>
              </a:spcAft>
              <a:buFont typeface="Arial" panose="020B0604020202020204" pitchFamily="34" charset="0"/>
              <a:defRPr sz="3600" kern="1200">
                <a:solidFill>
                  <a:schemeClr val="tx2"/>
                </a:solidFill>
                <a:latin typeface="Source Sans Pro ExtraLight"/>
                <a:ea typeface="MS PGothic" panose="020B0600070205080204" pitchFamily="34" charset="-128"/>
                <a:cs typeface="Source Sans Pro ExtraLight"/>
              </a:defRPr>
            </a:lvl2pPr>
            <a:lvl3pPr marL="1827213" algn="l" defTabSz="912813" rtl="0" eaLnBrk="0" fontAlgn="base" hangingPunct="0">
              <a:spcBef>
                <a:spcPct val="20000"/>
              </a:spcBef>
              <a:spcAft>
                <a:spcPct val="0"/>
              </a:spcAft>
              <a:buFont typeface="Arial" panose="020B0604020202020204" pitchFamily="34" charset="0"/>
              <a:defRPr sz="3200" kern="1200">
                <a:solidFill>
                  <a:schemeClr val="tx2"/>
                </a:solidFill>
                <a:latin typeface="Source Sans Pro ExtraLight"/>
                <a:ea typeface="MS PGothic" panose="020B0600070205080204" pitchFamily="34" charset="-128"/>
                <a:cs typeface="Source Sans Pro ExtraLight"/>
              </a:defRPr>
            </a:lvl3pPr>
            <a:lvl4pPr marL="2741613" algn="l" defTabSz="912813" rtl="0" eaLnBrk="0" fontAlgn="base" hangingPunct="0">
              <a:spcBef>
                <a:spcPct val="20000"/>
              </a:spcBef>
              <a:spcAft>
                <a:spcPct val="0"/>
              </a:spcAft>
              <a:buFont typeface="Arial" panose="020B0604020202020204" pitchFamily="34" charset="0"/>
              <a:defRPr sz="2700" kern="1200">
                <a:solidFill>
                  <a:schemeClr val="tx2"/>
                </a:solidFill>
                <a:latin typeface="Source Sans Pro ExtraLight"/>
                <a:ea typeface="MS PGothic" panose="020B0600070205080204" pitchFamily="34" charset="-128"/>
                <a:cs typeface="Source Sans Pro ExtraLight"/>
              </a:defRPr>
            </a:lvl4pPr>
            <a:lvl5pPr marL="3656013" algn="l" defTabSz="912813" rtl="0" eaLnBrk="0" fontAlgn="base" hangingPunct="0">
              <a:spcBef>
                <a:spcPct val="20000"/>
              </a:spcBef>
              <a:spcAft>
                <a:spcPct val="0"/>
              </a:spcAft>
              <a:buFont typeface="Arial" panose="020B0604020202020204" pitchFamily="34" charset="0"/>
              <a:defRPr sz="2700" kern="1200">
                <a:solidFill>
                  <a:schemeClr val="tx2"/>
                </a:solidFill>
                <a:latin typeface="Source Sans Pro ExtraLight"/>
                <a:ea typeface="MS PGothic" panose="020B0600070205080204" pitchFamily="34" charset="-128"/>
                <a:cs typeface="Source Sans Pro Extra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algn="ctr" defTabSz="683925"/>
            <a:br>
              <a:rPr lang="en-US" sz="1450">
                <a:latin typeface="Arial" panose="020B0604020202020204" pitchFamily="34" charset="0"/>
                <a:cs typeface="Arial" panose="020B0604020202020204" pitchFamily="34" charset="0"/>
              </a:rPr>
            </a:br>
            <a:endParaRPr lang="en-US" sz="1499">
              <a:solidFill>
                <a:schemeClr val="accent2"/>
              </a:solidFill>
              <a:latin typeface="Arial" panose="020B0604020202020204" pitchFamily="34" charset="0"/>
              <a:cs typeface="Arial" panose="020B0604020202020204" pitchFamily="34" charset="0"/>
            </a:endParaRPr>
          </a:p>
          <a:p>
            <a:pPr algn="ctr" defTabSz="683925"/>
            <a:endParaRPr lang="en-US" sz="1499">
              <a:solidFill>
                <a:schemeClr val="accent2"/>
              </a:solidFill>
              <a:latin typeface="Arial" panose="020B0604020202020204" pitchFamily="34" charset="0"/>
              <a:cs typeface="Arial" panose="020B0604020202020204" pitchFamily="34" charset="0"/>
            </a:endParaRPr>
          </a:p>
          <a:p>
            <a:pPr algn="ctr" defTabSz="683925"/>
            <a:r>
              <a:rPr lang="en-US" sz="2600">
                <a:solidFill>
                  <a:srgbClr val="00B050"/>
                </a:solidFill>
                <a:latin typeface="Arial"/>
                <a:ea typeface="MS PGothic"/>
                <a:cs typeface="Arial"/>
              </a:rPr>
              <a:t>A Framework for action to accelerate progress in preventing and managing child wasting and the achievements of the Sustainable Development Goals</a:t>
            </a:r>
          </a:p>
          <a:p>
            <a:pPr algn="ctr" defTabSz="683925"/>
            <a:endParaRPr lang="en-US" sz="1948">
              <a:solidFill>
                <a:schemeClr val="accent2"/>
              </a:solidFill>
              <a:latin typeface="Arial" panose="020B0604020202020204" pitchFamily="34" charset="0"/>
              <a:cs typeface="Arial" panose="020B0604020202020204" pitchFamily="34" charset="0"/>
            </a:endParaRPr>
          </a:p>
          <a:p>
            <a:pPr defTabSz="683925"/>
            <a:endParaRPr lang="en-US" sz="1998">
              <a:solidFill>
                <a:schemeClr val="tx1"/>
              </a:solidFill>
              <a:latin typeface="Arial" panose="020B0604020202020204" pitchFamily="34" charset="0"/>
              <a:cs typeface="Arial" panose="020B0604020202020204" pitchFamily="34" charset="0"/>
            </a:endParaRPr>
          </a:p>
          <a:p>
            <a:pPr defTabSz="683925"/>
            <a:r>
              <a:rPr lang="en-US" sz="1950">
                <a:solidFill>
                  <a:schemeClr val="tx1"/>
                </a:solidFill>
                <a:latin typeface="Arial"/>
                <a:ea typeface="MS PGothic"/>
                <a:cs typeface="Arial"/>
              </a:rPr>
              <a:t>The GAP was commissioned by the UN Secretary-General in the summer of 2019, and it includes costed, operational roadmaps to prevent, detect and treat child wasting in over 20 countries around the world.</a:t>
            </a:r>
          </a:p>
          <a:p>
            <a:pPr defTabSz="683925"/>
            <a:endParaRPr lang="en-US" sz="1998">
              <a:solidFill>
                <a:schemeClr val="tx1"/>
              </a:solidFill>
              <a:latin typeface="Arial" panose="020B0604020202020204" pitchFamily="34" charset="0"/>
              <a:cs typeface="Arial" panose="020B0604020202020204" pitchFamily="34" charset="0"/>
            </a:endParaRPr>
          </a:p>
          <a:p>
            <a:pPr defTabSz="683925"/>
            <a:r>
              <a:rPr lang="en-US" sz="1950">
                <a:solidFill>
                  <a:schemeClr val="tx1"/>
                </a:solidFill>
                <a:latin typeface="Arial"/>
                <a:ea typeface="MS PGothic"/>
                <a:cs typeface="Arial"/>
              </a:rPr>
              <a:t>The plan aims to respond to the slow progress towards achieving the Sustainable Development Goal (SDG) on reducing childhood wasting, and to growing calls for a more coordinated and streamlined UN approach to addressing this challenge.</a:t>
            </a:r>
          </a:p>
          <a:p>
            <a:pPr defTabSz="683925"/>
            <a:endParaRPr lang="en-US" sz="1950">
              <a:solidFill>
                <a:schemeClr val="tx1"/>
              </a:solidFill>
              <a:latin typeface="Arial" panose="020B0604020202020204" pitchFamily="34" charset="0"/>
              <a:cs typeface="Arial" panose="020B0604020202020204" pitchFamily="34" charset="0"/>
            </a:endParaRPr>
          </a:p>
          <a:p>
            <a:pPr defTabSz="683925"/>
            <a:r>
              <a:rPr lang="en-US" sz="1950">
                <a:solidFill>
                  <a:schemeClr val="tx1"/>
                </a:solidFill>
                <a:latin typeface="Arial"/>
                <a:ea typeface="MS PGothic"/>
                <a:cs typeface="Arial"/>
              </a:rPr>
              <a:t>ESAR has 7 GAP countries and its hope that these number will increase as more countries with a high burden of wasting join</a:t>
            </a:r>
            <a:endParaRPr lang="en-US" sz="1950">
              <a:solidFill>
                <a:schemeClr val="tx1"/>
              </a:solidFill>
              <a:latin typeface="Arial" panose="020B0604020202020204" pitchFamily="34" charset="0"/>
              <a:cs typeface="Arial" panose="020B0604020202020204" pitchFamily="34" charset="0"/>
            </a:endParaRPr>
          </a:p>
          <a:p>
            <a:pPr defTabSz="683925"/>
            <a:endParaRPr lang="en-US" sz="1950">
              <a:solidFill>
                <a:srgbClr val="000000"/>
              </a:solidFill>
              <a:latin typeface="Arial" panose="020B0604020202020204" pitchFamily="34" charset="0"/>
              <a:cs typeface="Arial" panose="020B0604020202020204" pitchFamily="34" charset="0"/>
            </a:endParaRPr>
          </a:p>
          <a:p>
            <a:pPr algn="ctr" defTabSz="683925"/>
            <a:endParaRPr lang="en-US" sz="1948">
              <a:solidFill>
                <a:schemeClr val="accent2"/>
              </a:solidFill>
              <a:latin typeface="Arial" panose="020B0604020202020204" pitchFamily="34" charset="0"/>
              <a:cs typeface="Arial" panose="020B0604020202020204" pitchFamily="34" charset="0"/>
            </a:endParaRPr>
          </a:p>
          <a:p>
            <a:pPr algn="ctr" defTabSz="683925"/>
            <a:endParaRPr lang="en-US" sz="3521">
              <a:solidFill>
                <a:schemeClr val="accent2"/>
              </a:solidFill>
              <a:latin typeface="Arial" panose="020B0604020202020204" pitchFamily="34" charset="0"/>
              <a:cs typeface="Arial" panose="020B0604020202020204" pitchFamily="34" charset="0"/>
            </a:endParaRPr>
          </a:p>
          <a:p>
            <a:pPr algn="ctr" defTabSz="683925"/>
            <a:endParaRPr lang="en-US" sz="1349">
              <a:solidFill>
                <a:schemeClr val="accent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D8B9FA2-CD00-88A6-B2A4-F579CD89EE63}"/>
              </a:ext>
            </a:extLst>
          </p:cNvPr>
          <p:cNvSpPr txBox="1"/>
          <p:nvPr/>
        </p:nvSpPr>
        <p:spPr>
          <a:xfrm>
            <a:off x="0" y="20051"/>
            <a:ext cx="7202774" cy="461665"/>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83925"/>
            <a:r>
              <a:rPr lang="en-US" sz="2400">
                <a:solidFill>
                  <a:schemeClr val="bg1"/>
                </a:solidFill>
                <a:latin typeface="Arial"/>
                <a:ea typeface="MS PGothic"/>
                <a:cs typeface="Arial"/>
              </a:rPr>
              <a:t>GLOBAL ACTION PLAN ON CHILD WASTING</a:t>
            </a:r>
          </a:p>
        </p:txBody>
      </p:sp>
    </p:spTree>
    <p:extLst>
      <p:ext uri="{BB962C8B-B14F-4D97-AF65-F5344CB8AC3E}">
        <p14:creationId xmlns:p14="http://schemas.microsoft.com/office/powerpoint/2010/main" val="3856577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AEA54C-7E48-8AAE-762C-F7218D46EAE6}"/>
              </a:ext>
            </a:extLst>
          </p:cNvPr>
          <p:cNvPicPr>
            <a:picLocks noChangeAspect="1"/>
          </p:cNvPicPr>
          <p:nvPr/>
        </p:nvPicPr>
        <p:blipFill>
          <a:blip r:embed="rId3"/>
          <a:stretch>
            <a:fillRect/>
          </a:stretch>
        </p:blipFill>
        <p:spPr>
          <a:xfrm>
            <a:off x="0" y="0"/>
            <a:ext cx="5266481" cy="6858000"/>
          </a:xfrm>
          <a:prstGeom prst="rect">
            <a:avLst/>
          </a:prstGeom>
        </p:spPr>
      </p:pic>
      <p:sp>
        <p:nvSpPr>
          <p:cNvPr id="8" name="TextBox 7">
            <a:extLst>
              <a:ext uri="{FF2B5EF4-FFF2-40B4-BE49-F238E27FC236}">
                <a16:creationId xmlns:a16="http://schemas.microsoft.com/office/drawing/2014/main" id="{C3EE3B80-8B0B-0E8F-B7D0-10B75157E6B0}"/>
              </a:ext>
            </a:extLst>
          </p:cNvPr>
          <p:cNvSpPr txBox="1"/>
          <p:nvPr/>
        </p:nvSpPr>
        <p:spPr>
          <a:xfrm>
            <a:off x="5388551" y="87364"/>
            <a:ext cx="6089514" cy="10772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600"/>
              <a:t>WHAT IS THE CHILD NUTRITION FUND? </a:t>
            </a:r>
            <a:r>
              <a:rPr lang="en-US" sz="1600" b="0"/>
              <a:t>The Child Nutrition Fund (CNF) is a new financing mechanism designed to accelerate the scale-up of sustainable policies, </a:t>
            </a:r>
            <a:r>
              <a:rPr lang="en-US" sz="1600" b="0" err="1"/>
              <a:t>programmes</a:t>
            </a:r>
            <a:r>
              <a:rPr lang="en-US" sz="1600" b="0"/>
              <a:t> and supplies to end child wasting.</a:t>
            </a:r>
            <a:endParaRPr lang="en-GB" sz="1600" b="0"/>
          </a:p>
        </p:txBody>
      </p:sp>
      <p:sp>
        <p:nvSpPr>
          <p:cNvPr id="12" name="TextBox 11">
            <a:extLst>
              <a:ext uri="{FF2B5EF4-FFF2-40B4-BE49-F238E27FC236}">
                <a16:creationId xmlns:a16="http://schemas.microsoft.com/office/drawing/2014/main" id="{76810565-655D-6A4C-B1EC-C478B3F45BFD}"/>
              </a:ext>
            </a:extLst>
          </p:cNvPr>
          <p:cNvSpPr txBox="1"/>
          <p:nvPr/>
        </p:nvSpPr>
        <p:spPr>
          <a:xfrm>
            <a:off x="5388551" y="1238394"/>
            <a:ext cx="6089514" cy="13234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600"/>
              <a:t>WHO IS THE CHILD NUTRITION FUND FOR? </a:t>
            </a:r>
            <a:r>
              <a:rPr lang="en-US" sz="1600" b="0"/>
              <a:t>To support government-led efforts in countries that carry some of the highest numbers and/or proportion of children under 5 years of age with wasting that have developed operational roadmaps as part of the GAP</a:t>
            </a:r>
            <a:endParaRPr lang="en-GB" sz="1600" b="0">
              <a:solidFill>
                <a:schemeClr val="accent1"/>
              </a:solidFill>
            </a:endParaRPr>
          </a:p>
        </p:txBody>
      </p:sp>
      <p:sp>
        <p:nvSpPr>
          <p:cNvPr id="14" name="TextBox 13">
            <a:extLst>
              <a:ext uri="{FF2B5EF4-FFF2-40B4-BE49-F238E27FC236}">
                <a16:creationId xmlns:a16="http://schemas.microsoft.com/office/drawing/2014/main" id="{543914B3-BEC8-F712-1579-57135B67DCEA}"/>
              </a:ext>
            </a:extLst>
          </p:cNvPr>
          <p:cNvSpPr txBox="1"/>
          <p:nvPr/>
        </p:nvSpPr>
        <p:spPr>
          <a:xfrm>
            <a:off x="5425063" y="2620422"/>
            <a:ext cx="6754237" cy="3385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600"/>
              <a:t>WHAT ACTIONS WILL THE CHILD NUTRITION FUND SCALE UP? </a:t>
            </a:r>
            <a:endParaRPr lang="en-GB" sz="1600" b="0"/>
          </a:p>
        </p:txBody>
      </p:sp>
      <p:pic>
        <p:nvPicPr>
          <p:cNvPr id="4" name="Picture 3">
            <a:extLst>
              <a:ext uri="{FF2B5EF4-FFF2-40B4-BE49-F238E27FC236}">
                <a16:creationId xmlns:a16="http://schemas.microsoft.com/office/drawing/2014/main" id="{4A769FEE-A97D-8EF7-F7E2-64EF70D57FEE}"/>
              </a:ext>
            </a:extLst>
          </p:cNvPr>
          <p:cNvPicPr>
            <a:picLocks noChangeAspect="1"/>
          </p:cNvPicPr>
          <p:nvPr/>
        </p:nvPicPr>
        <p:blipFill>
          <a:blip r:embed="rId4"/>
          <a:stretch>
            <a:fillRect/>
          </a:stretch>
        </p:blipFill>
        <p:spPr>
          <a:xfrm>
            <a:off x="5388551" y="2974532"/>
            <a:ext cx="6579606" cy="2152103"/>
          </a:xfrm>
          <a:prstGeom prst="rect">
            <a:avLst/>
          </a:prstGeom>
        </p:spPr>
      </p:pic>
      <p:sp>
        <p:nvSpPr>
          <p:cNvPr id="7" name="TextBox 6">
            <a:extLst>
              <a:ext uri="{FF2B5EF4-FFF2-40B4-BE49-F238E27FC236}">
                <a16:creationId xmlns:a16="http://schemas.microsoft.com/office/drawing/2014/main" id="{FB730C07-3ACE-4819-232D-9232D34B4D69}"/>
              </a:ext>
            </a:extLst>
          </p:cNvPr>
          <p:cNvSpPr txBox="1"/>
          <p:nvPr/>
        </p:nvSpPr>
        <p:spPr>
          <a:xfrm>
            <a:off x="5425062" y="5314796"/>
            <a:ext cx="6754237" cy="14773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600"/>
              <a:t>WHAT ARE THE WINDOWS OF THE CNF?</a:t>
            </a:r>
          </a:p>
          <a:p>
            <a:pPr marL="342900" indent="-342900" algn="l">
              <a:buAutoNum type="arabicPeriod"/>
            </a:pPr>
            <a:r>
              <a:rPr lang="en-US" sz="1800" b="0"/>
              <a:t>Program window</a:t>
            </a:r>
          </a:p>
          <a:p>
            <a:pPr marL="342900" indent="-342900" algn="l">
              <a:buAutoNum type="arabicPeriod"/>
            </a:pPr>
            <a:r>
              <a:rPr lang="en-US" sz="1800" b="0"/>
              <a:t>Match window for essential nutrition services and supplies</a:t>
            </a:r>
          </a:p>
          <a:p>
            <a:pPr marL="342900" indent="-342900" algn="l">
              <a:buAutoNum type="arabicPeriod"/>
            </a:pPr>
            <a:r>
              <a:rPr lang="en-US" sz="1800" b="0"/>
              <a:t>Supplier window</a:t>
            </a:r>
          </a:p>
          <a:p>
            <a:pPr marL="342900" indent="-342900" algn="l">
              <a:buAutoNum type="arabicPeriod"/>
            </a:pPr>
            <a:endParaRPr lang="en-US" sz="1800"/>
          </a:p>
        </p:txBody>
      </p:sp>
    </p:spTree>
    <p:extLst>
      <p:ext uri="{BB962C8B-B14F-4D97-AF65-F5344CB8AC3E}">
        <p14:creationId xmlns:p14="http://schemas.microsoft.com/office/powerpoint/2010/main" val="233262401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algn="l" defTabSz="913212" hangingPunct="1">
              <a:defRPr/>
            </a:pPr>
            <a:r>
              <a:rPr lang="en-GB" sz="1797" b="0" kern="1200">
                <a:solidFill>
                  <a:srgbClr val="FFFFFF"/>
                </a:solidFill>
                <a:latin typeface="Arial" panose="020B0604020202020204" pitchFamily="34" charset="0"/>
                <a:ea typeface="Open Sans" panose="020B0606030504020204" pitchFamily="34" charset="0"/>
                <a:cs typeface="Arial" panose="020B0604020202020204" pitchFamily="34" charset="0"/>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defTabSz="913212" hangingPunct="1">
              <a:defRPr/>
            </a:pPr>
            <a:r>
              <a:rPr lang="en-US" sz="1798" kern="1200">
                <a:solidFill>
                  <a:srgbClr val="FFFFFF"/>
                </a:solidFill>
                <a:latin typeface="Arial" panose="020B0604020202020204" pitchFamily="34" charset="0"/>
                <a:ea typeface="+mn-ea"/>
                <a:cs typeface="Arial" panose="020B0604020202020204" pitchFamily="34" charset="0"/>
              </a:rPr>
              <a:t>Somalia, Afghanistan and Yemen</a:t>
            </a:r>
            <a:endParaRPr lang="en-GB" sz="1797" kern="12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32" name="Table 32">
            <a:extLst>
              <a:ext uri="{FF2B5EF4-FFF2-40B4-BE49-F238E27FC236}">
                <a16:creationId xmlns:a16="http://schemas.microsoft.com/office/drawing/2014/main" id="{7DBFB701-94C1-367E-FC08-EA379A0C4387}"/>
              </a:ext>
            </a:extLst>
          </p:cNvPr>
          <p:cNvGraphicFramePr>
            <a:graphicFrameLocks noGrp="1"/>
          </p:cNvGraphicFramePr>
          <p:nvPr/>
        </p:nvGraphicFramePr>
        <p:xfrm>
          <a:off x="2062191" y="3026542"/>
          <a:ext cx="2523449" cy="895911"/>
        </p:xfrm>
        <a:graphic>
          <a:graphicData uri="http://schemas.openxmlformats.org/drawingml/2006/table">
            <a:tbl>
              <a:tblPr firstRow="1" bandRow="1">
                <a:effectLst/>
                <a:tableStyleId>{46F890A9-2807-4EBB-B81D-B2AA78EC7F39}</a:tableStyleId>
              </a:tblPr>
              <a:tblGrid>
                <a:gridCol w="2523449">
                  <a:extLst>
                    <a:ext uri="{9D8B030D-6E8A-4147-A177-3AD203B41FA5}">
                      <a16:colId xmlns:a16="http://schemas.microsoft.com/office/drawing/2014/main" val="541863037"/>
                    </a:ext>
                  </a:extLst>
                </a:gridCol>
              </a:tblGrid>
              <a:tr h="365379">
                <a:tc>
                  <a:txBody>
                    <a:bodyPr/>
                    <a:lstStyle/>
                    <a:p>
                      <a:pPr algn="ctr"/>
                      <a:r>
                        <a:rPr lang="en-US" sz="1800" b="1" kern="1200">
                          <a:solidFill>
                            <a:srgbClr val="FFC000"/>
                          </a:solidFill>
                          <a:latin typeface="Arial"/>
                          <a:ea typeface="+mn-ea"/>
                          <a:cs typeface="Arial"/>
                        </a:rPr>
                        <a:t>2025</a:t>
                      </a:r>
                    </a:p>
                  </a:txBody>
                  <a:tcPr marL="91345" marR="91345" marT="45672" marB="45672" anchor="ctr">
                    <a:lnL w="12700" cap="flat" cmpd="sng" algn="ctr">
                      <a:solidFill>
                        <a:srgbClr val="000204"/>
                      </a:solidFill>
                      <a:prstDash val="solid"/>
                      <a:round/>
                      <a:headEnd type="none" w="med" len="med"/>
                      <a:tailEnd type="none" w="med" len="med"/>
                    </a:lnL>
                    <a:lnR w="12700" cap="flat" cmpd="sng" algn="ctr">
                      <a:solidFill>
                        <a:srgbClr val="000204"/>
                      </a:solidFill>
                      <a:prstDash val="solid"/>
                      <a:round/>
                      <a:headEnd type="none" w="med" len="med"/>
                      <a:tailEnd type="none" w="med" len="med"/>
                    </a:lnR>
                    <a:lnT w="12700" cap="flat" cmpd="sng" algn="ctr">
                      <a:solidFill>
                        <a:srgbClr val="000204"/>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530247">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b="1">
                          <a:solidFill>
                            <a:srgbClr val="00B0F0"/>
                          </a:solidFill>
                          <a:latin typeface="Arial" panose="020B0604020202020204" pitchFamily="34" charset="0"/>
                          <a:cs typeface="Arial" panose="020B0604020202020204" pitchFamily="34" charset="0"/>
                        </a:rPr>
                        <a:t>Ethiopia</a:t>
                      </a:r>
                      <a:endParaRPr lang="en-GB" sz="1800" b="1">
                        <a:solidFill>
                          <a:schemeClr val="accent4">
                            <a:lumMod val="20000"/>
                            <a:lumOff val="80000"/>
                          </a:schemeClr>
                        </a:solidFill>
                        <a:latin typeface="Arial" panose="020B0604020202020204" pitchFamily="34" charset="0"/>
                        <a:cs typeface="Arial" panose="020B0604020202020204" pitchFamily="34" charset="0"/>
                      </a:endParaRPr>
                    </a:p>
                  </a:txBody>
                  <a:tcPr marL="91345" marR="91345" marT="45672" marB="45672">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graphicFrame>
        <p:nvGraphicFramePr>
          <p:cNvPr id="35" name="Table 32">
            <a:extLst>
              <a:ext uri="{FF2B5EF4-FFF2-40B4-BE49-F238E27FC236}">
                <a16:creationId xmlns:a16="http://schemas.microsoft.com/office/drawing/2014/main" id="{F591F94A-81E5-24EB-9EB1-800FC17773D7}"/>
              </a:ext>
            </a:extLst>
          </p:cNvPr>
          <p:cNvGraphicFramePr>
            <a:graphicFrameLocks noGrp="1"/>
          </p:cNvGraphicFramePr>
          <p:nvPr/>
        </p:nvGraphicFramePr>
        <p:xfrm>
          <a:off x="3970274" y="1789735"/>
          <a:ext cx="2787965" cy="1070417"/>
        </p:xfrm>
        <a:graphic>
          <a:graphicData uri="http://schemas.openxmlformats.org/drawingml/2006/table">
            <a:tbl>
              <a:tblPr firstRow="1" bandRow="1">
                <a:tableStyleId>{46F890A9-2807-4EBB-B81D-B2AA78EC7F39}</a:tableStyleId>
              </a:tblPr>
              <a:tblGrid>
                <a:gridCol w="2787965">
                  <a:extLst>
                    <a:ext uri="{9D8B030D-6E8A-4147-A177-3AD203B41FA5}">
                      <a16:colId xmlns:a16="http://schemas.microsoft.com/office/drawing/2014/main" val="541863037"/>
                    </a:ext>
                  </a:extLst>
                </a:gridCol>
              </a:tblGrid>
              <a:tr h="365379">
                <a:tc>
                  <a:txBody>
                    <a:bodyPr/>
                    <a:lstStyle/>
                    <a:p>
                      <a:pPr algn="ctr"/>
                      <a:r>
                        <a:rPr lang="en-US" sz="1800" b="1" kern="1200">
                          <a:solidFill>
                            <a:srgbClr val="FFC000"/>
                          </a:solidFill>
                          <a:latin typeface="Arial"/>
                          <a:ea typeface="+mn-ea"/>
                          <a:cs typeface="Arial"/>
                        </a:rPr>
                        <a:t>2024</a:t>
                      </a:r>
                    </a:p>
                  </a:txBody>
                  <a:tcPr marL="91345" marR="91345" marT="45672" marB="45672"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704753">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b="1">
                          <a:solidFill>
                            <a:srgbClr val="00B0F0"/>
                          </a:solidFill>
                          <a:latin typeface="Arial" panose="020B0604020202020204" pitchFamily="34" charset="0"/>
                          <a:cs typeface="Arial" panose="020B0604020202020204" pitchFamily="34" charset="0"/>
                        </a:rPr>
                        <a:t>Kenya, Madagascar, South Sudan</a:t>
                      </a:r>
                      <a:endParaRPr lang="en-GB" sz="1800" b="1">
                        <a:solidFill>
                          <a:srgbClr val="00B0F0"/>
                        </a:solidFill>
                        <a:latin typeface="Arial" panose="020B0604020202020204" pitchFamily="34" charset="0"/>
                        <a:cs typeface="Arial" panose="020B0604020202020204" pitchFamily="34" charset="0"/>
                      </a:endParaRPr>
                    </a:p>
                  </a:txBody>
                  <a:tcPr marL="91345" marR="91345" marT="45672" marB="45672">
                    <a:lnT w="12700" cap="flat" cmpd="sng" algn="ctr">
                      <a:solidFill>
                        <a:srgbClr val="4F4F4E"/>
                      </a:solidFill>
                      <a:prstDash val="solid"/>
                      <a:round/>
                      <a:headEnd type="none" w="med" len="med"/>
                      <a:tailEnd type="none" w="med" len="med"/>
                    </a:lnT>
                    <a:solidFill>
                      <a:srgbClr val="4F4F4E"/>
                    </a:solidFill>
                  </a:tcPr>
                </a:tc>
                <a:extLst>
                  <a:ext uri="{0D108BD9-81ED-4DB2-BD59-A6C34878D82A}">
                    <a16:rowId xmlns:a16="http://schemas.microsoft.com/office/drawing/2014/main" val="1748772895"/>
                  </a:ext>
                </a:extLst>
              </a:tr>
            </a:tbl>
          </a:graphicData>
        </a:graphic>
      </p:graphicFrame>
      <p:graphicFrame>
        <p:nvGraphicFramePr>
          <p:cNvPr id="37" name="Table 32">
            <a:extLst>
              <a:ext uri="{FF2B5EF4-FFF2-40B4-BE49-F238E27FC236}">
                <a16:creationId xmlns:a16="http://schemas.microsoft.com/office/drawing/2014/main" id="{17FDAC70-1E3B-BBD5-929E-9BDB6E6E5FAA}"/>
              </a:ext>
            </a:extLst>
          </p:cNvPr>
          <p:cNvGraphicFramePr>
            <a:graphicFrameLocks noGrp="1"/>
          </p:cNvGraphicFramePr>
          <p:nvPr/>
        </p:nvGraphicFramePr>
        <p:xfrm>
          <a:off x="241572" y="4044122"/>
          <a:ext cx="2523449" cy="1062919"/>
        </p:xfrm>
        <a:graphic>
          <a:graphicData uri="http://schemas.openxmlformats.org/drawingml/2006/table">
            <a:tbl>
              <a:tblPr firstRow="1" bandRow="1">
                <a:tableStyleId>{46F890A9-2807-4EBB-B81D-B2AA78EC7F39}</a:tableStyleId>
              </a:tblPr>
              <a:tblGrid>
                <a:gridCol w="2523449">
                  <a:extLst>
                    <a:ext uri="{9D8B030D-6E8A-4147-A177-3AD203B41FA5}">
                      <a16:colId xmlns:a16="http://schemas.microsoft.com/office/drawing/2014/main" val="541863037"/>
                    </a:ext>
                  </a:extLst>
                </a:gridCol>
              </a:tblGrid>
              <a:tr h="365379">
                <a:tc>
                  <a:txBody>
                    <a:bodyPr/>
                    <a:lstStyle/>
                    <a:p>
                      <a:pPr algn="ctr"/>
                      <a:r>
                        <a:rPr lang="en-US" sz="1800" b="1" kern="1200">
                          <a:solidFill>
                            <a:srgbClr val="FFC000"/>
                          </a:solidFill>
                          <a:latin typeface="Arial"/>
                          <a:ea typeface="+mn-ea"/>
                          <a:cs typeface="Arial"/>
                        </a:rPr>
                        <a:t>2026</a:t>
                      </a:r>
                    </a:p>
                  </a:txBody>
                  <a:tcPr marL="91345" marR="91345" marT="45672" marB="45672"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noFill/>
                  </a:tcPr>
                </a:tc>
                <a:extLst>
                  <a:ext uri="{0D108BD9-81ED-4DB2-BD59-A6C34878D82A}">
                    <a16:rowId xmlns:a16="http://schemas.microsoft.com/office/drawing/2014/main" val="1616353940"/>
                  </a:ext>
                </a:extLst>
              </a:tr>
              <a:tr h="697255">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b="1">
                          <a:solidFill>
                            <a:srgbClr val="00B0F0"/>
                          </a:solidFill>
                          <a:latin typeface="Arial" panose="020B0604020202020204" pitchFamily="34" charset="0"/>
                          <a:cs typeface="Arial" panose="020B0604020202020204" pitchFamily="34" charset="0"/>
                        </a:rPr>
                        <a:t>Somalia</a:t>
                      </a:r>
                      <a:endParaRPr lang="en-GB" sz="1800" b="1">
                        <a:solidFill>
                          <a:schemeClr val="accent4">
                            <a:lumMod val="20000"/>
                            <a:lumOff val="80000"/>
                          </a:schemeClr>
                        </a:solidFill>
                        <a:latin typeface="Arial" panose="020B0604020202020204" pitchFamily="34" charset="0"/>
                        <a:cs typeface="Arial" panose="020B0604020202020204" pitchFamily="34" charset="0"/>
                      </a:endParaRPr>
                    </a:p>
                  </a:txBody>
                  <a:tcPr marL="91345" marR="91345" marT="45672" marB="45672">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graphicFrame>
        <p:nvGraphicFramePr>
          <p:cNvPr id="8" name="Table 32">
            <a:extLst>
              <a:ext uri="{FF2B5EF4-FFF2-40B4-BE49-F238E27FC236}">
                <a16:creationId xmlns:a16="http://schemas.microsoft.com/office/drawing/2014/main" id="{2E08DAE9-C67A-8E5F-2D16-5B125646F03F}"/>
              </a:ext>
            </a:extLst>
          </p:cNvPr>
          <p:cNvGraphicFramePr>
            <a:graphicFrameLocks noGrp="1"/>
          </p:cNvGraphicFramePr>
          <p:nvPr/>
        </p:nvGraphicFramePr>
        <p:xfrm>
          <a:off x="143564" y="5495054"/>
          <a:ext cx="6080624" cy="1279968"/>
        </p:xfrm>
        <a:graphic>
          <a:graphicData uri="http://schemas.openxmlformats.org/drawingml/2006/table">
            <a:tbl>
              <a:tblPr firstRow="1" bandRow="1">
                <a:tableStyleId>{46F890A9-2807-4EBB-B81D-B2AA78EC7F39}</a:tableStyleId>
              </a:tblPr>
              <a:tblGrid>
                <a:gridCol w="6080624">
                  <a:extLst>
                    <a:ext uri="{9D8B030D-6E8A-4147-A177-3AD203B41FA5}">
                      <a16:colId xmlns:a16="http://schemas.microsoft.com/office/drawing/2014/main" val="541863037"/>
                    </a:ext>
                  </a:extLst>
                </a:gridCol>
              </a:tblGrid>
              <a:tr h="365379">
                <a:tc>
                  <a:txBody>
                    <a:bodyPr/>
                    <a:lstStyle/>
                    <a:p>
                      <a:pPr algn="ctr"/>
                      <a:r>
                        <a:rPr lang="en-US" sz="1800" b="1" kern="1200">
                          <a:solidFill>
                            <a:srgbClr val="FFC000"/>
                          </a:solidFill>
                          <a:latin typeface="Arial"/>
                          <a:ea typeface="+mn-ea"/>
                          <a:cs typeface="Arial"/>
                        </a:rPr>
                        <a:t>2024 to 2026</a:t>
                      </a:r>
                    </a:p>
                  </a:txBody>
                  <a:tcPr marL="91345" marR="91345" marT="45672" marB="45672"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658482">
                <a:tc>
                  <a:txBody>
                    <a:bodyPr/>
                    <a:lstStyle/>
                    <a:p>
                      <a:pPr marL="285750" indent="-285750" algn="l">
                        <a:buFont typeface="Arial" panose="020B0604020202020204" pitchFamily="34" charset="0"/>
                        <a:buChar char="•"/>
                      </a:pPr>
                      <a:r>
                        <a:rPr lang="en-US" sz="1800" b="1" kern="1200">
                          <a:solidFill>
                            <a:srgbClr val="00B0F0"/>
                          </a:solidFill>
                          <a:latin typeface="Arial"/>
                          <a:ea typeface="+mn-ea"/>
                          <a:cs typeface="Arial"/>
                        </a:rPr>
                        <a:t>Documentation of lesson learnt </a:t>
                      </a:r>
                    </a:p>
                    <a:p>
                      <a:pPr marL="285750" indent="-285750" algn="l">
                        <a:buFont typeface="Arial" panose="020B0604020202020204" pitchFamily="34" charset="0"/>
                        <a:buChar char="•"/>
                      </a:pPr>
                      <a:r>
                        <a:rPr lang="en-US" sz="1800" b="1" kern="1200">
                          <a:solidFill>
                            <a:srgbClr val="00B0F0"/>
                          </a:solidFill>
                          <a:latin typeface="Arial"/>
                          <a:ea typeface="+mn-ea"/>
                          <a:cs typeface="Arial"/>
                        </a:rPr>
                        <a:t>Support COs in updating  National guidelines to the New WHO Guidelines recommendations</a:t>
                      </a:r>
                    </a:p>
                  </a:txBody>
                  <a:tcPr marL="91345" marR="91345" marT="45672" marB="45672">
                    <a:lnT w="12700" cap="flat" cmpd="sng" algn="ctr">
                      <a:solidFill>
                        <a:srgbClr val="4F4F4E"/>
                      </a:solidFill>
                      <a:prstDash val="solid"/>
                      <a:round/>
                      <a:headEnd type="none" w="med" len="med"/>
                      <a:tailEnd type="none" w="med" len="med"/>
                    </a:lnT>
                    <a:solidFill>
                      <a:srgbClr val="4F4F4E"/>
                    </a:solidFill>
                  </a:tcPr>
                </a:tc>
                <a:extLst>
                  <a:ext uri="{0D108BD9-81ED-4DB2-BD59-A6C34878D82A}">
                    <a16:rowId xmlns:a16="http://schemas.microsoft.com/office/drawing/2014/main" val="1748772895"/>
                  </a:ext>
                </a:extLst>
              </a:tr>
            </a:tbl>
          </a:graphicData>
        </a:graphic>
      </p:graphicFrame>
      <p:pic>
        <p:nvPicPr>
          <p:cNvPr id="3" name="Picture 2">
            <a:extLst>
              <a:ext uri="{FF2B5EF4-FFF2-40B4-BE49-F238E27FC236}">
                <a16:creationId xmlns:a16="http://schemas.microsoft.com/office/drawing/2014/main" id="{E9626008-8FF2-D53A-C350-5D402531CDE6}"/>
              </a:ext>
            </a:extLst>
          </p:cNvPr>
          <p:cNvPicPr>
            <a:picLocks noChangeAspect="1"/>
          </p:cNvPicPr>
          <p:nvPr/>
        </p:nvPicPr>
        <p:blipFill rotWithShape="1">
          <a:blip r:embed="rId4"/>
          <a:srcRect r="1602"/>
          <a:stretch/>
        </p:blipFill>
        <p:spPr>
          <a:xfrm rot="420476">
            <a:off x="6960618" y="860997"/>
            <a:ext cx="4693631" cy="5643563"/>
          </a:xfrm>
          <a:prstGeom prst="rect">
            <a:avLst/>
          </a:prstGeom>
          <a:ln>
            <a:solidFill>
              <a:schemeClr val="tx1"/>
            </a:solidFill>
          </a:ln>
        </p:spPr>
      </p:pic>
      <p:sp>
        <p:nvSpPr>
          <p:cNvPr id="5" name="Title 1">
            <a:extLst>
              <a:ext uri="{FF2B5EF4-FFF2-40B4-BE49-F238E27FC236}">
                <a16:creationId xmlns:a16="http://schemas.microsoft.com/office/drawing/2014/main" id="{544A2381-6CEB-68F8-3818-B2F51B612053}"/>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675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r>
              <a:rPr lang="en-US"/>
              <a:t>2024 –2026 Transition Plan to 2023 WHO Guidelines</a:t>
            </a:r>
            <a:endParaRPr lang="en-GB"/>
          </a:p>
        </p:txBody>
      </p:sp>
      <p:pic>
        <p:nvPicPr>
          <p:cNvPr id="4" name="Picture 3">
            <a:extLst>
              <a:ext uri="{FF2B5EF4-FFF2-40B4-BE49-F238E27FC236}">
                <a16:creationId xmlns:a16="http://schemas.microsoft.com/office/drawing/2014/main" id="{C07BC56F-9828-AB33-A6FB-06CA3795D7AF}"/>
              </a:ext>
            </a:extLst>
          </p:cNvPr>
          <p:cNvPicPr>
            <a:picLocks noChangeAspect="1"/>
          </p:cNvPicPr>
          <p:nvPr/>
        </p:nvPicPr>
        <p:blipFill>
          <a:blip r:embed="rId5"/>
          <a:stretch>
            <a:fillRect/>
          </a:stretch>
        </p:blipFill>
        <p:spPr>
          <a:xfrm rot="20927960">
            <a:off x="518076" y="826800"/>
            <a:ext cx="2267524" cy="1275482"/>
          </a:xfrm>
          <a:prstGeom prst="rect">
            <a:avLst/>
          </a:prstGeom>
        </p:spPr>
      </p:pic>
    </p:spTree>
    <p:custDataLst>
      <p:tags r:id="rId1"/>
    </p:custDataLst>
    <p:extLst>
      <p:ext uri="{BB962C8B-B14F-4D97-AF65-F5344CB8AC3E}">
        <p14:creationId xmlns:p14="http://schemas.microsoft.com/office/powerpoint/2010/main" val="427548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358D-3BD1-659E-C0FC-7D31E741BF4D}"/>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750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r>
              <a:rPr lang="en-US"/>
              <a:t>IYCF + counselling in emergencies</a:t>
            </a:r>
            <a:endParaRPr lang="en-GB"/>
          </a:p>
        </p:txBody>
      </p:sp>
      <p:graphicFrame>
        <p:nvGraphicFramePr>
          <p:cNvPr id="3" name="Content Placeholder 3">
            <a:extLst>
              <a:ext uri="{FF2B5EF4-FFF2-40B4-BE49-F238E27FC236}">
                <a16:creationId xmlns:a16="http://schemas.microsoft.com/office/drawing/2014/main" id="{E63E57CB-058D-6B5F-EF1B-ABA1F1D1FE79}"/>
              </a:ext>
            </a:extLst>
          </p:cNvPr>
          <p:cNvGraphicFramePr>
            <a:graphicFrameLocks/>
          </p:cNvGraphicFramePr>
          <p:nvPr/>
        </p:nvGraphicFramePr>
        <p:xfrm>
          <a:off x="1" y="1469570"/>
          <a:ext cx="6625651" cy="4189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AC86EA71-D794-F453-29DD-4E141F5F85C1}"/>
              </a:ext>
            </a:extLst>
          </p:cNvPr>
          <p:cNvSpPr txBox="1">
            <a:spLocks/>
          </p:cNvSpPr>
          <p:nvPr/>
        </p:nvSpPr>
        <p:spPr>
          <a:xfrm>
            <a:off x="1120725" y="802360"/>
            <a:ext cx="4968925" cy="4280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B0F0"/>
                </a:solidFill>
              </a:rPr>
              <a:t>Priorities and progress</a:t>
            </a:r>
            <a:endParaRPr lang="en-GB" sz="2400" b="1">
              <a:solidFill>
                <a:srgbClr val="00B0F0"/>
              </a:solidFill>
            </a:endParaRPr>
          </a:p>
        </p:txBody>
      </p:sp>
      <p:sp>
        <p:nvSpPr>
          <p:cNvPr id="6" name="Text Placeholder 2">
            <a:extLst>
              <a:ext uri="{FF2B5EF4-FFF2-40B4-BE49-F238E27FC236}">
                <a16:creationId xmlns:a16="http://schemas.microsoft.com/office/drawing/2014/main" id="{49E96DCB-026F-FD7E-4A50-978F37AEA7D3}"/>
              </a:ext>
            </a:extLst>
          </p:cNvPr>
          <p:cNvSpPr txBox="1">
            <a:spLocks/>
          </p:cNvSpPr>
          <p:nvPr/>
        </p:nvSpPr>
        <p:spPr>
          <a:xfrm>
            <a:off x="59961" y="5890502"/>
            <a:ext cx="7959777" cy="967497"/>
          </a:xfrm>
          <a:prstGeom prst="rect">
            <a:avLst/>
          </a:prstGeom>
        </p:spPr>
        <p:txBody>
          <a:bodyPr>
            <a:normAutofit fontScale="62500" lnSpcReduction="20000"/>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b="1">
                <a:solidFill>
                  <a:srgbClr val="00B0F0"/>
                </a:solidFill>
              </a:rPr>
              <a:t>Country level support priorities </a:t>
            </a:r>
          </a:p>
          <a:p>
            <a:pPr marL="457200" indent="-457200" algn="l" hangingPunct="1">
              <a:buFont typeface="Arial" panose="020B0604020202020204" pitchFamily="34" charset="0"/>
              <a:buChar char="•"/>
            </a:pPr>
            <a:r>
              <a:rPr lang="en-US"/>
              <a:t>Awareness creation </a:t>
            </a:r>
          </a:p>
          <a:p>
            <a:pPr marL="457200" indent="-457200" algn="l" hangingPunct="1">
              <a:buFont typeface="Arial" panose="020B0604020202020204" pitchFamily="34" charset="0"/>
              <a:buChar char="•"/>
            </a:pPr>
            <a:r>
              <a:rPr lang="en-US"/>
              <a:t>IYCF counselling: with better adaptation to emergency contexts</a:t>
            </a:r>
          </a:p>
          <a:p>
            <a:pPr marL="457200" indent="-457200" algn="l" hangingPunct="1">
              <a:buFont typeface="Arial" panose="020B0604020202020204" pitchFamily="34" charset="0"/>
              <a:buChar char="•"/>
            </a:pPr>
            <a:r>
              <a:rPr lang="en-US"/>
              <a:t>IYCF in disease outbreaks  - cholera, EVD </a:t>
            </a:r>
            <a:r>
              <a:rPr lang="en-US" err="1"/>
              <a:t>etc</a:t>
            </a:r>
            <a:endParaRPr lang="en-US"/>
          </a:p>
          <a:p>
            <a:pPr hangingPunct="1"/>
            <a:endParaRPr lang="en-US"/>
          </a:p>
        </p:txBody>
      </p:sp>
      <p:pic>
        <p:nvPicPr>
          <p:cNvPr id="7" name="Picture 6" descr="A group of women sitting on the floor&#10;&#10;Description automatically generated">
            <a:extLst>
              <a:ext uri="{FF2B5EF4-FFF2-40B4-BE49-F238E27FC236}">
                <a16:creationId xmlns:a16="http://schemas.microsoft.com/office/drawing/2014/main" id="{5D29E5C0-CD9C-B07B-1401-11ECAB32ABC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203822" y="1102848"/>
            <a:ext cx="2727627" cy="2835214"/>
          </a:xfrm>
          <a:prstGeom prst="rect">
            <a:avLst/>
          </a:prstGeom>
        </p:spPr>
      </p:pic>
      <p:pic>
        <p:nvPicPr>
          <p:cNvPr id="8" name="Picture 7" descr="A picture containing outdoor, sky, nature, overlooking&#10;&#10;Description automatically generated">
            <a:extLst>
              <a:ext uri="{FF2B5EF4-FFF2-40B4-BE49-F238E27FC236}">
                <a16:creationId xmlns:a16="http://schemas.microsoft.com/office/drawing/2014/main" id="{3BE2CE74-E66C-6EE7-49CB-DC76E5C00F8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4420" r="30064" b="-1"/>
          <a:stretch/>
        </p:blipFill>
        <p:spPr>
          <a:xfrm>
            <a:off x="9567635" y="4028398"/>
            <a:ext cx="2456803" cy="2489280"/>
          </a:xfrm>
          <a:prstGeom prst="rect">
            <a:avLst/>
          </a:prstGeom>
        </p:spPr>
      </p:pic>
      <p:pic>
        <p:nvPicPr>
          <p:cNvPr id="9" name="Picture 8" descr="A large group of tents in a field&#10;&#10;Description automatically generated">
            <a:extLst>
              <a:ext uri="{FF2B5EF4-FFF2-40B4-BE49-F238E27FC236}">
                <a16:creationId xmlns:a16="http://schemas.microsoft.com/office/drawing/2014/main" id="{FAE7BEBF-A2BD-A07E-51F5-219559A09130}"/>
              </a:ext>
            </a:extLst>
          </p:cNvPr>
          <p:cNvPicPr>
            <a:picLocks noChangeAspect="1"/>
          </p:cNvPicPr>
          <p:nvPr/>
        </p:nvPicPr>
        <p:blipFill rotWithShape="1">
          <a:blip r:embed="rId10">
            <a:extLst>
              <a:ext uri="{28A0092B-C50C-407E-A947-70E740481C1C}">
                <a14:useLocalDpi xmlns:a14="http://schemas.microsoft.com/office/drawing/2010/main" val="0"/>
              </a:ext>
            </a:extLst>
          </a:blip>
          <a:srcRect l="16731" r="9164" b="-2"/>
          <a:stretch/>
        </p:blipFill>
        <p:spPr>
          <a:xfrm>
            <a:off x="7048179" y="4028398"/>
            <a:ext cx="2459495" cy="2489280"/>
          </a:xfrm>
          <a:prstGeom prst="rect">
            <a:avLst/>
          </a:prstGeom>
        </p:spPr>
      </p:pic>
    </p:spTree>
    <p:extLst>
      <p:ext uri="{BB962C8B-B14F-4D97-AF65-F5344CB8AC3E}">
        <p14:creationId xmlns:p14="http://schemas.microsoft.com/office/powerpoint/2010/main" val="260497761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onga Fish Powder 150g - African Market Dubai">
            <a:extLst>
              <a:ext uri="{FF2B5EF4-FFF2-40B4-BE49-F238E27FC236}">
                <a16:creationId xmlns:a16="http://schemas.microsoft.com/office/drawing/2014/main" id="{291F0CB1-91B4-8BFB-E3ED-4F1932CD4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712" y="2017531"/>
            <a:ext cx="3293984" cy="3293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DB52A5-0ABB-4943-94F6-F02EE35E19AC}"/>
              </a:ext>
            </a:extLst>
          </p:cNvPr>
          <p:cNvSpPr>
            <a:spLocks noGrp="1"/>
          </p:cNvSpPr>
          <p:nvPr>
            <p:ph type="title"/>
          </p:nvPr>
        </p:nvSpPr>
        <p:spPr>
          <a:xfrm>
            <a:off x="1674654" y="245011"/>
            <a:ext cx="10504646" cy="683242"/>
          </a:xfrm>
          <a:solidFill>
            <a:srgbClr val="00B0F0"/>
          </a:solidFill>
        </p:spPr>
        <p:txBody>
          <a:bodyPr>
            <a:noAutofit/>
          </a:bodyPr>
          <a:lstStyle/>
          <a:p>
            <a:r>
              <a:rPr lang="en-US" sz="4000" b="1">
                <a:solidFill>
                  <a:schemeClr val="bg1"/>
                </a:solidFill>
              </a:rPr>
              <a:t>Food systems for children in emergencies</a:t>
            </a:r>
          </a:p>
        </p:txBody>
      </p:sp>
      <p:pic>
        <p:nvPicPr>
          <p:cNvPr id="7" name="Picture 6">
            <a:extLst>
              <a:ext uri="{FF2B5EF4-FFF2-40B4-BE49-F238E27FC236}">
                <a16:creationId xmlns:a16="http://schemas.microsoft.com/office/drawing/2014/main" id="{077A9257-4E3D-0E13-F5C4-D04F44C4A8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78" y="3573"/>
            <a:ext cx="1479462" cy="1479462"/>
          </a:xfrm>
          <a:prstGeom prst="rect">
            <a:avLst/>
          </a:prstGeom>
        </p:spPr>
      </p:pic>
      <p:sp>
        <p:nvSpPr>
          <p:cNvPr id="6" name="Content Placeholder 2">
            <a:extLst>
              <a:ext uri="{FF2B5EF4-FFF2-40B4-BE49-F238E27FC236}">
                <a16:creationId xmlns:a16="http://schemas.microsoft.com/office/drawing/2014/main" id="{A7F96F13-E212-FDB8-67CE-AAD48FEE2BAC}"/>
              </a:ext>
            </a:extLst>
          </p:cNvPr>
          <p:cNvSpPr>
            <a:spLocks noGrp="1"/>
          </p:cNvSpPr>
          <p:nvPr>
            <p:ph sz="half" idx="1"/>
          </p:nvPr>
        </p:nvSpPr>
        <p:spPr>
          <a:xfrm>
            <a:off x="345938" y="1828799"/>
            <a:ext cx="8228436" cy="4787509"/>
          </a:xfrm>
        </p:spPr>
        <p:txBody>
          <a:bodyPr>
            <a:normAutofit/>
          </a:bodyPr>
          <a:lstStyle/>
          <a:p>
            <a:pPr algn="l">
              <a:lnSpc>
                <a:spcPct val="115000"/>
              </a:lnSpc>
              <a:spcBef>
                <a:spcPts val="0"/>
              </a:spcBef>
            </a:pPr>
            <a:r>
              <a:rPr lang="en-GB" b="1">
                <a:solidFill>
                  <a:srgbClr val="00B0F0"/>
                </a:solidFill>
                <a:latin typeface="+mn-lt"/>
                <a:ea typeface="Calibri" panose="020F0502020204030204" pitchFamily="34" charset="0"/>
                <a:cs typeface="Arial" panose="020B0604020202020204" pitchFamily="34" charset="0"/>
              </a:rPr>
              <a:t>Improved “first foods” for children: </a:t>
            </a:r>
          </a:p>
          <a:p>
            <a:pPr marL="342900" indent="-342900" algn="l">
              <a:lnSpc>
                <a:spcPct val="115000"/>
              </a:lnSpc>
              <a:spcBef>
                <a:spcPts val="0"/>
              </a:spcBef>
              <a:buFont typeface="Symbol" panose="05050102010706020507" pitchFamily="18" charset="2"/>
              <a:buChar char=""/>
            </a:pPr>
            <a:r>
              <a:rPr lang="en-GB" sz="2400" b="1">
                <a:latin typeface="+mn-lt"/>
                <a:ea typeface="Calibri" panose="020F0502020204030204" pitchFamily="34" charset="0"/>
                <a:cs typeface="Arial" panose="020B0604020202020204" pitchFamily="34" charset="0"/>
              </a:rPr>
              <a:t>Tailored Food </a:t>
            </a:r>
            <a:r>
              <a:rPr lang="en-GB" sz="2400">
                <a:latin typeface="+mn-lt"/>
                <a:ea typeface="Calibri" panose="020F0502020204030204" pitchFamily="34" charset="0"/>
                <a:cs typeface="Arial" panose="020B0604020202020204" pitchFamily="34" charset="0"/>
              </a:rPr>
              <a:t>undertaking a mapping of initiatives and opportunities for innovations, local commercially produced complementary foods and local production of nutrient dense foods and ingredients and will develop roadmaps and investment cases. </a:t>
            </a:r>
          </a:p>
          <a:p>
            <a:pPr marL="342900" indent="-342900" algn="l">
              <a:lnSpc>
                <a:spcPct val="115000"/>
              </a:lnSpc>
              <a:spcBef>
                <a:spcPts val="0"/>
              </a:spcBef>
              <a:buFont typeface="Symbol" panose="05050102010706020507" pitchFamily="18" charset="2"/>
              <a:buChar char=""/>
            </a:pPr>
            <a:r>
              <a:rPr lang="en-GB" sz="2400">
                <a:latin typeface="+mn-lt"/>
                <a:ea typeface="Calibri" panose="020F0502020204030204" pitchFamily="34" charset="0"/>
                <a:cs typeface="Arial" panose="020B0604020202020204" pitchFamily="34" charset="0"/>
              </a:rPr>
              <a:t>15 countries interested so far: Angola, Burundi, Eritrea, Ethiopia, Kenya, Malawi, Madagascar, Mozambique, Rwanda, Somalia, South Sudan, Tanzania, Uganda, Zambia and Zimbabwe.</a:t>
            </a:r>
          </a:p>
          <a:p>
            <a:pPr algn="l"/>
            <a:endParaRPr lang="en-US" sz="2400">
              <a:latin typeface="+mn-lt"/>
            </a:endParaRPr>
          </a:p>
        </p:txBody>
      </p:sp>
      <p:pic>
        <p:nvPicPr>
          <p:cNvPr id="2052" name="Picture 4" descr="Egg powder production: Stakeholders, farmers raise concern on  sustainability | The Guardian Nigeria News - Nigeria and World News —  Features — The Guardian Nigeria News – Nigeria and World News">
            <a:extLst>
              <a:ext uri="{FF2B5EF4-FFF2-40B4-BE49-F238E27FC236}">
                <a16:creationId xmlns:a16="http://schemas.microsoft.com/office/drawing/2014/main" id="{91092354-4B4F-9F6C-9F17-01D7708EA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998" y="1028699"/>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enya's Peanut Butter Market Report 2024 - Prices, Size, Forecast, and  Companies">
            <a:extLst>
              <a:ext uri="{FF2B5EF4-FFF2-40B4-BE49-F238E27FC236}">
                <a16:creationId xmlns:a16="http://schemas.microsoft.com/office/drawing/2014/main" id="{F692415B-F115-46EA-4B8A-294B4DA76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3987" y="495776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558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B3BE867-EFFD-0159-5E9D-1ABCD191EDC1}"/>
              </a:ext>
            </a:extLst>
          </p:cNvPr>
          <p:cNvSpPr>
            <a:spLocks noGrp="1"/>
          </p:cNvSpPr>
          <p:nvPr>
            <p:ph idx="1"/>
          </p:nvPr>
        </p:nvSpPr>
        <p:spPr>
          <a:xfrm>
            <a:off x="324714" y="1868538"/>
            <a:ext cx="2791380" cy="3725150"/>
          </a:xfrm>
        </p:spPr>
        <p:txBody>
          <a:bodyPr>
            <a:normAutofit/>
          </a:bodyPr>
          <a:lstStyle/>
          <a:p>
            <a:pPr marL="456743" lvl="1" indent="0" algn="l">
              <a:tabLst>
                <a:tab pos="228371" algn="l"/>
              </a:tabLst>
            </a:pPr>
            <a:r>
              <a:rPr lang="en-US" sz="2000">
                <a:latin typeface="+mn-lt"/>
                <a:ea typeface="Calibri"/>
                <a:cs typeface="Arial"/>
                <a:hlinkClick r:id="rId2"/>
              </a:rPr>
              <a:t>Six country case studies and lessons learned</a:t>
            </a:r>
            <a:r>
              <a:rPr lang="en-GB" sz="2000">
                <a:latin typeface="+mn-lt"/>
                <a:ea typeface="Calibri"/>
                <a:cs typeface="Arial"/>
              </a:rPr>
              <a:t> on nutrition-responsive social protection completed </a:t>
            </a:r>
          </a:p>
          <a:p>
            <a:pPr marL="228372" algn="l">
              <a:tabLst>
                <a:tab pos="228371" algn="l"/>
              </a:tabLst>
            </a:pPr>
            <a:r>
              <a:rPr lang="en-GB" sz="2000">
                <a:latin typeface="+mn-lt"/>
                <a:cs typeface="Arial"/>
              </a:rPr>
              <a:t> 	</a:t>
            </a:r>
            <a:r>
              <a:rPr lang="en-US" sz="1600">
                <a:latin typeface="+mn-lt"/>
              </a:rPr>
              <a:t>(BUR, ETH, KEN, MOZ, RWA,TAN).</a:t>
            </a:r>
            <a:endParaRPr lang="en-GB" sz="1600">
              <a:latin typeface="+mn-lt"/>
              <a:ea typeface="Calibri"/>
              <a:cs typeface="Arial"/>
              <a:hlinkClick r:id="rId2"/>
            </a:endParaRPr>
          </a:p>
          <a:p>
            <a:pPr algn="l"/>
            <a:endParaRPr lang="en-US" sz="2000">
              <a:latin typeface="+mn-lt"/>
            </a:endParaRPr>
          </a:p>
        </p:txBody>
      </p:sp>
      <p:pic>
        <p:nvPicPr>
          <p:cNvPr id="8" name="Picture 7" descr="A person holding a baby&#10;&#10;Description automatically generated">
            <a:extLst>
              <a:ext uri="{FF2B5EF4-FFF2-40B4-BE49-F238E27FC236}">
                <a16:creationId xmlns:a16="http://schemas.microsoft.com/office/drawing/2014/main" id="{B7438CB3-8728-990C-506C-318B5AF0DA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5364" y="1652490"/>
            <a:ext cx="3134805" cy="4306100"/>
          </a:xfrm>
          <a:prstGeom prst="rect">
            <a:avLst/>
          </a:prstGeom>
          <a:effectLst/>
        </p:spPr>
      </p:pic>
      <p:pic>
        <p:nvPicPr>
          <p:cNvPr id="9" name="Picture 8">
            <a:extLst>
              <a:ext uri="{FF2B5EF4-FFF2-40B4-BE49-F238E27FC236}">
                <a16:creationId xmlns:a16="http://schemas.microsoft.com/office/drawing/2014/main" id="{195A2653-59E4-EB18-5243-A7037A12E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90605"/>
            <a:ext cx="1061590" cy="1061590"/>
          </a:xfrm>
          <a:prstGeom prst="rect">
            <a:avLst/>
          </a:prstGeom>
        </p:spPr>
      </p:pic>
      <p:sp>
        <p:nvSpPr>
          <p:cNvPr id="4" name="Title 1">
            <a:extLst>
              <a:ext uri="{FF2B5EF4-FFF2-40B4-BE49-F238E27FC236}">
                <a16:creationId xmlns:a16="http://schemas.microsoft.com/office/drawing/2014/main" id="{F15E16C3-0ED7-BDEB-23A2-DBB0DC32D23E}"/>
              </a:ext>
            </a:extLst>
          </p:cNvPr>
          <p:cNvSpPr txBox="1">
            <a:spLocks/>
          </p:cNvSpPr>
          <p:nvPr/>
        </p:nvSpPr>
        <p:spPr>
          <a:xfrm>
            <a:off x="1674654" y="245011"/>
            <a:ext cx="8975417" cy="700125"/>
          </a:xfrm>
          <a:prstGeom prst="rect">
            <a:avLst/>
          </a:prstGeom>
          <a:solidFill>
            <a:srgbClr val="00B0F0"/>
          </a:solidFill>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rmAutofit fontScale="97500"/>
          </a:bodyPr>
          <a:lstStyle>
            <a:lvl1pPr marL="0" marR="0" indent="0" algn="ctr" defTabSz="412750" rtl="0" latinLnBrk="0">
              <a:lnSpc>
                <a:spcPct val="100000"/>
              </a:lnSpc>
              <a:spcBef>
                <a:spcPts val="0"/>
              </a:spcBef>
              <a:spcAft>
                <a:spcPts val="0"/>
              </a:spcAft>
              <a:buClrTx/>
              <a:buSzTx/>
              <a:buFontTx/>
              <a:buNone/>
              <a:tabLst/>
              <a:defRPr sz="3996" b="1" i="1"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r>
              <a:rPr lang="en-US" i="0">
                <a:solidFill>
                  <a:schemeClr val="bg1"/>
                </a:solidFill>
              </a:rPr>
              <a:t>Nutrition and social protection</a:t>
            </a:r>
          </a:p>
        </p:txBody>
      </p:sp>
      <p:pic>
        <p:nvPicPr>
          <p:cNvPr id="3" name="Picture 2">
            <a:extLst>
              <a:ext uri="{FF2B5EF4-FFF2-40B4-BE49-F238E27FC236}">
                <a16:creationId xmlns:a16="http://schemas.microsoft.com/office/drawing/2014/main" id="{2D625A74-EC8D-572A-CB85-C208002C53BF}"/>
              </a:ext>
            </a:extLst>
          </p:cNvPr>
          <p:cNvPicPr>
            <a:picLocks noChangeAspect="1"/>
          </p:cNvPicPr>
          <p:nvPr/>
        </p:nvPicPr>
        <p:blipFill>
          <a:blip r:embed="rId5"/>
          <a:stretch>
            <a:fillRect/>
          </a:stretch>
        </p:blipFill>
        <p:spPr>
          <a:xfrm>
            <a:off x="7476803" y="1652490"/>
            <a:ext cx="3352877" cy="4306100"/>
          </a:xfrm>
          <a:prstGeom prst="rect">
            <a:avLst/>
          </a:prstGeom>
        </p:spPr>
      </p:pic>
      <p:sp>
        <p:nvSpPr>
          <p:cNvPr id="7" name="TextBox 6">
            <a:extLst>
              <a:ext uri="{FF2B5EF4-FFF2-40B4-BE49-F238E27FC236}">
                <a16:creationId xmlns:a16="http://schemas.microsoft.com/office/drawing/2014/main" id="{11AA8AF0-24D3-7E52-7345-47D57288F2F3}"/>
              </a:ext>
            </a:extLst>
          </p:cNvPr>
          <p:cNvSpPr txBox="1"/>
          <p:nvPr/>
        </p:nvSpPr>
        <p:spPr>
          <a:xfrm>
            <a:off x="6410169" y="6191098"/>
            <a:ext cx="6089754" cy="2769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rgbClr val="5E5A5A"/>
                </a:solidFill>
                <a:effectLst/>
                <a:latin typeface="Helvetica Neue"/>
                <a:ea typeface="Times New Roman" panose="02020603050405020304" pitchFamily="18" charset="0"/>
                <a:cs typeface="Calibri" panose="020F0502020204030204" pitchFamily="34" charset="0"/>
              </a:rPr>
              <a:t> </a:t>
            </a:r>
            <a:r>
              <a:rPr lang="en-US" sz="1200" b="1" u="none" strike="noStrike">
                <a:solidFill>
                  <a:srgbClr val="FA7C34"/>
                </a:solidFill>
                <a:effectLst/>
                <a:latin typeface="Helvetica Neue"/>
                <a:ea typeface="Times New Roman" panose="02020603050405020304" pitchFamily="18" charset="0"/>
                <a:cs typeface="Calibri" panose="020F0502020204030204" pitchFamily="34" charset="0"/>
                <a:hlinkClick r:id="rId6"/>
              </a:rPr>
              <a:t>Programme Guidance on</a:t>
            </a:r>
            <a:r>
              <a:rPr lang="en-US" sz="1200">
                <a:solidFill>
                  <a:srgbClr val="5E5A5A"/>
                </a:solidFill>
                <a:effectLst/>
                <a:latin typeface="Helvetica Neue"/>
                <a:ea typeface="Times New Roman" panose="02020603050405020304" pitchFamily="18" charset="0"/>
                <a:cs typeface="Calibri" panose="020F0502020204030204" pitchFamily="34" charset="0"/>
              </a:rPr>
              <a:t> </a:t>
            </a:r>
            <a:r>
              <a:rPr lang="en-US" sz="1200" b="1" u="none" strike="noStrike">
                <a:solidFill>
                  <a:srgbClr val="FA7C34"/>
                </a:solidFill>
                <a:effectLst/>
                <a:latin typeface="Helvetica Neue"/>
                <a:ea typeface="Times New Roman" panose="02020603050405020304" pitchFamily="18" charset="0"/>
                <a:cs typeface="Calibri" panose="020F0502020204030204" pitchFamily="34" charset="0"/>
                <a:hlinkClick r:id="rId7"/>
              </a:rPr>
              <a:t>Child Nutrition and Social Protection</a:t>
            </a:r>
            <a:r>
              <a:rPr lang="en-US" sz="1200" b="1">
                <a:solidFill>
                  <a:srgbClr val="5E5A5A"/>
                </a:solidFill>
                <a:effectLst/>
                <a:latin typeface="Helvetica Neue"/>
                <a:ea typeface="Times New Roman" panose="02020603050405020304" pitchFamily="18" charset="0"/>
                <a:cs typeface="Calibri" panose="020F0502020204030204" pitchFamily="34" charset="0"/>
              </a:rPr>
              <a:t> </a:t>
            </a:r>
            <a:endParaRPr lang="en-US"/>
          </a:p>
        </p:txBody>
      </p:sp>
    </p:spTree>
    <p:extLst>
      <p:ext uri="{BB962C8B-B14F-4D97-AF65-F5344CB8AC3E}">
        <p14:creationId xmlns:p14="http://schemas.microsoft.com/office/powerpoint/2010/main" val="293441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6A6DAA2-9B71-40FE-40E9-DF90C72E9427}"/>
              </a:ext>
            </a:extLst>
          </p:cNvPr>
          <p:cNvSpPr>
            <a:spLocks noGrp="1"/>
          </p:cNvSpPr>
          <p:nvPr>
            <p:ph type="title"/>
          </p:nvPr>
        </p:nvSpPr>
        <p:spPr>
          <a:xfrm>
            <a:off x="508920" y="350478"/>
            <a:ext cx="6887394" cy="931920"/>
          </a:xfrm>
          <a:solidFill>
            <a:srgbClr val="00B0F0"/>
          </a:solidFill>
        </p:spPr>
        <p:txBody>
          <a:bodyPr anchor="ctr">
            <a:normAutofit/>
          </a:bodyPr>
          <a:lstStyle/>
          <a:p>
            <a:r>
              <a:rPr lang="en-US" b="1" i="0">
                <a:solidFill>
                  <a:schemeClr val="bg1"/>
                </a:solidFill>
                <a:latin typeface="Arial" panose="020B0604020202020204" pitchFamily="34" charset="0"/>
                <a:cs typeface="Arial" panose="020B0604020202020204" pitchFamily="34" charset="0"/>
              </a:rPr>
              <a:t>Climate and nutrition</a:t>
            </a:r>
          </a:p>
        </p:txBody>
      </p:sp>
      <p:sp>
        <p:nvSpPr>
          <p:cNvPr id="6" name="Content Placeholder 5">
            <a:extLst>
              <a:ext uri="{FF2B5EF4-FFF2-40B4-BE49-F238E27FC236}">
                <a16:creationId xmlns:a16="http://schemas.microsoft.com/office/drawing/2014/main" id="{1C15AAAA-BBB7-ACD4-9FFE-084F70FF18A6}"/>
              </a:ext>
            </a:extLst>
          </p:cNvPr>
          <p:cNvSpPr>
            <a:spLocks noGrp="1"/>
          </p:cNvSpPr>
          <p:nvPr>
            <p:ph idx="1"/>
          </p:nvPr>
        </p:nvSpPr>
        <p:spPr>
          <a:xfrm>
            <a:off x="413980" y="1475204"/>
            <a:ext cx="7493413" cy="2984370"/>
          </a:xfrm>
        </p:spPr>
        <p:txBody>
          <a:bodyPr>
            <a:normAutofit/>
          </a:bodyPr>
          <a:lstStyle/>
          <a:p>
            <a:pPr algn="l"/>
            <a:r>
              <a:rPr lang="en-GB" sz="1998">
                <a:latin typeface="Arial" panose="020B0604020202020204" pitchFamily="34" charset="0"/>
                <a:ea typeface="Calibri" panose="020F0502020204030204" pitchFamily="34" charset="0"/>
                <a:cs typeface="Arial" panose="020B0604020202020204" pitchFamily="34" charset="0"/>
              </a:rPr>
              <a:t>Multi-disciplinary contract with </a:t>
            </a:r>
            <a:r>
              <a:rPr lang="en-GB" sz="1998" b="1" err="1">
                <a:latin typeface="Arial" panose="020B0604020202020204" pitchFamily="34" charset="0"/>
                <a:ea typeface="Calibri" panose="020F0502020204030204" pitchFamily="34" charset="0"/>
                <a:cs typeface="Arial" panose="020B0604020202020204" pitchFamily="34" charset="0"/>
              </a:rPr>
              <a:t>NutritionWorks</a:t>
            </a:r>
            <a:r>
              <a:rPr lang="en-GB" sz="1998" b="1">
                <a:latin typeface="Arial" panose="020B0604020202020204" pitchFamily="34" charset="0"/>
                <a:ea typeface="Calibri" panose="020F0502020204030204" pitchFamily="34" charset="0"/>
                <a:cs typeface="Arial" panose="020B0604020202020204" pitchFamily="34" charset="0"/>
              </a:rPr>
              <a:t> </a:t>
            </a:r>
            <a:r>
              <a:rPr lang="en-GB" sz="1998">
                <a:latin typeface="Arial" panose="020B0604020202020204" pitchFamily="34" charset="0"/>
                <a:ea typeface="Calibri" panose="020F0502020204030204" pitchFamily="34" charset="0"/>
                <a:cs typeface="Arial" panose="020B0604020202020204" pitchFamily="34" charset="0"/>
              </a:rPr>
              <a:t>– documenting impact, scoping of strategies and development of a framework and a narrative on pitching child food and nutrition security for climate financing -  aiming to elevate the profile of nutrition in the climate agenda including climate financing. </a:t>
            </a:r>
            <a:endParaRPr lang="en-GB" sz="1598">
              <a:latin typeface="Arial" panose="020B0604020202020204" pitchFamily="34" charset="0"/>
              <a:ea typeface="Calibri" panose="020F0502020204030204" pitchFamily="34" charset="0"/>
              <a:cs typeface="Arial" panose="020B0604020202020204" pitchFamily="34" charset="0"/>
            </a:endParaRPr>
          </a:p>
          <a:p>
            <a:r>
              <a:rPr lang="en-GB" sz="1998">
                <a:latin typeface="Arial" panose="020B0604020202020204" pitchFamily="34" charset="0"/>
                <a:ea typeface="Calibri" panose="020F0502020204030204" pitchFamily="34" charset="0"/>
                <a:cs typeface="Arial" panose="020B0604020202020204" pitchFamily="34" charset="0"/>
              </a:rPr>
              <a:t>9 ESAR focus countries most affected by climate change:</a:t>
            </a:r>
          </a:p>
          <a:p>
            <a:pPr marL="456743" lvl="1" indent="0"/>
            <a:r>
              <a:rPr lang="pt-BR" sz="1798" b="1" i="1">
                <a:latin typeface="Arial" panose="020B0604020202020204" pitchFamily="34" charset="0"/>
                <a:cs typeface="Arial" panose="020B0604020202020204" pitchFamily="34" charset="0"/>
              </a:rPr>
              <a:t>Angola, Eritrea,  Ethiopia, Kenya, Madagascar, Malawi, Mozambique,  Somalia, South Sudan</a:t>
            </a:r>
          </a:p>
          <a:p>
            <a:pPr marL="456743" lvl="1" indent="0"/>
            <a:endParaRPr lang="en-US" sz="1598">
              <a:latin typeface="Arial" panose="020B0604020202020204" pitchFamily="34" charset="0"/>
              <a:cs typeface="Arial" panose="020B0604020202020204" pitchFamily="34" charset="0"/>
            </a:endParaRPr>
          </a:p>
        </p:txBody>
      </p:sp>
      <p:pic>
        <p:nvPicPr>
          <p:cNvPr id="3074" name="Picture 2" descr="Malawi – 180,000 Displaced, 200 Still Missing in Cyclone Freddy Floods –  FloodList">
            <a:extLst>
              <a:ext uri="{FF2B5EF4-FFF2-40B4-BE49-F238E27FC236}">
                <a16:creationId xmlns:a16="http://schemas.microsoft.com/office/drawing/2014/main" id="{563C2908-DF44-FC5F-AC44-5B8C640E4D7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
          <a:stretch/>
        </p:blipFill>
        <p:spPr bwMode="auto">
          <a:xfrm>
            <a:off x="8147958" y="3565"/>
            <a:ext cx="4031343" cy="4174455"/>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18" descr="An aerial view of a desert&#10;&#10;Description automatically generated">
            <a:extLst>
              <a:ext uri="{FF2B5EF4-FFF2-40B4-BE49-F238E27FC236}">
                <a16:creationId xmlns:a16="http://schemas.microsoft.com/office/drawing/2014/main" id="{F136DF1A-ED12-A399-D2DD-1319171147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8135873" y="4266328"/>
            <a:ext cx="4043429" cy="2588109"/>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pic>
        <p:nvPicPr>
          <p:cNvPr id="1026" name="Picture 2">
            <a:extLst>
              <a:ext uri="{FF2B5EF4-FFF2-40B4-BE49-F238E27FC236}">
                <a16:creationId xmlns:a16="http://schemas.microsoft.com/office/drawing/2014/main" id="{F9AC4073-04C5-AB95-F829-B151AEB34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00" y="4407109"/>
            <a:ext cx="1855268" cy="2383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20C2BB-6FA0-A224-1213-1A955482933E}"/>
              </a:ext>
            </a:extLst>
          </p:cNvPr>
          <p:cNvSpPr txBox="1"/>
          <p:nvPr/>
        </p:nvSpPr>
        <p:spPr>
          <a:xfrm>
            <a:off x="2279452" y="4599915"/>
            <a:ext cx="5003509" cy="17543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800" b="0">
                <a:solidFill>
                  <a:schemeClr val="tx1"/>
                </a:solidFill>
                <a:latin typeface="Arial" panose="020B0604020202020204" pitchFamily="34" charset="0"/>
                <a:cs typeface="Arial" panose="020B0604020202020204" pitchFamily="34" charset="0"/>
              </a:rPr>
              <a:t>UNICEF Global Technical Team on climate and nutrition developed a brief on UNICEF’s vision and leadership on Child Nutrition and the Climate Crisis with focus on shock response, adaptation, mitigation, measurement, and financing</a:t>
            </a:r>
            <a:endParaRPr lang="en-US" sz="1800"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02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49E34-D47F-BBBC-7841-A9D71DB2303D}"/>
              </a:ext>
            </a:extLst>
          </p:cNvPr>
          <p:cNvSpPr txBox="1"/>
          <p:nvPr/>
        </p:nvSpPr>
        <p:spPr>
          <a:xfrm>
            <a:off x="727903" y="1422400"/>
            <a:ext cx="4500859" cy="2387600"/>
          </a:xfrm>
          <a:prstGeom prst="rect">
            <a:avLst/>
          </a:prstGeom>
        </p:spPr>
        <p:txBody>
          <a:bodyPr vert="horz" lIns="91440" tIns="45720" rIns="91440" bIns="45720" rtlCol="0" anchor="b">
            <a:normAutofit/>
          </a:bodyPr>
          <a:lstStyle/>
          <a:p>
            <a:pPr algn="l" defTabSz="914400" hangingPunct="1">
              <a:lnSpc>
                <a:spcPct val="90000"/>
              </a:lnSpc>
              <a:spcBef>
                <a:spcPct val="0"/>
              </a:spcBef>
              <a:spcAft>
                <a:spcPts val="599"/>
              </a:spcAft>
            </a:pPr>
            <a:r>
              <a:rPr lang="en-US" sz="5000" kern="1200">
                <a:solidFill>
                  <a:schemeClr val="bg1"/>
                </a:solidFill>
                <a:latin typeface="+mj-lt"/>
                <a:ea typeface="+mj-ea"/>
                <a:cs typeface="+mj-cs"/>
              </a:rPr>
              <a:t>Global Nutrition Landscape</a:t>
            </a:r>
          </a:p>
        </p:txBody>
      </p:sp>
      <p:pic>
        <p:nvPicPr>
          <p:cNvPr id="3" name="Picture 2" descr="A person in a robe spinning a drum&#10;&#10;Description automatically generated with medium confidence">
            <a:extLst>
              <a:ext uri="{FF2B5EF4-FFF2-40B4-BE49-F238E27FC236}">
                <a16:creationId xmlns:a16="http://schemas.microsoft.com/office/drawing/2014/main" id="{FB1BE85A-E6DC-C5EB-EB55-CEDE839D3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231" y="419497"/>
            <a:ext cx="3938113" cy="566635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512052CE-4FCC-F021-EB36-8442E408B3F9}"/>
              </a:ext>
            </a:extLst>
          </p:cNvPr>
          <p:cNvPicPr>
            <a:picLocks noChangeAspect="1"/>
          </p:cNvPicPr>
          <p:nvPr/>
        </p:nvPicPr>
        <p:blipFill>
          <a:blip r:embed="rId4"/>
          <a:stretch>
            <a:fillRect/>
          </a:stretch>
        </p:blipFill>
        <p:spPr>
          <a:xfrm>
            <a:off x="858129" y="5878648"/>
            <a:ext cx="1206513" cy="469359"/>
          </a:xfrm>
          <a:prstGeom prst="rect">
            <a:avLst/>
          </a:prstGeom>
        </p:spPr>
      </p:pic>
      <p:sp>
        <p:nvSpPr>
          <p:cNvPr id="6" name="TextBox 5">
            <a:extLst>
              <a:ext uri="{FF2B5EF4-FFF2-40B4-BE49-F238E27FC236}">
                <a16:creationId xmlns:a16="http://schemas.microsoft.com/office/drawing/2014/main" id="{C99A5ECE-39B8-3554-74DC-B92AF6A0F3C6}"/>
              </a:ext>
            </a:extLst>
          </p:cNvPr>
          <p:cNvSpPr txBox="1"/>
          <p:nvPr/>
        </p:nvSpPr>
        <p:spPr>
          <a:xfrm>
            <a:off x="858129" y="5181383"/>
            <a:ext cx="3432517"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b="0">
                <a:solidFill>
                  <a:schemeClr val="bg1"/>
                </a:solidFill>
              </a:rPr>
              <a:t>Stevano Fedele</a:t>
            </a:r>
          </a:p>
          <a:p>
            <a:pPr marL="0" marR="0" indent="0" algn="l" defTabSz="412750" rtl="0" fontAlgn="auto" latinLnBrk="0" hangingPunct="0">
              <a:lnSpc>
                <a:spcPct val="100000"/>
              </a:lnSpc>
              <a:spcBef>
                <a:spcPts val="0"/>
              </a:spcBef>
              <a:spcAft>
                <a:spcPts val="0"/>
              </a:spcAft>
              <a:buClrTx/>
              <a:buSzTx/>
              <a:buFontTx/>
              <a:buNone/>
              <a:tabLst/>
            </a:pPr>
            <a:r>
              <a:rPr kumimoji="0" lang="en-NL" sz="1400" b="0" i="0" u="none" strike="noStrike" cap="none" spc="0" normalizeH="0" baseline="0">
                <a:ln>
                  <a:noFill/>
                </a:ln>
                <a:solidFill>
                  <a:schemeClr val="bg1"/>
                </a:solidFill>
                <a:effectLst/>
                <a:uFillTx/>
                <a:latin typeface="Helvetica Neue"/>
                <a:ea typeface="Helvetica Neue"/>
                <a:cs typeface="Helvetica Neue"/>
                <a:sym typeface="Helvetica Neue"/>
              </a:rPr>
              <a:t>Global Nutrition Cluster Coordinator</a:t>
            </a:r>
          </a:p>
        </p:txBody>
      </p:sp>
    </p:spTree>
    <p:extLst>
      <p:ext uri="{BB962C8B-B14F-4D97-AF65-F5344CB8AC3E}">
        <p14:creationId xmlns:p14="http://schemas.microsoft.com/office/powerpoint/2010/main" val="36613326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women sitting in a circle&#10;&#10;Description automatically generated">
            <a:extLst>
              <a:ext uri="{FF2B5EF4-FFF2-40B4-BE49-F238E27FC236}">
                <a16:creationId xmlns:a16="http://schemas.microsoft.com/office/drawing/2014/main" id="{DC604ECB-6FA1-ADDB-2A66-1C5F2D2CA5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9729" y="3582"/>
            <a:ext cx="9659569" cy="6850846"/>
          </a:xfrm>
          <a:prstGeom prst="rect">
            <a:avLst/>
          </a:prstGeom>
        </p:spPr>
      </p:pic>
      <p:sp>
        <p:nvSpPr>
          <p:cNvPr id="3" name="Content Placeholder 2">
            <a:extLst>
              <a:ext uri="{FF2B5EF4-FFF2-40B4-BE49-F238E27FC236}">
                <a16:creationId xmlns:a16="http://schemas.microsoft.com/office/drawing/2014/main" id="{02AF8946-A899-32B9-D525-B99AD8F5C5F2}"/>
              </a:ext>
            </a:extLst>
          </p:cNvPr>
          <p:cNvSpPr>
            <a:spLocks noGrp="1"/>
          </p:cNvSpPr>
          <p:nvPr>
            <p:ph idx="1"/>
          </p:nvPr>
        </p:nvSpPr>
        <p:spPr>
          <a:xfrm>
            <a:off x="-79899" y="1600424"/>
            <a:ext cx="4795599" cy="4435937"/>
          </a:xfrm>
        </p:spPr>
        <p:txBody>
          <a:bodyPr>
            <a:normAutofit/>
          </a:bodyPr>
          <a:lstStyle/>
          <a:p>
            <a:pPr marL="742207" lvl="1" indent="-285464"/>
            <a:endParaRPr lang="en-GB" b="1">
              <a:latin typeface="+mn-lt"/>
              <a:ea typeface="Calibri"/>
              <a:cs typeface="Arial" panose="020B0604020202020204" pitchFamily="34" charset="0"/>
            </a:endParaRPr>
          </a:p>
          <a:p>
            <a:pPr marL="742207" lvl="1" indent="-285464"/>
            <a:r>
              <a:rPr lang="en-GB" b="1">
                <a:latin typeface="+mn-lt"/>
                <a:ea typeface="Calibri"/>
                <a:cs typeface="Arial" panose="020B0604020202020204" pitchFamily="34" charset="0"/>
              </a:rPr>
              <a:t>Regional maternal nutrition framework </a:t>
            </a:r>
          </a:p>
          <a:p>
            <a:pPr marL="742207" lvl="1" indent="-285464"/>
            <a:r>
              <a:rPr lang="en-GB" b="1">
                <a:latin typeface="+mn-lt"/>
                <a:ea typeface="Calibri"/>
                <a:cs typeface="Arial" panose="020B0604020202020204" pitchFamily="34" charset="0"/>
              </a:rPr>
              <a:t>Draft global guidance on maternal nutrition in humanitarian settings</a:t>
            </a:r>
          </a:p>
          <a:p>
            <a:pPr marL="742207" lvl="1" indent="-285464"/>
            <a:r>
              <a:rPr lang="en-GB" b="1">
                <a:latin typeface="+mn-lt"/>
                <a:ea typeface="Calibri"/>
                <a:cs typeface="Arial" panose="020B0604020202020204" pitchFamily="34" charset="0"/>
              </a:rPr>
              <a:t>Field testing of guidance </a:t>
            </a:r>
          </a:p>
          <a:p>
            <a:pPr marL="742207" lvl="1" indent="-285464"/>
            <a:endParaRPr lang="en-GB">
              <a:latin typeface="+mn-lt"/>
              <a:ea typeface="Calibri"/>
              <a:cs typeface="Arial" panose="020B0604020202020204" pitchFamily="34" charset="0"/>
            </a:endParaRPr>
          </a:p>
          <a:p>
            <a:endParaRPr lang="en-US" sz="2398">
              <a:latin typeface="+mn-lt"/>
            </a:endParaRPr>
          </a:p>
        </p:txBody>
      </p:sp>
      <p:sp>
        <p:nvSpPr>
          <p:cNvPr id="4" name="Title 1">
            <a:extLst>
              <a:ext uri="{FF2B5EF4-FFF2-40B4-BE49-F238E27FC236}">
                <a16:creationId xmlns:a16="http://schemas.microsoft.com/office/drawing/2014/main" id="{EBE7F7B9-31FB-0F07-040C-624308DE96E7}"/>
              </a:ext>
            </a:extLst>
          </p:cNvPr>
          <p:cNvSpPr txBox="1">
            <a:spLocks/>
          </p:cNvSpPr>
          <p:nvPr/>
        </p:nvSpPr>
        <p:spPr>
          <a:xfrm>
            <a:off x="508920" y="350478"/>
            <a:ext cx="3965426" cy="1087705"/>
          </a:xfrm>
          <a:prstGeom prst="rect">
            <a:avLst/>
          </a:prstGeom>
          <a:solidFill>
            <a:srgbClr val="00B0F0"/>
          </a:solidFill>
        </p:spPr>
        <p:txBody>
          <a:bodyPr vert="horz" lIns="91440" tIns="45720" rIns="91440" bIns="45720" rtlCol="0" anchor="ctr">
            <a:normAutofit fontScale="77500" lnSpcReduction="20000"/>
          </a:bodyPr>
          <a:lstStyle>
            <a:lvl1pPr algn="l" defTabSz="913486" rtl="0" eaLnBrk="1" latinLnBrk="0" hangingPunct="1">
              <a:lnSpc>
                <a:spcPct val="90000"/>
              </a:lnSpc>
              <a:spcBef>
                <a:spcPct val="0"/>
              </a:spcBef>
              <a:buNone/>
              <a:defRPr sz="4396" kern="1200">
                <a:solidFill>
                  <a:schemeClr val="tx1"/>
                </a:solidFill>
                <a:latin typeface="+mj-lt"/>
                <a:ea typeface="+mj-ea"/>
                <a:cs typeface="+mj-cs"/>
              </a:defRPr>
            </a:lvl1pPr>
          </a:lstStyle>
          <a:p>
            <a:r>
              <a:rPr lang="en-US" b="1">
                <a:solidFill>
                  <a:schemeClr val="bg1"/>
                </a:solidFill>
                <a:latin typeface="Arial" panose="020B0604020202020204" pitchFamily="34" charset="0"/>
                <a:cs typeface="Arial" panose="020B0604020202020204" pitchFamily="34" charset="0"/>
              </a:rPr>
              <a:t>Maternal nutrition in emergencies</a:t>
            </a:r>
          </a:p>
        </p:txBody>
      </p:sp>
    </p:spTree>
    <p:extLst>
      <p:ext uri="{BB962C8B-B14F-4D97-AF65-F5344CB8AC3E}">
        <p14:creationId xmlns:p14="http://schemas.microsoft.com/office/powerpoint/2010/main" val="1439793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663E-AC72-7BEA-CD3D-29EA9131A61C}"/>
              </a:ext>
            </a:extLst>
          </p:cNvPr>
          <p:cNvSpPr>
            <a:spLocks noGrp="1"/>
          </p:cNvSpPr>
          <p:nvPr>
            <p:ph type="title"/>
          </p:nvPr>
        </p:nvSpPr>
        <p:spPr>
          <a:xfrm>
            <a:off x="0" y="-8165"/>
            <a:ext cx="12179300" cy="704851"/>
          </a:xfrm>
          <a:solidFill>
            <a:srgbClr val="00B0F0"/>
          </a:solidFill>
          <a:ln w="3175">
            <a:miter lim="400000"/>
          </a:ln>
        </p:spPr>
        <p:txBody>
          <a:bodyPr vert="horz" lIns="91440" tIns="45720" rIns="91440" bIns="45720" rtlCol="0" anchor="ctr">
            <a:normAutofit/>
          </a:bodyPr>
          <a:lstStyle/>
          <a:p>
            <a:pPr algn="l" defTabSz="913486">
              <a:lnSpc>
                <a:spcPct val="90000"/>
              </a:lnSpc>
              <a:spcBef>
                <a:spcPct val="0"/>
              </a:spcBef>
            </a:pPr>
            <a:r>
              <a:rPr lang="en-US" sz="4396" b="1" kern="1200">
                <a:solidFill>
                  <a:schemeClr val="bg1"/>
                </a:solidFill>
                <a:latin typeface="Arial" panose="020B0604020202020204" pitchFamily="34" charset="0"/>
                <a:ea typeface="+mj-ea"/>
                <a:cs typeface="Arial" panose="020B0604020202020204" pitchFamily="34" charset="0"/>
                <a:sym typeface="Helvetica Neue"/>
              </a:rPr>
              <a:t>UNICEF Nutrition in emergencies priorities</a:t>
            </a:r>
          </a:p>
        </p:txBody>
      </p:sp>
      <p:sp>
        <p:nvSpPr>
          <p:cNvPr id="3" name="Text Placeholder 2">
            <a:extLst>
              <a:ext uri="{FF2B5EF4-FFF2-40B4-BE49-F238E27FC236}">
                <a16:creationId xmlns:a16="http://schemas.microsoft.com/office/drawing/2014/main" id="{A6BA6F91-1CFD-E70A-B7A5-B0EA20471AF0}"/>
              </a:ext>
            </a:extLst>
          </p:cNvPr>
          <p:cNvSpPr>
            <a:spLocks noGrp="1"/>
          </p:cNvSpPr>
          <p:nvPr>
            <p:ph type="body" sz="half" idx="1"/>
          </p:nvPr>
        </p:nvSpPr>
        <p:spPr>
          <a:xfrm>
            <a:off x="6235709" y="1053193"/>
            <a:ext cx="5651482" cy="5108121"/>
          </a:xfrm>
        </p:spPr>
        <p:txBody>
          <a:bodyPr>
            <a:normAutofit fontScale="70000" lnSpcReduction="20000"/>
          </a:bodyPr>
          <a:lstStyle/>
          <a:p>
            <a:pPr lvl="0"/>
            <a:r>
              <a:rPr lang="en-US"/>
              <a:t>Support mitigation of unintended consequences of emergencies on nutrition  </a:t>
            </a:r>
          </a:p>
          <a:p>
            <a:pPr lvl="0"/>
            <a:r>
              <a:rPr lang="en-US"/>
              <a:t>Sustain and adapt existing services-address demand and enhance continuity of essential services – Life savings and prevention </a:t>
            </a:r>
          </a:p>
          <a:p>
            <a:pPr lvl="0"/>
            <a:r>
              <a:rPr lang="en-US"/>
              <a:t>Support implementation of  minimum nutrition interventions in line with the CCCs</a:t>
            </a:r>
          </a:p>
          <a:p>
            <a:pPr lvl="0"/>
            <a:r>
              <a:rPr lang="en-US"/>
              <a:t>Strengthening cluster leadership and accountability</a:t>
            </a:r>
          </a:p>
          <a:p>
            <a:r>
              <a:rPr lang="en-US"/>
              <a:t>Fostering gender equity and inclusion in humanitarian preparedness, response and recovery actions </a:t>
            </a:r>
          </a:p>
          <a:p>
            <a:r>
              <a:rPr lang="en-US"/>
              <a:t>Enhancing partnerships to maximize synergies and complementarities </a:t>
            </a:r>
          </a:p>
          <a:p>
            <a:r>
              <a:rPr lang="en-US"/>
              <a:t>Programming to strengthen the humanitarian– development–peace nexus and localization</a:t>
            </a:r>
          </a:p>
        </p:txBody>
      </p:sp>
      <p:graphicFrame>
        <p:nvGraphicFramePr>
          <p:cNvPr id="4" name="Diagram 3">
            <a:extLst>
              <a:ext uri="{FF2B5EF4-FFF2-40B4-BE49-F238E27FC236}">
                <a16:creationId xmlns:a16="http://schemas.microsoft.com/office/drawing/2014/main" id="{B4C4C26B-58CE-778F-D014-2A8FB3A33CCE}"/>
              </a:ext>
            </a:extLst>
          </p:cNvPr>
          <p:cNvGraphicFramePr/>
          <p:nvPr/>
        </p:nvGraphicFramePr>
        <p:xfrm>
          <a:off x="0" y="1053193"/>
          <a:ext cx="5747666" cy="5780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12320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1F2CE-297F-FC45-CBC5-DC8F42341B5B}"/>
              </a:ext>
            </a:extLst>
          </p:cNvPr>
          <p:cNvSpPr>
            <a:spLocks noGrp="1"/>
          </p:cNvSpPr>
          <p:nvPr>
            <p:ph type="body" sz="half" idx="1"/>
          </p:nvPr>
        </p:nvSpPr>
        <p:spPr>
          <a:xfrm>
            <a:off x="133350" y="1132113"/>
            <a:ext cx="5956300" cy="4593773"/>
          </a:xfrm>
        </p:spPr>
        <p:txBody>
          <a:bodyPr>
            <a:noAutofit/>
          </a:bodyPr>
          <a:lstStyle/>
          <a:p>
            <a:pPr marL="0" indent="0">
              <a:buNone/>
            </a:pPr>
            <a:r>
              <a:rPr lang="en-US" sz="1800">
                <a:solidFill>
                  <a:srgbClr val="0070C0"/>
                </a:solidFill>
              </a:rPr>
              <a:t>Key challenges</a:t>
            </a:r>
          </a:p>
          <a:p>
            <a:r>
              <a:rPr lang="en-US" sz="1800"/>
              <a:t>Limited humanitarian access. Capacity-building initiatives and development of access strategies to tackle extreme access constraints </a:t>
            </a:r>
          </a:p>
          <a:p>
            <a:r>
              <a:rPr lang="en-US" sz="1800"/>
              <a:t> Rapidly expanding needs. Strategy on accountability to affected populations, a more localized humanitarian response and optimization of warehouse operations</a:t>
            </a:r>
          </a:p>
          <a:p>
            <a:r>
              <a:rPr lang="en-US" sz="1800"/>
              <a:t> Cyclic emergencies </a:t>
            </a:r>
          </a:p>
        </p:txBody>
      </p:sp>
      <p:sp>
        <p:nvSpPr>
          <p:cNvPr id="15" name="TextBox 14">
            <a:extLst>
              <a:ext uri="{FF2B5EF4-FFF2-40B4-BE49-F238E27FC236}">
                <a16:creationId xmlns:a16="http://schemas.microsoft.com/office/drawing/2014/main" id="{1C460C80-4CB8-E158-18FC-F9C59C2ED447}"/>
              </a:ext>
            </a:extLst>
          </p:cNvPr>
          <p:cNvSpPr txBox="1"/>
          <p:nvPr/>
        </p:nvSpPr>
        <p:spPr>
          <a:xfrm>
            <a:off x="6718300" y="1642916"/>
            <a:ext cx="5114471" cy="3795911"/>
          </a:xfrm>
          <a:prstGeom prst="rect">
            <a:avLst/>
          </a:prstGeom>
          <a:noFill/>
          <a:ln w="31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Bef>
                <a:spcPts val="2900"/>
              </a:spcBef>
              <a:buSzPct val="125000"/>
            </a:pPr>
            <a:r>
              <a:rPr lang="en-US" sz="1800" b="0">
                <a:solidFill>
                  <a:srgbClr val="0070C0"/>
                </a:solidFill>
              </a:rPr>
              <a:t>Next steps </a:t>
            </a:r>
          </a:p>
          <a:p>
            <a:pPr marL="291041" indent="-291041" algn="l">
              <a:spcBef>
                <a:spcPts val="2900"/>
              </a:spcBef>
              <a:buSzPct val="125000"/>
              <a:buFontTx/>
              <a:buChar char="•"/>
            </a:pPr>
            <a:r>
              <a:rPr lang="en-US" sz="1800" b="0"/>
              <a:t>Addressing humanitarian needs sustainably </a:t>
            </a:r>
          </a:p>
          <a:p>
            <a:pPr marL="291041" indent="-291041" algn="l">
              <a:spcBef>
                <a:spcPts val="2900"/>
              </a:spcBef>
              <a:buSzPct val="125000"/>
              <a:buFontTx/>
              <a:buChar char="•"/>
            </a:pPr>
            <a:r>
              <a:rPr lang="en-US" sz="1800" b="0"/>
              <a:t>Strengthening the resilience of communities and other systems- health, food systems, social protection, education </a:t>
            </a:r>
          </a:p>
          <a:p>
            <a:pPr marL="291041" indent="-291041" algn="l">
              <a:spcBef>
                <a:spcPts val="2900"/>
              </a:spcBef>
              <a:buSzPct val="125000"/>
              <a:buFontTx/>
              <a:buChar char="•"/>
            </a:pPr>
            <a:r>
              <a:rPr lang="en-US" sz="1800" b="0"/>
              <a:t>Climate-adaptive anticipatory action and preparedness efforts in humanitarian action </a:t>
            </a:r>
          </a:p>
          <a:p>
            <a:pPr marL="291041" indent="-291041" algn="l">
              <a:spcBef>
                <a:spcPts val="2900"/>
              </a:spcBef>
              <a:buSzPct val="125000"/>
              <a:buFontTx/>
              <a:buChar char="•"/>
            </a:pPr>
            <a:r>
              <a:rPr lang="en-US" sz="1800" b="0"/>
              <a:t>Multisectoral response to famine prevention </a:t>
            </a:r>
          </a:p>
        </p:txBody>
      </p:sp>
      <p:sp>
        <p:nvSpPr>
          <p:cNvPr id="17" name="Title 16">
            <a:extLst>
              <a:ext uri="{FF2B5EF4-FFF2-40B4-BE49-F238E27FC236}">
                <a16:creationId xmlns:a16="http://schemas.microsoft.com/office/drawing/2014/main" id="{A08CB8E0-35E0-C136-8FAE-169B457E3B5B}"/>
              </a:ext>
            </a:extLst>
          </p:cNvPr>
          <p:cNvSpPr>
            <a:spLocks noGrp="1"/>
          </p:cNvSpPr>
          <p:nvPr>
            <p:ph type="title"/>
          </p:nvPr>
        </p:nvSpPr>
        <p:spPr>
          <a:xfrm>
            <a:off x="0" y="0"/>
            <a:ext cx="7877177" cy="857251"/>
          </a:xfrm>
          <a:solidFill>
            <a:srgbClr val="00B0F0"/>
          </a:solidFill>
        </p:spPr>
        <p:txBody>
          <a:bodyPr vert="horz" lIns="91440" tIns="45720" rIns="91440" bIns="45720" rtlCol="0" anchor="ctr">
            <a:normAutofit/>
          </a:bodyPr>
          <a:lstStyle/>
          <a:p>
            <a:pPr algn="l" defTabSz="913486">
              <a:lnSpc>
                <a:spcPct val="90000"/>
              </a:lnSpc>
              <a:spcBef>
                <a:spcPct val="0"/>
              </a:spcBef>
            </a:pPr>
            <a:r>
              <a:rPr lang="en-US" sz="4396" b="1" kern="1200">
                <a:solidFill>
                  <a:schemeClr val="bg1"/>
                </a:solidFill>
                <a:latin typeface="Arial" panose="020B0604020202020204" pitchFamily="34" charset="0"/>
                <a:ea typeface="+mj-ea"/>
                <a:cs typeface="Arial" panose="020B0604020202020204" pitchFamily="34" charset="0"/>
                <a:sym typeface="Helvetica Neue"/>
              </a:rPr>
              <a:t>Challenges and next steps </a:t>
            </a:r>
          </a:p>
        </p:txBody>
      </p:sp>
    </p:spTree>
    <p:extLst>
      <p:ext uri="{BB962C8B-B14F-4D97-AF65-F5344CB8AC3E}">
        <p14:creationId xmlns:p14="http://schemas.microsoft.com/office/powerpoint/2010/main" val="299870083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6EFD-43BD-03AF-D67A-456A0964F19B}"/>
              </a:ext>
            </a:extLst>
          </p:cNvPr>
          <p:cNvSpPr>
            <a:spLocks noGrp="1"/>
          </p:cNvSpPr>
          <p:nvPr>
            <p:ph type="title"/>
          </p:nvPr>
        </p:nvSpPr>
        <p:spPr>
          <a:xfrm>
            <a:off x="46060" y="0"/>
            <a:ext cx="12015921" cy="812275"/>
          </a:xfrm>
          <a:solidFill>
            <a:srgbClr val="00B0F0"/>
          </a:solidFill>
          <a:ln w="3175">
            <a:miter lim="400000"/>
          </a:ln>
        </p:spPr>
        <p:txBody>
          <a:bodyPr vert="horz" lIns="91440" tIns="45720" rIns="91440" bIns="45720" rtlCol="0" anchor="ctr">
            <a:normAutofit/>
          </a:bodyPr>
          <a:lstStyle/>
          <a:p>
            <a:pPr algn="l" defTabSz="913486">
              <a:lnSpc>
                <a:spcPct val="90000"/>
              </a:lnSpc>
              <a:spcBef>
                <a:spcPct val="0"/>
              </a:spcBef>
            </a:pPr>
            <a:r>
              <a:rPr lang="en-US" sz="4350" b="1" kern="1200">
                <a:solidFill>
                  <a:schemeClr val="bg1"/>
                </a:solidFill>
                <a:latin typeface="Arial"/>
                <a:ea typeface="+mj-ea"/>
                <a:cs typeface="Arial"/>
              </a:rPr>
              <a:t>Coordination of NIE in ESAR  </a:t>
            </a:r>
            <a:endParaRPr lang="en-US" sz="4396" b="1" kern="1200">
              <a:solidFill>
                <a:schemeClr val="bg1"/>
              </a:solidFill>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4C7C57EF-27A1-DCB1-61F5-6798D76142FE}"/>
              </a:ext>
            </a:extLst>
          </p:cNvPr>
          <p:cNvSpPr txBox="1">
            <a:spLocks/>
          </p:cNvSpPr>
          <p:nvPr/>
        </p:nvSpPr>
        <p:spPr>
          <a:xfrm>
            <a:off x="215900" y="947057"/>
            <a:ext cx="6881586" cy="57912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oAutofit/>
          </a:bodyPr>
          <a:lstStyle>
            <a:lvl1pPr marL="291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1pPr>
            <a:lvl2pPr marL="926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2pPr>
            <a:lvl3pPr marL="1561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3pPr>
            <a:lvl4pPr marL="2196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4pPr>
            <a:lvl5pPr marL="2831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en-US" sz="1800">
                <a:solidFill>
                  <a:srgbClr val="00B0F0"/>
                </a:solidFill>
              </a:rPr>
              <a:t>Coordination overview </a:t>
            </a:r>
          </a:p>
          <a:p>
            <a:pPr>
              <a:spcBef>
                <a:spcPts val="600"/>
              </a:spcBef>
            </a:pPr>
            <a:r>
              <a:rPr lang="en-US" sz="1800"/>
              <a:t>Country level: coordination capacity in 19 ESAR countries</a:t>
            </a:r>
          </a:p>
          <a:p>
            <a:pPr>
              <a:spcBef>
                <a:spcPts val="600"/>
              </a:spcBef>
            </a:pPr>
            <a:r>
              <a:rPr lang="en-US" sz="1800"/>
              <a:t>Regional level: </a:t>
            </a:r>
          </a:p>
          <a:p>
            <a:pPr>
              <a:spcBef>
                <a:spcPts val="600"/>
              </a:spcBef>
            </a:pPr>
            <a:r>
              <a:rPr lang="en-US" sz="1800"/>
              <a:t>UNICEF Country office call, ESAR Partners call,  HOA, ESAR call.</a:t>
            </a:r>
          </a:p>
          <a:p>
            <a:pPr>
              <a:spcBef>
                <a:spcPts val="600"/>
              </a:spcBef>
            </a:pPr>
            <a:r>
              <a:rPr lang="en-US" sz="1800"/>
              <a:t>Contribution  to </a:t>
            </a:r>
            <a:r>
              <a:rPr lang="en-GB" sz="1800"/>
              <a:t>a) WHO Health partners b) FSNWG Working group for Eastern and Central Africa and the FNSWG for Southern Africa, RIASCO, IGAD, and SADC meetings c) AU regional meetings on food security and nutrition, school feeding, and nutrition. </a:t>
            </a:r>
            <a:endParaRPr lang="en-US" sz="1800"/>
          </a:p>
          <a:p>
            <a:pPr marL="0" indent="0">
              <a:buNone/>
            </a:pPr>
            <a:r>
              <a:rPr lang="en-US" sz="1800">
                <a:solidFill>
                  <a:srgbClr val="00B0F0"/>
                </a:solidFill>
              </a:rPr>
              <a:t>What's working </a:t>
            </a:r>
          </a:p>
          <a:p>
            <a:pPr>
              <a:spcBef>
                <a:spcPts val="600"/>
              </a:spcBef>
            </a:pPr>
            <a:r>
              <a:rPr lang="en-US" sz="1800"/>
              <a:t>Joint approach/resource mobilization </a:t>
            </a:r>
          </a:p>
          <a:p>
            <a:pPr>
              <a:spcBef>
                <a:spcPts val="600"/>
              </a:spcBef>
            </a:pPr>
            <a:r>
              <a:rPr lang="en-US" sz="1800"/>
              <a:t>Joint planning and strategy development</a:t>
            </a:r>
          </a:p>
          <a:p>
            <a:pPr>
              <a:spcBef>
                <a:spcPts val="600"/>
              </a:spcBef>
            </a:pPr>
            <a:r>
              <a:rPr lang="en-US" sz="1800"/>
              <a:t>Centralized information systems</a:t>
            </a:r>
          </a:p>
          <a:p>
            <a:pPr>
              <a:spcBef>
                <a:spcPts val="600"/>
              </a:spcBef>
            </a:pPr>
            <a:r>
              <a:rPr lang="en-US" sz="1800"/>
              <a:t>Application of standards </a:t>
            </a:r>
          </a:p>
          <a:p>
            <a:pPr>
              <a:spcBef>
                <a:spcPts val="600"/>
              </a:spcBef>
            </a:pPr>
            <a:r>
              <a:rPr lang="en-US" sz="1800"/>
              <a:t>Training and capacity building</a:t>
            </a:r>
          </a:p>
          <a:p>
            <a:pPr>
              <a:spcBef>
                <a:spcPts val="600"/>
              </a:spcBef>
            </a:pPr>
            <a:r>
              <a:rPr lang="en-US" sz="1800"/>
              <a:t>Continuous information analysis </a:t>
            </a:r>
          </a:p>
        </p:txBody>
      </p:sp>
      <p:sp>
        <p:nvSpPr>
          <p:cNvPr id="10" name="TextBox 9">
            <a:extLst>
              <a:ext uri="{FF2B5EF4-FFF2-40B4-BE49-F238E27FC236}">
                <a16:creationId xmlns:a16="http://schemas.microsoft.com/office/drawing/2014/main" id="{C8436462-2BB8-56C7-CC58-062471CD2C9D}"/>
              </a:ext>
            </a:extLst>
          </p:cNvPr>
          <p:cNvSpPr txBox="1"/>
          <p:nvPr/>
        </p:nvSpPr>
        <p:spPr>
          <a:xfrm>
            <a:off x="7598229" y="942407"/>
            <a:ext cx="4232243" cy="5570756"/>
          </a:xfrm>
          <a:prstGeom prst="rect">
            <a:avLst/>
          </a:prstGeom>
          <a:noFill/>
          <a:ln w="31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spcBef>
                <a:spcPts val="2900"/>
              </a:spcBef>
              <a:buSzPct val="125000"/>
            </a:pPr>
            <a:r>
              <a:rPr lang="en-US" sz="1800" b="0">
                <a:solidFill>
                  <a:srgbClr val="00B0F0"/>
                </a:solidFill>
              </a:rPr>
              <a:t>Specific collaboration with GNC - to date</a:t>
            </a:r>
          </a:p>
          <a:p>
            <a:pPr marL="290830" indent="-290830" algn="l">
              <a:spcBef>
                <a:spcPts val="600"/>
              </a:spcBef>
              <a:buSzPct val="125000"/>
              <a:buFontTx/>
              <a:buChar char="•"/>
            </a:pPr>
            <a:r>
              <a:rPr lang="en-US" sz="1800" b="0"/>
              <a:t>Capacity development </a:t>
            </a:r>
          </a:p>
          <a:p>
            <a:pPr marL="290830" indent="-290830" algn="l">
              <a:spcBef>
                <a:spcPts val="600"/>
              </a:spcBef>
              <a:buSzPct val="125000"/>
              <a:buFontTx/>
              <a:buChar char="•"/>
            </a:pPr>
            <a:r>
              <a:rPr lang="en-US" sz="1800" b="0"/>
              <a:t>Joint TA support to COs- </a:t>
            </a:r>
          </a:p>
          <a:p>
            <a:pPr marL="290830" indent="-290830" algn="l">
              <a:spcBef>
                <a:spcPts val="600"/>
              </a:spcBef>
              <a:buSzPct val="125000"/>
              <a:buFontTx/>
              <a:buChar char="•"/>
            </a:pPr>
            <a:r>
              <a:rPr lang="en-US" sz="1800" b="0"/>
              <a:t>Regional coordination- HOA, ESAR  </a:t>
            </a:r>
          </a:p>
          <a:p>
            <a:pPr marL="290830" indent="-290830" algn="l">
              <a:spcBef>
                <a:spcPts val="600"/>
              </a:spcBef>
              <a:buSzPct val="125000"/>
              <a:buFontTx/>
              <a:buChar char="•"/>
            </a:pPr>
            <a:r>
              <a:rPr lang="en-US" sz="1800" b="0"/>
              <a:t>IYCF-E capacity mapping </a:t>
            </a:r>
          </a:p>
          <a:p>
            <a:pPr marL="290830" indent="-290830" algn="l">
              <a:spcBef>
                <a:spcPts val="600"/>
              </a:spcBef>
              <a:buSzPct val="125000"/>
              <a:buFontTx/>
              <a:buChar char="•"/>
            </a:pPr>
            <a:r>
              <a:rPr lang="en-US" sz="1800" b="0"/>
              <a:t>Information management- support for regional dashboard  </a:t>
            </a:r>
          </a:p>
          <a:p>
            <a:pPr marL="290830" indent="-290830" algn="l">
              <a:spcBef>
                <a:spcPts val="600"/>
              </a:spcBef>
              <a:buSzPct val="125000"/>
              <a:buFontTx/>
              <a:buChar char="•"/>
            </a:pPr>
            <a:r>
              <a:rPr lang="en-US" sz="1800" b="0" err="1"/>
              <a:t>NuVAC</a:t>
            </a:r>
            <a:r>
              <a:rPr lang="en-US" sz="1800" b="0"/>
              <a:t> </a:t>
            </a:r>
          </a:p>
          <a:p>
            <a:pPr marL="290830" indent="-290830" algn="l">
              <a:spcBef>
                <a:spcPts val="600"/>
              </a:spcBef>
              <a:buSzPct val="125000"/>
              <a:buChar char="•"/>
            </a:pPr>
            <a:r>
              <a:rPr lang="en-US" sz="1800" b="0"/>
              <a:t>Guidelines on Nutrition </a:t>
            </a:r>
            <a:r>
              <a:rPr lang="en-US" sz="1800" b="0" err="1"/>
              <a:t>Programme</a:t>
            </a:r>
            <a:r>
              <a:rPr lang="en-US" sz="1800" b="0"/>
              <a:t>  C19 adaptation for COs </a:t>
            </a:r>
          </a:p>
          <a:p>
            <a:pPr algn="l">
              <a:spcBef>
                <a:spcPts val="600"/>
              </a:spcBef>
              <a:buSzPct val="125000"/>
            </a:pPr>
            <a:r>
              <a:rPr lang="en-US" sz="1800" b="0">
                <a:solidFill>
                  <a:srgbClr val="00B0F0"/>
                </a:solidFill>
              </a:rPr>
              <a:t>Next step and areas of engagement </a:t>
            </a:r>
            <a:endParaRPr lang="en-US"/>
          </a:p>
          <a:p>
            <a:pPr marL="290830" indent="-290830" algn="l">
              <a:spcBef>
                <a:spcPts val="600"/>
              </a:spcBef>
              <a:buSzPct val="125000"/>
              <a:buFontTx/>
              <a:buChar char="•"/>
            </a:pPr>
            <a:r>
              <a:rPr lang="en-US" sz="1800" b="0"/>
              <a:t>Technical Working Groups (CMAM TWG)</a:t>
            </a:r>
          </a:p>
          <a:p>
            <a:pPr marL="290830" indent="-290830" algn="l">
              <a:spcBef>
                <a:spcPts val="600"/>
              </a:spcBef>
              <a:buSzPct val="125000"/>
              <a:buFontTx/>
              <a:buChar char="•"/>
            </a:pPr>
            <a:r>
              <a:rPr lang="en-US" sz="1800" b="0"/>
              <a:t>Support on the roll out of new WHO Guidelines </a:t>
            </a:r>
          </a:p>
        </p:txBody>
      </p:sp>
    </p:spTree>
    <p:extLst>
      <p:ext uri="{BB962C8B-B14F-4D97-AF65-F5344CB8AC3E}">
        <p14:creationId xmlns:p14="http://schemas.microsoft.com/office/powerpoint/2010/main" val="280616333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160666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B7CBECD3-2388-EF5D-D518-0826A0E0CB25}"/>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22CAC-A6AE-E11B-3591-9110E298736F}"/>
              </a:ext>
            </a:extLst>
          </p:cNvPr>
          <p:cNvSpPr>
            <a:spLocks noGrp="1"/>
          </p:cNvSpPr>
          <p:nvPr>
            <p:ph type="ctrTitle"/>
          </p:nvPr>
        </p:nvSpPr>
        <p:spPr>
          <a:xfrm>
            <a:off x="639413" y="640080"/>
            <a:ext cx="2749487"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defTabSz="914400">
              <a:lnSpc>
                <a:spcPct val="90000"/>
              </a:lnSpc>
              <a:spcBef>
                <a:spcPct val="0"/>
              </a:spcBef>
            </a:pPr>
            <a:r>
              <a:rPr lang="en-US" sz="2800" b="1" kern="1200">
                <a:solidFill>
                  <a:srgbClr val="262626"/>
                </a:solidFill>
                <a:latin typeface="+mj-lt"/>
                <a:ea typeface="+mj-ea"/>
                <a:cs typeface="+mj-cs"/>
              </a:rPr>
              <a:t>Coffee Break</a:t>
            </a:r>
            <a:endParaRPr lang="en-US" sz="2800" kern="1200">
              <a:solidFill>
                <a:srgbClr val="262626"/>
              </a:solidFill>
              <a:latin typeface="+mj-lt"/>
              <a:ea typeface="+mj-ea"/>
              <a:cs typeface="+mj-cs"/>
            </a:endParaRPr>
          </a:p>
        </p:txBody>
      </p:sp>
    </p:spTree>
    <p:extLst>
      <p:ext uri="{BB962C8B-B14F-4D97-AF65-F5344CB8AC3E}">
        <p14:creationId xmlns:p14="http://schemas.microsoft.com/office/powerpoint/2010/main" val="28138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a:extLst>
              <a:ext uri="{28A0092B-C50C-407E-A947-70E740481C1C}">
                <a14:useLocalDpi xmlns:a14="http://schemas.microsoft.com/office/drawing/2010/main" val="0"/>
              </a:ext>
            </a:extLst>
          </a:blip>
          <a:srcRect l="12833" t="-1" r="981" b="-1"/>
          <a:stretch/>
        </p:blipFill>
        <p:spPr>
          <a:xfrm>
            <a:off x="-206470" y="10"/>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6">
            <a:extLst>
              <a:ext uri="{FF2B5EF4-FFF2-40B4-BE49-F238E27FC236}">
                <a16:creationId xmlns:a16="http://schemas.microsoft.com/office/drawing/2014/main" id="{7455C2AD-BA82-3991-F0EA-BDE370B6AFAB}"/>
              </a:ext>
            </a:extLst>
          </p:cNvPr>
          <p:cNvSpPr txBox="1"/>
          <p:nvPr/>
        </p:nvSpPr>
        <p:spPr>
          <a:xfrm>
            <a:off x="8993911" y="1838000"/>
            <a:ext cx="2196846" cy="1287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defTabSz="914400">
              <a:lnSpc>
                <a:spcPct val="90000"/>
              </a:lnSpc>
              <a:spcBef>
                <a:spcPct val="0"/>
              </a:spcBef>
              <a:spcAft>
                <a:spcPts val="600"/>
              </a:spcAft>
              <a:defRPr sz="2400" b="0">
                <a:latin typeface="Arial"/>
                <a:ea typeface="Arial"/>
                <a:cs typeface="Arial"/>
                <a:sym typeface="Arial"/>
              </a:defRPr>
            </a:pPr>
            <a:r>
              <a:rPr lang="en-US" sz="4400" u="sng" kern="1200">
                <a:solidFill>
                  <a:srgbClr val="455F51"/>
                </a:solidFill>
                <a:latin typeface="Calibri"/>
                <a:ea typeface="+mj-ea"/>
                <a:cs typeface="Calibri"/>
              </a:rPr>
              <a:t>Part 2</a:t>
            </a:r>
            <a:endParaRPr lang="en-US" sz="4400" u="sng" kern="1200">
              <a:solidFill>
                <a:srgbClr val="455F51"/>
              </a:solidFill>
              <a:latin typeface="Calibri"/>
              <a:cs typeface="Calibri"/>
            </a:endParaRPr>
          </a:p>
        </p:txBody>
      </p:sp>
      <p:sp>
        <p:nvSpPr>
          <p:cNvPr id="2" name="TextBox 6">
            <a:extLst>
              <a:ext uri="{FF2B5EF4-FFF2-40B4-BE49-F238E27FC236}">
                <a16:creationId xmlns:a16="http://schemas.microsoft.com/office/drawing/2014/main" id="{EADBA9A9-5261-1E66-B862-B569ED148683}"/>
              </a:ext>
            </a:extLst>
          </p:cNvPr>
          <p:cNvSpPr txBox="1"/>
          <p:nvPr/>
        </p:nvSpPr>
        <p:spPr>
          <a:xfrm>
            <a:off x="8262320" y="2649518"/>
            <a:ext cx="3660224" cy="245866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Calibri"/>
                <a:ea typeface="+mj-ea"/>
                <a:cs typeface="Calibri"/>
              </a:rPr>
              <a:t>THEMATIC SESSIONS</a:t>
            </a:r>
          </a:p>
        </p:txBody>
      </p:sp>
      <p:pic>
        <p:nvPicPr>
          <p:cNvPr id="5" name="Picture 4" descr="A picture containing graphical user interface&#10;&#10;Description automatically generated">
            <a:extLst>
              <a:ext uri="{FF2B5EF4-FFF2-40B4-BE49-F238E27FC236}">
                <a16:creationId xmlns:a16="http://schemas.microsoft.com/office/drawing/2014/main" id="{4B69A49F-FB75-F1F5-0613-EE42B63AE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552" y="6260091"/>
            <a:ext cx="1076098" cy="378724"/>
          </a:xfrm>
          <a:prstGeom prst="rect">
            <a:avLst/>
          </a:prstGeom>
        </p:spPr>
      </p:pic>
      <p:sp>
        <p:nvSpPr>
          <p:cNvPr id="7" name="TextBox 3">
            <a:extLst>
              <a:ext uri="{FF2B5EF4-FFF2-40B4-BE49-F238E27FC236}">
                <a16:creationId xmlns:a16="http://schemas.microsoft.com/office/drawing/2014/main" id="{268AB76D-87A9-A1A5-14BB-370A9275EE28}"/>
              </a:ext>
            </a:extLst>
          </p:cNvPr>
          <p:cNvSpPr txBox="1"/>
          <p:nvPr/>
        </p:nvSpPr>
        <p:spPr>
          <a:xfrm>
            <a:off x="11166934" y="6244864"/>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808080"/>
                </a:solidFill>
                <a:latin typeface="Calibri"/>
                <a:cs typeface="Calibri"/>
              </a:rPr>
              <a:t>ESA Regional</a:t>
            </a:r>
            <a:endParaRPr lang="en-US">
              <a:cs typeface="Calibri"/>
            </a:endParaRPr>
          </a:p>
          <a:p>
            <a:pPr algn="l"/>
            <a:r>
              <a:rPr lang="en-US" sz="1200" b="0" spc="-100">
                <a:solidFill>
                  <a:srgbClr val="808080"/>
                </a:solidFill>
                <a:latin typeface="Calibri"/>
                <a:cs typeface="Calibri"/>
              </a:rPr>
              <a:t>Meeting</a:t>
            </a:r>
          </a:p>
        </p:txBody>
      </p:sp>
      <p:cxnSp>
        <p:nvCxnSpPr>
          <p:cNvPr id="11" name="Straight Connector 10">
            <a:extLst>
              <a:ext uri="{FF2B5EF4-FFF2-40B4-BE49-F238E27FC236}">
                <a16:creationId xmlns:a16="http://schemas.microsoft.com/office/drawing/2014/main" id="{B62837B9-4B2A-E397-9555-A1E2209F321D}"/>
              </a:ext>
            </a:extLst>
          </p:cNvPr>
          <p:cNvCxnSpPr>
            <a:cxnSpLocks/>
          </p:cNvCxnSpPr>
          <p:nvPr/>
        </p:nvCxnSpPr>
        <p:spPr>
          <a:xfrm flipH="1">
            <a:off x="11050037" y="6083723"/>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4" name="Picture 13" descr="A logo with text and blue text&#10;&#10;Description automatically generated">
            <a:extLst>
              <a:ext uri="{FF2B5EF4-FFF2-40B4-BE49-F238E27FC236}">
                <a16:creationId xmlns:a16="http://schemas.microsoft.com/office/drawing/2014/main" id="{1D889E94-04C1-683D-3E73-283DEBED6EA8}"/>
              </a:ext>
            </a:extLst>
          </p:cNvPr>
          <p:cNvPicPr>
            <a:picLocks noChangeAspect="1"/>
          </p:cNvPicPr>
          <p:nvPr/>
        </p:nvPicPr>
        <p:blipFill>
          <a:blip r:embed="rId5"/>
          <a:stretch>
            <a:fillRect/>
          </a:stretch>
        </p:blipFill>
        <p:spPr>
          <a:xfrm>
            <a:off x="8742495" y="6182727"/>
            <a:ext cx="880577" cy="532375"/>
          </a:xfrm>
          <a:prstGeom prst="rect">
            <a:avLst/>
          </a:prstGeom>
        </p:spPr>
      </p:pic>
      <p:cxnSp>
        <p:nvCxnSpPr>
          <p:cNvPr id="17" name="Straight Connector 16">
            <a:extLst>
              <a:ext uri="{FF2B5EF4-FFF2-40B4-BE49-F238E27FC236}">
                <a16:creationId xmlns:a16="http://schemas.microsoft.com/office/drawing/2014/main" id="{9EA34C04-8A5E-BDA8-1C30-7B77FA98BC8A}"/>
              </a:ext>
            </a:extLst>
          </p:cNvPr>
          <p:cNvCxnSpPr>
            <a:cxnSpLocks/>
          </p:cNvCxnSpPr>
          <p:nvPr/>
        </p:nvCxnSpPr>
        <p:spPr>
          <a:xfrm flipH="1">
            <a:off x="9739772" y="6116981"/>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0719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7A6455D0-7F4F-E497-692A-367177664544}"/>
              </a:ext>
            </a:extLst>
          </p:cNvPr>
          <p:cNvPicPr>
            <a:picLocks noChangeAspect="1"/>
          </p:cNvPicPr>
          <p:nvPr/>
        </p:nvPicPr>
        <p:blipFill rotWithShape="1">
          <a:blip r:embed="rId3"/>
          <a:srcRect l="6962" r="6962"/>
          <a:stretch/>
        </p:blipFill>
        <p:spPr>
          <a:xfrm>
            <a:off x="-539" y="-251"/>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089376" y="1860561"/>
            <a:ext cx="3912989" cy="245866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GB" sz="2400" kern="1200">
                <a:solidFill>
                  <a:srgbClr val="455F51"/>
                </a:solidFill>
                <a:latin typeface="Calibri"/>
                <a:ea typeface="+mj-ea"/>
                <a:cs typeface="Calibri"/>
              </a:rPr>
              <a:t>Strategic Approach to address Wasting in Children and Women in humanitarian contexts: a reflection on the achievements, successes, and challenges</a:t>
            </a:r>
            <a:endParaRPr lang="en-US" sz="2400" kern="1200">
              <a:solidFill>
                <a:srgbClr val="455F51"/>
              </a:solidFill>
              <a:latin typeface="Calibri"/>
              <a:ea typeface="+mj-ea"/>
              <a:cs typeface="Calibri"/>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8494295" y="5169738"/>
            <a:ext cx="3508070" cy="10617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1600" b="0" kern="1200">
                <a:solidFill>
                  <a:srgbClr val="455F51"/>
                </a:solidFill>
                <a:latin typeface="Calibri"/>
                <a:ea typeface="+mj-ea"/>
                <a:cs typeface="Calibri"/>
              </a:rPr>
              <a:t>Laura </a:t>
            </a:r>
            <a:r>
              <a:rPr lang="en-US" sz="1600" b="0" kern="1200" err="1">
                <a:solidFill>
                  <a:srgbClr val="455F51"/>
                </a:solidFill>
                <a:latin typeface="Calibri"/>
                <a:ea typeface="+mj-ea"/>
                <a:cs typeface="Calibri"/>
              </a:rPr>
              <a:t>Courbis-Ibiliabo</a:t>
            </a:r>
            <a:r>
              <a:rPr lang="en-US" sz="1600" b="0" kern="1200">
                <a:solidFill>
                  <a:srgbClr val="455F51"/>
                </a:solidFill>
                <a:latin typeface="Calibri"/>
                <a:ea typeface="+mj-ea"/>
                <a:cs typeface="Calibri"/>
              </a:rPr>
              <a:t> (WFP)</a:t>
            </a:r>
          </a:p>
          <a:p>
            <a:pPr defTabSz="914400">
              <a:lnSpc>
                <a:spcPct val="90000"/>
              </a:lnSpc>
              <a:spcBef>
                <a:spcPct val="0"/>
              </a:spcBef>
              <a:spcAft>
                <a:spcPts val="600"/>
              </a:spcAft>
              <a:defRPr sz="2400" b="0">
                <a:latin typeface="Arial"/>
                <a:ea typeface="Arial"/>
                <a:cs typeface="Arial"/>
                <a:sym typeface="Arial"/>
              </a:defRPr>
            </a:pPr>
            <a:r>
              <a:rPr lang="en-US" sz="1600" b="0" kern="1200">
                <a:solidFill>
                  <a:srgbClr val="455F51"/>
                </a:solidFill>
                <a:latin typeface="Calibri"/>
                <a:ea typeface="+mj-ea"/>
                <a:cs typeface="Calibri"/>
              </a:rPr>
              <a:t>Jasinta </a:t>
            </a:r>
            <a:r>
              <a:rPr lang="en-US" sz="1600" b="0" kern="1200" err="1">
                <a:solidFill>
                  <a:srgbClr val="455F51"/>
                </a:solidFill>
                <a:latin typeface="Calibri"/>
                <a:ea typeface="+mj-ea"/>
                <a:cs typeface="Calibri"/>
              </a:rPr>
              <a:t>Hyachits</a:t>
            </a:r>
            <a:r>
              <a:rPr lang="en-US" sz="1600" b="0" kern="1200">
                <a:solidFill>
                  <a:srgbClr val="455F51"/>
                </a:solidFill>
                <a:latin typeface="Calibri"/>
                <a:ea typeface="+mj-ea"/>
                <a:cs typeface="Calibri"/>
              </a:rPr>
              <a:t> Achen (UNICEF)</a:t>
            </a:r>
          </a:p>
          <a:p>
            <a:pPr defTabSz="914400">
              <a:lnSpc>
                <a:spcPct val="90000"/>
              </a:lnSpc>
              <a:spcBef>
                <a:spcPct val="0"/>
              </a:spcBef>
              <a:spcAft>
                <a:spcPts val="600"/>
              </a:spcAft>
              <a:defRPr sz="2400" b="0">
                <a:latin typeface="Arial"/>
                <a:ea typeface="Arial"/>
                <a:cs typeface="Arial"/>
                <a:sym typeface="Arial"/>
              </a:defRPr>
            </a:pPr>
            <a:endParaRPr lang="en-US" sz="1600" b="0" kern="1200">
              <a:solidFill>
                <a:srgbClr val="455F51"/>
              </a:solidFill>
              <a:latin typeface="Calibri"/>
              <a:ea typeface="+mj-ea"/>
              <a:cs typeface="Calibri"/>
            </a:endParaRPr>
          </a:p>
          <a:p>
            <a:pPr defTabSz="914400">
              <a:lnSpc>
                <a:spcPct val="90000"/>
              </a:lnSpc>
              <a:spcBef>
                <a:spcPct val="0"/>
              </a:spcBef>
              <a:spcAft>
                <a:spcPts val="600"/>
              </a:spcAft>
              <a:defRPr sz="2400" b="0">
                <a:latin typeface="Arial"/>
                <a:ea typeface="Arial"/>
                <a:cs typeface="Arial"/>
                <a:sym typeface="Arial"/>
              </a:defRPr>
            </a:pPr>
            <a:r>
              <a:rPr lang="en-US" sz="1600" b="0" kern="1200">
                <a:solidFill>
                  <a:srgbClr val="455F51"/>
                </a:solidFill>
                <a:latin typeface="Calibri"/>
                <a:ea typeface="+mj-ea"/>
                <a:cs typeface="Calibri"/>
              </a:rPr>
              <a:t>30</a:t>
            </a:r>
            <a:r>
              <a:rPr lang="en-US" sz="1600" b="0" kern="1200" baseline="30000">
                <a:solidFill>
                  <a:srgbClr val="455F51"/>
                </a:solidFill>
                <a:latin typeface="Calibri"/>
                <a:ea typeface="+mj-ea"/>
                <a:cs typeface="Calibri"/>
              </a:rPr>
              <a:t>th</a:t>
            </a:r>
            <a:r>
              <a:rPr lang="en-US" sz="1600" b="0" kern="1200">
                <a:solidFill>
                  <a:srgbClr val="455F51"/>
                </a:solidFill>
                <a:latin typeface="Calibri"/>
                <a:ea typeface="+mj-ea"/>
                <a:cs typeface="Calibri"/>
              </a:rPr>
              <a:t> January 2024</a:t>
            </a:r>
            <a:endParaRPr lang="en-US" sz="1600"/>
          </a:p>
        </p:txBody>
      </p:sp>
    </p:spTree>
    <p:extLst>
      <p:ext uri="{BB962C8B-B14F-4D97-AF65-F5344CB8AC3E}">
        <p14:creationId xmlns:p14="http://schemas.microsoft.com/office/powerpoint/2010/main" val="38416357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2" descr="A chart of a child&amp;#39;s nutrition&#10;&#10;Description automatically generated">
            <a:extLst>
              <a:ext uri="{FF2B5EF4-FFF2-40B4-BE49-F238E27FC236}">
                <a16:creationId xmlns:a16="http://schemas.microsoft.com/office/drawing/2014/main" id="{A7C56370-5AA0-FD9A-8AA7-4BCBE1677FFD}"/>
              </a:ext>
            </a:extLst>
          </p:cNvPr>
          <p:cNvPicPr>
            <a:picLocks noGrp="1" noChangeAspect="1"/>
          </p:cNvPicPr>
          <p:nvPr>
            <p:ph type="pic" idx="21"/>
          </p:nvPr>
        </p:nvPicPr>
        <p:blipFill rotWithShape="1">
          <a:blip r:embed="rId3"/>
          <a:srcRect r="85" b="-1"/>
          <a:stretch/>
        </p:blipFill>
        <p:spPr>
          <a:xfrm>
            <a:off x="20" y="1282"/>
            <a:ext cx="12179280" cy="6856718"/>
          </a:xfrm>
          <a:prstGeom prst="rect">
            <a:avLst/>
          </a:prstGeom>
        </p:spPr>
      </p:pic>
    </p:spTree>
    <p:extLst>
      <p:ext uri="{BB962C8B-B14F-4D97-AF65-F5344CB8AC3E}">
        <p14:creationId xmlns:p14="http://schemas.microsoft.com/office/powerpoint/2010/main" val="41038406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ogo with text&#10;&#10;Description automatically generated">
            <a:extLst>
              <a:ext uri="{FF2B5EF4-FFF2-40B4-BE49-F238E27FC236}">
                <a16:creationId xmlns:a16="http://schemas.microsoft.com/office/drawing/2014/main" id="{21E0B101-600A-76F1-2DA8-32B6F8AD38E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585620" y="6048182"/>
            <a:ext cx="1464417" cy="721345"/>
          </a:xfrm>
          <a:prstGeom prst="rect">
            <a:avLst/>
          </a:prstGeom>
        </p:spPr>
      </p:pic>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sp>
        <p:nvSpPr>
          <p:cNvPr id="9" name="Text Placeholder 8">
            <a:extLst>
              <a:ext uri="{FF2B5EF4-FFF2-40B4-BE49-F238E27FC236}">
                <a16:creationId xmlns:a16="http://schemas.microsoft.com/office/drawing/2014/main" id="{F8690620-714E-BE1B-43F9-2B912F97DA63}"/>
              </a:ext>
            </a:extLst>
          </p:cNvPr>
          <p:cNvSpPr>
            <a:spLocks noGrp="1"/>
          </p:cNvSpPr>
          <p:nvPr>
            <p:ph type="body" sz="quarter" idx="1"/>
          </p:nvPr>
        </p:nvSpPr>
        <p:spPr>
          <a:xfrm>
            <a:off x="739213" y="1164451"/>
            <a:ext cx="4901977" cy="3615893"/>
          </a:xfrm>
        </p:spPr>
        <p:txBody>
          <a:bodyPr lIns="19050" tIns="19050" rIns="19050" bIns="19050" anchor="t">
            <a:normAutofit/>
          </a:bodyPr>
          <a:lstStyle/>
          <a:p>
            <a:r>
              <a:rPr lang="en-GB"/>
              <a:t>How to operationalize the new WHO recommendations?</a:t>
            </a:r>
          </a:p>
          <a:p>
            <a:endParaRPr lang="en-GB"/>
          </a:p>
        </p:txBody>
      </p:sp>
      <p:pic>
        <p:nvPicPr>
          <p:cNvPr id="16" name="Picture 15">
            <a:extLst>
              <a:ext uri="{FF2B5EF4-FFF2-40B4-BE49-F238E27FC236}">
                <a16:creationId xmlns:a16="http://schemas.microsoft.com/office/drawing/2014/main" id="{39E8F9D3-3BDF-BB9B-3E78-33DFA57A9F29}"/>
              </a:ext>
            </a:extLst>
          </p:cNvPr>
          <p:cNvPicPr>
            <a:picLocks noChangeAspect="1"/>
          </p:cNvPicPr>
          <p:nvPr/>
        </p:nvPicPr>
        <p:blipFill rotWithShape="1">
          <a:blip r:embed="rId5"/>
          <a:srcRect r="1602"/>
          <a:stretch/>
        </p:blipFill>
        <p:spPr>
          <a:xfrm rot="420476">
            <a:off x="6343541" y="137219"/>
            <a:ext cx="4693631" cy="5643563"/>
          </a:xfrm>
          <a:prstGeom prst="rect">
            <a:avLst/>
          </a:prstGeom>
          <a:ln>
            <a:solidFill>
              <a:schemeClr val="tx1"/>
            </a:solidFill>
          </a:ln>
        </p:spPr>
      </p:pic>
    </p:spTree>
    <p:extLst>
      <p:ext uri="{BB962C8B-B14F-4D97-AF65-F5344CB8AC3E}">
        <p14:creationId xmlns:p14="http://schemas.microsoft.com/office/powerpoint/2010/main" val="3180866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741038" y="6288746"/>
            <a:ext cx="4177837" cy="36933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en-US" sz="1200">
                <a:solidFill>
                  <a:srgbClr val="808080"/>
                </a:solidFill>
              </a:rPr>
              <a:t>Global Nutrition Landscape – Stefano Fedele, GNCC</a:t>
            </a:r>
            <a:br>
              <a:rPr sz="1200"/>
            </a:br>
            <a:r>
              <a:rPr lang="en-US" sz="1200">
                <a:solidFill>
                  <a:srgbClr val="808080"/>
                </a:solidFill>
              </a:rPr>
              <a:t>30 January</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cxnSp>
        <p:nvCxnSpPr>
          <p:cNvPr id="9" name="Straight Connector 8">
            <a:extLst>
              <a:ext uri="{FF2B5EF4-FFF2-40B4-BE49-F238E27FC236}">
                <a16:creationId xmlns:a16="http://schemas.microsoft.com/office/drawing/2014/main" id="{E1915FB1-CC80-F2B1-37EE-8A500A613B5F}"/>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0EF3F51D-1E73-8144-3CF9-349D6791268C}"/>
              </a:ext>
            </a:extLst>
          </p:cNvPr>
          <p:cNvSpPr txBox="1"/>
          <p:nvPr/>
        </p:nvSpPr>
        <p:spPr>
          <a:xfrm>
            <a:off x="240605" y="233110"/>
            <a:ext cx="3073070" cy="715581"/>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defTabSz="412750" rtl="0" fontAlgn="auto" latinLnBrk="0" hangingPunct="0">
              <a:spcBef>
                <a:spcPts val="0"/>
              </a:spcBef>
              <a:spcAft>
                <a:spcPts val="0"/>
              </a:spcAft>
              <a:buClrTx/>
              <a:buSzTx/>
              <a:buFontTx/>
              <a:buNone/>
              <a:tabLst/>
            </a:pPr>
            <a:endParaRPr lang="en-US" sz="800">
              <a:solidFill>
                <a:srgbClr val="455F51"/>
              </a:solidFill>
            </a:endParaRPr>
          </a:p>
          <a:p>
            <a:pPr marL="0" marR="0" indent="0" defTabSz="412750" rtl="0" fontAlgn="auto" latinLnBrk="0" hangingPunct="0">
              <a:spcBef>
                <a:spcPts val="0"/>
              </a:spcBef>
              <a:spcAft>
                <a:spcPts val="0"/>
              </a:spcAft>
              <a:buClrTx/>
              <a:buSzTx/>
              <a:buFontTx/>
              <a:buNone/>
              <a:tabLst/>
            </a:pPr>
            <a:r>
              <a:rPr lang="en-US" sz="2800">
                <a:solidFill>
                  <a:srgbClr val="455F51"/>
                </a:solidFill>
              </a:rPr>
              <a:t>Year in review</a:t>
            </a:r>
          </a:p>
          <a:p>
            <a:pPr marL="0" marR="0" indent="0" defTabSz="412750" rtl="0" fontAlgn="auto" latinLnBrk="0" hangingPunct="0">
              <a:spcBef>
                <a:spcPts val="0"/>
              </a:spcBef>
              <a:spcAft>
                <a:spcPts val="0"/>
              </a:spcAft>
              <a:buClrTx/>
              <a:buSzTx/>
              <a:buFontTx/>
              <a:buNone/>
              <a:tabLst/>
            </a:pPr>
            <a:endParaRPr lang="en-US" sz="800">
              <a:solidFill>
                <a:srgbClr val="455F51"/>
              </a:solidFill>
            </a:endParaRPr>
          </a:p>
        </p:txBody>
      </p:sp>
      <p:pic>
        <p:nvPicPr>
          <p:cNvPr id="15" name="Picture 14" descr="A group of people standing on a dirt road&#10;&#10;Description automatically generated">
            <a:extLst>
              <a:ext uri="{FF2B5EF4-FFF2-40B4-BE49-F238E27FC236}">
                <a16:creationId xmlns:a16="http://schemas.microsoft.com/office/drawing/2014/main" id="{2E7744E8-2290-E300-17CD-E4E829FCFD1E}"/>
              </a:ext>
            </a:extLst>
          </p:cNvPr>
          <p:cNvPicPr>
            <a:picLocks noChangeAspect="1"/>
          </p:cNvPicPr>
          <p:nvPr/>
        </p:nvPicPr>
        <p:blipFill rotWithShape="1">
          <a:blip r:embed="rId5">
            <a:extLst>
              <a:ext uri="{28A0092B-C50C-407E-A947-70E740481C1C}">
                <a14:useLocalDpi xmlns:a14="http://schemas.microsoft.com/office/drawing/2010/main" val="0"/>
              </a:ext>
            </a:extLst>
          </a:blip>
          <a:srcRect t="11209"/>
          <a:stretch/>
        </p:blipFill>
        <p:spPr>
          <a:xfrm>
            <a:off x="8332634" y="450575"/>
            <a:ext cx="3650694" cy="2431101"/>
          </a:xfrm>
          <a:prstGeom prst="rect">
            <a:avLst/>
          </a:prstGeom>
        </p:spPr>
      </p:pic>
      <p:pic>
        <p:nvPicPr>
          <p:cNvPr id="20" name="Picture 19" descr="A large group of tents in a field&#10;&#10;Description automatically generated">
            <a:extLst>
              <a:ext uri="{FF2B5EF4-FFF2-40B4-BE49-F238E27FC236}">
                <a16:creationId xmlns:a16="http://schemas.microsoft.com/office/drawing/2014/main" id="{A351A34E-8439-D161-F204-C0A972DEA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2461" y="3183273"/>
            <a:ext cx="3989380" cy="2657421"/>
          </a:xfrm>
          <a:prstGeom prst="rect">
            <a:avLst/>
          </a:prstGeom>
        </p:spPr>
      </p:pic>
      <p:pic>
        <p:nvPicPr>
          <p:cNvPr id="22" name="Picture 21" descr="A group of people in a desert&#10;&#10;Description automatically generated">
            <a:extLst>
              <a:ext uri="{FF2B5EF4-FFF2-40B4-BE49-F238E27FC236}">
                <a16:creationId xmlns:a16="http://schemas.microsoft.com/office/drawing/2014/main" id="{F1029AD3-538C-4044-9315-C592DB72AD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5709" y="314391"/>
            <a:ext cx="3986132" cy="2657421"/>
          </a:xfrm>
          <a:prstGeom prst="rect">
            <a:avLst/>
          </a:prstGeom>
        </p:spPr>
      </p:pic>
      <p:pic>
        <p:nvPicPr>
          <p:cNvPr id="24" name="Picture 23" descr="Several women walking in front of a collapsed building&#10;&#10;Description automatically generated">
            <a:extLst>
              <a:ext uri="{FF2B5EF4-FFF2-40B4-BE49-F238E27FC236}">
                <a16:creationId xmlns:a16="http://schemas.microsoft.com/office/drawing/2014/main" id="{6177A811-A51D-0CC4-18E5-1695D8270894}"/>
              </a:ext>
            </a:extLst>
          </p:cNvPr>
          <p:cNvPicPr>
            <a:picLocks noChangeAspect="1"/>
          </p:cNvPicPr>
          <p:nvPr/>
        </p:nvPicPr>
        <p:blipFill rotWithShape="1">
          <a:blip r:embed="rId8">
            <a:extLst>
              <a:ext uri="{28A0092B-C50C-407E-A947-70E740481C1C}">
                <a14:useLocalDpi xmlns:a14="http://schemas.microsoft.com/office/drawing/2010/main" val="0"/>
              </a:ext>
            </a:extLst>
          </a:blip>
          <a:srcRect l="4509"/>
          <a:stretch/>
        </p:blipFill>
        <p:spPr>
          <a:xfrm>
            <a:off x="8314062" y="3207138"/>
            <a:ext cx="3669266" cy="2536163"/>
          </a:xfrm>
          <a:prstGeom prst="rect">
            <a:avLst/>
          </a:prstGeom>
        </p:spPr>
      </p:pic>
      <p:pic>
        <p:nvPicPr>
          <p:cNvPr id="18" name="Picture 17" descr="A group of people walking on a dirt road&#10;&#10;Description automatically generated">
            <a:extLst>
              <a:ext uri="{FF2B5EF4-FFF2-40B4-BE49-F238E27FC236}">
                <a16:creationId xmlns:a16="http://schemas.microsoft.com/office/drawing/2014/main" id="{68B42217-3C84-351E-5E20-D677FA06D2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721" y="1056064"/>
            <a:ext cx="3559404" cy="2372936"/>
          </a:xfrm>
          <a:prstGeom prst="rect">
            <a:avLst/>
          </a:prstGeom>
        </p:spPr>
      </p:pic>
      <p:pic>
        <p:nvPicPr>
          <p:cNvPr id="26" name="Picture 25" descr="A person covering their face with their hand&#10;&#10;Description automatically generated">
            <a:extLst>
              <a:ext uri="{FF2B5EF4-FFF2-40B4-BE49-F238E27FC236}">
                <a16:creationId xmlns:a16="http://schemas.microsoft.com/office/drawing/2014/main" id="{BEC511B7-98DC-5569-ECAD-CA7507299D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722" y="3524837"/>
            <a:ext cx="3559404" cy="2372936"/>
          </a:xfrm>
          <a:prstGeom prst="rect">
            <a:avLst/>
          </a:prstGeom>
        </p:spPr>
      </p:pic>
    </p:spTree>
    <p:extLst>
      <p:ext uri="{BB962C8B-B14F-4D97-AF65-F5344CB8AC3E}">
        <p14:creationId xmlns:p14="http://schemas.microsoft.com/office/powerpoint/2010/main" val="1160186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08EF13-3AE6-48E8-8FFB-0C6B04D4FA33}"/>
              </a:ext>
            </a:extLst>
          </p:cNvPr>
          <p:cNvSpPr txBox="1"/>
          <p:nvPr/>
        </p:nvSpPr>
        <p:spPr>
          <a:xfrm>
            <a:off x="421593" y="1551611"/>
            <a:ext cx="6042142" cy="4031776"/>
          </a:xfrm>
          <a:prstGeom prst="rect">
            <a:avLst/>
          </a:prstGeom>
          <a:noFill/>
        </p:spPr>
        <p:txBody>
          <a:bodyPr wrap="square" lIns="91345" tIns="45672" rIns="91345" bIns="45672" rtlCol="0" anchor="t">
            <a:spAutoFit/>
          </a:bodyPr>
          <a:lstStyle/>
          <a:p>
            <a:pPr marL="285115" indent="-285115" algn="l">
              <a:spcAft>
                <a:spcPts val="799"/>
              </a:spcAft>
              <a:buFont typeface="Arial" panose="020B0604020202020204" pitchFamily="34" charset="0"/>
              <a:buChar char="•"/>
            </a:pPr>
            <a:r>
              <a:rPr lang="en-GB" sz="1800" i="1">
                <a:solidFill>
                  <a:schemeClr val="tx1"/>
                </a:solidFill>
                <a:latin typeface="+mj-lt"/>
                <a:ea typeface="Calibri" panose="020F0502020204030204" pitchFamily="34" charset="0"/>
                <a:cs typeface="Arial"/>
              </a:rPr>
              <a:t>WHO Guideline </a:t>
            </a:r>
            <a:r>
              <a:rPr lang="en-GB" sz="1800" b="0">
                <a:solidFill>
                  <a:schemeClr val="tx1"/>
                </a:solidFill>
                <a:latin typeface="+mj-lt"/>
                <a:ea typeface="Calibri" panose="020F0502020204030204" pitchFamily="34" charset="0"/>
                <a:cs typeface="Arial"/>
              </a:rPr>
              <a:t>– an opportunity to foster programmatic shifts for wasting, under Government leadership</a:t>
            </a:r>
            <a:endParaRPr lang="en-US"/>
          </a:p>
          <a:p>
            <a:pPr marL="285115" indent="-285115" algn="l">
              <a:spcAft>
                <a:spcPts val="799"/>
              </a:spcAft>
              <a:buFont typeface="Arial" panose="020B0604020202020204" pitchFamily="34" charset="0"/>
              <a:buChar char="•"/>
            </a:pPr>
            <a:endParaRPr lang="en-GB" sz="1800" b="0">
              <a:solidFill>
                <a:schemeClr val="tx1"/>
              </a:solidFill>
              <a:latin typeface="+mj-lt"/>
              <a:ea typeface="Calibri" panose="020F0502020204030204" pitchFamily="34" charset="0"/>
              <a:cs typeface="Arial"/>
            </a:endParaRPr>
          </a:p>
          <a:p>
            <a:pPr marL="285115" indent="-285115" algn="l">
              <a:spcAft>
                <a:spcPts val="799"/>
              </a:spcAft>
              <a:buFont typeface="Arial" panose="020B0604020202020204" pitchFamily="34" charset="0"/>
              <a:buChar char="•"/>
            </a:pPr>
            <a:r>
              <a:rPr lang="en-GB" sz="1800" i="1">
                <a:solidFill>
                  <a:schemeClr val="tx1"/>
                </a:solidFill>
                <a:latin typeface="+mj-lt"/>
                <a:cs typeface="Arial"/>
              </a:rPr>
              <a:t>Targeting the most vulnerable groups </a:t>
            </a:r>
            <a:r>
              <a:rPr lang="en-GB" sz="1800" b="0" i="1">
                <a:solidFill>
                  <a:schemeClr val="tx1"/>
                </a:solidFill>
                <a:latin typeface="+mj-lt"/>
                <a:cs typeface="Arial"/>
              </a:rPr>
              <a:t>– </a:t>
            </a:r>
            <a:r>
              <a:rPr lang="en-GB" sz="1800" b="0">
                <a:solidFill>
                  <a:schemeClr val="tx1"/>
                </a:solidFill>
                <a:latin typeface="+mj-lt"/>
                <a:cs typeface="Arial"/>
              </a:rPr>
              <a:t>increased needs and decreased resources </a:t>
            </a:r>
          </a:p>
          <a:p>
            <a:pPr marL="285115" indent="-285115" algn="l">
              <a:spcAft>
                <a:spcPts val="799"/>
              </a:spcAft>
              <a:buFont typeface="Arial" panose="020B0604020202020204" pitchFamily="34" charset="0"/>
              <a:buChar char="•"/>
            </a:pPr>
            <a:endParaRPr lang="en-GB" sz="1800" b="0">
              <a:solidFill>
                <a:schemeClr val="tx1"/>
              </a:solidFill>
              <a:latin typeface="+mj-lt"/>
              <a:cs typeface="Arial"/>
            </a:endParaRPr>
          </a:p>
          <a:p>
            <a:pPr marL="285115" indent="-285115" algn="l">
              <a:spcAft>
                <a:spcPts val="799"/>
              </a:spcAft>
              <a:buFont typeface="Arial" panose="020B0604020202020204" pitchFamily="34" charset="0"/>
              <a:buChar char="•"/>
            </a:pPr>
            <a:r>
              <a:rPr lang="en-GB" sz="1800" i="1">
                <a:solidFill>
                  <a:schemeClr val="tx1"/>
                </a:solidFill>
                <a:latin typeface="+mj-lt"/>
                <a:cs typeface="Arial"/>
              </a:rPr>
              <a:t>Prevention</a:t>
            </a:r>
            <a:r>
              <a:rPr lang="en-GB" sz="1800">
                <a:solidFill>
                  <a:schemeClr val="tx1"/>
                </a:solidFill>
                <a:latin typeface="+mj-lt"/>
                <a:cs typeface="Arial"/>
              </a:rPr>
              <a:t> </a:t>
            </a:r>
            <a:r>
              <a:rPr lang="en-GB" sz="1800" b="0">
                <a:solidFill>
                  <a:schemeClr val="tx1"/>
                </a:solidFill>
                <a:latin typeface="+mj-lt"/>
                <a:cs typeface="Arial"/>
              </a:rPr>
              <a:t>– strengthened preventative nutrition programming linked with wasting management</a:t>
            </a:r>
          </a:p>
          <a:p>
            <a:pPr marL="285115" indent="-285115" algn="l">
              <a:spcAft>
                <a:spcPts val="799"/>
              </a:spcAft>
              <a:buFont typeface="Arial" panose="020B0604020202020204" pitchFamily="34" charset="0"/>
              <a:buChar char="•"/>
            </a:pPr>
            <a:endParaRPr lang="en-GB" sz="1800" b="0">
              <a:solidFill>
                <a:schemeClr val="tx1"/>
              </a:solidFill>
              <a:latin typeface="+mj-lt"/>
              <a:cs typeface="Arial"/>
            </a:endParaRPr>
          </a:p>
          <a:p>
            <a:pPr marL="285115" indent="-285115" algn="l">
              <a:spcAft>
                <a:spcPts val="799"/>
              </a:spcAft>
              <a:buFont typeface="Arial" panose="020B0604020202020204" pitchFamily="34" charset="0"/>
              <a:buChar char="•"/>
            </a:pPr>
            <a:r>
              <a:rPr lang="en-GB" sz="1800" i="1">
                <a:solidFill>
                  <a:schemeClr val="tx1"/>
                </a:solidFill>
                <a:latin typeface="+mj-lt"/>
                <a:cs typeface="Arial"/>
              </a:rPr>
              <a:t>Learning  Opportunitie</a:t>
            </a:r>
            <a:r>
              <a:rPr lang="en-GB" sz="1800">
                <a:solidFill>
                  <a:schemeClr val="tx1"/>
                </a:solidFill>
                <a:latin typeface="+mj-lt"/>
                <a:cs typeface="Arial"/>
              </a:rPr>
              <a:t>s</a:t>
            </a:r>
            <a:r>
              <a:rPr lang="en-GB" sz="1800" b="0">
                <a:solidFill>
                  <a:schemeClr val="tx1"/>
                </a:solidFill>
                <a:latin typeface="+mj-lt"/>
                <a:cs typeface="Arial"/>
              </a:rPr>
              <a:t> – from the Phase 1 front runner countries (Kenya, South Sudan &amp; Madagascar)</a:t>
            </a:r>
          </a:p>
        </p:txBody>
      </p:sp>
      <p:pic>
        <p:nvPicPr>
          <p:cNvPr id="7" name="Picture 6" descr="A silhouette of a person holding a child&#10;&#10;Description automatically generated">
            <a:extLst>
              <a:ext uri="{FF2B5EF4-FFF2-40B4-BE49-F238E27FC236}">
                <a16:creationId xmlns:a16="http://schemas.microsoft.com/office/drawing/2014/main" id="{B2A8A083-D35E-BCB5-386B-1263F203CB41}"/>
              </a:ext>
            </a:extLst>
          </p:cNvPr>
          <p:cNvPicPr>
            <a:picLocks noChangeAspect="1"/>
          </p:cNvPicPr>
          <p:nvPr/>
        </p:nvPicPr>
        <p:blipFill rotWithShape="1">
          <a:blip r:embed="rId3"/>
          <a:srcRect l="33808" r="15872"/>
          <a:stretch/>
        </p:blipFill>
        <p:spPr>
          <a:xfrm>
            <a:off x="6721023" y="3572"/>
            <a:ext cx="5458277" cy="6850856"/>
          </a:xfrm>
          <a:prstGeom prst="rect">
            <a:avLst/>
          </a:prstGeom>
        </p:spPr>
      </p:pic>
      <p:sp>
        <p:nvSpPr>
          <p:cNvPr id="8" name="TextBox 7">
            <a:extLst>
              <a:ext uri="{FF2B5EF4-FFF2-40B4-BE49-F238E27FC236}">
                <a16:creationId xmlns:a16="http://schemas.microsoft.com/office/drawing/2014/main" id="{8EC5D00F-8ECD-3CDD-2514-9B30BBCDCB43}"/>
              </a:ext>
            </a:extLst>
          </p:cNvPr>
          <p:cNvSpPr txBox="1"/>
          <p:nvPr/>
        </p:nvSpPr>
        <p:spPr>
          <a:xfrm>
            <a:off x="622350" y="440766"/>
            <a:ext cx="3995078" cy="507302"/>
          </a:xfrm>
          <a:prstGeom prst="rect">
            <a:avLst/>
          </a:prstGeom>
          <a:noFill/>
        </p:spPr>
        <p:txBody>
          <a:bodyPr wrap="square" lIns="91345" tIns="45672" rIns="91345" bIns="45672" rtlCol="0" anchor="t">
            <a:spAutoFit/>
          </a:bodyPr>
          <a:lstStyle/>
          <a:p>
            <a:pPr defTabSz="913212">
              <a:lnSpc>
                <a:spcPct val="90000"/>
              </a:lnSpc>
              <a:spcBef>
                <a:spcPct val="0"/>
              </a:spcBef>
            </a:pPr>
            <a:r>
              <a:rPr lang="en-US" sz="2997">
                <a:solidFill>
                  <a:srgbClr val="455F51"/>
                </a:solidFill>
                <a:latin typeface="Arial" panose="020B0604020202020204" pitchFamily="34" charset="0"/>
                <a:ea typeface="Open Sans ExtraBold"/>
                <a:cs typeface="Arial" panose="020B0604020202020204" pitchFamily="34" charset="0"/>
              </a:rPr>
              <a:t>A new opportunity</a:t>
            </a:r>
          </a:p>
        </p:txBody>
      </p:sp>
    </p:spTree>
    <p:extLst>
      <p:ext uri="{BB962C8B-B14F-4D97-AF65-F5344CB8AC3E}">
        <p14:creationId xmlns:p14="http://schemas.microsoft.com/office/powerpoint/2010/main" val="933484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6B131F-2887-6CD7-F174-8AB221FEB68D}"/>
              </a:ext>
            </a:extLst>
          </p:cNvPr>
          <p:cNvSpPr txBox="1">
            <a:spLocks noGrp="1"/>
          </p:cNvSpPr>
          <p:nvPr>
            <p:ph idx="1"/>
          </p:nvPr>
        </p:nvSpPr>
        <p:spPr>
          <a:xfrm>
            <a:off x="784121" y="1399191"/>
            <a:ext cx="10840267" cy="4186370"/>
          </a:xfrm>
          <a:prstGeom prst="rect">
            <a:avLst/>
          </a:prstGeom>
          <a:noFill/>
        </p:spPr>
        <p:txBody>
          <a:bodyPr vert="horz" wrap="square" lIns="91345" tIns="45672" rIns="91345" bIns="45672" rtlCol="0" anchor="t">
            <a:spAutoFit/>
          </a:bodyPr>
          <a:lstStyle/>
          <a:p>
            <a:pPr marL="285115" indent="-285115" algn="l">
              <a:lnSpc>
                <a:spcPct val="107000"/>
              </a:lnSpc>
              <a:spcAft>
                <a:spcPts val="1800"/>
              </a:spcAft>
              <a:buClr>
                <a:srgbClr val="455F51"/>
              </a:buClr>
              <a:buFont typeface="Arial" panose="020B0604020202020204" pitchFamily="34" charset="0"/>
              <a:buChar char="•"/>
            </a:pPr>
            <a:r>
              <a:rPr lang="en-US" sz="2000">
                <a:latin typeface="Arial"/>
                <a:ea typeface="Open Sans"/>
                <a:cs typeface="Arial"/>
              </a:rPr>
              <a:t>Prevention and </a:t>
            </a:r>
            <a:r>
              <a:rPr lang="en-US" sz="2000">
                <a:solidFill>
                  <a:schemeClr val="tx1"/>
                </a:solidFill>
                <a:latin typeface="Arial"/>
                <a:ea typeface="Open Sans"/>
                <a:cs typeface="Arial"/>
              </a:rPr>
              <a:t>management as</a:t>
            </a:r>
            <a:r>
              <a:rPr lang="en-US" sz="2000" b="1">
                <a:solidFill>
                  <a:schemeClr val="tx1"/>
                </a:solidFill>
                <a:latin typeface="Arial"/>
                <a:ea typeface="Open Sans"/>
                <a:cs typeface="Arial"/>
              </a:rPr>
              <a:t> standard package</a:t>
            </a:r>
          </a:p>
          <a:p>
            <a:pPr marL="285115" indent="-285115" algn="l">
              <a:lnSpc>
                <a:spcPct val="107000"/>
              </a:lnSpc>
              <a:spcAft>
                <a:spcPts val="1800"/>
              </a:spcAft>
              <a:buClr>
                <a:srgbClr val="455F51"/>
              </a:buClr>
              <a:buFont typeface="Arial" panose="020B0604020202020204" pitchFamily="34" charset="0"/>
              <a:buChar char="•"/>
            </a:pPr>
            <a:r>
              <a:rPr lang="en-US" sz="2000" b="1">
                <a:latin typeface="Arial"/>
                <a:ea typeface="Open Sans"/>
                <a:cs typeface="Arial"/>
              </a:rPr>
              <a:t>Complementary set of preventive actions </a:t>
            </a:r>
            <a:r>
              <a:rPr lang="en-US" sz="2000">
                <a:latin typeface="Arial"/>
                <a:ea typeface="Open Sans"/>
                <a:cs typeface="Arial"/>
              </a:rPr>
              <a:t>for young children and pregnant and breastfeeding women </a:t>
            </a:r>
            <a:endParaRPr lang="en-US" sz="2000">
              <a:latin typeface="Arial" panose="020B0604020202020204" pitchFamily="34" charset="0"/>
              <a:cs typeface="Arial" panose="020B0604020202020204" pitchFamily="34" charset="0"/>
            </a:endParaRPr>
          </a:p>
          <a:p>
            <a:pPr marL="285115" indent="-285115" algn="l">
              <a:lnSpc>
                <a:spcPct val="107000"/>
              </a:lnSpc>
              <a:spcAft>
                <a:spcPts val="1800"/>
              </a:spcAft>
              <a:buClr>
                <a:srgbClr val="455F51"/>
              </a:buClr>
              <a:buFont typeface="Arial" panose="020B0604020202020204" pitchFamily="34" charset="0"/>
              <a:buChar char="•"/>
            </a:pPr>
            <a:r>
              <a:rPr lang="en-US" sz="2000">
                <a:latin typeface="Arial"/>
                <a:ea typeface="Open Sans"/>
                <a:cs typeface="Arial"/>
              </a:rPr>
              <a:t>Use of RUTF for children with severe wasting and </a:t>
            </a:r>
            <a:r>
              <a:rPr lang="en-US" sz="2000" b="1">
                <a:latin typeface="Arial"/>
                <a:ea typeface="Open Sans"/>
                <a:cs typeface="Arial"/>
              </a:rPr>
              <a:t>with moderate wasting at higher risk of mortality</a:t>
            </a:r>
          </a:p>
          <a:p>
            <a:pPr marL="285115" indent="-285115" algn="l">
              <a:lnSpc>
                <a:spcPct val="107000"/>
              </a:lnSpc>
              <a:spcAft>
                <a:spcPts val="1800"/>
              </a:spcAft>
              <a:buClr>
                <a:srgbClr val="455F51"/>
              </a:buClr>
              <a:buFont typeface="Arial" panose="020B0604020202020204" pitchFamily="34" charset="0"/>
              <a:buChar char="•"/>
            </a:pPr>
            <a:r>
              <a:rPr lang="en-US" sz="2000">
                <a:latin typeface="Arial"/>
                <a:ea typeface="Open Sans"/>
                <a:cs typeface="Arial"/>
              </a:rPr>
              <a:t>Diverse range of interventions </a:t>
            </a:r>
            <a:r>
              <a:rPr lang="en-US" sz="2000" b="1">
                <a:latin typeface="Arial"/>
                <a:ea typeface="Open Sans"/>
                <a:cs typeface="Arial"/>
              </a:rPr>
              <a:t>to supplement other children with moderate wasting - RUSF or local nutrient dense foods</a:t>
            </a:r>
          </a:p>
          <a:p>
            <a:pPr marL="285115" indent="-285115" algn="l">
              <a:lnSpc>
                <a:spcPct val="107000"/>
              </a:lnSpc>
              <a:spcAft>
                <a:spcPts val="1800"/>
              </a:spcAft>
              <a:buClr>
                <a:srgbClr val="455F51"/>
              </a:buClr>
              <a:buFont typeface="Arial" panose="020B0604020202020204" pitchFamily="34" charset="0"/>
              <a:buChar char="•"/>
            </a:pPr>
            <a:r>
              <a:rPr lang="en-US" sz="2000">
                <a:latin typeface="Arial"/>
                <a:ea typeface="Open Sans"/>
                <a:cs typeface="Arial"/>
              </a:rPr>
              <a:t>Support access to </a:t>
            </a:r>
            <a:r>
              <a:rPr lang="en-US" sz="2000" b="1">
                <a:latin typeface="Arial"/>
                <a:ea typeface="Open Sans"/>
                <a:cs typeface="Arial"/>
              </a:rPr>
              <a:t>nutritious family foods through food assistance </a:t>
            </a:r>
            <a:endParaRPr lang="en-US" sz="2000">
              <a:latin typeface="Arial"/>
              <a:ea typeface="Open Sans"/>
              <a:cs typeface="Arial"/>
            </a:endParaRPr>
          </a:p>
          <a:p>
            <a:pPr marL="285115" indent="-285115" algn="l">
              <a:lnSpc>
                <a:spcPct val="107000"/>
              </a:lnSpc>
              <a:spcAft>
                <a:spcPts val="1800"/>
              </a:spcAft>
              <a:buClr>
                <a:srgbClr val="455F51"/>
              </a:buClr>
              <a:buFont typeface="Arial" panose="020B0604020202020204" pitchFamily="34" charset="0"/>
              <a:buChar char="•"/>
            </a:pPr>
            <a:r>
              <a:rPr lang="en-US" sz="2000">
                <a:latin typeface="Arial"/>
                <a:ea typeface="Open Sans"/>
                <a:cs typeface="Arial"/>
              </a:rPr>
              <a:t>Management of wasting by </a:t>
            </a:r>
            <a:r>
              <a:rPr lang="en-US" sz="2000" b="1">
                <a:latin typeface="Arial"/>
                <a:ea typeface="Open Sans"/>
                <a:cs typeface="Arial"/>
              </a:rPr>
              <a:t>adequately trained Community Health Workers</a:t>
            </a:r>
            <a:endParaRPr lang="en-US" sz="2000">
              <a:latin typeface="Arial"/>
              <a:ea typeface="Open Sans"/>
              <a:cs typeface="Arial"/>
            </a:endParaRPr>
          </a:p>
        </p:txBody>
      </p:sp>
      <p:sp>
        <p:nvSpPr>
          <p:cNvPr id="5" name="TextBox 4">
            <a:extLst>
              <a:ext uri="{FF2B5EF4-FFF2-40B4-BE49-F238E27FC236}">
                <a16:creationId xmlns:a16="http://schemas.microsoft.com/office/drawing/2014/main" id="{31E225F8-58F6-433C-45D1-9228524E6A9E}"/>
              </a:ext>
            </a:extLst>
          </p:cNvPr>
          <p:cNvSpPr txBox="1"/>
          <p:nvPr/>
        </p:nvSpPr>
        <p:spPr>
          <a:xfrm>
            <a:off x="413228" y="472910"/>
            <a:ext cx="7142604" cy="534973"/>
          </a:xfrm>
          <a:prstGeom prst="rect">
            <a:avLst/>
          </a:prstGeom>
          <a:noFill/>
        </p:spPr>
        <p:txBody>
          <a:bodyPr wrap="square" lIns="91345" tIns="45672" rIns="91345" bIns="45672" rtlCol="0" anchor="t">
            <a:spAutoFit/>
          </a:bodyPr>
          <a:lstStyle/>
          <a:p>
            <a:pPr defTabSz="913212">
              <a:lnSpc>
                <a:spcPct val="90000"/>
              </a:lnSpc>
              <a:spcBef>
                <a:spcPct val="0"/>
              </a:spcBef>
            </a:pPr>
            <a:r>
              <a:rPr lang="en-US" sz="3150">
                <a:solidFill>
                  <a:srgbClr val="455F51"/>
                </a:solidFill>
                <a:latin typeface="Arial"/>
                <a:ea typeface="Open Sans ExtraBold"/>
                <a:cs typeface="Arial"/>
              </a:rPr>
              <a:t>Main shifts in programming </a:t>
            </a:r>
            <a:endParaRPr lang="en-US" sz="3197">
              <a:solidFill>
                <a:srgbClr val="455F51"/>
              </a:solidFill>
              <a:latin typeface="Arial" panose="020B0604020202020204" pitchFamily="34" charset="0"/>
              <a:ea typeface="Open Sans ExtraBold"/>
              <a:cs typeface="Arial" panose="020B0604020202020204" pitchFamily="34" charset="0"/>
            </a:endParaRPr>
          </a:p>
        </p:txBody>
      </p:sp>
    </p:spTree>
    <p:extLst>
      <p:ext uri="{BB962C8B-B14F-4D97-AF65-F5344CB8AC3E}">
        <p14:creationId xmlns:p14="http://schemas.microsoft.com/office/powerpoint/2010/main" val="1039976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ogo with text&#10;&#10;Description automatically generated">
            <a:extLst>
              <a:ext uri="{FF2B5EF4-FFF2-40B4-BE49-F238E27FC236}">
                <a16:creationId xmlns:a16="http://schemas.microsoft.com/office/drawing/2014/main" id="{21E0B101-600A-76F1-2DA8-32B6F8AD38E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585620" y="6048182"/>
            <a:ext cx="1464417" cy="721345"/>
          </a:xfrm>
          <a:prstGeom prst="rect">
            <a:avLst/>
          </a:prstGeom>
        </p:spPr>
      </p:pic>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sp>
        <p:nvSpPr>
          <p:cNvPr id="5" name="Title 4">
            <a:extLst>
              <a:ext uri="{FF2B5EF4-FFF2-40B4-BE49-F238E27FC236}">
                <a16:creationId xmlns:a16="http://schemas.microsoft.com/office/drawing/2014/main" id="{502A65D6-3BD8-E7BE-AD57-75A68FD678DF}"/>
              </a:ext>
            </a:extLst>
          </p:cNvPr>
          <p:cNvSpPr>
            <a:spLocks noGrp="1"/>
          </p:cNvSpPr>
          <p:nvPr>
            <p:ph type="title"/>
          </p:nvPr>
        </p:nvSpPr>
        <p:spPr>
          <a:xfrm>
            <a:off x="2151062" y="443059"/>
            <a:ext cx="7877177" cy="857251"/>
          </a:xfrm>
        </p:spPr>
        <p:txBody>
          <a:bodyPr>
            <a:normAutofit fontScale="90000"/>
          </a:bodyPr>
          <a:lstStyle/>
          <a:p>
            <a:r>
              <a:rPr lang="en-GB"/>
              <a:t>Panellists</a:t>
            </a:r>
          </a:p>
        </p:txBody>
      </p:sp>
      <p:sp>
        <p:nvSpPr>
          <p:cNvPr id="7" name="Text Placeholder 6">
            <a:extLst>
              <a:ext uri="{FF2B5EF4-FFF2-40B4-BE49-F238E27FC236}">
                <a16:creationId xmlns:a16="http://schemas.microsoft.com/office/drawing/2014/main" id="{D7B0BE37-0CE4-C44E-8E53-E23386651984}"/>
              </a:ext>
            </a:extLst>
          </p:cNvPr>
          <p:cNvSpPr>
            <a:spLocks noGrp="1"/>
          </p:cNvSpPr>
          <p:nvPr>
            <p:ph type="body" sz="half" idx="1"/>
          </p:nvPr>
        </p:nvSpPr>
        <p:spPr>
          <a:xfrm>
            <a:off x="2151062" y="1720516"/>
            <a:ext cx="7877177" cy="3803984"/>
          </a:xfrm>
        </p:spPr>
        <p:txBody>
          <a:bodyPr>
            <a:normAutofit fontScale="92500" lnSpcReduction="10000"/>
          </a:bodyPr>
          <a:lstStyle/>
          <a:p>
            <a:pPr marL="0" indent="0">
              <a:lnSpc>
                <a:spcPct val="120000"/>
              </a:lnSpc>
              <a:spcBef>
                <a:spcPts val="600"/>
              </a:spcBef>
              <a:buNone/>
            </a:pPr>
            <a:r>
              <a:rPr lang="en-GB"/>
              <a:t>South Sudan</a:t>
            </a:r>
          </a:p>
          <a:p>
            <a:pPr marL="290830" indent="-290830">
              <a:lnSpc>
                <a:spcPct val="120000"/>
              </a:lnSpc>
              <a:spcBef>
                <a:spcPts val="600"/>
              </a:spcBef>
            </a:pPr>
            <a:r>
              <a:rPr lang="en-GB" err="1"/>
              <a:t>Khamisa</a:t>
            </a:r>
            <a:r>
              <a:rPr lang="en-GB"/>
              <a:t> Ayoub, Director of Nutrition, Ministry of Health</a:t>
            </a:r>
          </a:p>
          <a:p>
            <a:pPr marL="290830" indent="-290830">
              <a:lnSpc>
                <a:spcPct val="120000"/>
              </a:lnSpc>
              <a:spcBef>
                <a:spcPts val="600"/>
              </a:spcBef>
            </a:pPr>
            <a:r>
              <a:rPr lang="en-GB" err="1"/>
              <a:t>Naema</a:t>
            </a:r>
            <a:r>
              <a:rPr lang="en-GB"/>
              <a:t> </a:t>
            </a:r>
            <a:r>
              <a:rPr lang="en-GB" err="1"/>
              <a:t>Hirad</a:t>
            </a:r>
            <a:r>
              <a:rPr lang="en-GB"/>
              <a:t>, WFP (Online)</a:t>
            </a:r>
          </a:p>
          <a:p>
            <a:pPr marL="290830" indent="-290830">
              <a:lnSpc>
                <a:spcPct val="120000"/>
              </a:lnSpc>
              <a:spcBef>
                <a:spcPts val="600"/>
              </a:spcBef>
            </a:pPr>
            <a:r>
              <a:rPr lang="en-GB"/>
              <a:t>Ruth </a:t>
            </a:r>
            <a:r>
              <a:rPr lang="en-GB" err="1"/>
              <a:t>Situma</a:t>
            </a:r>
            <a:r>
              <a:rPr lang="en-GB"/>
              <a:t>, UNICEF (Online)</a:t>
            </a:r>
          </a:p>
          <a:p>
            <a:pPr marL="290830" indent="-290830">
              <a:lnSpc>
                <a:spcPct val="120000"/>
              </a:lnSpc>
              <a:spcBef>
                <a:spcPts val="600"/>
              </a:spcBef>
            </a:pPr>
            <a:endParaRPr lang="en-GB"/>
          </a:p>
          <a:p>
            <a:pPr marL="0" indent="0">
              <a:lnSpc>
                <a:spcPct val="120000"/>
              </a:lnSpc>
              <a:spcBef>
                <a:spcPts val="600"/>
              </a:spcBef>
              <a:buNone/>
            </a:pPr>
            <a:r>
              <a:rPr lang="en-GB"/>
              <a:t>Kenya</a:t>
            </a:r>
          </a:p>
          <a:p>
            <a:pPr marL="290830" indent="-290830">
              <a:lnSpc>
                <a:spcPct val="120000"/>
              </a:lnSpc>
              <a:spcBef>
                <a:spcPts val="600"/>
              </a:spcBef>
            </a:pPr>
            <a:r>
              <a:rPr lang="en-GB"/>
              <a:t>Grace </a:t>
            </a:r>
            <a:r>
              <a:rPr lang="en-GB" err="1"/>
              <a:t>Gichohi</a:t>
            </a:r>
            <a:r>
              <a:rPr lang="en-GB"/>
              <a:t>, Program Manager, Ministry of Health</a:t>
            </a:r>
          </a:p>
          <a:p>
            <a:pPr marL="290830" indent="-290830">
              <a:lnSpc>
                <a:spcPct val="120000"/>
              </a:lnSpc>
              <a:spcBef>
                <a:spcPts val="600"/>
              </a:spcBef>
            </a:pPr>
            <a:r>
              <a:rPr lang="en-GB"/>
              <a:t>Robert </a:t>
            </a:r>
            <a:r>
              <a:rPr lang="en-GB" err="1"/>
              <a:t>Ackatia-Armah</a:t>
            </a:r>
            <a:r>
              <a:rPr lang="en-GB"/>
              <a:t>, WFP</a:t>
            </a:r>
          </a:p>
          <a:p>
            <a:pPr marL="290830" indent="-290830">
              <a:lnSpc>
                <a:spcPct val="120000"/>
              </a:lnSpc>
              <a:spcBef>
                <a:spcPts val="600"/>
              </a:spcBef>
            </a:pPr>
            <a:r>
              <a:rPr lang="en-GB"/>
              <a:t>Francis </a:t>
            </a:r>
            <a:r>
              <a:rPr lang="en-GB" err="1"/>
              <a:t>Wambua</a:t>
            </a:r>
            <a:r>
              <a:rPr lang="en-GB"/>
              <a:t>, UNICEF</a:t>
            </a:r>
          </a:p>
        </p:txBody>
      </p:sp>
    </p:spTree>
    <p:extLst>
      <p:ext uri="{BB962C8B-B14F-4D97-AF65-F5344CB8AC3E}">
        <p14:creationId xmlns:p14="http://schemas.microsoft.com/office/powerpoint/2010/main" val="20004872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ogo with text&#10;&#10;Description automatically generated">
            <a:extLst>
              <a:ext uri="{FF2B5EF4-FFF2-40B4-BE49-F238E27FC236}">
                <a16:creationId xmlns:a16="http://schemas.microsoft.com/office/drawing/2014/main" id="{21E0B101-600A-76F1-2DA8-32B6F8AD38E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585620" y="6048182"/>
            <a:ext cx="1464417" cy="721345"/>
          </a:xfrm>
          <a:prstGeom prst="rect">
            <a:avLst/>
          </a:prstGeom>
        </p:spPr>
      </p:pic>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sp>
        <p:nvSpPr>
          <p:cNvPr id="5" name="Title 4">
            <a:extLst>
              <a:ext uri="{FF2B5EF4-FFF2-40B4-BE49-F238E27FC236}">
                <a16:creationId xmlns:a16="http://schemas.microsoft.com/office/drawing/2014/main" id="{502A65D6-3BD8-E7BE-AD57-75A68FD678DF}"/>
              </a:ext>
            </a:extLst>
          </p:cNvPr>
          <p:cNvSpPr>
            <a:spLocks noGrp="1"/>
          </p:cNvSpPr>
          <p:nvPr>
            <p:ph type="title"/>
          </p:nvPr>
        </p:nvSpPr>
        <p:spPr/>
        <p:txBody>
          <a:bodyPr>
            <a:normAutofit fontScale="90000"/>
          </a:bodyPr>
          <a:lstStyle/>
          <a:p>
            <a:r>
              <a:rPr lang="en-GB"/>
              <a:t>Question 1</a:t>
            </a:r>
          </a:p>
        </p:txBody>
      </p:sp>
      <p:sp>
        <p:nvSpPr>
          <p:cNvPr id="7" name="Text Placeholder 6">
            <a:extLst>
              <a:ext uri="{FF2B5EF4-FFF2-40B4-BE49-F238E27FC236}">
                <a16:creationId xmlns:a16="http://schemas.microsoft.com/office/drawing/2014/main" id="{D7B0BE37-0CE4-C44E-8E53-E23386651984}"/>
              </a:ext>
            </a:extLst>
          </p:cNvPr>
          <p:cNvSpPr>
            <a:spLocks noGrp="1"/>
          </p:cNvSpPr>
          <p:nvPr>
            <p:ph type="body" sz="half" idx="1"/>
          </p:nvPr>
        </p:nvSpPr>
        <p:spPr/>
        <p:txBody>
          <a:bodyPr>
            <a:normAutofit/>
          </a:bodyPr>
          <a:lstStyle/>
          <a:p>
            <a:pPr marL="0" indent="0" algn="ctr">
              <a:buNone/>
            </a:pPr>
            <a:r>
              <a:rPr lang="en-GB" sz="2400"/>
              <a:t>Following the launch of the WHO guidelines, could you tell us which steps have you taken to ensure and plan a smooth transition? </a:t>
            </a:r>
          </a:p>
          <a:p>
            <a:pPr marL="0" indent="0" algn="ctr">
              <a:buNone/>
            </a:pPr>
            <a:endParaRPr lang="en-GB" sz="2400"/>
          </a:p>
        </p:txBody>
      </p:sp>
    </p:spTree>
    <p:extLst>
      <p:ext uri="{BB962C8B-B14F-4D97-AF65-F5344CB8AC3E}">
        <p14:creationId xmlns:p14="http://schemas.microsoft.com/office/powerpoint/2010/main" val="2910880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ogo with text&#10;&#10;Description automatically generated">
            <a:extLst>
              <a:ext uri="{FF2B5EF4-FFF2-40B4-BE49-F238E27FC236}">
                <a16:creationId xmlns:a16="http://schemas.microsoft.com/office/drawing/2014/main" id="{21E0B101-600A-76F1-2DA8-32B6F8AD38E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585620" y="6048182"/>
            <a:ext cx="1464417" cy="721345"/>
          </a:xfrm>
          <a:prstGeom prst="rect">
            <a:avLst/>
          </a:prstGeom>
        </p:spPr>
      </p:pic>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sp>
        <p:nvSpPr>
          <p:cNvPr id="5" name="Title 4">
            <a:extLst>
              <a:ext uri="{FF2B5EF4-FFF2-40B4-BE49-F238E27FC236}">
                <a16:creationId xmlns:a16="http://schemas.microsoft.com/office/drawing/2014/main" id="{502A65D6-3BD8-E7BE-AD57-75A68FD678DF}"/>
              </a:ext>
            </a:extLst>
          </p:cNvPr>
          <p:cNvSpPr>
            <a:spLocks noGrp="1"/>
          </p:cNvSpPr>
          <p:nvPr>
            <p:ph type="title"/>
          </p:nvPr>
        </p:nvSpPr>
        <p:spPr/>
        <p:txBody>
          <a:bodyPr>
            <a:normAutofit fontScale="90000"/>
          </a:bodyPr>
          <a:lstStyle/>
          <a:p>
            <a:r>
              <a:rPr lang="en-GB"/>
              <a:t>Question 2</a:t>
            </a:r>
          </a:p>
        </p:txBody>
      </p:sp>
      <p:sp>
        <p:nvSpPr>
          <p:cNvPr id="7" name="Text Placeholder 6">
            <a:extLst>
              <a:ext uri="{FF2B5EF4-FFF2-40B4-BE49-F238E27FC236}">
                <a16:creationId xmlns:a16="http://schemas.microsoft.com/office/drawing/2014/main" id="{D7B0BE37-0CE4-C44E-8E53-E23386651984}"/>
              </a:ext>
            </a:extLst>
          </p:cNvPr>
          <p:cNvSpPr>
            <a:spLocks noGrp="1"/>
          </p:cNvSpPr>
          <p:nvPr>
            <p:ph type="body" sz="half" idx="1"/>
          </p:nvPr>
        </p:nvSpPr>
        <p:spPr/>
        <p:txBody>
          <a:bodyPr>
            <a:normAutofit/>
          </a:bodyPr>
          <a:lstStyle/>
          <a:p>
            <a:pPr marL="0" indent="0" algn="ctr">
              <a:buNone/>
            </a:pPr>
            <a:r>
              <a:rPr lang="en-GB" sz="2400"/>
              <a:t>What are the challenges and successes that you have encountered in the first steps of the operationalization of the transition plans?</a:t>
            </a:r>
          </a:p>
          <a:p>
            <a:pPr marL="0" indent="0" algn="ctr">
              <a:buNone/>
            </a:pPr>
            <a:endParaRPr lang="en-GB" sz="2400"/>
          </a:p>
          <a:p>
            <a:pPr algn="ctr"/>
            <a:endParaRPr lang="en-GB" sz="2400"/>
          </a:p>
        </p:txBody>
      </p:sp>
    </p:spTree>
    <p:extLst>
      <p:ext uri="{BB962C8B-B14F-4D97-AF65-F5344CB8AC3E}">
        <p14:creationId xmlns:p14="http://schemas.microsoft.com/office/powerpoint/2010/main" val="31900515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ogo with text&#10;&#10;Description automatically generated">
            <a:extLst>
              <a:ext uri="{FF2B5EF4-FFF2-40B4-BE49-F238E27FC236}">
                <a16:creationId xmlns:a16="http://schemas.microsoft.com/office/drawing/2014/main" id="{21E0B101-600A-76F1-2DA8-32B6F8AD38E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585620" y="6048182"/>
            <a:ext cx="1464417" cy="721345"/>
          </a:xfrm>
          <a:prstGeom prst="rect">
            <a:avLst/>
          </a:prstGeom>
        </p:spPr>
      </p:pic>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sp>
        <p:nvSpPr>
          <p:cNvPr id="5" name="Title 4">
            <a:extLst>
              <a:ext uri="{FF2B5EF4-FFF2-40B4-BE49-F238E27FC236}">
                <a16:creationId xmlns:a16="http://schemas.microsoft.com/office/drawing/2014/main" id="{502A65D6-3BD8-E7BE-AD57-75A68FD678DF}"/>
              </a:ext>
            </a:extLst>
          </p:cNvPr>
          <p:cNvSpPr>
            <a:spLocks noGrp="1"/>
          </p:cNvSpPr>
          <p:nvPr>
            <p:ph type="title"/>
          </p:nvPr>
        </p:nvSpPr>
        <p:spPr/>
        <p:txBody>
          <a:bodyPr>
            <a:normAutofit fontScale="90000"/>
          </a:bodyPr>
          <a:lstStyle/>
          <a:p>
            <a:r>
              <a:rPr lang="en-GB"/>
              <a:t>Question 3</a:t>
            </a:r>
          </a:p>
        </p:txBody>
      </p:sp>
      <p:sp>
        <p:nvSpPr>
          <p:cNvPr id="7" name="Text Placeholder 6">
            <a:extLst>
              <a:ext uri="{FF2B5EF4-FFF2-40B4-BE49-F238E27FC236}">
                <a16:creationId xmlns:a16="http://schemas.microsoft.com/office/drawing/2014/main" id="{D7B0BE37-0CE4-C44E-8E53-E23386651984}"/>
              </a:ext>
            </a:extLst>
          </p:cNvPr>
          <p:cNvSpPr>
            <a:spLocks noGrp="1"/>
          </p:cNvSpPr>
          <p:nvPr>
            <p:ph type="body" sz="half" idx="1"/>
          </p:nvPr>
        </p:nvSpPr>
        <p:spPr/>
        <p:txBody>
          <a:bodyPr>
            <a:norm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2400" i="0" u="none" strike="noStrike" cap="none" spc="0" normalizeH="0" baseline="0">
                <a:ln>
                  <a:noFill/>
                </a:ln>
                <a:solidFill>
                  <a:srgbClr val="000000"/>
                </a:solidFill>
                <a:effectLst/>
                <a:uFillTx/>
                <a:latin typeface="Helvetica Neue"/>
                <a:ea typeface="Helvetica Neue"/>
                <a:cs typeface="Helvetica Neue"/>
                <a:sym typeface="Helvetica Neue"/>
              </a:rPr>
              <a:t>How do you think this shift in programming will enhance and improve the nutritional support to communities in your respective countries?</a:t>
            </a:r>
          </a:p>
          <a:p>
            <a:pPr marL="0" marR="0" indent="0" algn="ctr" defTabSz="412750" rtl="0" fontAlgn="auto" latinLnBrk="0" hangingPunct="0">
              <a:lnSpc>
                <a:spcPct val="100000"/>
              </a:lnSpc>
              <a:spcBef>
                <a:spcPts val="0"/>
              </a:spcBef>
              <a:spcAft>
                <a:spcPts val="0"/>
              </a:spcAft>
              <a:buClrTx/>
              <a:buSzTx/>
              <a:buFontTx/>
              <a:buNone/>
              <a:tabLst/>
            </a:pPr>
            <a:endParaRPr kumimoji="0" lang="en-GB" sz="2400" i="0" u="none" strike="noStrike" cap="none" spc="0" normalizeH="0" baseline="0">
              <a:ln>
                <a:noFill/>
              </a:ln>
              <a:solidFill>
                <a:srgbClr val="000000"/>
              </a:solidFill>
              <a:effectLst/>
              <a:uFillTx/>
              <a:latin typeface="Helvetica Neue"/>
              <a:ea typeface="Helvetica Neue"/>
              <a:cs typeface="Helvetica Neue"/>
              <a:sym typeface="Helvetica Neue"/>
            </a:endParaRPr>
          </a:p>
          <a:p>
            <a:pPr algn="ctr"/>
            <a:endParaRPr lang="en-GB"/>
          </a:p>
        </p:txBody>
      </p:sp>
    </p:spTree>
    <p:extLst>
      <p:ext uri="{BB962C8B-B14F-4D97-AF65-F5344CB8AC3E}">
        <p14:creationId xmlns:p14="http://schemas.microsoft.com/office/powerpoint/2010/main" val="900020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E0F367-008E-8F60-BF9D-3D78299DE92F}"/>
              </a:ext>
            </a:extLst>
          </p:cNvPr>
          <p:cNvSpPr/>
          <p:nvPr/>
        </p:nvSpPr>
        <p:spPr>
          <a:xfrm>
            <a:off x="912990" y="3055599"/>
            <a:ext cx="1976990" cy="10572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r>
              <a:rPr lang="en-GB" sz="1798" b="0" kern="1200">
                <a:solidFill>
                  <a:srgbClr val="FFFFFE"/>
                </a:solidFill>
                <a:latin typeface="Calibri" panose="020F0502020204030204"/>
              </a:rPr>
              <a:t>Supplementation</a:t>
            </a:r>
          </a:p>
        </p:txBody>
      </p:sp>
      <p:sp>
        <p:nvSpPr>
          <p:cNvPr id="5" name="Rectangle 4">
            <a:extLst>
              <a:ext uri="{FF2B5EF4-FFF2-40B4-BE49-F238E27FC236}">
                <a16:creationId xmlns:a16="http://schemas.microsoft.com/office/drawing/2014/main" id="{D5121224-9D1D-EF0F-CDAA-C8992F3E8922}"/>
              </a:ext>
            </a:extLst>
          </p:cNvPr>
          <p:cNvSpPr/>
          <p:nvPr/>
        </p:nvSpPr>
        <p:spPr>
          <a:xfrm>
            <a:off x="914549" y="4330842"/>
            <a:ext cx="1966270" cy="109573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r>
              <a:rPr lang="en-GB" sz="1399">
                <a:solidFill>
                  <a:srgbClr val="FFFFFE"/>
                </a:solidFill>
                <a:latin typeface="Calibri" panose="020F0502020204030204"/>
              </a:rPr>
              <a:t>Prevention</a:t>
            </a:r>
          </a:p>
        </p:txBody>
      </p:sp>
      <p:sp>
        <p:nvSpPr>
          <p:cNvPr id="6" name="Rectangle 5">
            <a:extLst>
              <a:ext uri="{FF2B5EF4-FFF2-40B4-BE49-F238E27FC236}">
                <a16:creationId xmlns:a16="http://schemas.microsoft.com/office/drawing/2014/main" id="{55159E5B-3423-DB95-5E32-4E8FD0941DB5}"/>
              </a:ext>
            </a:extLst>
          </p:cNvPr>
          <p:cNvSpPr/>
          <p:nvPr/>
        </p:nvSpPr>
        <p:spPr>
          <a:xfrm>
            <a:off x="942717" y="2125095"/>
            <a:ext cx="1919264" cy="7203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3486" hangingPunct="1">
              <a:defRPr/>
            </a:pPr>
            <a:r>
              <a:rPr lang="en-GB" sz="1750" kern="1200">
                <a:solidFill>
                  <a:srgbClr val="0070C0"/>
                </a:solidFill>
                <a:latin typeface="Calibri" panose="020F0502020204030204"/>
              </a:rPr>
              <a:t>Treatment</a:t>
            </a:r>
          </a:p>
        </p:txBody>
      </p:sp>
      <p:sp>
        <p:nvSpPr>
          <p:cNvPr id="7" name="Rectangle 6">
            <a:extLst>
              <a:ext uri="{FF2B5EF4-FFF2-40B4-BE49-F238E27FC236}">
                <a16:creationId xmlns:a16="http://schemas.microsoft.com/office/drawing/2014/main" id="{817D6938-82A1-2DE9-7175-70E3EEAEE39D}"/>
              </a:ext>
            </a:extLst>
          </p:cNvPr>
          <p:cNvSpPr/>
          <p:nvPr/>
        </p:nvSpPr>
        <p:spPr>
          <a:xfrm>
            <a:off x="3044007" y="840317"/>
            <a:ext cx="7016501" cy="118584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285115" indent="-285115" algn="l">
              <a:buFont typeface="Arial" panose="020B0604020202020204" pitchFamily="34" charset="0"/>
              <a:buChar char="•"/>
              <a:defRPr/>
            </a:pPr>
            <a:r>
              <a:rPr lang="en-GB" sz="1598">
                <a:solidFill>
                  <a:srgbClr val="FFFEFC"/>
                </a:solidFill>
                <a:latin typeface="Calibri" panose="020F0502020204030204"/>
              </a:rPr>
              <a:t>A</a:t>
            </a:r>
            <a:r>
              <a:rPr lang="en-GB" sz="1598">
                <a:solidFill>
                  <a:srgbClr val="FCFBF7"/>
                </a:solidFill>
                <a:latin typeface="Calibri" panose="020F0502020204030204"/>
              </a:rPr>
              <a:t>cute food insecurity : IPC 5,4 or 3  or equivalent</a:t>
            </a:r>
            <a:endParaRPr lang="en-US" sz="1598">
              <a:solidFill>
                <a:srgbClr val="FCFBF7"/>
              </a:solidFill>
              <a:latin typeface="Calibri" panose="020F0502020204030204"/>
              <a:ea typeface="Calibri"/>
              <a:cs typeface="Calibri"/>
            </a:endParaRPr>
          </a:p>
          <a:p>
            <a:pPr marL="285115" indent="-285115" algn="l">
              <a:buFont typeface="Arial" panose="020B0604020202020204" pitchFamily="34" charset="0"/>
              <a:buChar char="•"/>
              <a:defRPr/>
            </a:pPr>
            <a:r>
              <a:rPr lang="en-GB" sz="1598">
                <a:solidFill>
                  <a:srgbClr val="FCFBF7"/>
                </a:solidFill>
                <a:latin typeface="Calibri" panose="020F0502020204030204"/>
              </a:rPr>
              <a:t>Global Acute  Malnutrition : &gt; 10%</a:t>
            </a:r>
            <a:endParaRPr lang="en-GB" sz="1598">
              <a:solidFill>
                <a:srgbClr val="FCFBF7"/>
              </a:solidFill>
              <a:latin typeface="Calibri" panose="020F0502020204030204"/>
              <a:ea typeface="Calibri"/>
              <a:cs typeface="Calibri"/>
            </a:endParaRPr>
          </a:p>
          <a:p>
            <a:pPr marL="285115" indent="-285115" algn="l">
              <a:buFont typeface="Arial" panose="020B0604020202020204" pitchFamily="34" charset="0"/>
              <a:buChar char="•"/>
              <a:defRPr/>
            </a:pPr>
            <a:r>
              <a:rPr lang="en-GB" sz="1598">
                <a:solidFill>
                  <a:srgbClr val="FCFBF7"/>
                </a:solidFill>
                <a:latin typeface="Calibri" panose="020F0502020204030204"/>
              </a:rPr>
              <a:t>Aggravating factors : Displacement, conflict, disease outbreak, childcare practices, WASH, others</a:t>
            </a:r>
          </a:p>
        </p:txBody>
      </p:sp>
      <p:sp>
        <p:nvSpPr>
          <p:cNvPr id="12" name="Rectangle 11">
            <a:extLst>
              <a:ext uri="{FF2B5EF4-FFF2-40B4-BE49-F238E27FC236}">
                <a16:creationId xmlns:a16="http://schemas.microsoft.com/office/drawing/2014/main" id="{76FFF0B2-9C44-EF18-AAA1-3F3A47D3035B}"/>
              </a:ext>
            </a:extLst>
          </p:cNvPr>
          <p:cNvSpPr/>
          <p:nvPr/>
        </p:nvSpPr>
        <p:spPr>
          <a:xfrm>
            <a:off x="3022795" y="3095002"/>
            <a:ext cx="7048433" cy="9816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170815" indent="-170815" algn="l">
              <a:buFont typeface="Arial" panose="020B0604020202020204" pitchFamily="34" charset="0"/>
              <a:buChar char="•"/>
              <a:defRPr/>
            </a:pPr>
            <a:r>
              <a:rPr lang="en-GB" sz="1399">
                <a:solidFill>
                  <a:srgbClr val="FFFFFE"/>
                </a:solidFill>
                <a:cs typeface="Calibri"/>
              </a:rPr>
              <a:t>Supplement other MAM children with SFF or local food  + MNP through community platforms</a:t>
            </a:r>
            <a:endParaRPr lang="en-GB" sz="1399">
              <a:solidFill>
                <a:srgbClr val="FFFFFE"/>
              </a:solidFill>
              <a:ea typeface="Calibri"/>
              <a:cs typeface="Calibri"/>
            </a:endParaRPr>
          </a:p>
          <a:p>
            <a:pPr marL="170815" indent="-170815" algn="l">
              <a:buFont typeface="Arial" panose="020B0604020202020204" pitchFamily="34" charset="0"/>
              <a:buChar char="•"/>
              <a:defRPr/>
            </a:pPr>
            <a:r>
              <a:rPr lang="en-GB" sz="1399">
                <a:solidFill>
                  <a:srgbClr val="FFFFFE"/>
                </a:solidFill>
                <a:cs typeface="Calibri"/>
              </a:rPr>
              <a:t>Supplement undernourished Pregnant and Breastfeeding Women and Girls with Fortified Blended Foods (or other BEP) through community platforms </a:t>
            </a:r>
            <a:endParaRPr lang="en-GB" sz="1399">
              <a:solidFill>
                <a:srgbClr val="FFFFFE"/>
              </a:solidFill>
              <a:ea typeface="Calibri"/>
              <a:cs typeface="Calibri"/>
            </a:endParaRPr>
          </a:p>
        </p:txBody>
      </p:sp>
      <p:sp>
        <p:nvSpPr>
          <p:cNvPr id="13" name="Rectangle 12">
            <a:extLst>
              <a:ext uri="{FF2B5EF4-FFF2-40B4-BE49-F238E27FC236}">
                <a16:creationId xmlns:a16="http://schemas.microsoft.com/office/drawing/2014/main" id="{6D365030-EF25-B2F5-CE99-837824CA49CC}"/>
              </a:ext>
            </a:extLst>
          </p:cNvPr>
          <p:cNvSpPr/>
          <p:nvPr/>
        </p:nvSpPr>
        <p:spPr>
          <a:xfrm>
            <a:off x="3026880" y="4211587"/>
            <a:ext cx="7091788" cy="13342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285115" indent="-285115" algn="l">
              <a:buFont typeface="Arial" panose="020B0604020202020204" pitchFamily="34" charset="0"/>
              <a:buChar char="•"/>
            </a:pPr>
            <a:r>
              <a:rPr lang="en-GB" sz="1399">
                <a:solidFill>
                  <a:srgbClr val="FCFBF7"/>
                </a:solidFill>
                <a:latin typeface="Calibri" panose="020F0502020204030204"/>
              </a:rPr>
              <a:t>Children &lt; 24 months: Top ups (LNS,  FBF, local food or cash), breastfeeding, complementary feeding &amp; other IYCF care </a:t>
            </a:r>
            <a:endParaRPr lang="en-GB" sz="1399">
              <a:solidFill>
                <a:srgbClr val="FCFBF7"/>
              </a:solidFill>
              <a:latin typeface="Calibri" panose="020F0502020204030204"/>
              <a:ea typeface="Calibri"/>
              <a:cs typeface="Calibri"/>
            </a:endParaRPr>
          </a:p>
          <a:p>
            <a:pPr marL="285115" indent="-285115" algn="l">
              <a:buFont typeface="Arial" panose="020B0604020202020204" pitchFamily="34" charset="0"/>
              <a:buChar char="•"/>
            </a:pPr>
            <a:r>
              <a:rPr lang="en-GB" sz="1399">
                <a:solidFill>
                  <a:srgbClr val="FCFBF7"/>
                </a:solidFill>
                <a:latin typeface="Calibri" panose="020F0502020204030204"/>
              </a:rPr>
              <a:t>Children 6- 23-months: complementary feeding promotion &amp; other IYCF care, Micronutrient supplementation, as needed</a:t>
            </a:r>
            <a:endParaRPr lang="en-GB" sz="1399">
              <a:solidFill>
                <a:srgbClr val="FCFBF7"/>
              </a:solidFill>
              <a:latin typeface="Calibri" panose="020F0502020204030204"/>
              <a:ea typeface="Calibri"/>
              <a:cs typeface="Calibri"/>
            </a:endParaRPr>
          </a:p>
          <a:p>
            <a:pPr marL="285115" indent="-285115" algn="l">
              <a:buFont typeface="Arial" panose="020B0604020202020204" pitchFamily="34" charset="0"/>
              <a:buChar char="•"/>
            </a:pPr>
            <a:r>
              <a:rPr lang="en-GB" sz="1399">
                <a:solidFill>
                  <a:srgbClr val="FCFBF7"/>
                </a:solidFill>
                <a:latin typeface="Calibri" panose="020F0502020204030204"/>
              </a:rPr>
              <a:t>Pregnant and breastfeeding Women and Girls : Top ups (FBFs /BEP or cash), MMS,  antenatal and postnatal care </a:t>
            </a:r>
            <a:endParaRPr lang="en-GB" sz="1399">
              <a:solidFill>
                <a:srgbClr val="F5EBD7"/>
              </a:solidFill>
              <a:latin typeface="Calibri" panose="020F0502020204030204"/>
              <a:ea typeface="Calibri"/>
              <a:cs typeface="Calibri"/>
            </a:endParaRPr>
          </a:p>
        </p:txBody>
      </p:sp>
      <p:sp>
        <p:nvSpPr>
          <p:cNvPr id="14" name="Rectangle 13">
            <a:extLst>
              <a:ext uri="{FF2B5EF4-FFF2-40B4-BE49-F238E27FC236}">
                <a16:creationId xmlns:a16="http://schemas.microsoft.com/office/drawing/2014/main" id="{5FDB7140-C472-F6E9-35DF-CD3C33248711}"/>
              </a:ext>
            </a:extLst>
          </p:cNvPr>
          <p:cNvSpPr/>
          <p:nvPr/>
        </p:nvSpPr>
        <p:spPr>
          <a:xfrm>
            <a:off x="3055700" y="5640540"/>
            <a:ext cx="7004808" cy="74513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285750" indent="-285750" algn="l">
              <a:buFont typeface="Arial"/>
              <a:buChar char="•"/>
            </a:pPr>
            <a:r>
              <a:rPr lang="en-GB" sz="1350">
                <a:solidFill>
                  <a:srgbClr val="0070C0"/>
                </a:solidFill>
                <a:latin typeface="Calibri" panose="020F0502020204030204"/>
              </a:rPr>
              <a:t>Nutritionally adequate household assistance for food insecure HHs  (food or cash)</a:t>
            </a:r>
            <a:endParaRPr lang="en-US" sz="1350">
              <a:solidFill>
                <a:srgbClr val="0070C0"/>
              </a:solidFill>
              <a:latin typeface="Calibri" panose="020F0502020204030204"/>
            </a:endParaRPr>
          </a:p>
        </p:txBody>
      </p:sp>
      <p:sp>
        <p:nvSpPr>
          <p:cNvPr id="15" name="TextBox 14">
            <a:extLst>
              <a:ext uri="{FF2B5EF4-FFF2-40B4-BE49-F238E27FC236}">
                <a16:creationId xmlns:a16="http://schemas.microsoft.com/office/drawing/2014/main" id="{5D3709EB-E462-3467-5BB7-79697D1B5AB8}"/>
              </a:ext>
            </a:extLst>
          </p:cNvPr>
          <p:cNvSpPr txBox="1"/>
          <p:nvPr/>
        </p:nvSpPr>
        <p:spPr>
          <a:xfrm>
            <a:off x="721866" y="266566"/>
            <a:ext cx="11291991" cy="461184"/>
          </a:xfrm>
          <a:prstGeom prst="rect">
            <a:avLst/>
          </a:prstGeom>
          <a:noFill/>
        </p:spPr>
        <p:txBody>
          <a:bodyPr wrap="square" lIns="91345" tIns="45672" rIns="91345" bIns="45672" rtlCol="0" anchor="t">
            <a:spAutoFit/>
          </a:bodyPr>
          <a:lstStyle/>
          <a:p>
            <a:pPr>
              <a:defRPr/>
            </a:pPr>
            <a:r>
              <a:rPr lang="en-GB" sz="1998" kern="1200">
                <a:solidFill>
                  <a:srgbClr val="455F51"/>
                </a:solidFill>
                <a:latin typeface="Calibri Light" panose="020F0302020204030204" pitchFamily="34" charset="0"/>
                <a:ea typeface="Calibri Light" panose="020F0302020204030204" pitchFamily="34" charset="0"/>
                <a:cs typeface="Calibri Light" panose="020F0302020204030204" pitchFamily="34" charset="0"/>
              </a:rPr>
              <a:t> </a:t>
            </a:r>
            <a:r>
              <a:rPr lang="en-GB" sz="2398">
                <a:solidFill>
                  <a:srgbClr val="455F51"/>
                </a:solidFill>
                <a:latin typeface="Arial" panose="020B0604020202020204" pitchFamily="34" charset="0"/>
                <a:ea typeface="Open Sans ExtraBold"/>
                <a:cs typeface="Arial" panose="020B0604020202020204" pitchFamily="34" charset="0"/>
              </a:rPr>
              <a:t>Integrated package of services to address wasting in children and women</a:t>
            </a:r>
            <a:endParaRPr lang="en-GB" sz="3596">
              <a:solidFill>
                <a:srgbClr val="455F51"/>
              </a:solidFill>
              <a:latin typeface="Arial" panose="020B0604020202020204" pitchFamily="34" charset="0"/>
              <a:ea typeface="Open Sans ExtraBold"/>
              <a:cs typeface="Arial" panose="020B0604020202020204" pitchFamily="34" charset="0"/>
            </a:endParaRPr>
          </a:p>
        </p:txBody>
      </p:sp>
      <p:sp>
        <p:nvSpPr>
          <p:cNvPr id="16" name="TextBox 15">
            <a:extLst>
              <a:ext uri="{FF2B5EF4-FFF2-40B4-BE49-F238E27FC236}">
                <a16:creationId xmlns:a16="http://schemas.microsoft.com/office/drawing/2014/main" id="{965A53D1-E2F6-EE4F-A6AE-7372CFB9A6B6}"/>
              </a:ext>
            </a:extLst>
          </p:cNvPr>
          <p:cNvSpPr txBox="1"/>
          <p:nvPr/>
        </p:nvSpPr>
        <p:spPr>
          <a:xfrm>
            <a:off x="10374029" y="2015889"/>
            <a:ext cx="1498465" cy="645658"/>
          </a:xfrm>
          <a:prstGeom prst="rect">
            <a:avLst/>
          </a:prstGeom>
          <a:noFill/>
        </p:spPr>
        <p:txBody>
          <a:bodyPr wrap="square" rtlCol="0">
            <a:spAutoFit/>
          </a:bodyPr>
          <a:lstStyle/>
          <a:p>
            <a:pPr algn="l" defTabSz="913486" hangingPunct="1">
              <a:defRPr/>
            </a:pPr>
            <a:r>
              <a:rPr lang="en-GB" sz="1798" b="0" kern="1200">
                <a:solidFill>
                  <a:srgbClr val="008868"/>
                </a:solidFill>
                <a:latin typeface="Calibri" panose="020F0502020204030204"/>
                <a:ea typeface="+mn-ea"/>
                <a:cs typeface="+mn-cs"/>
              </a:rPr>
              <a:t>Multisectoral collaboration</a:t>
            </a:r>
          </a:p>
        </p:txBody>
      </p:sp>
      <p:pic>
        <p:nvPicPr>
          <p:cNvPr id="18" name="Graphic 17" descr="Bento Box outline">
            <a:extLst>
              <a:ext uri="{FF2B5EF4-FFF2-40B4-BE49-F238E27FC236}">
                <a16:creationId xmlns:a16="http://schemas.microsoft.com/office/drawing/2014/main" id="{94E9D899-E2A1-C4A2-4F9D-D8D0E7B381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9251" y="2656674"/>
            <a:ext cx="913448" cy="913448"/>
          </a:xfrm>
          <a:prstGeom prst="rect">
            <a:avLst/>
          </a:prstGeom>
        </p:spPr>
      </p:pic>
      <p:pic>
        <p:nvPicPr>
          <p:cNvPr id="20" name="Graphic 19" descr="Medical with solid fill">
            <a:extLst>
              <a:ext uri="{FF2B5EF4-FFF2-40B4-BE49-F238E27FC236}">
                <a16:creationId xmlns:a16="http://schemas.microsoft.com/office/drawing/2014/main" id="{00009292-A464-147B-7825-83CB08F911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0569" y="3477749"/>
            <a:ext cx="913448" cy="913448"/>
          </a:xfrm>
          <a:prstGeom prst="rect">
            <a:avLst/>
          </a:prstGeom>
        </p:spPr>
      </p:pic>
      <p:pic>
        <p:nvPicPr>
          <p:cNvPr id="22" name="Graphic 21" descr="Handwashing with solid fill">
            <a:extLst>
              <a:ext uri="{FF2B5EF4-FFF2-40B4-BE49-F238E27FC236}">
                <a16:creationId xmlns:a16="http://schemas.microsoft.com/office/drawing/2014/main" id="{20BCF196-81C1-ACE7-9ED1-81A547B02E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76048" y="5389958"/>
            <a:ext cx="913448" cy="913448"/>
          </a:xfrm>
          <a:prstGeom prst="rect">
            <a:avLst/>
          </a:prstGeom>
        </p:spPr>
      </p:pic>
      <p:pic>
        <p:nvPicPr>
          <p:cNvPr id="24" name="Picture 23">
            <a:extLst>
              <a:ext uri="{FF2B5EF4-FFF2-40B4-BE49-F238E27FC236}">
                <a16:creationId xmlns:a16="http://schemas.microsoft.com/office/drawing/2014/main" id="{F6561EEA-6CDC-F9E4-E7D5-C0F980C200D0}"/>
              </a:ext>
            </a:extLst>
          </p:cNvPr>
          <p:cNvPicPr>
            <a:picLocks noChangeAspect="1"/>
          </p:cNvPicPr>
          <p:nvPr/>
        </p:nvPicPr>
        <p:blipFill>
          <a:blip r:embed="rId9"/>
          <a:stretch>
            <a:fillRect/>
          </a:stretch>
        </p:blipFill>
        <p:spPr>
          <a:xfrm>
            <a:off x="10805782" y="4443736"/>
            <a:ext cx="466239" cy="437694"/>
          </a:xfrm>
          <a:prstGeom prst="rect">
            <a:avLst/>
          </a:prstGeom>
        </p:spPr>
      </p:pic>
      <p:sp>
        <p:nvSpPr>
          <p:cNvPr id="28" name="TextBox 27">
            <a:extLst>
              <a:ext uri="{FF2B5EF4-FFF2-40B4-BE49-F238E27FC236}">
                <a16:creationId xmlns:a16="http://schemas.microsoft.com/office/drawing/2014/main" id="{B6E6BBA1-B6B9-69FB-B159-6074A77E69C3}"/>
              </a:ext>
            </a:extLst>
          </p:cNvPr>
          <p:cNvSpPr txBox="1"/>
          <p:nvPr/>
        </p:nvSpPr>
        <p:spPr>
          <a:xfrm>
            <a:off x="11454017" y="5640541"/>
            <a:ext cx="646597" cy="276710"/>
          </a:xfrm>
          <a:prstGeom prst="rect">
            <a:avLst/>
          </a:prstGeom>
          <a:noFill/>
        </p:spPr>
        <p:txBody>
          <a:bodyPr wrap="square" rtlCol="0">
            <a:spAutoFit/>
          </a:bodyPr>
          <a:lstStyle/>
          <a:p>
            <a:pPr algn="l" defTabSz="913486" hangingPunct="1">
              <a:defRPr/>
            </a:pPr>
            <a:r>
              <a:rPr lang="en-GB" sz="1199" b="0" kern="1200">
                <a:solidFill>
                  <a:srgbClr val="007DBC"/>
                </a:solidFill>
                <a:latin typeface="Calibri" panose="020F0502020204030204"/>
                <a:ea typeface="+mn-ea"/>
                <a:cs typeface="+mn-cs"/>
              </a:rPr>
              <a:t>WASH</a:t>
            </a:r>
          </a:p>
        </p:txBody>
      </p:sp>
      <p:sp>
        <p:nvSpPr>
          <p:cNvPr id="29" name="TextBox 28">
            <a:extLst>
              <a:ext uri="{FF2B5EF4-FFF2-40B4-BE49-F238E27FC236}">
                <a16:creationId xmlns:a16="http://schemas.microsoft.com/office/drawing/2014/main" id="{06FD4D73-BA13-FE90-5073-E14F38793E74}"/>
              </a:ext>
            </a:extLst>
          </p:cNvPr>
          <p:cNvSpPr txBox="1"/>
          <p:nvPr/>
        </p:nvSpPr>
        <p:spPr>
          <a:xfrm>
            <a:off x="11377524" y="4338883"/>
            <a:ext cx="882657" cy="1014605"/>
          </a:xfrm>
          <a:prstGeom prst="rect">
            <a:avLst/>
          </a:prstGeom>
          <a:noFill/>
        </p:spPr>
        <p:txBody>
          <a:bodyPr wrap="square" rtlCol="0">
            <a:spAutoFit/>
          </a:bodyPr>
          <a:lstStyle/>
          <a:p>
            <a:pPr algn="l" defTabSz="913486" hangingPunct="1">
              <a:defRPr/>
            </a:pPr>
            <a:r>
              <a:rPr lang="en-GB" sz="1199" b="0" kern="1200">
                <a:solidFill>
                  <a:srgbClr val="007DBC"/>
                </a:solidFill>
                <a:latin typeface="Calibri" panose="020F0502020204030204"/>
                <a:ea typeface="+mn-ea"/>
                <a:cs typeface="+mn-cs"/>
              </a:rPr>
              <a:t>Social protection</a:t>
            </a:r>
          </a:p>
          <a:p>
            <a:pPr algn="l" defTabSz="913486" hangingPunct="1">
              <a:defRPr/>
            </a:pPr>
            <a:endParaRPr lang="en-GB" sz="1199">
              <a:solidFill>
                <a:srgbClr val="007DBC"/>
              </a:solidFill>
              <a:latin typeface="Calibri" panose="020F0502020204030204"/>
            </a:endParaRPr>
          </a:p>
          <a:p>
            <a:pPr algn="l" defTabSz="913486" hangingPunct="1">
              <a:defRPr/>
            </a:pPr>
            <a:r>
              <a:rPr lang="en-GB" sz="1199" b="0" kern="1200">
                <a:solidFill>
                  <a:srgbClr val="007DBC"/>
                </a:solidFill>
                <a:latin typeface="Calibri" panose="020F0502020204030204"/>
                <a:ea typeface="+mn-ea"/>
                <a:cs typeface="+mn-cs"/>
              </a:rPr>
              <a:t>And</a:t>
            </a:r>
          </a:p>
          <a:p>
            <a:pPr algn="l" defTabSz="913486" hangingPunct="1">
              <a:defRPr/>
            </a:pPr>
            <a:r>
              <a:rPr lang="en-GB" sz="1199">
                <a:solidFill>
                  <a:srgbClr val="007DBC"/>
                </a:solidFill>
                <a:latin typeface="Calibri" panose="020F0502020204030204"/>
              </a:rPr>
              <a:t>protection</a:t>
            </a:r>
            <a:endParaRPr lang="en-GB" sz="1199" b="0" kern="1200">
              <a:solidFill>
                <a:srgbClr val="007DBC"/>
              </a:solidFill>
              <a:latin typeface="Calibri" panose="020F0502020204030204"/>
              <a:ea typeface="+mn-ea"/>
              <a:cs typeface="+mn-cs"/>
            </a:endParaRPr>
          </a:p>
        </p:txBody>
      </p:sp>
      <p:sp>
        <p:nvSpPr>
          <p:cNvPr id="30" name="TextBox 29">
            <a:extLst>
              <a:ext uri="{FF2B5EF4-FFF2-40B4-BE49-F238E27FC236}">
                <a16:creationId xmlns:a16="http://schemas.microsoft.com/office/drawing/2014/main" id="{8EB1238D-A9D6-707C-BCBE-46D553692846}"/>
              </a:ext>
            </a:extLst>
          </p:cNvPr>
          <p:cNvSpPr txBox="1"/>
          <p:nvPr/>
        </p:nvSpPr>
        <p:spPr>
          <a:xfrm>
            <a:off x="11377525" y="3759724"/>
            <a:ext cx="636333" cy="276710"/>
          </a:xfrm>
          <a:prstGeom prst="rect">
            <a:avLst/>
          </a:prstGeom>
          <a:noFill/>
        </p:spPr>
        <p:txBody>
          <a:bodyPr wrap="square" rtlCol="0">
            <a:spAutoFit/>
          </a:bodyPr>
          <a:lstStyle/>
          <a:p>
            <a:pPr algn="l" defTabSz="913486" hangingPunct="1">
              <a:defRPr/>
            </a:pPr>
            <a:r>
              <a:rPr lang="en-GB" sz="1199" b="0" kern="1200">
                <a:solidFill>
                  <a:srgbClr val="007DBC"/>
                </a:solidFill>
                <a:latin typeface="Calibri" panose="020F0502020204030204"/>
                <a:ea typeface="+mn-ea"/>
                <a:cs typeface="+mn-cs"/>
              </a:rPr>
              <a:t>Health</a:t>
            </a:r>
          </a:p>
        </p:txBody>
      </p:sp>
      <p:sp>
        <p:nvSpPr>
          <p:cNvPr id="31" name="TextBox 30">
            <a:extLst>
              <a:ext uri="{FF2B5EF4-FFF2-40B4-BE49-F238E27FC236}">
                <a16:creationId xmlns:a16="http://schemas.microsoft.com/office/drawing/2014/main" id="{26A71BA0-7E6F-DB41-38E5-3A76B18134AA}"/>
              </a:ext>
            </a:extLst>
          </p:cNvPr>
          <p:cNvSpPr txBox="1"/>
          <p:nvPr/>
        </p:nvSpPr>
        <p:spPr>
          <a:xfrm>
            <a:off x="11377524" y="3033383"/>
            <a:ext cx="494970" cy="276871"/>
          </a:xfrm>
          <a:prstGeom prst="rect">
            <a:avLst/>
          </a:prstGeom>
          <a:noFill/>
        </p:spPr>
        <p:txBody>
          <a:bodyPr wrap="square" rtlCol="0">
            <a:spAutoFit/>
          </a:bodyPr>
          <a:lstStyle/>
          <a:p>
            <a:pPr algn="l" defTabSz="913486" hangingPunct="1">
              <a:defRPr/>
            </a:pPr>
            <a:r>
              <a:rPr lang="en-GB" sz="1199" b="0" kern="1200">
                <a:solidFill>
                  <a:srgbClr val="007DBC"/>
                </a:solidFill>
                <a:latin typeface="Calibri" panose="020F0502020204030204"/>
                <a:ea typeface="+mn-ea"/>
                <a:cs typeface="+mn-cs"/>
              </a:rPr>
              <a:t>Food</a:t>
            </a:r>
          </a:p>
        </p:txBody>
      </p:sp>
      <p:sp>
        <p:nvSpPr>
          <p:cNvPr id="32" name="Arrow: Left 31">
            <a:extLst>
              <a:ext uri="{FF2B5EF4-FFF2-40B4-BE49-F238E27FC236}">
                <a16:creationId xmlns:a16="http://schemas.microsoft.com/office/drawing/2014/main" id="{511F6EE4-AE5D-34D7-75A7-EAABC69694DC}"/>
              </a:ext>
            </a:extLst>
          </p:cNvPr>
          <p:cNvSpPr/>
          <p:nvPr/>
        </p:nvSpPr>
        <p:spPr>
          <a:xfrm>
            <a:off x="10304510" y="2939243"/>
            <a:ext cx="236059" cy="2547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798" b="0" kern="1200">
              <a:solidFill>
                <a:srgbClr val="36B5C5"/>
              </a:solidFill>
              <a:latin typeface="Calibri" panose="020F0502020204030204"/>
            </a:endParaRPr>
          </a:p>
        </p:txBody>
      </p:sp>
      <p:sp>
        <p:nvSpPr>
          <p:cNvPr id="33" name="Arrow: Left 32">
            <a:extLst>
              <a:ext uri="{FF2B5EF4-FFF2-40B4-BE49-F238E27FC236}">
                <a16:creationId xmlns:a16="http://schemas.microsoft.com/office/drawing/2014/main" id="{A3DCA814-1E3B-DC0D-7DE2-CD0BE5307485}"/>
              </a:ext>
            </a:extLst>
          </p:cNvPr>
          <p:cNvSpPr/>
          <p:nvPr/>
        </p:nvSpPr>
        <p:spPr>
          <a:xfrm flipV="1">
            <a:off x="10386616" y="4608898"/>
            <a:ext cx="236059" cy="2172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798" b="0" kern="1200">
              <a:solidFill>
                <a:srgbClr val="36B5C5"/>
              </a:solidFill>
              <a:latin typeface="Calibri" panose="020F0502020204030204"/>
            </a:endParaRPr>
          </a:p>
        </p:txBody>
      </p:sp>
      <p:sp>
        <p:nvSpPr>
          <p:cNvPr id="34" name="Arrow: Left 33">
            <a:extLst>
              <a:ext uri="{FF2B5EF4-FFF2-40B4-BE49-F238E27FC236}">
                <a16:creationId xmlns:a16="http://schemas.microsoft.com/office/drawing/2014/main" id="{EFD36F86-F60B-0ABD-95F7-CAD7BE457038}"/>
              </a:ext>
            </a:extLst>
          </p:cNvPr>
          <p:cNvSpPr/>
          <p:nvPr/>
        </p:nvSpPr>
        <p:spPr>
          <a:xfrm>
            <a:off x="10351305" y="3936410"/>
            <a:ext cx="236059" cy="2000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798" b="0" kern="1200">
              <a:solidFill>
                <a:srgbClr val="36B5C5"/>
              </a:solidFill>
              <a:latin typeface="Calibri" panose="020F0502020204030204"/>
            </a:endParaRPr>
          </a:p>
        </p:txBody>
      </p:sp>
      <p:sp>
        <p:nvSpPr>
          <p:cNvPr id="35" name="Arrow: Left 34">
            <a:extLst>
              <a:ext uri="{FF2B5EF4-FFF2-40B4-BE49-F238E27FC236}">
                <a16:creationId xmlns:a16="http://schemas.microsoft.com/office/drawing/2014/main" id="{883AA2A2-DE9E-F5ED-54FC-8AE43630889F}"/>
              </a:ext>
            </a:extLst>
          </p:cNvPr>
          <p:cNvSpPr/>
          <p:nvPr/>
        </p:nvSpPr>
        <p:spPr>
          <a:xfrm>
            <a:off x="10375415" y="5724932"/>
            <a:ext cx="236059" cy="2000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798" b="0" kern="1200">
              <a:solidFill>
                <a:srgbClr val="36B5C5"/>
              </a:solidFill>
              <a:latin typeface="Calibri" panose="020F0502020204030204"/>
            </a:endParaRPr>
          </a:p>
        </p:txBody>
      </p:sp>
      <p:sp>
        <p:nvSpPr>
          <p:cNvPr id="37" name="Right Brace 36">
            <a:extLst>
              <a:ext uri="{FF2B5EF4-FFF2-40B4-BE49-F238E27FC236}">
                <a16:creationId xmlns:a16="http://schemas.microsoft.com/office/drawing/2014/main" id="{7399B21C-AA07-4DC4-5C04-3C6CA36BE4DC}"/>
              </a:ext>
            </a:extLst>
          </p:cNvPr>
          <p:cNvSpPr/>
          <p:nvPr/>
        </p:nvSpPr>
        <p:spPr>
          <a:xfrm>
            <a:off x="678491" y="2359324"/>
            <a:ext cx="236059" cy="37985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defTabSz="913486" hangingPunct="1">
              <a:defRPr/>
            </a:pPr>
            <a:endParaRPr lang="en-GB" sz="1798" b="0" kern="1200">
              <a:solidFill>
                <a:srgbClr val="007DBC"/>
              </a:solidFill>
              <a:latin typeface="Calibri" panose="020F0502020204030204"/>
            </a:endParaRPr>
          </a:p>
        </p:txBody>
      </p:sp>
      <p:sp>
        <p:nvSpPr>
          <p:cNvPr id="39" name="TextBox 38">
            <a:extLst>
              <a:ext uri="{FF2B5EF4-FFF2-40B4-BE49-F238E27FC236}">
                <a16:creationId xmlns:a16="http://schemas.microsoft.com/office/drawing/2014/main" id="{BBC6AC03-BC2E-E3D6-56D8-A32E9E62F502}"/>
              </a:ext>
            </a:extLst>
          </p:cNvPr>
          <p:cNvSpPr txBox="1"/>
          <p:nvPr/>
        </p:nvSpPr>
        <p:spPr>
          <a:xfrm>
            <a:off x="78687" y="3765372"/>
            <a:ext cx="643179" cy="338201"/>
          </a:xfrm>
          <a:prstGeom prst="rect">
            <a:avLst/>
          </a:prstGeom>
          <a:noFill/>
        </p:spPr>
        <p:txBody>
          <a:bodyPr wrap="square" rtlCol="0">
            <a:spAutoFit/>
          </a:bodyPr>
          <a:lstStyle/>
          <a:p>
            <a:pPr algn="l" defTabSz="913486" hangingPunct="1">
              <a:defRPr/>
            </a:pPr>
            <a:r>
              <a:rPr lang="en-GB" sz="1598" b="0" kern="1200">
                <a:solidFill>
                  <a:srgbClr val="007DBC"/>
                </a:solidFill>
                <a:latin typeface="Calibri" panose="020F0502020204030204"/>
                <a:ea typeface="+mn-ea"/>
                <a:cs typeface="+mn-cs"/>
              </a:rPr>
              <a:t>SBCC</a:t>
            </a:r>
          </a:p>
        </p:txBody>
      </p:sp>
      <p:sp>
        <p:nvSpPr>
          <p:cNvPr id="17" name="Right Brace 16">
            <a:extLst>
              <a:ext uri="{FF2B5EF4-FFF2-40B4-BE49-F238E27FC236}">
                <a16:creationId xmlns:a16="http://schemas.microsoft.com/office/drawing/2014/main" id="{5AACFDDD-880D-318C-73CC-794DB80022A7}"/>
              </a:ext>
            </a:extLst>
          </p:cNvPr>
          <p:cNvSpPr/>
          <p:nvPr/>
        </p:nvSpPr>
        <p:spPr>
          <a:xfrm>
            <a:off x="10143074" y="2344280"/>
            <a:ext cx="253734" cy="37299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defTabSz="913486" hangingPunct="1">
              <a:defRPr/>
            </a:pPr>
            <a:endParaRPr lang="en-US" sz="1798" b="0" kern="1200">
              <a:solidFill>
                <a:srgbClr val="007DBC"/>
              </a:solidFill>
              <a:latin typeface="Calibri" panose="020F0502020204030204"/>
            </a:endParaRPr>
          </a:p>
        </p:txBody>
      </p:sp>
      <p:sp>
        <p:nvSpPr>
          <p:cNvPr id="19" name="TextBox 18">
            <a:extLst>
              <a:ext uri="{FF2B5EF4-FFF2-40B4-BE49-F238E27FC236}">
                <a16:creationId xmlns:a16="http://schemas.microsoft.com/office/drawing/2014/main" id="{975C9727-E7D9-9337-8691-EA35FC9032FF}"/>
              </a:ext>
            </a:extLst>
          </p:cNvPr>
          <p:cNvSpPr txBox="1"/>
          <p:nvPr/>
        </p:nvSpPr>
        <p:spPr>
          <a:xfrm>
            <a:off x="974815" y="1053374"/>
            <a:ext cx="1845738" cy="769088"/>
          </a:xfrm>
          <a:prstGeom prst="rect">
            <a:avLst/>
          </a:prstGeom>
          <a:solidFill>
            <a:srgbClr val="92D050"/>
          </a:solidFill>
        </p:spPr>
        <p:txBody>
          <a:bodyPr rot="0" spcFirstLastPara="0" vertOverflow="overflow" horzOverflow="overflow" vert="horz" wrap="square" lIns="91345" tIns="45672" rIns="91345" bIns="45672" numCol="1" spcCol="0" rtlCol="0" fromWordArt="0" anchor="b" anchorCtr="0" forceAA="0" compatLnSpc="1">
            <a:prstTxWarp prst="textNoShape">
              <a:avLst/>
            </a:prstTxWarp>
            <a:spAutoFit/>
          </a:bodyPr>
          <a:lstStyle/>
          <a:p>
            <a:pPr algn="ctr"/>
            <a:endParaRPr lang="en-US" sz="1399">
              <a:solidFill>
                <a:srgbClr val="000204"/>
              </a:solidFill>
              <a:cs typeface="Calibri"/>
            </a:endParaRPr>
          </a:p>
          <a:p>
            <a:pPr algn="ctr"/>
            <a:r>
              <a:rPr lang="en-US" sz="1600">
                <a:solidFill>
                  <a:srgbClr val="FFFFFE"/>
                </a:solidFill>
                <a:latin typeface="Calibri" panose="020F0502020204030204"/>
              </a:rPr>
              <a:t>Context</a:t>
            </a:r>
          </a:p>
          <a:p>
            <a:endParaRPr lang="en-US" sz="1399">
              <a:solidFill>
                <a:srgbClr val="000204"/>
              </a:solidFill>
              <a:cs typeface="Calibri"/>
            </a:endParaRPr>
          </a:p>
        </p:txBody>
      </p:sp>
      <p:pic>
        <p:nvPicPr>
          <p:cNvPr id="2" name="Picture 1">
            <a:extLst>
              <a:ext uri="{FF2B5EF4-FFF2-40B4-BE49-F238E27FC236}">
                <a16:creationId xmlns:a16="http://schemas.microsoft.com/office/drawing/2014/main" id="{EF1AA69E-223E-C30A-9ACA-687304796E38}"/>
              </a:ext>
            </a:extLst>
          </p:cNvPr>
          <p:cNvPicPr>
            <a:picLocks noChangeAspect="1"/>
          </p:cNvPicPr>
          <p:nvPr/>
        </p:nvPicPr>
        <p:blipFill>
          <a:blip r:embed="rId10"/>
          <a:stretch>
            <a:fillRect/>
          </a:stretch>
        </p:blipFill>
        <p:spPr>
          <a:xfrm>
            <a:off x="229005" y="270578"/>
            <a:ext cx="342543" cy="475754"/>
          </a:xfrm>
          <a:prstGeom prst="rect">
            <a:avLst/>
          </a:prstGeom>
          <a:solidFill>
            <a:srgbClr val="92D050"/>
          </a:solidFill>
        </p:spPr>
      </p:pic>
      <p:sp>
        <p:nvSpPr>
          <p:cNvPr id="8" name="Rectangle 7">
            <a:extLst>
              <a:ext uri="{FF2B5EF4-FFF2-40B4-BE49-F238E27FC236}">
                <a16:creationId xmlns:a16="http://schemas.microsoft.com/office/drawing/2014/main" id="{A56277AE-B74F-FB87-A082-6F269381F645}"/>
              </a:ext>
            </a:extLst>
          </p:cNvPr>
          <p:cNvSpPr/>
          <p:nvPr/>
        </p:nvSpPr>
        <p:spPr>
          <a:xfrm>
            <a:off x="976603" y="5640539"/>
            <a:ext cx="1919264" cy="72030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3486" hangingPunct="1">
              <a:defRPr/>
            </a:pPr>
            <a:r>
              <a:rPr lang="en-GB" sz="1750" b="0" kern="1200">
                <a:solidFill>
                  <a:srgbClr val="0070C0"/>
                </a:solidFill>
                <a:latin typeface="Calibri" panose="020F0502020204030204"/>
              </a:rPr>
              <a:t>Food assistance</a:t>
            </a:r>
          </a:p>
        </p:txBody>
      </p:sp>
      <p:sp>
        <p:nvSpPr>
          <p:cNvPr id="9" name="Rectangle 8">
            <a:extLst>
              <a:ext uri="{FF2B5EF4-FFF2-40B4-BE49-F238E27FC236}">
                <a16:creationId xmlns:a16="http://schemas.microsoft.com/office/drawing/2014/main" id="{744E8559-C26C-3EF4-DC9C-6A8FF16EB1A7}"/>
              </a:ext>
            </a:extLst>
          </p:cNvPr>
          <p:cNvSpPr/>
          <p:nvPr/>
        </p:nvSpPr>
        <p:spPr>
          <a:xfrm>
            <a:off x="3019055" y="2125094"/>
            <a:ext cx="7127354" cy="7451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285750" indent="-285750" algn="l">
              <a:buFont typeface="Arial"/>
              <a:buChar char="•"/>
            </a:pPr>
            <a:r>
              <a:rPr lang="en-GB" sz="1350">
                <a:solidFill>
                  <a:srgbClr val="0070C0"/>
                </a:solidFill>
                <a:latin typeface="Calibri" panose="020F0502020204030204"/>
              </a:rPr>
              <a:t>Treat children with SAM using RUTF in health platforms (Community &amp; facility)</a:t>
            </a:r>
            <a:endParaRPr lang="en-US">
              <a:solidFill>
                <a:srgbClr val="0070C0"/>
              </a:solidFill>
            </a:endParaRPr>
          </a:p>
          <a:p>
            <a:pPr marL="285750" indent="-285750" algn="l">
              <a:buFont typeface="Arial"/>
              <a:buChar char="•"/>
            </a:pPr>
            <a:r>
              <a:rPr lang="en-GB" sz="1350">
                <a:solidFill>
                  <a:srgbClr val="0070C0"/>
                </a:solidFill>
                <a:latin typeface="Calibri" panose="020F0502020204030204"/>
              </a:rPr>
              <a:t>Supplement High Risk MAM children with RUTF through health platforms </a:t>
            </a:r>
            <a:r>
              <a:rPr lang="en-GB">
                <a:solidFill>
                  <a:srgbClr val="0070C0"/>
                </a:solidFill>
                <a:latin typeface="Calibri" panose="020F0502020204030204"/>
                <a:cs typeface="Calibri"/>
              </a:rPr>
              <a:t>(Community &amp; facility)</a:t>
            </a:r>
          </a:p>
        </p:txBody>
      </p:sp>
    </p:spTree>
    <p:extLst>
      <p:ext uri="{BB962C8B-B14F-4D97-AF65-F5344CB8AC3E}">
        <p14:creationId xmlns:p14="http://schemas.microsoft.com/office/powerpoint/2010/main" val="3821891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ogo with text&#10;&#10;Description automatically generated">
            <a:extLst>
              <a:ext uri="{FF2B5EF4-FFF2-40B4-BE49-F238E27FC236}">
                <a16:creationId xmlns:a16="http://schemas.microsoft.com/office/drawing/2014/main" id="{21E0B101-600A-76F1-2DA8-32B6F8AD38E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585620" y="6048182"/>
            <a:ext cx="1464417" cy="721345"/>
          </a:xfrm>
          <a:prstGeom prst="rect">
            <a:avLst/>
          </a:prstGeom>
        </p:spPr>
      </p:pic>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sp>
        <p:nvSpPr>
          <p:cNvPr id="7" name="Text Placeholder 6">
            <a:extLst>
              <a:ext uri="{FF2B5EF4-FFF2-40B4-BE49-F238E27FC236}">
                <a16:creationId xmlns:a16="http://schemas.microsoft.com/office/drawing/2014/main" id="{D7B0BE37-0CE4-C44E-8E53-E23386651984}"/>
              </a:ext>
            </a:extLst>
          </p:cNvPr>
          <p:cNvSpPr>
            <a:spLocks noGrp="1"/>
          </p:cNvSpPr>
          <p:nvPr>
            <p:ph type="body" sz="half" idx="1"/>
          </p:nvPr>
        </p:nvSpPr>
        <p:spPr/>
        <p:txBody>
          <a:bodyPr>
            <a:norm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4400" i="0" u="none" strike="noStrike" cap="none" spc="0" normalizeH="0" baseline="0">
                <a:ln>
                  <a:noFill/>
                </a:ln>
                <a:solidFill>
                  <a:srgbClr val="000000"/>
                </a:solidFill>
                <a:effectLst/>
                <a:uFillTx/>
                <a:latin typeface="Helvetica Neue"/>
                <a:ea typeface="Helvetica Neue"/>
                <a:cs typeface="Helvetica Neue"/>
                <a:sym typeface="Helvetica Neue"/>
              </a:rPr>
              <a:t>Any questions?</a:t>
            </a:r>
          </a:p>
          <a:p>
            <a:pPr marL="0" marR="0" indent="0" algn="ctr" defTabSz="412750" rtl="0" fontAlgn="auto" latinLnBrk="0" hangingPunct="0">
              <a:lnSpc>
                <a:spcPct val="100000"/>
              </a:lnSpc>
              <a:spcBef>
                <a:spcPts val="0"/>
              </a:spcBef>
              <a:spcAft>
                <a:spcPts val="0"/>
              </a:spcAft>
              <a:buClrTx/>
              <a:buSzTx/>
              <a:buFontTx/>
              <a:buNone/>
              <a:tabLst/>
            </a:pPr>
            <a:endParaRPr kumimoji="0" lang="en-GB" sz="2400" i="0" u="none" strike="noStrike" cap="none" spc="0" normalizeH="0" baseline="0">
              <a:ln>
                <a:noFill/>
              </a:ln>
              <a:solidFill>
                <a:srgbClr val="000000"/>
              </a:solidFill>
              <a:effectLst/>
              <a:uFillTx/>
              <a:latin typeface="Helvetica Neue"/>
              <a:ea typeface="Helvetica Neue"/>
              <a:cs typeface="Helvetica Neue"/>
              <a:sym typeface="Helvetica Neue"/>
            </a:endParaRPr>
          </a:p>
          <a:p>
            <a:pPr algn="ctr"/>
            <a:endParaRPr lang="en-GB"/>
          </a:p>
        </p:txBody>
      </p:sp>
    </p:spTree>
    <p:extLst>
      <p:ext uri="{BB962C8B-B14F-4D97-AF65-F5344CB8AC3E}">
        <p14:creationId xmlns:p14="http://schemas.microsoft.com/office/powerpoint/2010/main" val="7924746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2"/>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3"/>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8" name="Picture 7" descr="A blue logo with text&#10;&#10;Description automatically generated">
            <a:extLst>
              <a:ext uri="{FF2B5EF4-FFF2-40B4-BE49-F238E27FC236}">
                <a16:creationId xmlns:a16="http://schemas.microsoft.com/office/drawing/2014/main" id="{D676BCDF-BC4B-649F-CE84-9838145A6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423" y="372068"/>
            <a:ext cx="2054356" cy="1011938"/>
          </a:xfrm>
          <a:prstGeom prst="rect">
            <a:avLst/>
          </a:prstGeom>
        </p:spPr>
      </p:pic>
    </p:spTree>
    <p:extLst>
      <p:ext uri="{BB962C8B-B14F-4D97-AF65-F5344CB8AC3E}">
        <p14:creationId xmlns:p14="http://schemas.microsoft.com/office/powerpoint/2010/main" val="24985743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3" t="-1" r="981" b="-1"/>
          <a:stretch/>
        </p:blipFill>
        <p:spPr>
          <a:xfrm>
            <a:off x="-539" y="9849"/>
            <a:ext cx="8854633" cy="6857990"/>
          </a:xfrm>
          <a:prstGeom prst="rect">
            <a:avLst/>
          </a:prstGeom>
        </p:spPr>
      </p:pic>
      <p:sp>
        <p:nvSpPr>
          <p:cNvPr id="2" name="TextBox 6">
            <a:extLst>
              <a:ext uri="{FF2B5EF4-FFF2-40B4-BE49-F238E27FC236}">
                <a16:creationId xmlns:a16="http://schemas.microsoft.com/office/drawing/2014/main" id="{EADBA9A9-5261-1E66-B862-B569ED148683}"/>
              </a:ext>
            </a:extLst>
          </p:cNvPr>
          <p:cNvSpPr txBox="1"/>
          <p:nvPr/>
        </p:nvSpPr>
        <p:spPr>
          <a:xfrm>
            <a:off x="8548193" y="1512810"/>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Calibri"/>
                <a:ea typeface="+mj-ea"/>
                <a:cs typeface="Calibri"/>
              </a:rPr>
              <a:t>Nutrition information systems in emergencies</a:t>
            </a:r>
          </a:p>
        </p:txBody>
      </p:sp>
      <p:sp>
        <p:nvSpPr>
          <p:cNvPr id="7" name="TextBox 6">
            <a:extLst>
              <a:ext uri="{FF2B5EF4-FFF2-40B4-BE49-F238E27FC236}">
                <a16:creationId xmlns:a16="http://schemas.microsoft.com/office/drawing/2014/main" id="{46F15353-574B-9729-C113-68EDE3D0273D}"/>
              </a:ext>
            </a:extLst>
          </p:cNvPr>
          <p:cNvSpPr txBox="1"/>
          <p:nvPr/>
        </p:nvSpPr>
        <p:spPr>
          <a:xfrm>
            <a:off x="8242291" y="4762500"/>
            <a:ext cx="3912989" cy="135760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Alina Michalska</a:t>
            </a:r>
          </a:p>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UNICEF ESARO </a:t>
            </a:r>
          </a:p>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Nutrition Specialist</a:t>
            </a:r>
          </a:p>
          <a:p>
            <a:pPr defTabSz="914400">
              <a:lnSpc>
                <a:spcPct val="90000"/>
              </a:lnSpc>
              <a:spcBef>
                <a:spcPct val="0"/>
              </a:spcBef>
              <a:spcAft>
                <a:spcPts val="600"/>
              </a:spcAft>
              <a:defRPr sz="2400" b="0">
                <a:latin typeface="Arial"/>
                <a:ea typeface="Arial"/>
                <a:cs typeface="Arial"/>
                <a:sym typeface="Arial"/>
              </a:defRPr>
            </a:pPr>
            <a:r>
              <a:rPr lang="en-US" sz="2000" kern="1200">
                <a:solidFill>
                  <a:srgbClr val="455F51"/>
                </a:solidFill>
                <a:latin typeface="Calibri"/>
                <a:cs typeface="Calibri"/>
              </a:rPr>
              <a:t>30 January 2024</a:t>
            </a:r>
            <a:endParaRPr lang="en-US"/>
          </a:p>
        </p:txBody>
      </p:sp>
    </p:spTree>
    <p:extLst>
      <p:ext uri="{BB962C8B-B14F-4D97-AF65-F5344CB8AC3E}">
        <p14:creationId xmlns:p14="http://schemas.microsoft.com/office/powerpoint/2010/main" val="7795600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19F39-CA8C-6FE7-2FCA-6F01332AD522}"/>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1749DF3E-E5B7-A6FB-87BF-5D6CE81DB6EE}"/>
              </a:ext>
            </a:extLst>
          </p:cNvPr>
          <p:cNvSpPr txBox="1"/>
          <p:nvPr/>
        </p:nvSpPr>
        <p:spPr>
          <a:xfrm>
            <a:off x="741038" y="6288746"/>
            <a:ext cx="4177837" cy="36933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en-US" sz="1200">
                <a:solidFill>
                  <a:srgbClr val="808080"/>
                </a:solidFill>
              </a:rPr>
              <a:t>Global Nutrition Landscape – Stefano Fedele, GNCC</a:t>
            </a:r>
            <a:br>
              <a:rPr sz="1200"/>
            </a:br>
            <a:r>
              <a:rPr lang="en-US" sz="1200">
                <a:solidFill>
                  <a:srgbClr val="808080"/>
                </a:solidFill>
              </a:rPr>
              <a:t>30 January</a:t>
            </a:r>
          </a:p>
        </p:txBody>
      </p:sp>
      <p:sp>
        <p:nvSpPr>
          <p:cNvPr id="4" name="TextBox 3">
            <a:extLst>
              <a:ext uri="{FF2B5EF4-FFF2-40B4-BE49-F238E27FC236}">
                <a16:creationId xmlns:a16="http://schemas.microsoft.com/office/drawing/2014/main" id="{77A421ED-DD11-DEA5-8FCA-DA94DAF70826}"/>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EFAB259B-9351-7101-7502-D9F7677A8A68}"/>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0E69FF42-2A6E-7EB7-4306-3F9BF0AFD999}"/>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EB45D6BD-34E6-7D25-EBB1-BFE4A1B3FFCE}"/>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3C9E3F2D-B009-F05D-09F5-A5855FB5C7A4}"/>
              </a:ext>
            </a:extLst>
          </p:cNvPr>
          <p:cNvPicPr>
            <a:picLocks noChangeAspect="1"/>
          </p:cNvPicPr>
          <p:nvPr/>
        </p:nvPicPr>
        <p:blipFill>
          <a:blip r:embed="rId4"/>
          <a:stretch>
            <a:fillRect/>
          </a:stretch>
        </p:blipFill>
        <p:spPr>
          <a:xfrm>
            <a:off x="9675628" y="6179617"/>
            <a:ext cx="1275893" cy="452120"/>
          </a:xfrm>
          <a:prstGeom prst="rect">
            <a:avLst/>
          </a:prstGeom>
        </p:spPr>
      </p:pic>
      <p:cxnSp>
        <p:nvCxnSpPr>
          <p:cNvPr id="9" name="Straight Connector 8">
            <a:extLst>
              <a:ext uri="{FF2B5EF4-FFF2-40B4-BE49-F238E27FC236}">
                <a16:creationId xmlns:a16="http://schemas.microsoft.com/office/drawing/2014/main" id="{D418F6B4-723F-41AD-79A6-B6BF58D7D440}"/>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B1114035-2CDF-54B5-AAE7-3EA78FD677A7}"/>
              </a:ext>
            </a:extLst>
          </p:cNvPr>
          <p:cNvSpPr txBox="1"/>
          <p:nvPr/>
        </p:nvSpPr>
        <p:spPr>
          <a:xfrm>
            <a:off x="439387" y="490053"/>
            <a:ext cx="3398322" cy="715581"/>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lang="en-US" sz="800">
              <a:solidFill>
                <a:srgbClr val="455F51"/>
              </a:solidFill>
            </a:endParaRPr>
          </a:p>
          <a:p>
            <a:pPr marL="0" marR="0" indent="0" defTabSz="412750" rtl="0" fontAlgn="auto" latinLnBrk="0" hangingPunct="0">
              <a:lnSpc>
                <a:spcPct val="100000"/>
              </a:lnSpc>
              <a:spcBef>
                <a:spcPts val="0"/>
              </a:spcBef>
              <a:spcAft>
                <a:spcPts val="0"/>
              </a:spcAft>
              <a:buClrTx/>
              <a:buSzTx/>
              <a:buFontTx/>
              <a:buNone/>
              <a:tabLst/>
            </a:pPr>
            <a:r>
              <a:rPr lang="en-US" sz="2800">
                <a:solidFill>
                  <a:srgbClr val="455F51"/>
                </a:solidFill>
              </a:rPr>
              <a:t>2024 Global Needs</a:t>
            </a:r>
          </a:p>
          <a:p>
            <a:pPr marL="0" marR="0" indent="0" algn="l" defTabSz="412750" rtl="0" fontAlgn="auto" latinLnBrk="0" hangingPunct="0">
              <a:lnSpc>
                <a:spcPct val="100000"/>
              </a:lnSpc>
              <a:spcBef>
                <a:spcPts val="0"/>
              </a:spcBef>
              <a:spcAft>
                <a:spcPts val="0"/>
              </a:spcAft>
              <a:buClrTx/>
              <a:buSzTx/>
              <a:buFontTx/>
              <a:buNone/>
              <a:tabLst/>
            </a:pPr>
            <a:endParaRPr lang="en-US" sz="800">
              <a:solidFill>
                <a:srgbClr val="455F51"/>
              </a:solidFill>
            </a:endParaRPr>
          </a:p>
        </p:txBody>
      </p:sp>
      <p:sp>
        <p:nvSpPr>
          <p:cNvPr id="5" name="TextBox 4">
            <a:extLst>
              <a:ext uri="{FF2B5EF4-FFF2-40B4-BE49-F238E27FC236}">
                <a16:creationId xmlns:a16="http://schemas.microsoft.com/office/drawing/2014/main" id="{41CEF0B6-FCB2-0593-6D0E-6F090BE0BD12}"/>
              </a:ext>
            </a:extLst>
          </p:cNvPr>
          <p:cNvSpPr txBox="1"/>
          <p:nvPr/>
        </p:nvSpPr>
        <p:spPr>
          <a:xfrm>
            <a:off x="520294" y="1999309"/>
            <a:ext cx="5348012"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defTabSz="412750" rtl="0" fontAlgn="auto" latinLnBrk="0" hangingPunct="0">
              <a:lnSpc>
                <a:spcPct val="100000"/>
              </a:lnSpc>
              <a:spcBef>
                <a:spcPts val="0"/>
              </a:spcBef>
              <a:spcAft>
                <a:spcPts val="0"/>
              </a:spcAft>
              <a:buClrTx/>
              <a:buSzTx/>
              <a:buFontTx/>
              <a:buNone/>
              <a:tabLst/>
            </a:pPr>
            <a:r>
              <a:rPr lang="en-US" sz="2400" b="0" i="1">
                <a:solidFill>
                  <a:srgbClr val="455F51"/>
                </a:solidFill>
              </a:rPr>
              <a:t>74.1 million people will need humanitarian assistance in East and Southern Africa alone</a:t>
            </a:r>
            <a:endParaRPr kumimoji="0" lang="en-NL" sz="1800" b="0" i="1"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1695BDA4-A205-22EA-A9CB-FC5307599ABB}"/>
              </a:ext>
            </a:extLst>
          </p:cNvPr>
          <p:cNvSpPr txBox="1"/>
          <p:nvPr/>
        </p:nvSpPr>
        <p:spPr>
          <a:xfrm>
            <a:off x="559725" y="4679938"/>
            <a:ext cx="227023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sz="3600" b="0">
                <a:solidFill>
                  <a:srgbClr val="9CCB38"/>
                </a:solidFill>
              </a:rPr>
              <a:t>Conflict </a:t>
            </a:r>
            <a:endParaRPr kumimoji="0" lang="en-NL" sz="3600" b="0" i="0" u="none" strike="noStrike" cap="none" spc="0" normalizeH="0" baseline="0">
              <a:ln>
                <a:noFill/>
              </a:ln>
              <a:solidFill>
                <a:srgbClr val="9CCB38"/>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B54219E1-C076-2EF4-26CD-287E89A00110}"/>
              </a:ext>
            </a:extLst>
          </p:cNvPr>
          <p:cNvSpPr txBox="1"/>
          <p:nvPr/>
        </p:nvSpPr>
        <p:spPr>
          <a:xfrm>
            <a:off x="3421614" y="4669373"/>
            <a:ext cx="431789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sz="3600" b="0">
                <a:solidFill>
                  <a:srgbClr val="9CCB38"/>
                </a:solidFill>
              </a:rPr>
              <a:t>Climage Change</a:t>
            </a:r>
            <a:endParaRPr kumimoji="0" lang="en-NL" sz="3600" b="0" i="0" u="none" strike="noStrike" cap="none" spc="0" normalizeH="0" baseline="0">
              <a:ln>
                <a:noFill/>
              </a:ln>
              <a:solidFill>
                <a:srgbClr val="9CCB38"/>
              </a:solidFill>
              <a:effectLst/>
              <a:uFillTx/>
              <a:latin typeface="Helvetica Neue"/>
              <a:ea typeface="Helvetica Neue"/>
              <a:cs typeface="Helvetica Neue"/>
              <a:sym typeface="Helvetica Neue"/>
            </a:endParaRPr>
          </a:p>
        </p:txBody>
      </p:sp>
      <p:sp>
        <p:nvSpPr>
          <p:cNvPr id="15" name="TextBox 14">
            <a:extLst>
              <a:ext uri="{FF2B5EF4-FFF2-40B4-BE49-F238E27FC236}">
                <a16:creationId xmlns:a16="http://schemas.microsoft.com/office/drawing/2014/main" id="{628EED5A-BDB1-5BFD-A985-14603CC4F00F}"/>
              </a:ext>
            </a:extLst>
          </p:cNvPr>
          <p:cNvSpPr txBox="1"/>
          <p:nvPr/>
        </p:nvSpPr>
        <p:spPr>
          <a:xfrm>
            <a:off x="7997194" y="4679938"/>
            <a:ext cx="4317890"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sz="3600" b="0">
                <a:solidFill>
                  <a:srgbClr val="9CCB38"/>
                </a:solidFill>
              </a:rPr>
              <a:t>Economic factors </a:t>
            </a:r>
            <a:endParaRPr kumimoji="0" lang="en-NL" sz="3600" b="0" i="0" u="none" strike="noStrike" cap="none" spc="0" normalizeH="0" baseline="0">
              <a:ln>
                <a:noFill/>
              </a:ln>
              <a:solidFill>
                <a:srgbClr val="9CCB38"/>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C7DDEF19-7689-E4D1-A36C-9BF9C16252B9}"/>
              </a:ext>
            </a:extLst>
          </p:cNvPr>
          <p:cNvSpPr txBox="1"/>
          <p:nvPr/>
        </p:nvSpPr>
        <p:spPr>
          <a:xfrm>
            <a:off x="4381012" y="465078"/>
            <a:ext cx="292917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NL" sz="1050" b="0" i="0" u="none" strike="noStrike" cap="none" spc="0" normalizeH="0" baseline="0">
                <a:ln>
                  <a:noFill/>
                </a:ln>
                <a:solidFill>
                  <a:srgbClr val="000000"/>
                </a:solidFill>
                <a:effectLst/>
                <a:uFillTx/>
                <a:latin typeface="Helvetica Neue"/>
                <a:ea typeface="Helvetica Neue"/>
                <a:cs typeface="Helvetica Neue"/>
                <a:sym typeface="Helvetica Neue"/>
              </a:rPr>
              <a:t>PEOPLE IN NEED</a:t>
            </a:r>
          </a:p>
          <a:p>
            <a:pPr marL="0" marR="0" indent="0" algn="ctr" defTabSz="412750" rtl="0" fontAlgn="auto" latinLnBrk="0" hangingPunct="0">
              <a:lnSpc>
                <a:spcPct val="100000"/>
              </a:lnSpc>
              <a:spcBef>
                <a:spcPts val="0"/>
              </a:spcBef>
              <a:spcAft>
                <a:spcPts val="0"/>
              </a:spcAft>
              <a:buClrTx/>
              <a:buSzTx/>
              <a:buFontTx/>
              <a:buNone/>
              <a:tabLst/>
            </a:pPr>
            <a:endParaRPr lang="en-NL" sz="1050"/>
          </a:p>
          <a:p>
            <a:pPr marL="0" marR="0" indent="0" algn="ctr" defTabSz="412750" rtl="0" fontAlgn="auto" latinLnBrk="0" hangingPunct="0">
              <a:lnSpc>
                <a:spcPct val="100000"/>
              </a:lnSpc>
              <a:spcBef>
                <a:spcPts val="0"/>
              </a:spcBef>
              <a:spcAft>
                <a:spcPts val="0"/>
              </a:spcAft>
              <a:buClrTx/>
              <a:buSzTx/>
              <a:buFontTx/>
              <a:buNone/>
              <a:tabLst/>
            </a:pPr>
            <a:r>
              <a:rPr kumimoji="0" lang="en-NL" sz="2400" b="1" i="0" u="none" strike="noStrike" cap="none" spc="0" normalizeH="0" baseline="0">
                <a:ln>
                  <a:noFill/>
                </a:ln>
                <a:solidFill>
                  <a:srgbClr val="000000"/>
                </a:solidFill>
                <a:effectLst/>
                <a:uFillTx/>
                <a:latin typeface="Helvetica Neue"/>
                <a:ea typeface="Helvetica Neue"/>
                <a:cs typeface="Helvetica Neue"/>
                <a:sym typeface="Helvetica Neue"/>
              </a:rPr>
              <a:t>299.4M</a:t>
            </a:r>
          </a:p>
        </p:txBody>
      </p:sp>
      <p:sp>
        <p:nvSpPr>
          <p:cNvPr id="20" name="TextBox 19">
            <a:extLst>
              <a:ext uri="{FF2B5EF4-FFF2-40B4-BE49-F238E27FC236}">
                <a16:creationId xmlns:a16="http://schemas.microsoft.com/office/drawing/2014/main" id="{7FB714AA-D482-B86B-EF8A-51D61A955C01}"/>
              </a:ext>
            </a:extLst>
          </p:cNvPr>
          <p:cNvSpPr txBox="1"/>
          <p:nvPr/>
        </p:nvSpPr>
        <p:spPr>
          <a:xfrm>
            <a:off x="6708382" y="450346"/>
            <a:ext cx="292917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NL" sz="1050" b="0" i="0" u="none" strike="noStrike" cap="none" spc="0" normalizeH="0" baseline="0">
                <a:ln>
                  <a:noFill/>
                </a:ln>
                <a:solidFill>
                  <a:srgbClr val="000000"/>
                </a:solidFill>
                <a:effectLst/>
                <a:uFillTx/>
                <a:latin typeface="Helvetica Neue"/>
                <a:ea typeface="Helvetica Neue"/>
                <a:cs typeface="Helvetica Neue"/>
                <a:sym typeface="Helvetica Neue"/>
              </a:rPr>
              <a:t>PEOPLE TARGETED</a:t>
            </a:r>
          </a:p>
          <a:p>
            <a:pPr marL="0" marR="0" indent="0" algn="ctr" defTabSz="412750" rtl="0" fontAlgn="auto" latinLnBrk="0" hangingPunct="0">
              <a:lnSpc>
                <a:spcPct val="100000"/>
              </a:lnSpc>
              <a:spcBef>
                <a:spcPts val="0"/>
              </a:spcBef>
              <a:spcAft>
                <a:spcPts val="0"/>
              </a:spcAft>
              <a:buClrTx/>
              <a:buSzTx/>
              <a:buFontTx/>
              <a:buNone/>
              <a:tabLst/>
            </a:pPr>
            <a:endParaRPr lang="en-NL" sz="1050"/>
          </a:p>
          <a:p>
            <a:pPr marL="0" marR="0" indent="0" algn="ctr" defTabSz="412750" rtl="0" fontAlgn="auto" latinLnBrk="0" hangingPunct="0">
              <a:lnSpc>
                <a:spcPct val="100000"/>
              </a:lnSpc>
              <a:spcBef>
                <a:spcPts val="0"/>
              </a:spcBef>
              <a:spcAft>
                <a:spcPts val="0"/>
              </a:spcAft>
              <a:buClrTx/>
              <a:buSzTx/>
              <a:buFontTx/>
              <a:buNone/>
              <a:tabLst/>
            </a:pPr>
            <a:r>
              <a:rPr kumimoji="0" lang="en-NL" sz="2400" b="1" i="0" u="none" strike="noStrike" cap="none" spc="0" normalizeH="0" baseline="0">
                <a:ln>
                  <a:noFill/>
                </a:ln>
                <a:solidFill>
                  <a:srgbClr val="000000"/>
                </a:solidFill>
                <a:effectLst/>
                <a:uFillTx/>
                <a:latin typeface="Helvetica Neue"/>
                <a:ea typeface="Helvetica Neue"/>
                <a:cs typeface="Helvetica Neue"/>
                <a:sym typeface="Helvetica Neue"/>
              </a:rPr>
              <a:t>180.5M</a:t>
            </a:r>
          </a:p>
        </p:txBody>
      </p:sp>
      <p:sp>
        <p:nvSpPr>
          <p:cNvPr id="21" name="TextBox 20">
            <a:extLst>
              <a:ext uri="{FF2B5EF4-FFF2-40B4-BE49-F238E27FC236}">
                <a16:creationId xmlns:a16="http://schemas.microsoft.com/office/drawing/2014/main" id="{E60D2BD1-4207-0F80-F461-2CFCE15E76BA}"/>
              </a:ext>
            </a:extLst>
          </p:cNvPr>
          <p:cNvSpPr txBox="1"/>
          <p:nvPr/>
        </p:nvSpPr>
        <p:spPr>
          <a:xfrm>
            <a:off x="8956592" y="465078"/>
            <a:ext cx="292917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NL" sz="1050" b="0" i="0" u="none" strike="noStrike" cap="none" spc="0" normalizeH="0" baseline="0">
                <a:ln>
                  <a:noFill/>
                </a:ln>
                <a:solidFill>
                  <a:srgbClr val="000000"/>
                </a:solidFill>
                <a:effectLst/>
                <a:uFillTx/>
                <a:latin typeface="Helvetica Neue"/>
                <a:ea typeface="Helvetica Neue"/>
                <a:cs typeface="Helvetica Neue"/>
                <a:sym typeface="Helvetica Neue"/>
              </a:rPr>
              <a:t>REQUIREMENTS (US$)</a:t>
            </a:r>
          </a:p>
          <a:p>
            <a:pPr marL="0" marR="0" indent="0" algn="ctr" defTabSz="412750" rtl="0" fontAlgn="auto" latinLnBrk="0" hangingPunct="0">
              <a:lnSpc>
                <a:spcPct val="100000"/>
              </a:lnSpc>
              <a:spcBef>
                <a:spcPts val="0"/>
              </a:spcBef>
              <a:spcAft>
                <a:spcPts val="0"/>
              </a:spcAft>
              <a:buClrTx/>
              <a:buSzTx/>
              <a:buFontTx/>
              <a:buNone/>
              <a:tabLst/>
            </a:pPr>
            <a:endParaRPr lang="en-NL" sz="1050"/>
          </a:p>
          <a:p>
            <a:pPr marL="0" marR="0" indent="0" algn="ctr" defTabSz="412750" rtl="0" fontAlgn="auto" latinLnBrk="0" hangingPunct="0">
              <a:lnSpc>
                <a:spcPct val="100000"/>
              </a:lnSpc>
              <a:spcBef>
                <a:spcPts val="0"/>
              </a:spcBef>
              <a:spcAft>
                <a:spcPts val="0"/>
              </a:spcAft>
              <a:buClrTx/>
              <a:buSzTx/>
              <a:buFontTx/>
              <a:buNone/>
              <a:tabLst/>
            </a:pPr>
            <a:r>
              <a:rPr kumimoji="0" lang="en-NL" sz="2400" b="1" i="0" u="none" strike="noStrike" cap="none" spc="0" normalizeH="0" baseline="0">
                <a:ln>
                  <a:noFill/>
                </a:ln>
                <a:solidFill>
                  <a:srgbClr val="000000"/>
                </a:solidFill>
                <a:effectLst/>
                <a:uFillTx/>
                <a:latin typeface="Helvetica Neue"/>
                <a:ea typeface="Helvetica Neue"/>
                <a:cs typeface="Helvetica Neue"/>
                <a:sym typeface="Helvetica Neue"/>
              </a:rPr>
              <a:t>$46.4B</a:t>
            </a:r>
          </a:p>
        </p:txBody>
      </p:sp>
      <p:sp>
        <p:nvSpPr>
          <p:cNvPr id="22" name="TextBox 21">
            <a:extLst>
              <a:ext uri="{FF2B5EF4-FFF2-40B4-BE49-F238E27FC236}">
                <a16:creationId xmlns:a16="http://schemas.microsoft.com/office/drawing/2014/main" id="{1D61DF93-3222-F4A8-E049-8DA2D1E1C857}"/>
              </a:ext>
            </a:extLst>
          </p:cNvPr>
          <p:cNvSpPr txBox="1"/>
          <p:nvPr/>
        </p:nvSpPr>
        <p:spPr>
          <a:xfrm>
            <a:off x="439387" y="3688052"/>
            <a:ext cx="3398322" cy="715581"/>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lang="en-US" sz="800">
              <a:solidFill>
                <a:srgbClr val="455F51"/>
              </a:solidFill>
            </a:endParaRPr>
          </a:p>
          <a:p>
            <a:pPr marL="0" marR="0" indent="0" defTabSz="412750" rtl="0" fontAlgn="auto" latinLnBrk="0" hangingPunct="0">
              <a:lnSpc>
                <a:spcPct val="100000"/>
              </a:lnSpc>
              <a:spcBef>
                <a:spcPts val="0"/>
              </a:spcBef>
              <a:spcAft>
                <a:spcPts val="0"/>
              </a:spcAft>
              <a:buClrTx/>
              <a:buSzTx/>
              <a:buFontTx/>
              <a:buNone/>
              <a:tabLst/>
            </a:pPr>
            <a:r>
              <a:rPr lang="en-US" sz="2800">
                <a:solidFill>
                  <a:srgbClr val="455F51"/>
                </a:solidFill>
              </a:rPr>
              <a:t>Drivers</a:t>
            </a:r>
          </a:p>
          <a:p>
            <a:pPr marL="0" marR="0" indent="0" algn="l" defTabSz="412750" rtl="0" fontAlgn="auto" latinLnBrk="0" hangingPunct="0">
              <a:lnSpc>
                <a:spcPct val="100000"/>
              </a:lnSpc>
              <a:spcBef>
                <a:spcPts val="0"/>
              </a:spcBef>
              <a:spcAft>
                <a:spcPts val="0"/>
              </a:spcAft>
              <a:buClrTx/>
              <a:buSzTx/>
              <a:buFontTx/>
              <a:buNone/>
              <a:tabLst/>
            </a:pPr>
            <a:endParaRPr lang="en-US" sz="800">
              <a:solidFill>
                <a:srgbClr val="455F51"/>
              </a:solidFill>
            </a:endParaRPr>
          </a:p>
        </p:txBody>
      </p:sp>
      <p:sp>
        <p:nvSpPr>
          <p:cNvPr id="25" name="TextBox 24">
            <a:extLst>
              <a:ext uri="{FF2B5EF4-FFF2-40B4-BE49-F238E27FC236}">
                <a16:creationId xmlns:a16="http://schemas.microsoft.com/office/drawing/2014/main" id="{DF03DE6F-2B5A-FB84-06CF-E49E310BE709}"/>
              </a:ext>
            </a:extLst>
          </p:cNvPr>
          <p:cNvSpPr txBox="1"/>
          <p:nvPr/>
        </p:nvSpPr>
        <p:spPr>
          <a:xfrm>
            <a:off x="8450058" y="2247557"/>
            <a:ext cx="2504576"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defTabSz="412750" rtl="0" fontAlgn="auto" latinLnBrk="0" hangingPunct="0">
              <a:lnSpc>
                <a:spcPct val="100000"/>
              </a:lnSpc>
              <a:spcBef>
                <a:spcPts val="0"/>
              </a:spcBef>
              <a:spcAft>
                <a:spcPts val="0"/>
              </a:spcAft>
              <a:buClrTx/>
              <a:buSzTx/>
              <a:buFontTx/>
              <a:buNone/>
              <a:tabLst/>
            </a:pPr>
            <a:r>
              <a:rPr lang="en-US" sz="2800" b="0" i="1">
                <a:solidFill>
                  <a:srgbClr val="455F51"/>
                </a:solidFill>
              </a:rPr>
              <a:t>$10.9 Billion</a:t>
            </a:r>
            <a:endParaRPr kumimoji="0" lang="en-NL" sz="2000" b="0" i="1" u="none" strike="noStrike" cap="none" spc="0" normalizeH="0" baseline="0">
              <a:ln>
                <a:noFill/>
              </a:ln>
              <a:solidFill>
                <a:srgbClr val="455F51"/>
              </a:solidFill>
              <a:effectLst/>
              <a:uFillTx/>
              <a:latin typeface="Helvetica Neue"/>
              <a:ea typeface="Helvetica Neue"/>
              <a:cs typeface="Helvetica Neue"/>
              <a:sym typeface="Helvetica Neue"/>
            </a:endParaRPr>
          </a:p>
        </p:txBody>
      </p:sp>
      <p:sp>
        <p:nvSpPr>
          <p:cNvPr id="27" name="Right Arrow 26">
            <a:extLst>
              <a:ext uri="{FF2B5EF4-FFF2-40B4-BE49-F238E27FC236}">
                <a16:creationId xmlns:a16="http://schemas.microsoft.com/office/drawing/2014/main" id="{FAC55104-D982-52CE-4A9B-90FB85C4A9F1}"/>
              </a:ext>
            </a:extLst>
          </p:cNvPr>
          <p:cNvSpPr/>
          <p:nvPr/>
        </p:nvSpPr>
        <p:spPr>
          <a:xfrm>
            <a:off x="6310996" y="2478157"/>
            <a:ext cx="1938343" cy="105706"/>
          </a:xfrm>
          <a:prstGeom prst="rightArrow">
            <a:avLst/>
          </a:prstGeom>
          <a:solidFill>
            <a:srgbClr val="9CCB3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NL" sz="14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776405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0"/>
                                        </p:tgtEl>
                                        <p:attrNameLst>
                                          <p:attrName>style.opacity</p:attrName>
                                        </p:attrNameLst>
                                      </p:cBhvr>
                                      <p:to>
                                        <p:strVal val="0.5"/>
                                      </p:to>
                                    </p:set>
                                    <p:animEffect filter="image" prLst="opacity: 0.5">
                                      <p:cBhvr rctx="IE">
                                        <p:cTn id="7" dur="indefinite"/>
                                        <p:tgtEl>
                                          <p:spTgt spid="20"/>
                                        </p:tgtEl>
                                      </p:cBhvr>
                                    </p:animEffect>
                                  </p:childTnLst>
                                </p:cTn>
                              </p:par>
                              <p:par>
                                <p:cTn id="8" presetID="9" presetClass="emph" presetSubtype="0" grpId="0" nodeType="withEffect">
                                  <p:stCondLst>
                                    <p:cond delay="0"/>
                                  </p:stCondLst>
                                  <p:childTnLst>
                                    <p:set>
                                      <p:cBhvr>
                                        <p:cTn id="9" dur="indefinite"/>
                                        <p:tgtEl>
                                          <p:spTgt spid="19"/>
                                        </p:tgtEl>
                                        <p:attrNameLst>
                                          <p:attrName>style.opacity</p:attrName>
                                        </p:attrNameLst>
                                      </p:cBhvr>
                                      <p:to>
                                        <p:strVal val="0.5"/>
                                      </p:to>
                                    </p:set>
                                    <p:animEffect filter="image" prLst="opacity: 0.5">
                                      <p:cBhvr rctx="IE">
                                        <p:cTn id="10" dur="indefinite"/>
                                        <p:tgtEl>
                                          <p:spTgt spid="19"/>
                                        </p:tgtEl>
                                      </p:cBhvr>
                                    </p:animEffect>
                                  </p:childTnLst>
                                </p:cTn>
                              </p:par>
                              <p:par>
                                <p:cTn id="11" presetID="9" presetClass="emph" presetSubtype="0" grpId="0" nodeType="withEffect">
                                  <p:stCondLst>
                                    <p:cond delay="0"/>
                                  </p:stCondLst>
                                  <p:childTnLst>
                                    <p:set>
                                      <p:cBhvr>
                                        <p:cTn id="12" dur="indefinite"/>
                                        <p:tgtEl>
                                          <p:spTgt spid="21"/>
                                        </p:tgtEl>
                                        <p:attrNameLst>
                                          <p:attrName>style.opacity</p:attrName>
                                        </p:attrNameLst>
                                      </p:cBhvr>
                                      <p:to>
                                        <p:strVal val="0.5"/>
                                      </p:to>
                                    </p:set>
                                    <p:animEffect filter="image" prLst="opacity: 0.5">
                                      <p:cBhvr rctx="IE">
                                        <p:cTn id="13" dur="indefinite"/>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childTnLst>
                                    <p:set>
                                      <p:cBhvr>
                                        <p:cTn id="17" dur="indefinite"/>
                                        <p:tgtEl>
                                          <p:spTgt spid="19"/>
                                        </p:tgtEl>
                                        <p:attrNameLst>
                                          <p:attrName>style.opacity</p:attrName>
                                        </p:attrNameLst>
                                      </p:cBhvr>
                                      <p:to>
                                        <p:strVal val="0.5"/>
                                      </p:to>
                                    </p:set>
                                    <p:animEffect filter="image" prLst="opacity: 0.5">
                                      <p:cBhvr rctx="IE">
                                        <p:cTn id="18" dur="indefinite"/>
                                        <p:tgtEl>
                                          <p:spTgt spid="19"/>
                                        </p:tgtEl>
                                      </p:cBhvr>
                                    </p:animEffect>
                                  </p:childTnLst>
                                </p:cTn>
                              </p:par>
                              <p:par>
                                <p:cTn id="19" presetID="9" presetClass="emph" presetSubtype="0" grpId="1" nodeType="withEffect">
                                  <p:stCondLst>
                                    <p:cond delay="0"/>
                                  </p:stCondLst>
                                  <p:childTnLst>
                                    <p:set>
                                      <p:cBhvr>
                                        <p:cTn id="20" dur="indefinite"/>
                                        <p:tgtEl>
                                          <p:spTgt spid="20"/>
                                        </p:tgtEl>
                                        <p:attrNameLst>
                                          <p:attrName>style.opacity</p:attrName>
                                        </p:attrNameLst>
                                      </p:cBhvr>
                                      <p:to>
                                        <p:strVal val="0.5"/>
                                      </p:to>
                                    </p:set>
                                    <p:animEffect filter="image" prLst="opacity: 0.5">
                                      <p:cBhvr rctx="IE">
                                        <p:cTn id="21" dur="indefinite"/>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9" presetClass="emph" presetSubtype="0" grpId="1" nodeType="withEffect">
                                  <p:stCondLst>
                                    <p:cond delay="0"/>
                                  </p:stCondLst>
                                  <p:childTnLst>
                                    <p:set>
                                      <p:cBhvr>
                                        <p:cTn id="27" dur="indefinite"/>
                                        <p:tgtEl>
                                          <p:spTgt spid="21"/>
                                        </p:tgtEl>
                                        <p:attrNameLst>
                                          <p:attrName>style.opacity</p:attrName>
                                        </p:attrNameLst>
                                      </p:cBhvr>
                                      <p:to>
                                        <p:strVal val="0.5"/>
                                      </p:to>
                                    </p:set>
                                    <p:animEffect filter="image" prLst="opacity: 0.5">
                                      <p:cBhvr rctx="IE">
                                        <p:cTn id="28" dur="indefinite"/>
                                        <p:tgtEl>
                                          <p:spTgt spid="2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5" grpId="0"/>
      <p:bldP spid="19" grpId="0"/>
      <p:bldP spid="19" grpId="1"/>
      <p:bldP spid="20" grpId="0"/>
      <p:bldP spid="20" grpId="1"/>
      <p:bldP spid="21" grpId="0"/>
      <p:bldP spid="21" grpId="1"/>
      <p:bldP spid="22" grpId="0" animBg="1"/>
      <p:bldP spid="25" grpId="0"/>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766557"/>
              <a:ext cx="4038350" cy="523317"/>
            </a:xfrm>
            <a:prstGeom prst="rect">
              <a:avLst/>
            </a:prstGeom>
            <a:noFill/>
          </p:spPr>
          <p:txBody>
            <a:bodyPr wrap="square" rtlCol="0">
              <a:spAutoFit/>
            </a:bodyPr>
            <a:lstStyle/>
            <a:p>
              <a:pPr algn="l"/>
              <a:r>
                <a:rPr lang="en-US" sz="2797">
                  <a:solidFill>
                    <a:schemeClr val="accent2">
                      <a:lumMod val="75000"/>
                    </a:schemeClr>
                  </a:solidFill>
                  <a:latin typeface="Arial" panose="020B0604020202020204" pitchFamily="34" charset="0"/>
                  <a:cs typeface="Arial" panose="020B0604020202020204" pitchFamily="34" charset="0"/>
                </a:rPr>
                <a:t>Nutrition information systems in emergencies</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6AF5195-BDC0-0C8A-C2EC-29822640F876}"/>
              </a:ext>
            </a:extLst>
          </p:cNvPr>
          <p:cNvSpPr txBox="1"/>
          <p:nvPr/>
        </p:nvSpPr>
        <p:spPr>
          <a:xfrm>
            <a:off x="829303" y="1834358"/>
            <a:ext cx="8920129" cy="341632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800" i="0">
                <a:solidFill>
                  <a:srgbClr val="000000"/>
                </a:solidFill>
                <a:effectLst/>
                <a:latin typeface="Arial" panose="020B0604020202020204" pitchFamily="34" charset="0"/>
                <a:cs typeface="Arial" panose="020B0604020202020204" pitchFamily="34" charset="0"/>
              </a:rPr>
              <a:t>Objective: </a:t>
            </a:r>
            <a:r>
              <a:rPr lang="en-US" sz="1800" b="0" i="0">
                <a:solidFill>
                  <a:srgbClr val="000000"/>
                </a:solidFill>
                <a:effectLst/>
                <a:latin typeface="Arial" panose="020B0604020202020204" pitchFamily="34" charset="0"/>
                <a:cs typeface="Arial" panose="020B0604020202020204" pitchFamily="34" charset="0"/>
              </a:rPr>
              <a:t>To understand how we can strengthen nutrition information systems in emergencies for better accountability and decision making </a:t>
            </a:r>
          </a:p>
          <a:p>
            <a:pPr algn="l"/>
            <a:endParaRPr lang="en-US" sz="1800">
              <a:latin typeface="Arial" panose="020B0604020202020204" pitchFamily="34" charset="0"/>
              <a:cs typeface="Arial" panose="020B0604020202020204" pitchFamily="34" charset="0"/>
            </a:endParaRPr>
          </a:p>
          <a:p>
            <a:pPr algn="l"/>
            <a:r>
              <a:rPr lang="en-US" sz="1800">
                <a:latin typeface="Arial" panose="020B0604020202020204" pitchFamily="34" charset="0"/>
                <a:cs typeface="Arial" panose="020B0604020202020204" pitchFamily="34" charset="0"/>
              </a:rPr>
              <a:t>Outline:</a:t>
            </a:r>
          </a:p>
          <a:p>
            <a:pPr algn="l"/>
            <a:endParaRPr lang="en-US" sz="180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b="0">
                <a:latin typeface="Arial" panose="020B0604020202020204" pitchFamily="34" charset="0"/>
                <a:cs typeface="Arial" panose="020B0604020202020204" pitchFamily="34" charset="0"/>
              </a:rPr>
              <a:t>Implications of the updated WHO wasting guideline for indicators</a:t>
            </a:r>
          </a:p>
          <a:p>
            <a:pPr marL="285750" indent="-285750" algn="l">
              <a:buFont typeface="Arial" panose="020B0604020202020204" pitchFamily="34" charset="0"/>
              <a:buChar char="•"/>
            </a:pPr>
            <a:r>
              <a:rPr lang="en-US" sz="1800" b="0">
                <a:latin typeface="Arial" panose="020B0604020202020204" pitchFamily="34" charset="0"/>
                <a:cs typeface="Arial" panose="020B0604020202020204" pitchFamily="34" charset="0"/>
              </a:rPr>
              <a:t>Information on new global guidance on monitoring the prevention, early detection and treatment of child wasting through the wasting cascade</a:t>
            </a:r>
          </a:p>
          <a:p>
            <a:pPr marL="285750" indent="-285750" algn="l">
              <a:buFont typeface="Arial" panose="020B0604020202020204" pitchFamily="34" charset="0"/>
              <a:buChar char="•"/>
            </a:pPr>
            <a:r>
              <a:rPr lang="en-US" sz="1800" b="0">
                <a:latin typeface="Arial" panose="020B0604020202020204" pitchFamily="34" charset="0"/>
                <a:cs typeface="Arial" panose="020B0604020202020204" pitchFamily="34" charset="0"/>
              </a:rPr>
              <a:t>Updates on SMART(+)</a:t>
            </a:r>
          </a:p>
          <a:p>
            <a:pPr marL="285750" indent="-285750" algn="l">
              <a:buFont typeface="Arial" panose="020B0604020202020204" pitchFamily="34" charset="0"/>
              <a:buChar char="•"/>
            </a:pPr>
            <a:r>
              <a:rPr lang="en-US" sz="1800" b="0">
                <a:latin typeface="Arial" panose="020B0604020202020204" pitchFamily="34" charset="0"/>
                <a:cs typeface="Arial" panose="020B0604020202020204" pitchFamily="34" charset="0"/>
              </a:rPr>
              <a:t>Introduction to a system strengthening approach for NIS in fragile and conflict situations through NuVAC</a:t>
            </a:r>
          </a:p>
          <a:p>
            <a:pPr algn="l"/>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8716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766557"/>
              <a:ext cx="4038350"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New areas of the WHO updated guideline</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2">
            <a:extLst>
              <a:ext uri="{FF2B5EF4-FFF2-40B4-BE49-F238E27FC236}">
                <a16:creationId xmlns:a16="http://schemas.microsoft.com/office/drawing/2014/main" id="{E9403A3D-9785-B405-6C9B-683388F68D0E}"/>
              </a:ext>
            </a:extLst>
          </p:cNvPr>
          <p:cNvSpPr>
            <a:spLocks noGrp="1"/>
          </p:cNvSpPr>
          <p:nvPr>
            <p:ph idx="1"/>
          </p:nvPr>
        </p:nvSpPr>
        <p:spPr>
          <a:xfrm>
            <a:off x="417623" y="1531776"/>
            <a:ext cx="6516577" cy="5241555"/>
          </a:xfrm>
        </p:spPr>
        <p:txBody>
          <a:bodyPr vert="horz" lIns="91345" tIns="45672" rIns="91345" bIns="45672" rtlCol="0" anchor="t">
            <a:noAutofit/>
          </a:bodyPr>
          <a:lstStyle/>
          <a:p>
            <a:pPr marL="342900" indent="-342900" algn="l">
              <a:buFont typeface="+mj-lt"/>
              <a:buAutoNum type="arabicPeriod"/>
            </a:pPr>
            <a:r>
              <a:rPr lang="en-GB" sz="1600" b="1">
                <a:latin typeface="Arial"/>
                <a:cs typeface="Arial"/>
              </a:rPr>
              <a:t>Growth faltering/failure in infants below 6 months</a:t>
            </a:r>
          </a:p>
          <a:p>
            <a:pPr marL="742493" lvl="4" indent="-285750"/>
            <a:r>
              <a:rPr lang="en-GB" sz="1600">
                <a:latin typeface="Arial"/>
                <a:cs typeface="Arial"/>
              </a:rPr>
              <a:t>2013 WHO guideline included limited recommendations for SAM &lt;6 months</a:t>
            </a:r>
          </a:p>
          <a:p>
            <a:pPr marL="742493" lvl="4" indent="-285750"/>
            <a:r>
              <a:rPr lang="en-150" sz="1600">
                <a:latin typeface="Arial"/>
                <a:cs typeface="Arial"/>
              </a:rPr>
              <a:t>2023 guideline </a:t>
            </a:r>
            <a:r>
              <a:rPr lang="en-US" sz="1600">
                <a:latin typeface="Arial"/>
                <a:cs typeface="Arial"/>
              </a:rPr>
              <a:t>expanded</a:t>
            </a:r>
            <a:r>
              <a:rPr lang="en-GB" sz="1600">
                <a:latin typeface="Arial"/>
                <a:cs typeface="Arial"/>
              </a:rPr>
              <a:t> to infants with growth faltering/failure more broadly</a:t>
            </a:r>
          </a:p>
          <a:p>
            <a:pPr marL="456743" lvl="4" indent="0">
              <a:buNone/>
            </a:pPr>
            <a:endParaRPr lang="en-GB" sz="1600">
              <a:latin typeface="Arial"/>
              <a:cs typeface="Arial"/>
            </a:endParaRPr>
          </a:p>
          <a:p>
            <a:pPr marL="342900" indent="-342900" algn="l">
              <a:buFont typeface="+mj-lt"/>
              <a:buAutoNum type="arabicPeriod" startAt="2"/>
            </a:pPr>
            <a:r>
              <a:rPr lang="en-GB" sz="1600" b="1">
                <a:latin typeface="Arial"/>
                <a:cs typeface="Arial"/>
              </a:rPr>
              <a:t>Moderate wasting in infants and children 6 months and older</a:t>
            </a:r>
          </a:p>
          <a:p>
            <a:pPr marL="742493" lvl="1" indent="-285750"/>
            <a:r>
              <a:rPr lang="en-GB" sz="1600">
                <a:latin typeface="Arial"/>
                <a:cs typeface="Arial"/>
              </a:rPr>
              <a:t>Currently no WHO guidelines focusing on treatment of moderate wasting	</a:t>
            </a:r>
          </a:p>
          <a:p>
            <a:pPr marL="456743" lvl="1" indent="0">
              <a:buNone/>
            </a:pPr>
            <a:endParaRPr lang="en-GB" sz="1600">
              <a:latin typeface="Arial"/>
              <a:cs typeface="Arial"/>
            </a:endParaRPr>
          </a:p>
          <a:p>
            <a:pPr marL="342900" indent="-342900" algn="l">
              <a:buFont typeface="+mj-lt"/>
              <a:buAutoNum type="arabicPeriod" startAt="3"/>
            </a:pPr>
            <a:r>
              <a:rPr lang="en-GB" sz="1600" b="1">
                <a:latin typeface="Arial"/>
                <a:cs typeface="Arial"/>
              </a:rPr>
              <a:t>Severe wasting &amp; oedema in infants and children 6 months and older</a:t>
            </a:r>
          </a:p>
          <a:p>
            <a:pPr marL="742493" lvl="1" indent="-285750"/>
            <a:r>
              <a:rPr lang="en-GB" sz="1600">
                <a:latin typeface="Arial"/>
                <a:cs typeface="Arial"/>
              </a:rPr>
              <a:t>Updated and new recommendations – building on 2013 WHO guideline</a:t>
            </a:r>
          </a:p>
          <a:p>
            <a:pPr marL="342900" indent="-342900" algn="l">
              <a:buFont typeface="+mj-lt"/>
              <a:buAutoNum type="arabicPeriod" startAt="3"/>
            </a:pPr>
            <a:endParaRPr lang="en-150" sz="1600">
              <a:latin typeface="Arial"/>
              <a:cs typeface="Arial"/>
            </a:endParaRPr>
          </a:p>
          <a:p>
            <a:pPr marL="342900" indent="-342900" algn="l">
              <a:buFont typeface="+mj-lt"/>
              <a:buAutoNum type="arabicPeriod" startAt="4"/>
            </a:pPr>
            <a:r>
              <a:rPr lang="en-GB" sz="1600" b="1">
                <a:latin typeface="Arial"/>
                <a:cs typeface="Arial"/>
              </a:rPr>
              <a:t>Prevention of wasting</a:t>
            </a:r>
          </a:p>
          <a:p>
            <a:pPr marL="742493" lvl="1" indent="-285750"/>
            <a:r>
              <a:rPr lang="en-GB" sz="1600">
                <a:latin typeface="Arial"/>
                <a:cs typeface="Arial"/>
              </a:rPr>
              <a:t>Prevention is a new area for WHO guideline development around wasting in</a:t>
            </a:r>
            <a:r>
              <a:rPr lang="en-150" sz="1600">
                <a:latin typeface="Arial"/>
                <a:cs typeface="Arial"/>
              </a:rPr>
              <a:t> </a:t>
            </a:r>
            <a:r>
              <a:rPr lang="en-GB" sz="1600">
                <a:latin typeface="Arial"/>
                <a:cs typeface="Arial"/>
              </a:rPr>
              <a:t>infants and children</a:t>
            </a:r>
            <a:r>
              <a:rPr lang="en-150" sz="1600">
                <a:latin typeface="Arial"/>
                <a:cs typeface="Arial"/>
              </a:rPr>
              <a:t> </a:t>
            </a:r>
            <a:endParaRPr lang="en-US" sz="1600">
              <a:ea typeface="Calibri"/>
              <a:cs typeface="Calibri"/>
            </a:endParaRPr>
          </a:p>
        </p:txBody>
      </p:sp>
      <p:pic>
        <p:nvPicPr>
          <p:cNvPr id="5" name="Content Placeholder 4">
            <a:extLst>
              <a:ext uri="{FF2B5EF4-FFF2-40B4-BE49-F238E27FC236}">
                <a16:creationId xmlns:a16="http://schemas.microsoft.com/office/drawing/2014/main" id="{B61B185B-88EA-5EC3-5106-2D8ABC47D0F5}"/>
              </a:ext>
            </a:extLst>
          </p:cNvPr>
          <p:cNvPicPr>
            <a:picLocks noChangeAspect="1"/>
          </p:cNvPicPr>
          <p:nvPr/>
        </p:nvPicPr>
        <p:blipFill>
          <a:blip r:embed="rId2"/>
          <a:stretch>
            <a:fillRect/>
          </a:stretch>
        </p:blipFill>
        <p:spPr>
          <a:xfrm>
            <a:off x="6856171" y="1531776"/>
            <a:ext cx="5323129" cy="3940177"/>
          </a:xfrm>
          <a:prstGeom prst="rect">
            <a:avLst/>
          </a:prstGeom>
        </p:spPr>
      </p:pic>
    </p:spTree>
    <p:extLst>
      <p:ext uri="{BB962C8B-B14F-4D97-AF65-F5344CB8AC3E}">
        <p14:creationId xmlns:p14="http://schemas.microsoft.com/office/powerpoint/2010/main" val="361221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324350"/>
            <a:ext cx="11160337" cy="1005977"/>
            <a:chOff x="5074919" y="2563145"/>
            <a:chExt cx="5040000" cy="1007025"/>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563145"/>
              <a:ext cx="5040000" cy="954203"/>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Management of infants &lt;6 months at risk of poor growth and development</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B761D72C-E103-9FCF-3422-AC99389B92D7}"/>
              </a:ext>
            </a:extLst>
          </p:cNvPr>
          <p:cNvSpPr txBox="1"/>
          <p:nvPr/>
        </p:nvSpPr>
        <p:spPr>
          <a:xfrm>
            <a:off x="1429249" y="1911200"/>
            <a:ext cx="10015317" cy="1015566"/>
          </a:xfrm>
          <a:prstGeom prst="rect">
            <a:avLst/>
          </a:prstGeom>
          <a:noFill/>
        </p:spPr>
        <p:txBody>
          <a:bodyPr wrap="square" lIns="91345" tIns="45672" rIns="91345" bIns="45672" anchor="t">
            <a:spAutoFit/>
          </a:bodyPr>
          <a:lstStyle/>
          <a:p>
            <a:pPr marL="342900" indent="-342900" algn="l">
              <a:buFont typeface="Wingdings" panose="05000000000000000000" pitchFamily="2" charset="2"/>
              <a:buChar char="Ø"/>
            </a:pPr>
            <a:r>
              <a:rPr lang="en-150" sz="2000" b="0">
                <a:cs typeface="Calibri"/>
              </a:rPr>
              <a:t>Set of indicators for infants 0 to 6 months proposed but not retained</a:t>
            </a:r>
            <a:endParaRPr lang="en-US" sz="2000" b="0">
              <a:cs typeface="Calibri"/>
            </a:endParaRPr>
          </a:p>
          <a:p>
            <a:pPr marL="342900" indent="-342900" algn="l">
              <a:buFont typeface="Wingdings" panose="05000000000000000000" pitchFamily="2" charset="2"/>
              <a:buChar char="Ø"/>
            </a:pPr>
            <a:r>
              <a:rPr lang="en-150" sz="2000" b="0">
                <a:ea typeface="Calibri"/>
                <a:cs typeface="Calibri"/>
              </a:rPr>
              <a:t>NEXT STEP - Definition of a standard set </a:t>
            </a:r>
            <a:r>
              <a:rPr lang="en-US" sz="2000" b="0">
                <a:ea typeface="Calibri"/>
                <a:cs typeface="Calibri"/>
              </a:rPr>
              <a:t>of indicators </a:t>
            </a:r>
            <a:r>
              <a:rPr lang="en-150" sz="2000" b="0">
                <a:ea typeface="Calibri"/>
                <a:cs typeface="Calibri"/>
              </a:rPr>
              <a:t>for the new criteria(s)</a:t>
            </a:r>
            <a:r>
              <a:rPr lang="en-US" sz="2000" b="0">
                <a:ea typeface="Calibri"/>
                <a:cs typeface="Calibri"/>
              </a:rPr>
              <a:t> </a:t>
            </a:r>
            <a:r>
              <a:rPr lang="en-150" sz="2000" b="0">
                <a:ea typeface="Calibri"/>
                <a:cs typeface="Calibri"/>
              </a:rPr>
              <a:t>for admission, refer</a:t>
            </a:r>
            <a:r>
              <a:rPr lang="en-US" sz="2000" b="0">
                <a:ea typeface="Calibri"/>
                <a:cs typeface="Calibri"/>
              </a:rPr>
              <a:t>r</a:t>
            </a:r>
            <a:r>
              <a:rPr lang="en-150" sz="2000" b="0">
                <a:ea typeface="Calibri"/>
                <a:cs typeface="Calibri"/>
              </a:rPr>
              <a:t>al, transfer, exit - to be tested</a:t>
            </a:r>
          </a:p>
        </p:txBody>
      </p:sp>
      <p:pic>
        <p:nvPicPr>
          <p:cNvPr id="5" name="Picture 4">
            <a:extLst>
              <a:ext uri="{FF2B5EF4-FFF2-40B4-BE49-F238E27FC236}">
                <a16:creationId xmlns:a16="http://schemas.microsoft.com/office/drawing/2014/main" id="{5192AFD9-14FD-8026-60E1-59A9CDE45775}"/>
              </a:ext>
            </a:extLst>
          </p:cNvPr>
          <p:cNvPicPr>
            <a:picLocks noChangeAspect="1"/>
          </p:cNvPicPr>
          <p:nvPr/>
        </p:nvPicPr>
        <p:blipFill>
          <a:blip r:embed="rId2"/>
          <a:stretch>
            <a:fillRect/>
          </a:stretch>
        </p:blipFill>
        <p:spPr>
          <a:xfrm>
            <a:off x="2248021" y="3507638"/>
            <a:ext cx="7827202" cy="2635449"/>
          </a:xfrm>
          <a:prstGeom prst="rect">
            <a:avLst/>
          </a:prstGeom>
        </p:spPr>
      </p:pic>
    </p:spTree>
    <p:extLst>
      <p:ext uri="{BB962C8B-B14F-4D97-AF65-F5344CB8AC3E}">
        <p14:creationId xmlns:p14="http://schemas.microsoft.com/office/powerpoint/2010/main" val="3543778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EF818B-0D7E-F825-6202-F41A233F7F6D}"/>
              </a:ext>
            </a:extLst>
          </p:cNvPr>
          <p:cNvGrpSpPr/>
          <p:nvPr/>
        </p:nvGrpSpPr>
        <p:grpSpPr>
          <a:xfrm>
            <a:off x="581454" y="324350"/>
            <a:ext cx="11160337" cy="1005977"/>
            <a:chOff x="5074919" y="2563145"/>
            <a:chExt cx="5040000" cy="1007025"/>
          </a:xfrm>
        </p:grpSpPr>
        <p:sp>
          <p:nvSpPr>
            <p:cNvPr id="5" name="ZoneTexte 3">
              <a:extLst>
                <a:ext uri="{FF2B5EF4-FFF2-40B4-BE49-F238E27FC236}">
                  <a16:creationId xmlns:a16="http://schemas.microsoft.com/office/drawing/2014/main" id="{07E1670E-FA36-9B60-290C-C8CDB156EF97}"/>
                </a:ext>
              </a:extLst>
            </p:cNvPr>
            <p:cNvSpPr txBox="1"/>
            <p:nvPr/>
          </p:nvSpPr>
          <p:spPr>
            <a:xfrm>
              <a:off x="5074919" y="2563145"/>
              <a:ext cx="5040000" cy="954203"/>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Management of infants and children 6-59 months with wasting/ nutritional oedema: Screening</a:t>
              </a:r>
            </a:p>
          </p:txBody>
        </p:sp>
        <p:cxnSp>
          <p:nvCxnSpPr>
            <p:cNvPr id="6" name="Straight Connector 5">
              <a:extLst>
                <a:ext uri="{FF2B5EF4-FFF2-40B4-BE49-F238E27FC236}">
                  <a16:creationId xmlns:a16="http://schemas.microsoft.com/office/drawing/2014/main" id="{965BDF71-19B8-89C6-5DA3-4AE7B2211A3E}"/>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54740D7-6D28-6935-8D78-781B2ECDF424}"/>
              </a:ext>
            </a:extLst>
          </p:cNvPr>
          <p:cNvSpPr txBox="1"/>
          <p:nvPr/>
        </p:nvSpPr>
        <p:spPr>
          <a:xfrm>
            <a:off x="1200214" y="3926060"/>
            <a:ext cx="3381261" cy="307328"/>
          </a:xfrm>
          <a:prstGeom prst="rect">
            <a:avLst/>
          </a:prstGeom>
          <a:solidFill>
            <a:schemeClr val="bg1"/>
          </a:solidFill>
          <a:ln>
            <a:solidFill>
              <a:schemeClr val="tx1"/>
            </a:solidFill>
          </a:ln>
        </p:spPr>
        <p:txBody>
          <a:bodyPr wrap="square" rtlCol="0">
            <a:spAutoFit/>
          </a:bodyPr>
          <a:lstStyle/>
          <a:p>
            <a:pPr defTabSz="913486" hangingPunct="1">
              <a:spcAft>
                <a:spcPts val="599"/>
              </a:spcAft>
              <a:defRPr/>
            </a:pPr>
            <a:r>
              <a:rPr lang="en-US" sz="1399" b="0" kern="1200">
                <a:latin typeface="Arial" panose="020B0604020202020204" pitchFamily="34" charset="0"/>
                <a:ea typeface="+mn-ea"/>
                <a:cs typeface="Arial" panose="020B0604020202020204" pitchFamily="34" charset="0"/>
              </a:rPr>
              <a:t>Child </a:t>
            </a:r>
            <a:r>
              <a:rPr lang="en-US" sz="1399" kern="1200">
                <a:latin typeface="Arial" panose="020B0604020202020204" pitchFamily="34" charset="0"/>
                <a:ea typeface="+mn-ea"/>
                <a:cs typeface="Arial" panose="020B0604020202020204" pitchFamily="34" charset="0"/>
              </a:rPr>
              <a:t>height/length </a:t>
            </a:r>
            <a:r>
              <a:rPr lang="en-US" sz="1399" b="0" kern="1200">
                <a:latin typeface="Arial" panose="020B0604020202020204" pitchFamily="34" charset="0"/>
                <a:ea typeface="+mn-ea"/>
                <a:cs typeface="Arial" panose="020B0604020202020204" pitchFamily="34" charset="0"/>
              </a:rPr>
              <a:t>measured</a:t>
            </a:r>
          </a:p>
        </p:txBody>
      </p:sp>
      <p:sp>
        <p:nvSpPr>
          <p:cNvPr id="8" name="TextBox 7">
            <a:extLst>
              <a:ext uri="{FF2B5EF4-FFF2-40B4-BE49-F238E27FC236}">
                <a16:creationId xmlns:a16="http://schemas.microsoft.com/office/drawing/2014/main" id="{21793676-35BE-E6D9-2588-7ECE47212573}"/>
              </a:ext>
            </a:extLst>
          </p:cNvPr>
          <p:cNvSpPr txBox="1"/>
          <p:nvPr/>
        </p:nvSpPr>
        <p:spPr>
          <a:xfrm>
            <a:off x="1200214" y="4264262"/>
            <a:ext cx="3381261" cy="307328"/>
          </a:xfrm>
          <a:prstGeom prst="rect">
            <a:avLst/>
          </a:prstGeom>
          <a:solidFill>
            <a:schemeClr val="bg1"/>
          </a:solidFill>
          <a:ln>
            <a:solidFill>
              <a:schemeClr val="tx1"/>
            </a:solidFill>
          </a:ln>
        </p:spPr>
        <p:txBody>
          <a:bodyPr wrap="square" rtlCol="0">
            <a:spAutoFit/>
          </a:bodyPr>
          <a:lstStyle/>
          <a:p>
            <a:pPr>
              <a:spcAft>
                <a:spcPts val="599"/>
              </a:spcAft>
              <a:defRPr/>
            </a:pPr>
            <a:r>
              <a:rPr lang="en-US" sz="1399" b="0" kern="1200">
                <a:solidFill>
                  <a:prstClr val="black"/>
                </a:solidFill>
                <a:latin typeface="Arial" panose="020B0604020202020204" pitchFamily="34" charset="0"/>
                <a:ea typeface="+mn-ea"/>
                <a:cs typeface="Arial" panose="020B0604020202020204" pitchFamily="34" charset="0"/>
              </a:rPr>
              <a:t>Child </a:t>
            </a:r>
            <a:r>
              <a:rPr lang="en-US" sz="1399" kern="1200">
                <a:solidFill>
                  <a:prstClr val="black"/>
                </a:solidFill>
                <a:latin typeface="Arial" panose="020B0604020202020204" pitchFamily="34" charset="0"/>
                <a:ea typeface="+mn-ea"/>
                <a:cs typeface="Arial" panose="020B0604020202020204" pitchFamily="34" charset="0"/>
              </a:rPr>
              <a:t>weight </a:t>
            </a:r>
            <a:r>
              <a:rPr lang="en-US" sz="1399" b="0">
                <a:solidFill>
                  <a:prstClr val="black"/>
                </a:solidFill>
                <a:latin typeface="Arial" panose="020B0604020202020204" pitchFamily="34" charset="0"/>
                <a:cs typeface="Arial" panose="020B0604020202020204" pitchFamily="34" charset="0"/>
              </a:rPr>
              <a:t>measured</a:t>
            </a:r>
          </a:p>
        </p:txBody>
      </p:sp>
      <p:sp>
        <p:nvSpPr>
          <p:cNvPr id="9" name="TextBox 8">
            <a:extLst>
              <a:ext uri="{FF2B5EF4-FFF2-40B4-BE49-F238E27FC236}">
                <a16:creationId xmlns:a16="http://schemas.microsoft.com/office/drawing/2014/main" id="{228FE912-08D9-84AF-A327-4FFE12E50102}"/>
              </a:ext>
            </a:extLst>
          </p:cNvPr>
          <p:cNvSpPr txBox="1"/>
          <p:nvPr/>
        </p:nvSpPr>
        <p:spPr>
          <a:xfrm>
            <a:off x="4355755" y="2048432"/>
            <a:ext cx="3381262" cy="522419"/>
          </a:xfrm>
          <a:prstGeom prst="rect">
            <a:avLst/>
          </a:prstGeom>
          <a:solidFill>
            <a:schemeClr val="bg1"/>
          </a:solidFill>
        </p:spPr>
        <p:txBody>
          <a:bodyPr wrap="square">
            <a:spAutoFit/>
          </a:bodyPr>
          <a:lstStyle/>
          <a:p>
            <a:pPr algn="l" defTabSz="913486" hangingPunct="1">
              <a:defRPr/>
            </a:pPr>
            <a:r>
              <a:rPr lang="en-US" sz="1399" b="0" i="1" kern="1200">
                <a:solidFill>
                  <a:schemeClr val="tx1"/>
                </a:solidFill>
                <a:latin typeface="Arial" panose="020B0604020202020204" pitchFamily="34" charset="0"/>
                <a:ea typeface="+mn-ea"/>
                <a:cs typeface="Arial" panose="020B0604020202020204" pitchFamily="34" charset="0"/>
              </a:rPr>
              <a:t>1 for </a:t>
            </a:r>
            <a:r>
              <a:rPr lang="en-US" sz="1399" i="1" kern="1200">
                <a:solidFill>
                  <a:srgbClr val="C00000"/>
                </a:solidFill>
                <a:latin typeface="Arial" panose="020B0604020202020204" pitchFamily="34" charset="0"/>
                <a:ea typeface="+mn-ea"/>
                <a:cs typeface="Arial" panose="020B0604020202020204" pitchFamily="34" charset="0"/>
              </a:rPr>
              <a:t>facility</a:t>
            </a:r>
            <a:r>
              <a:rPr lang="en-150" sz="1399" i="1" kern="1200">
                <a:solidFill>
                  <a:srgbClr val="C00000"/>
                </a:solidFill>
                <a:latin typeface="Arial" panose="020B0604020202020204" pitchFamily="34" charset="0"/>
                <a:ea typeface="+mn-ea"/>
                <a:cs typeface="Arial" panose="020B0604020202020204" pitchFamily="34" charset="0"/>
              </a:rPr>
              <a:t> (outpatient &amp; inpatient)</a:t>
            </a:r>
            <a:r>
              <a:rPr lang="en-US" sz="1399" b="0" i="1" kern="1200">
                <a:solidFill>
                  <a:srgbClr val="C00000"/>
                </a:solidFill>
                <a:latin typeface="Arial" panose="020B0604020202020204" pitchFamily="34" charset="0"/>
                <a:ea typeface="+mn-ea"/>
                <a:cs typeface="Arial" panose="020B0604020202020204" pitchFamily="34" charset="0"/>
              </a:rPr>
              <a:t> </a:t>
            </a:r>
          </a:p>
          <a:p>
            <a:pPr algn="l" defTabSz="913486" hangingPunct="1">
              <a:defRPr/>
            </a:pPr>
            <a:r>
              <a:rPr lang="en-US" sz="1399" b="0" i="1" kern="1200">
                <a:solidFill>
                  <a:schemeClr val="tx1"/>
                </a:solidFill>
                <a:latin typeface="Arial" panose="020B0604020202020204" pitchFamily="34" charset="0"/>
                <a:ea typeface="+mn-ea"/>
                <a:cs typeface="Arial" panose="020B0604020202020204" pitchFamily="34" charset="0"/>
              </a:rPr>
              <a:t>1 for </a:t>
            </a:r>
            <a:r>
              <a:rPr lang="en-US" sz="1399" i="1" kern="1200">
                <a:solidFill>
                  <a:schemeClr val="accent1"/>
                </a:solidFill>
                <a:latin typeface="Arial" panose="020B0604020202020204" pitchFamily="34" charset="0"/>
                <a:ea typeface="+mn-ea"/>
                <a:cs typeface="Arial" panose="020B0604020202020204" pitchFamily="34" charset="0"/>
              </a:rPr>
              <a:t>community</a:t>
            </a:r>
          </a:p>
        </p:txBody>
      </p:sp>
      <p:sp>
        <p:nvSpPr>
          <p:cNvPr id="10" name="TextBox 9">
            <a:extLst>
              <a:ext uri="{FF2B5EF4-FFF2-40B4-BE49-F238E27FC236}">
                <a16:creationId xmlns:a16="http://schemas.microsoft.com/office/drawing/2014/main" id="{1854CDBC-1AA4-F101-AE74-17695ED280FB}"/>
              </a:ext>
            </a:extLst>
          </p:cNvPr>
          <p:cNvSpPr txBox="1"/>
          <p:nvPr/>
        </p:nvSpPr>
        <p:spPr>
          <a:xfrm>
            <a:off x="1200214" y="4600456"/>
            <a:ext cx="3381261" cy="307328"/>
          </a:xfrm>
          <a:prstGeom prst="rect">
            <a:avLst/>
          </a:prstGeom>
          <a:solidFill>
            <a:schemeClr val="bg1"/>
          </a:solidFill>
          <a:ln>
            <a:solidFill>
              <a:schemeClr val="tx1"/>
            </a:solidFill>
          </a:ln>
        </p:spPr>
        <p:txBody>
          <a:bodyPr wrap="square" rtlCol="0">
            <a:spAutoFit/>
          </a:bodyPr>
          <a:lstStyle/>
          <a:p>
            <a:pPr>
              <a:spcAft>
                <a:spcPts val="599"/>
              </a:spcAft>
              <a:defRPr/>
            </a:pPr>
            <a:r>
              <a:rPr lang="en-US" sz="1399" b="0" kern="1200">
                <a:solidFill>
                  <a:prstClr val="black"/>
                </a:solidFill>
                <a:latin typeface="Arial" panose="020B0604020202020204" pitchFamily="34" charset="0"/>
                <a:ea typeface="+mn-ea"/>
                <a:cs typeface="Arial" panose="020B0604020202020204" pitchFamily="34" charset="0"/>
              </a:rPr>
              <a:t>Child </a:t>
            </a:r>
            <a:r>
              <a:rPr lang="en-US" sz="1399" kern="1200">
                <a:solidFill>
                  <a:prstClr val="black"/>
                </a:solidFill>
                <a:latin typeface="Arial" panose="020B0604020202020204" pitchFamily="34" charset="0"/>
                <a:ea typeface="+mn-ea"/>
                <a:cs typeface="Arial" panose="020B0604020202020204" pitchFamily="34" charset="0"/>
              </a:rPr>
              <a:t>oedema</a:t>
            </a:r>
            <a:r>
              <a:rPr lang="en-US" sz="1399" b="0" kern="1200">
                <a:solidFill>
                  <a:prstClr val="black"/>
                </a:solidFill>
                <a:latin typeface="Arial" panose="020B0604020202020204" pitchFamily="34" charset="0"/>
                <a:ea typeface="+mn-ea"/>
                <a:cs typeface="Arial" panose="020B0604020202020204" pitchFamily="34" charset="0"/>
              </a:rPr>
              <a:t> assessed</a:t>
            </a:r>
            <a:endParaRPr lang="en-US" sz="1399" kern="1200">
              <a:solidFill>
                <a:srgbClr val="FF0000"/>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53D9CAF-61D5-52BC-58FA-11DC3BDAEEE1}"/>
              </a:ext>
            </a:extLst>
          </p:cNvPr>
          <p:cNvSpPr txBox="1"/>
          <p:nvPr/>
        </p:nvSpPr>
        <p:spPr>
          <a:xfrm>
            <a:off x="1200214" y="4936651"/>
            <a:ext cx="3381261" cy="307328"/>
          </a:xfrm>
          <a:prstGeom prst="rect">
            <a:avLst/>
          </a:prstGeom>
          <a:solidFill>
            <a:schemeClr val="bg1"/>
          </a:solidFill>
          <a:ln>
            <a:solidFill>
              <a:schemeClr val="tx1"/>
            </a:solidFill>
          </a:ln>
        </p:spPr>
        <p:txBody>
          <a:bodyPr wrap="square" rtlCol="0">
            <a:spAutoFit/>
          </a:bodyPr>
          <a:lstStyle/>
          <a:p>
            <a:pPr>
              <a:spcAft>
                <a:spcPts val="599"/>
              </a:spcAft>
              <a:defRPr/>
            </a:pPr>
            <a:r>
              <a:rPr lang="en-US" sz="1399" b="0" kern="1200">
                <a:solidFill>
                  <a:prstClr val="black"/>
                </a:solidFill>
                <a:latin typeface="Arial" panose="020B0604020202020204" pitchFamily="34" charset="0"/>
                <a:ea typeface="+mn-ea"/>
                <a:cs typeface="Arial" panose="020B0604020202020204" pitchFamily="34" charset="0"/>
              </a:rPr>
              <a:t>Child </a:t>
            </a:r>
            <a:r>
              <a:rPr lang="en-US" sz="1399" kern="1200">
                <a:solidFill>
                  <a:prstClr val="black"/>
                </a:solidFill>
                <a:latin typeface="Arial" panose="020B0604020202020204" pitchFamily="34" charset="0"/>
                <a:ea typeface="+mn-ea"/>
                <a:cs typeface="Arial" panose="020B0604020202020204" pitchFamily="34" charset="0"/>
              </a:rPr>
              <a:t>MUAC</a:t>
            </a:r>
            <a:r>
              <a:rPr lang="en-US" sz="1399" b="0" kern="1200">
                <a:solidFill>
                  <a:prstClr val="black"/>
                </a:solidFill>
                <a:latin typeface="Arial" panose="020B0604020202020204" pitchFamily="34" charset="0"/>
                <a:ea typeface="+mn-ea"/>
                <a:cs typeface="Arial" panose="020B0604020202020204" pitchFamily="34" charset="0"/>
              </a:rPr>
              <a:t> assessed</a:t>
            </a:r>
            <a:endParaRPr lang="en-US" sz="1399" kern="1200">
              <a:solidFill>
                <a:srgbClr val="FF0000"/>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70A6685-4ADA-ED16-097E-B558E6106193}"/>
              </a:ext>
            </a:extLst>
          </p:cNvPr>
          <p:cNvPicPr>
            <a:picLocks noChangeAspect="1"/>
          </p:cNvPicPr>
          <p:nvPr/>
        </p:nvPicPr>
        <p:blipFill>
          <a:blip r:embed="rId2"/>
          <a:stretch>
            <a:fillRect/>
          </a:stretch>
        </p:blipFill>
        <p:spPr>
          <a:xfrm>
            <a:off x="506833" y="2898539"/>
            <a:ext cx="1343604" cy="1066511"/>
          </a:xfrm>
          <a:prstGeom prst="rect">
            <a:avLst/>
          </a:prstGeom>
        </p:spPr>
      </p:pic>
      <p:pic>
        <p:nvPicPr>
          <p:cNvPr id="14" name="Picture 13">
            <a:extLst>
              <a:ext uri="{FF2B5EF4-FFF2-40B4-BE49-F238E27FC236}">
                <a16:creationId xmlns:a16="http://schemas.microsoft.com/office/drawing/2014/main" id="{80242801-5690-13DB-1BF9-9F3E4814914D}"/>
              </a:ext>
            </a:extLst>
          </p:cNvPr>
          <p:cNvPicPr>
            <a:picLocks noChangeAspect="1"/>
          </p:cNvPicPr>
          <p:nvPr/>
        </p:nvPicPr>
        <p:blipFill>
          <a:blip r:embed="rId3"/>
          <a:stretch>
            <a:fillRect/>
          </a:stretch>
        </p:blipFill>
        <p:spPr>
          <a:xfrm>
            <a:off x="4130115" y="2755677"/>
            <a:ext cx="1225199" cy="1123871"/>
          </a:xfrm>
          <a:prstGeom prst="rect">
            <a:avLst/>
          </a:prstGeom>
        </p:spPr>
      </p:pic>
      <p:pic>
        <p:nvPicPr>
          <p:cNvPr id="15" name="Picture 14">
            <a:extLst>
              <a:ext uri="{FF2B5EF4-FFF2-40B4-BE49-F238E27FC236}">
                <a16:creationId xmlns:a16="http://schemas.microsoft.com/office/drawing/2014/main" id="{C13956CF-0282-DCCE-4CD6-56451F6967C2}"/>
              </a:ext>
            </a:extLst>
          </p:cNvPr>
          <p:cNvPicPr>
            <a:picLocks noChangeAspect="1"/>
          </p:cNvPicPr>
          <p:nvPr/>
        </p:nvPicPr>
        <p:blipFill>
          <a:blip r:embed="rId4"/>
          <a:stretch>
            <a:fillRect/>
          </a:stretch>
        </p:blipFill>
        <p:spPr>
          <a:xfrm>
            <a:off x="3983657" y="5052434"/>
            <a:ext cx="1444449" cy="1224801"/>
          </a:xfrm>
          <a:prstGeom prst="rect">
            <a:avLst/>
          </a:prstGeom>
        </p:spPr>
      </p:pic>
      <p:pic>
        <p:nvPicPr>
          <p:cNvPr id="16" name="Picture 15">
            <a:extLst>
              <a:ext uri="{FF2B5EF4-FFF2-40B4-BE49-F238E27FC236}">
                <a16:creationId xmlns:a16="http://schemas.microsoft.com/office/drawing/2014/main" id="{2D1009EA-0B14-1567-47B2-0DC1AFC75DA9}"/>
              </a:ext>
            </a:extLst>
          </p:cNvPr>
          <p:cNvPicPr>
            <a:picLocks noChangeAspect="1"/>
          </p:cNvPicPr>
          <p:nvPr/>
        </p:nvPicPr>
        <p:blipFill>
          <a:blip r:embed="rId5"/>
          <a:stretch>
            <a:fillRect/>
          </a:stretch>
        </p:blipFill>
        <p:spPr>
          <a:xfrm>
            <a:off x="550267" y="5341521"/>
            <a:ext cx="1119373" cy="935714"/>
          </a:xfrm>
          <a:prstGeom prst="rect">
            <a:avLst/>
          </a:prstGeom>
        </p:spPr>
      </p:pic>
      <p:sp>
        <p:nvSpPr>
          <p:cNvPr id="17" name="TextBox 16">
            <a:extLst>
              <a:ext uri="{FF2B5EF4-FFF2-40B4-BE49-F238E27FC236}">
                <a16:creationId xmlns:a16="http://schemas.microsoft.com/office/drawing/2014/main" id="{6006078F-5956-055A-62E4-0F29A74DEEFD}"/>
              </a:ext>
            </a:extLst>
          </p:cNvPr>
          <p:cNvSpPr txBox="1"/>
          <p:nvPr/>
        </p:nvSpPr>
        <p:spPr>
          <a:xfrm>
            <a:off x="6129153" y="3532447"/>
            <a:ext cx="5411288" cy="1814856"/>
          </a:xfrm>
          <a:prstGeom prst="rect">
            <a:avLst/>
          </a:prstGeom>
          <a:noFill/>
          <a:ln>
            <a:solidFill>
              <a:schemeClr val="accent2"/>
            </a:solidFill>
          </a:ln>
        </p:spPr>
        <p:txBody>
          <a:bodyPr wrap="square">
            <a:spAutoFit/>
          </a:bodyPr>
          <a:lstStyle/>
          <a:p>
            <a:pPr marL="376813" indent="-285464" algn="l">
              <a:buFont typeface="Wingdings" panose="05000000000000000000" pitchFamily="2" charset="2"/>
              <a:buChar char="ü"/>
            </a:pPr>
            <a:r>
              <a:rPr lang="en-US" sz="1399" b="0" kern="100">
                <a:latin typeface="Arial" panose="020B0604020202020204" pitchFamily="34" charset="0"/>
                <a:ea typeface="Calibri" panose="020F0502020204030204" pitchFamily="34" charset="0"/>
                <a:cs typeface="Arial" panose="020B0604020202020204" pitchFamily="34" charset="0"/>
              </a:rPr>
              <a:t>Facilities include locations providing both outpatient and inpatient care for which screening data needs to be reported.</a:t>
            </a:r>
            <a:endParaRPr lang="en-150" sz="1399" b="0" kern="100">
              <a:latin typeface="Arial" panose="020B0604020202020204" pitchFamily="34" charset="0"/>
              <a:ea typeface="Calibri" panose="020F0502020204030204" pitchFamily="34" charset="0"/>
              <a:cs typeface="Arial" panose="020B0604020202020204" pitchFamily="34" charset="0"/>
            </a:endParaRPr>
          </a:p>
          <a:p>
            <a:pPr marL="376813" indent="-285464" algn="l">
              <a:buFont typeface="Wingdings" panose="05000000000000000000" pitchFamily="2" charset="2"/>
              <a:buChar char="ü"/>
            </a:pPr>
            <a:r>
              <a:rPr lang="en-US" sz="1399" b="0" kern="100">
                <a:latin typeface="Arial" panose="020B0604020202020204" pitchFamily="34" charset="0"/>
                <a:ea typeface="Calibri" panose="020F0502020204030204" pitchFamily="34" charset="0"/>
                <a:cs typeface="Arial" panose="020B0604020202020204" pitchFamily="34" charset="0"/>
              </a:rPr>
              <a:t>Screening may occur at first presentation to the facility or at any time during their follow-up care which could be as an inpatient or as an outpatient</a:t>
            </a:r>
            <a:endParaRPr lang="en-150" sz="1399" b="0" kern="100">
              <a:latin typeface="Arial" panose="020B0604020202020204" pitchFamily="34" charset="0"/>
              <a:ea typeface="Calibri" panose="020F0502020204030204" pitchFamily="34" charset="0"/>
              <a:cs typeface="Arial" panose="020B0604020202020204" pitchFamily="34" charset="0"/>
            </a:endParaRPr>
          </a:p>
          <a:p>
            <a:pPr marL="376813" indent="-285464" algn="l">
              <a:buFont typeface="Wingdings" panose="05000000000000000000" pitchFamily="2" charset="2"/>
              <a:buChar char="ü"/>
            </a:pPr>
            <a:r>
              <a:rPr lang="en-GB" sz="1399" b="0">
                <a:latin typeface="Arial" panose="020B0604020202020204" pitchFamily="34" charset="0"/>
                <a:cs typeface="Arial" panose="020B0604020202020204" pitchFamily="34" charset="0"/>
              </a:rPr>
              <a:t>Emphasising</a:t>
            </a:r>
            <a:r>
              <a:rPr lang="en-US" sz="1399" b="0">
                <a:latin typeface="Arial" panose="020B0604020202020204" pitchFamily="34" charset="0"/>
                <a:cs typeface="Arial" panose="020B0604020202020204" pitchFamily="34" charset="0"/>
              </a:rPr>
              <a:t> importance of triage and overall health assessment</a:t>
            </a:r>
            <a:endParaRPr lang="en-US" sz="1399" b="0" kern="100">
              <a:latin typeface="Arial" panose="020B0604020202020204" pitchFamily="34" charset="0"/>
              <a:ea typeface="Calibri" panose="020F0502020204030204" pitchFamily="34" charset="0"/>
              <a:cs typeface="Arial" panose="020B0604020202020204" pitchFamily="34" charset="0"/>
            </a:endParaRPr>
          </a:p>
          <a:p>
            <a:pPr marL="194116" indent="-102767" algn="l">
              <a:buFont typeface="Arial" panose="020B0604020202020204" pitchFamily="34" charset="0"/>
              <a:buChar char="•"/>
            </a:pPr>
            <a:endParaRPr lang="en-150" sz="1399">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TextBox 17">
            <a:extLst>
              <a:ext uri="{FF2B5EF4-FFF2-40B4-BE49-F238E27FC236}">
                <a16:creationId xmlns:a16="http://schemas.microsoft.com/office/drawing/2014/main" id="{97DD4E29-592A-175F-924D-B69F795F4F05}"/>
              </a:ext>
            </a:extLst>
          </p:cNvPr>
          <p:cNvSpPr txBox="1"/>
          <p:nvPr/>
        </p:nvSpPr>
        <p:spPr>
          <a:xfrm>
            <a:off x="6129153" y="2903767"/>
            <a:ext cx="5411288" cy="307328"/>
          </a:xfrm>
          <a:prstGeom prst="rect">
            <a:avLst/>
          </a:prstGeom>
          <a:solidFill>
            <a:schemeClr val="tx1"/>
          </a:solidFill>
          <a:ln>
            <a:solidFill>
              <a:schemeClr val="bg1"/>
            </a:solidFill>
          </a:ln>
        </p:spPr>
        <p:txBody>
          <a:bodyPr wrap="square">
            <a:spAutoFit/>
          </a:bodyPr>
          <a:lstStyle/>
          <a:p>
            <a:r>
              <a:rPr lang="en-150" sz="1399">
                <a:solidFill>
                  <a:schemeClr val="bg1"/>
                </a:solidFill>
                <a:sym typeface="Wingdings" panose="05000000000000000000" pitchFamily="2" charset="2"/>
              </a:rPr>
              <a:t>Special attention for reporting </a:t>
            </a:r>
            <a:endParaRPr lang="en-GB" sz="1399">
              <a:solidFill>
                <a:schemeClr val="bg1"/>
              </a:solidFill>
              <a:sym typeface="Wingdings" panose="05000000000000000000" pitchFamily="2" charset="2"/>
            </a:endParaRPr>
          </a:p>
        </p:txBody>
      </p:sp>
      <p:sp>
        <p:nvSpPr>
          <p:cNvPr id="19" name="TextBox 18">
            <a:extLst>
              <a:ext uri="{FF2B5EF4-FFF2-40B4-BE49-F238E27FC236}">
                <a16:creationId xmlns:a16="http://schemas.microsoft.com/office/drawing/2014/main" id="{9A10DEEF-D86E-66A3-EA30-211605C8FDAC}"/>
              </a:ext>
            </a:extLst>
          </p:cNvPr>
          <p:cNvSpPr txBox="1"/>
          <p:nvPr/>
        </p:nvSpPr>
        <p:spPr>
          <a:xfrm>
            <a:off x="1027937" y="1493847"/>
            <a:ext cx="10575561" cy="399789"/>
          </a:xfrm>
          <a:prstGeom prst="rect">
            <a:avLst/>
          </a:prstGeom>
          <a:noFill/>
        </p:spPr>
        <p:txBody>
          <a:bodyPr wrap="square">
            <a:spAutoFit/>
          </a:bodyPr>
          <a:lstStyle/>
          <a:p>
            <a:pPr algn="l"/>
            <a:r>
              <a:rPr lang="en-US" sz="1998">
                <a:latin typeface="Arial" panose="020B0604020202020204" pitchFamily="34" charset="0"/>
                <a:ea typeface="Calibri" panose="020F0502020204030204" pitchFamily="34" charset="0"/>
                <a:cs typeface="Arial" panose="020B0604020202020204" pitchFamily="34" charset="0"/>
              </a:rPr>
              <a:t>Screening for child wasting in a </a:t>
            </a:r>
            <a:r>
              <a:rPr lang="en-US" sz="1998">
                <a:solidFill>
                  <a:srgbClr val="C00000"/>
                </a:solidFill>
                <a:latin typeface="Arial" panose="020B0604020202020204" pitchFamily="34" charset="0"/>
                <a:ea typeface="Calibri" panose="020F0502020204030204" pitchFamily="34" charset="0"/>
                <a:cs typeface="Arial" panose="020B0604020202020204" pitchFamily="34" charset="0"/>
              </a:rPr>
              <a:t>facility</a:t>
            </a:r>
            <a:r>
              <a:rPr lang="en-US" sz="1998">
                <a:latin typeface="Arial" panose="020B0604020202020204" pitchFamily="34" charset="0"/>
                <a:ea typeface="Calibri" panose="020F0502020204030204" pitchFamily="34" charset="0"/>
                <a:cs typeface="Arial" panose="020B0604020202020204" pitchFamily="34" charset="0"/>
              </a:rPr>
              <a:t> (infants and children </a:t>
            </a:r>
            <a:r>
              <a:rPr lang="en-US" sz="1998">
                <a:highlight>
                  <a:srgbClr val="FFFF00"/>
                </a:highlight>
                <a:latin typeface="Arial" panose="020B0604020202020204" pitchFamily="34" charset="0"/>
                <a:ea typeface="Calibri" panose="020F0502020204030204" pitchFamily="34" charset="0"/>
                <a:cs typeface="Arial" panose="020B0604020202020204" pitchFamily="34" charset="0"/>
              </a:rPr>
              <a:t>6-59</a:t>
            </a:r>
            <a:r>
              <a:rPr lang="en-US" sz="1998">
                <a:latin typeface="Arial" panose="020B0604020202020204" pitchFamily="34" charset="0"/>
                <a:ea typeface="Calibri" panose="020F0502020204030204" pitchFamily="34" charset="0"/>
                <a:cs typeface="Arial" panose="020B0604020202020204" pitchFamily="34" charset="0"/>
              </a:rPr>
              <a:t> months of age)</a:t>
            </a:r>
            <a:endParaRPr lang="en-US" sz="1998">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60596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65E661-17DB-14A6-7271-AA84E61D6915}"/>
              </a:ext>
            </a:extLst>
          </p:cNvPr>
          <p:cNvGrpSpPr/>
          <p:nvPr/>
        </p:nvGrpSpPr>
        <p:grpSpPr>
          <a:xfrm>
            <a:off x="581454" y="324350"/>
            <a:ext cx="11160337" cy="1005977"/>
            <a:chOff x="5074919" y="2563145"/>
            <a:chExt cx="5040000" cy="1007025"/>
          </a:xfrm>
        </p:grpSpPr>
        <p:sp>
          <p:nvSpPr>
            <p:cNvPr id="5" name="ZoneTexte 3">
              <a:extLst>
                <a:ext uri="{FF2B5EF4-FFF2-40B4-BE49-F238E27FC236}">
                  <a16:creationId xmlns:a16="http://schemas.microsoft.com/office/drawing/2014/main" id="{2B7CF55E-8F72-CABE-F58F-3CB1AFDF6456}"/>
                </a:ext>
              </a:extLst>
            </p:cNvPr>
            <p:cNvSpPr txBox="1"/>
            <p:nvPr/>
          </p:nvSpPr>
          <p:spPr>
            <a:xfrm>
              <a:off x="5074919" y="2563145"/>
              <a:ext cx="5040000" cy="954203"/>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Management of infants and children 6-59 months with wasting/ nutritional oedema: Moderate Wasting</a:t>
              </a:r>
            </a:p>
          </p:txBody>
        </p:sp>
        <p:cxnSp>
          <p:nvCxnSpPr>
            <p:cNvPr id="6" name="Straight Connector 5">
              <a:extLst>
                <a:ext uri="{FF2B5EF4-FFF2-40B4-BE49-F238E27FC236}">
                  <a16:creationId xmlns:a16="http://schemas.microsoft.com/office/drawing/2014/main" id="{3E822B46-D312-DAB3-D3A5-0EC3F57CE4C5}"/>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71450C2-B492-99CE-B580-E868BD30D866}"/>
              </a:ext>
            </a:extLst>
          </p:cNvPr>
          <p:cNvSpPr txBox="1"/>
          <p:nvPr/>
        </p:nvSpPr>
        <p:spPr>
          <a:xfrm>
            <a:off x="437509" y="1640349"/>
            <a:ext cx="10825062" cy="399693"/>
          </a:xfrm>
          <a:prstGeom prst="rect">
            <a:avLst/>
          </a:prstGeom>
          <a:noFill/>
        </p:spPr>
        <p:txBody>
          <a:bodyPr wrap="square">
            <a:spAutoFit/>
          </a:bodyPr>
          <a:lstStyle/>
          <a:p>
            <a:pPr algn="ctr"/>
            <a:r>
              <a:rPr lang="en-150" sz="1998">
                <a:latin typeface="Arial" panose="020B0604020202020204" pitchFamily="34" charset="0"/>
                <a:ea typeface="Times New Roman" panose="02020603050405020304" pitchFamily="18" charset="0"/>
                <a:cs typeface="Arial" panose="020B0604020202020204" pitchFamily="34" charset="0"/>
              </a:rPr>
              <a:t>Treatment</a:t>
            </a:r>
            <a:r>
              <a:rPr lang="en-US" sz="1998">
                <a:latin typeface="Arial" panose="020B0604020202020204" pitchFamily="34" charset="0"/>
                <a:ea typeface="Times New Roman" panose="02020603050405020304" pitchFamily="18" charset="0"/>
                <a:cs typeface="Arial" panose="020B0604020202020204" pitchFamily="34" charset="0"/>
              </a:rPr>
              <a:t>, Management, and R</a:t>
            </a:r>
            <a:r>
              <a:rPr lang="en-150" sz="1998">
                <a:solidFill>
                  <a:schemeClr val="tx1"/>
                </a:solidFill>
                <a:latin typeface="Arial" panose="020B0604020202020204" pitchFamily="34" charset="0"/>
                <a:ea typeface="Times New Roman" panose="02020603050405020304" pitchFamily="18" charset="0"/>
                <a:cs typeface="Arial" panose="020B0604020202020204" pitchFamily="34" charset="0"/>
              </a:rPr>
              <a:t>eferrals (</a:t>
            </a:r>
            <a:r>
              <a:rPr lang="en-US" sz="1998">
                <a:latin typeface="Arial" panose="020B0604020202020204" pitchFamily="34" charset="0"/>
                <a:ea typeface="Calibri" panose="020F0502020204030204" pitchFamily="34" charset="0"/>
                <a:cs typeface="Arial" panose="020B0604020202020204" pitchFamily="34" charset="0"/>
              </a:rPr>
              <a:t>infants and children </a:t>
            </a:r>
            <a:r>
              <a:rPr lang="en-US" sz="1998">
                <a:highlight>
                  <a:srgbClr val="FFFF00"/>
                </a:highlight>
                <a:latin typeface="Arial" panose="020B0604020202020204" pitchFamily="34" charset="0"/>
                <a:ea typeface="Calibri" panose="020F0502020204030204" pitchFamily="34" charset="0"/>
                <a:cs typeface="Arial" panose="020B0604020202020204" pitchFamily="34" charset="0"/>
              </a:rPr>
              <a:t>6-59</a:t>
            </a:r>
            <a:r>
              <a:rPr lang="en-US" sz="1998">
                <a:latin typeface="Arial" panose="020B0604020202020204" pitchFamily="34" charset="0"/>
                <a:ea typeface="Calibri" panose="020F0502020204030204" pitchFamily="34" charset="0"/>
                <a:cs typeface="Arial" panose="020B0604020202020204" pitchFamily="34" charset="0"/>
              </a:rPr>
              <a:t> months for age)</a:t>
            </a:r>
            <a:endParaRPr lang="en-150" sz="1998">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34F0B5D2-2E30-F2AE-980B-3E9357FD4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727" y="2979267"/>
            <a:ext cx="1024739" cy="1067105"/>
          </a:xfrm>
          <a:prstGeom prst="rect">
            <a:avLst/>
          </a:prstGeom>
        </p:spPr>
      </p:pic>
      <p:pic>
        <p:nvPicPr>
          <p:cNvPr id="10" name="Graphic 9" descr="Home with solid fill">
            <a:extLst>
              <a:ext uri="{FF2B5EF4-FFF2-40B4-BE49-F238E27FC236}">
                <a16:creationId xmlns:a16="http://schemas.microsoft.com/office/drawing/2014/main" id="{F12579B2-6766-DAEC-521A-A027688077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595" y="4398997"/>
            <a:ext cx="655597" cy="870792"/>
          </a:xfrm>
          <a:prstGeom prst="rect">
            <a:avLst/>
          </a:prstGeom>
        </p:spPr>
      </p:pic>
      <p:sp>
        <p:nvSpPr>
          <p:cNvPr id="11" name="TextBox 10">
            <a:extLst>
              <a:ext uri="{FF2B5EF4-FFF2-40B4-BE49-F238E27FC236}">
                <a16:creationId xmlns:a16="http://schemas.microsoft.com/office/drawing/2014/main" id="{AB17E445-39B5-3CDE-6266-E63E606DFBE5}"/>
              </a:ext>
            </a:extLst>
          </p:cNvPr>
          <p:cNvSpPr txBox="1"/>
          <p:nvPr/>
        </p:nvSpPr>
        <p:spPr>
          <a:xfrm>
            <a:off x="181169" y="4031279"/>
            <a:ext cx="1421589" cy="461408"/>
          </a:xfrm>
          <a:prstGeom prst="rect">
            <a:avLst/>
          </a:prstGeom>
          <a:noFill/>
        </p:spPr>
        <p:txBody>
          <a:bodyPr wrap="square">
            <a:spAutoFit/>
          </a:bodyPr>
          <a:lstStyle/>
          <a:p>
            <a:pPr algn="ctr"/>
            <a:r>
              <a:rPr lang="en-US" sz="1199"/>
              <a:t>Nutrient-dense home diet </a:t>
            </a:r>
          </a:p>
        </p:txBody>
      </p:sp>
      <p:sp>
        <p:nvSpPr>
          <p:cNvPr id="13" name="TextBox 12">
            <a:extLst>
              <a:ext uri="{FF2B5EF4-FFF2-40B4-BE49-F238E27FC236}">
                <a16:creationId xmlns:a16="http://schemas.microsoft.com/office/drawing/2014/main" id="{97267D0F-1E6C-CA8C-AADC-BFF55C4A5CA2}"/>
              </a:ext>
            </a:extLst>
          </p:cNvPr>
          <p:cNvSpPr txBox="1"/>
          <p:nvPr/>
        </p:nvSpPr>
        <p:spPr>
          <a:xfrm>
            <a:off x="181169" y="5239602"/>
            <a:ext cx="1319557" cy="461408"/>
          </a:xfrm>
          <a:prstGeom prst="rect">
            <a:avLst/>
          </a:prstGeom>
          <a:noFill/>
        </p:spPr>
        <p:txBody>
          <a:bodyPr wrap="square">
            <a:spAutoFit/>
          </a:bodyPr>
          <a:lstStyle/>
          <a:p>
            <a:pPr algn="ctr"/>
            <a:r>
              <a:rPr lang="en-US" sz="1199"/>
              <a:t>Home diet supplementing</a:t>
            </a:r>
          </a:p>
        </p:txBody>
      </p:sp>
      <p:sp>
        <p:nvSpPr>
          <p:cNvPr id="14" name="TextBox 13">
            <a:extLst>
              <a:ext uri="{FF2B5EF4-FFF2-40B4-BE49-F238E27FC236}">
                <a16:creationId xmlns:a16="http://schemas.microsoft.com/office/drawing/2014/main" id="{64CC925F-75F1-214F-85DB-5CCA95C14F4A}"/>
              </a:ext>
            </a:extLst>
          </p:cNvPr>
          <p:cNvSpPr txBox="1"/>
          <p:nvPr/>
        </p:nvSpPr>
        <p:spPr>
          <a:xfrm>
            <a:off x="6822868" y="3577115"/>
            <a:ext cx="5147421" cy="2030171"/>
          </a:xfrm>
          <a:prstGeom prst="rect">
            <a:avLst/>
          </a:prstGeom>
          <a:noFill/>
          <a:ln>
            <a:solidFill>
              <a:srgbClr val="C00000"/>
            </a:solidFill>
          </a:ln>
        </p:spPr>
        <p:txBody>
          <a:bodyPr wrap="square">
            <a:spAutoFit/>
          </a:bodyPr>
          <a:lstStyle/>
          <a:p>
            <a:pPr marL="342557" indent="-342557" algn="l">
              <a:buFont typeface="Wingdings" panose="05000000000000000000" pitchFamily="2" charset="2"/>
              <a:buChar char="§"/>
            </a:pPr>
            <a:r>
              <a:rPr lang="en-150" sz="1399" b="0" kern="100">
                <a:latin typeface="Arial" panose="020B0604020202020204" pitchFamily="34" charset="0"/>
                <a:ea typeface="Calibri" panose="020F0502020204030204" pitchFamily="34" charset="0"/>
                <a:cs typeface="Arial" panose="020B0604020202020204" pitchFamily="34" charset="0"/>
              </a:rPr>
              <a:t>MAM cases </a:t>
            </a:r>
            <a:r>
              <a:rPr lang="en-US" sz="1399" b="0" kern="100">
                <a:latin typeface="Arial" panose="020B0604020202020204" pitchFamily="34" charset="0"/>
                <a:ea typeface="Calibri" panose="020F0502020204030204" pitchFamily="34" charset="0"/>
                <a:cs typeface="Arial" panose="020B0604020202020204" pitchFamily="34" charset="0"/>
              </a:rPr>
              <a:t>being referred</a:t>
            </a:r>
            <a:r>
              <a:rPr lang="en-150" sz="1399" b="0" kern="100">
                <a:latin typeface="Arial" panose="020B0604020202020204" pitchFamily="34" charset="0"/>
                <a:ea typeface="Calibri" panose="020F0502020204030204" pitchFamily="34" charset="0"/>
                <a:cs typeface="Arial" panose="020B0604020202020204" pitchFamily="34" charset="0"/>
              </a:rPr>
              <a:t> for SAM treatment </a:t>
            </a:r>
            <a:r>
              <a:rPr lang="en-US" sz="1399" b="0" kern="100">
                <a:latin typeface="Arial" panose="020B0604020202020204" pitchFamily="34" charset="0"/>
                <a:ea typeface="Calibri" panose="020F0502020204030204" pitchFamily="34" charset="0"/>
                <a:cs typeface="Arial" panose="020B0604020202020204" pitchFamily="34" charset="0"/>
              </a:rPr>
              <a:t>should be officially </a:t>
            </a:r>
            <a:r>
              <a:rPr lang="en-US" sz="1399" b="0" u="sng" kern="100">
                <a:latin typeface="Arial" panose="020B0604020202020204" pitchFamily="34" charset="0"/>
                <a:ea typeface="Calibri" panose="020F0502020204030204" pitchFamily="34" charset="0"/>
                <a:cs typeface="Arial" panose="020B0604020202020204" pitchFamily="34" charset="0"/>
              </a:rPr>
              <a:t>recorded as exiting </a:t>
            </a:r>
            <a:r>
              <a:rPr lang="en-US" sz="1399" b="0" kern="100">
                <a:latin typeface="Arial" panose="020B0604020202020204" pitchFamily="34" charset="0"/>
                <a:ea typeface="Calibri" panose="020F0502020204030204" pitchFamily="34" charset="0"/>
                <a:cs typeface="Arial" panose="020B0604020202020204" pitchFamily="34" charset="0"/>
              </a:rPr>
              <a:t>the programme for MAM. </a:t>
            </a:r>
            <a:endParaRPr lang="en-150" sz="1399" b="0" kern="100">
              <a:latin typeface="Arial" panose="020B0604020202020204" pitchFamily="34" charset="0"/>
              <a:ea typeface="Calibri" panose="020F0502020204030204" pitchFamily="34" charset="0"/>
              <a:cs typeface="Arial" panose="020B0604020202020204" pitchFamily="34" charset="0"/>
            </a:endParaRPr>
          </a:p>
          <a:p>
            <a:pPr lvl="0"/>
            <a:endParaRPr lang="en-150" sz="1399" b="0" kern="100">
              <a:latin typeface="Arial" panose="020B0604020202020204" pitchFamily="34" charset="0"/>
              <a:ea typeface="Calibri" panose="020F0502020204030204" pitchFamily="34" charset="0"/>
              <a:cs typeface="Arial" panose="020B0604020202020204" pitchFamily="34" charset="0"/>
            </a:endParaRPr>
          </a:p>
          <a:p>
            <a:pPr lvl="0" algn="ctr"/>
            <a:r>
              <a:rPr lang="en-150" sz="1399" b="0" i="1" kern="100">
                <a:latin typeface="Arial" panose="020B0604020202020204" pitchFamily="34" charset="0"/>
                <a:ea typeface="Calibri" panose="020F0502020204030204" pitchFamily="34" charset="0"/>
                <a:cs typeface="Arial" panose="020B0604020202020204" pitchFamily="34" charset="0"/>
              </a:rPr>
              <a:t>e.g., </a:t>
            </a:r>
            <a:r>
              <a:rPr lang="en-US" sz="1399" b="0" i="1" kern="100">
                <a:latin typeface="Arial" panose="020B0604020202020204" pitchFamily="34" charset="0"/>
                <a:ea typeface="Calibri" panose="020F0502020204030204" pitchFamily="34" charset="0"/>
                <a:cs typeface="Arial" panose="020B0604020202020204" pitchFamily="34" charset="0"/>
              </a:rPr>
              <a:t>if 60% of exits from MAM treatment programmes are referrals to SAM treatment programmes, it is likely there are issues with the MAM </a:t>
            </a:r>
            <a:r>
              <a:rPr lang="en-150" sz="1399" b="0" i="1" kern="100">
                <a:latin typeface="Arial" panose="020B0604020202020204" pitchFamily="34" charset="0"/>
                <a:ea typeface="Calibri" panose="020F0502020204030204" pitchFamily="34" charset="0"/>
                <a:cs typeface="Arial" panose="020B0604020202020204" pitchFamily="34" charset="0"/>
              </a:rPr>
              <a:t>programme</a:t>
            </a:r>
            <a:r>
              <a:rPr lang="en-US" sz="1399" b="0" i="1" kern="100">
                <a:latin typeface="Arial" panose="020B0604020202020204" pitchFamily="34" charset="0"/>
                <a:ea typeface="Calibri" panose="020F0502020204030204" pitchFamily="34" charset="0"/>
                <a:cs typeface="Arial" panose="020B0604020202020204" pitchFamily="34" charset="0"/>
              </a:rPr>
              <a:t>. </a:t>
            </a:r>
            <a:endParaRPr lang="en-150" sz="1399" b="0" i="1" kern="100">
              <a:latin typeface="Arial" panose="020B0604020202020204" pitchFamily="34" charset="0"/>
              <a:ea typeface="Calibri" panose="020F0502020204030204" pitchFamily="34" charset="0"/>
              <a:cs typeface="Arial" panose="020B0604020202020204" pitchFamily="34" charset="0"/>
            </a:endParaRPr>
          </a:p>
          <a:p>
            <a:pPr lvl="0" algn="ctr"/>
            <a:endParaRPr lang="en-150" sz="1399" b="0" i="1" kern="100">
              <a:latin typeface="Arial" panose="020B0604020202020204" pitchFamily="34" charset="0"/>
              <a:ea typeface="Calibri" panose="020F0502020204030204" pitchFamily="34" charset="0"/>
              <a:cs typeface="Arial" panose="020B0604020202020204" pitchFamily="34" charset="0"/>
            </a:endParaRPr>
          </a:p>
          <a:p>
            <a:pPr lvl="0" algn="ctr"/>
            <a:r>
              <a:rPr lang="en-150" sz="1399" b="0" u="sng">
                <a:latin typeface="Arial" panose="020B0604020202020204" pitchFamily="34" charset="0"/>
                <a:ea typeface="Calibri" panose="020F0502020204030204" pitchFamily="34" charset="0"/>
                <a:cs typeface="Arial" panose="020B0604020202020204" pitchFamily="34" charset="0"/>
              </a:rPr>
              <a:t>Exit: </a:t>
            </a:r>
            <a:r>
              <a:rPr lang="en-150" sz="1399" b="0">
                <a:latin typeface="Arial" panose="020B0604020202020204" pitchFamily="34" charset="0"/>
                <a:ea typeface="Calibri" panose="020F0502020204030204" pitchFamily="34" charset="0"/>
                <a:cs typeface="Arial" panose="020B0604020202020204" pitchFamily="34" charset="0"/>
              </a:rPr>
              <a:t>cases </a:t>
            </a:r>
            <a:r>
              <a:rPr lang="en-US" sz="1399" b="0">
                <a:latin typeface="Arial" panose="020B0604020202020204" pitchFamily="34" charset="0"/>
                <a:ea typeface="Calibri" panose="020F0502020204030204" pitchFamily="34" charset="0"/>
                <a:cs typeface="Arial" panose="020B0604020202020204" pitchFamily="34" charset="0"/>
              </a:rPr>
              <a:t>discharged and recovered, or due to death, defaulting, or</a:t>
            </a:r>
            <a:r>
              <a:rPr lang="en-150" sz="1399" b="0">
                <a:latin typeface="Arial" panose="020B0604020202020204" pitchFamily="34" charset="0"/>
                <a:ea typeface="Calibri" panose="020F0502020204030204" pitchFamily="34" charset="0"/>
                <a:cs typeface="Arial" panose="020B0604020202020204" pitchFamily="34" charset="0"/>
              </a:rPr>
              <a:t> </a:t>
            </a:r>
            <a:r>
              <a:rPr lang="en-US" sz="1399" b="0">
                <a:latin typeface="Arial" panose="020B0604020202020204" pitchFamily="34" charset="0"/>
                <a:ea typeface="Calibri" panose="020F0502020204030204" pitchFamily="34" charset="0"/>
                <a:cs typeface="Arial" panose="020B0604020202020204" pitchFamily="34" charset="0"/>
              </a:rPr>
              <a:t>transfers to other level</a:t>
            </a:r>
            <a:r>
              <a:rPr lang="en-150" sz="1399" b="0">
                <a:latin typeface="Arial" panose="020B0604020202020204" pitchFamily="34" charset="0"/>
                <a:ea typeface="Calibri" panose="020F0502020204030204" pitchFamily="34" charset="0"/>
                <a:cs typeface="Arial" panose="020B0604020202020204" pitchFamily="34" charset="0"/>
              </a:rPr>
              <a:t>/</a:t>
            </a:r>
            <a:r>
              <a:rPr lang="en-US" sz="1399" b="0">
                <a:latin typeface="Arial" panose="020B0604020202020204" pitchFamily="34" charset="0"/>
                <a:ea typeface="Calibri" panose="020F0502020204030204" pitchFamily="34" charset="0"/>
                <a:cs typeface="Arial" panose="020B0604020202020204" pitchFamily="34" charset="0"/>
              </a:rPr>
              <a:t>treatment facilities</a:t>
            </a:r>
            <a:endParaRPr lang="en-150" sz="1399" b="0" i="1" kern="100">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D993D60-EF82-FD99-3797-711CE10AC47A}"/>
              </a:ext>
            </a:extLst>
          </p:cNvPr>
          <p:cNvSpPr txBox="1"/>
          <p:nvPr/>
        </p:nvSpPr>
        <p:spPr>
          <a:xfrm>
            <a:off x="6822867" y="3107832"/>
            <a:ext cx="5147422" cy="307328"/>
          </a:xfrm>
          <a:prstGeom prst="rect">
            <a:avLst/>
          </a:prstGeom>
          <a:solidFill>
            <a:schemeClr val="tx1"/>
          </a:solidFill>
          <a:ln>
            <a:solidFill>
              <a:schemeClr val="bg1"/>
            </a:solidFill>
          </a:ln>
        </p:spPr>
        <p:txBody>
          <a:bodyPr wrap="square">
            <a:spAutoFit/>
          </a:bodyPr>
          <a:lstStyle/>
          <a:p>
            <a:r>
              <a:rPr lang="en-150" sz="1399">
                <a:solidFill>
                  <a:schemeClr val="bg1"/>
                </a:solidFill>
                <a:sym typeface="Wingdings" panose="05000000000000000000" pitchFamily="2" charset="2"/>
              </a:rPr>
              <a:t>Special attention for reporting </a:t>
            </a:r>
            <a:endParaRPr lang="en-GB" sz="1399">
              <a:solidFill>
                <a:schemeClr val="bg1"/>
              </a:solidFill>
              <a:sym typeface="Wingdings" panose="05000000000000000000" pitchFamily="2" charset="2"/>
            </a:endParaRPr>
          </a:p>
        </p:txBody>
      </p:sp>
      <p:sp>
        <p:nvSpPr>
          <p:cNvPr id="18" name="TextBox 17">
            <a:extLst>
              <a:ext uri="{FF2B5EF4-FFF2-40B4-BE49-F238E27FC236}">
                <a16:creationId xmlns:a16="http://schemas.microsoft.com/office/drawing/2014/main" id="{79067942-8AC7-F7D9-5A72-53A1A196A53A}"/>
              </a:ext>
            </a:extLst>
          </p:cNvPr>
          <p:cNvSpPr txBox="1"/>
          <p:nvPr/>
        </p:nvSpPr>
        <p:spPr>
          <a:xfrm>
            <a:off x="4837102" y="2093993"/>
            <a:ext cx="2268548" cy="399789"/>
          </a:xfrm>
          <a:prstGeom prst="rect">
            <a:avLst/>
          </a:prstGeom>
          <a:solidFill>
            <a:schemeClr val="bg1"/>
          </a:solidFill>
          <a:ln w="12700">
            <a:solidFill>
              <a:schemeClr val="accent1"/>
            </a:solidFill>
          </a:ln>
        </p:spPr>
        <p:txBody>
          <a:bodyPr wrap="square">
            <a:spAutoFit/>
          </a:bodyPr>
          <a:lstStyle/>
          <a:p>
            <a:pPr algn="l" defTabSz="913486">
              <a:defRPr/>
            </a:pPr>
            <a:r>
              <a:rPr lang="en-150" sz="1998">
                <a:latin typeface="Arial" panose="020B0604020202020204" pitchFamily="34" charset="0"/>
                <a:cs typeface="Arial" panose="020B0604020202020204" pitchFamily="34" charset="0"/>
              </a:rPr>
              <a:t>MAM </a:t>
            </a:r>
            <a:r>
              <a:rPr lang="en-US" sz="1998">
                <a:latin typeface="Arial" panose="020B0604020202020204" pitchFamily="34" charset="0"/>
                <a:cs typeface="Arial" panose="020B0604020202020204" pitchFamily="34" charset="0"/>
              </a:rPr>
              <a:t>Outpatient</a:t>
            </a:r>
            <a:endParaRPr lang="en-US" sz="1998">
              <a:ea typeface="Times New Roman" panose="02020603050405020304" pitchFamily="18" charset="0"/>
            </a:endParaRPr>
          </a:p>
        </p:txBody>
      </p:sp>
      <p:sp>
        <p:nvSpPr>
          <p:cNvPr id="21" name="TextBox 20">
            <a:extLst>
              <a:ext uri="{FF2B5EF4-FFF2-40B4-BE49-F238E27FC236}">
                <a16:creationId xmlns:a16="http://schemas.microsoft.com/office/drawing/2014/main" id="{005841FB-8B5C-417E-F042-57D9EDE433D6}"/>
              </a:ext>
            </a:extLst>
          </p:cNvPr>
          <p:cNvSpPr txBox="1"/>
          <p:nvPr/>
        </p:nvSpPr>
        <p:spPr>
          <a:xfrm>
            <a:off x="1602758" y="2655737"/>
            <a:ext cx="3958273" cy="30732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a:ln>
                  <a:noFill/>
                </a:ln>
                <a:solidFill>
                  <a:srgbClr val="00A2FF"/>
                </a:solidFill>
                <a:effectLst/>
                <a:uLnTx/>
                <a:uFillTx/>
              </a:rPr>
              <a:t>Nutritional Supplementation </a:t>
            </a:r>
            <a:r>
              <a:rPr kumimoji="0" lang="en-GB" sz="1399" b="0" i="0" u="none" strike="noStrike" kern="0" cap="none" spc="0" normalizeH="0" baseline="0" noProof="0">
                <a:ln>
                  <a:noFill/>
                </a:ln>
                <a:solidFill>
                  <a:srgbClr val="00A2FF"/>
                </a:solidFill>
                <a:effectLst/>
                <a:uLnTx/>
                <a:uFillTx/>
                <a:sym typeface="Wingdings" panose="05000000000000000000" pitchFamily="2" charset="2"/>
              </a:rPr>
              <a:t> MAM</a:t>
            </a:r>
          </a:p>
        </p:txBody>
      </p:sp>
      <p:graphicFrame>
        <p:nvGraphicFramePr>
          <p:cNvPr id="22" name="Table 20">
            <a:extLst>
              <a:ext uri="{FF2B5EF4-FFF2-40B4-BE49-F238E27FC236}">
                <a16:creationId xmlns:a16="http://schemas.microsoft.com/office/drawing/2014/main" id="{4BEFBF18-9F12-21DA-AD16-DFEF306C545E}"/>
              </a:ext>
            </a:extLst>
          </p:cNvPr>
          <p:cNvGraphicFramePr>
            <a:graphicFrameLocks noGrp="1"/>
          </p:cNvGraphicFramePr>
          <p:nvPr/>
        </p:nvGraphicFramePr>
        <p:xfrm>
          <a:off x="1663853" y="3107832"/>
          <a:ext cx="4995887" cy="2593178"/>
        </p:xfrm>
        <a:graphic>
          <a:graphicData uri="http://schemas.openxmlformats.org/drawingml/2006/table">
            <a:tbl>
              <a:tblPr firstRow="1" bandRow="1"/>
              <a:tblGrid>
                <a:gridCol w="4995887">
                  <a:extLst>
                    <a:ext uri="{9D8B030D-6E8A-4147-A177-3AD203B41FA5}">
                      <a16:colId xmlns:a16="http://schemas.microsoft.com/office/drawing/2014/main" val="3014914903"/>
                    </a:ext>
                  </a:extLst>
                </a:gridCol>
              </a:tblGrid>
              <a:tr h="370454">
                <a:tc>
                  <a:txBody>
                    <a:bodyPr/>
                    <a:lstStyle>
                      <a:lvl1pPr marL="0" algn="l" defTabSz="913486" rtl="0" eaLnBrk="1" latinLnBrk="0" hangingPunct="1">
                        <a:defRPr sz="1798" b="1" kern="1200">
                          <a:solidFill>
                            <a:schemeClr val="lt1"/>
                          </a:solidFill>
                          <a:latin typeface="Helvetica Neue Medium"/>
                          <a:ea typeface="Helvetica Neue Medium"/>
                          <a:cs typeface="Helvetica Neue Medium"/>
                        </a:defRPr>
                      </a:lvl1pPr>
                      <a:lvl2pPr marL="456743" algn="l" defTabSz="913486" rtl="0" eaLnBrk="1" latinLnBrk="0" hangingPunct="1">
                        <a:defRPr sz="1798" b="1" kern="1200">
                          <a:solidFill>
                            <a:schemeClr val="lt1"/>
                          </a:solidFill>
                          <a:latin typeface="Helvetica Neue Medium"/>
                          <a:ea typeface="Helvetica Neue Medium"/>
                          <a:cs typeface="Helvetica Neue Medium"/>
                        </a:defRPr>
                      </a:lvl2pPr>
                      <a:lvl3pPr marL="913486" algn="l" defTabSz="913486" rtl="0" eaLnBrk="1" latinLnBrk="0" hangingPunct="1">
                        <a:defRPr sz="1798" b="1" kern="1200">
                          <a:solidFill>
                            <a:schemeClr val="lt1"/>
                          </a:solidFill>
                          <a:latin typeface="Helvetica Neue Medium"/>
                          <a:ea typeface="Helvetica Neue Medium"/>
                          <a:cs typeface="Helvetica Neue Medium"/>
                        </a:defRPr>
                      </a:lvl3pPr>
                      <a:lvl4pPr marL="1370228" algn="l" defTabSz="913486" rtl="0" eaLnBrk="1" latinLnBrk="0" hangingPunct="1">
                        <a:defRPr sz="1798" b="1" kern="1200">
                          <a:solidFill>
                            <a:schemeClr val="lt1"/>
                          </a:solidFill>
                          <a:latin typeface="Helvetica Neue Medium"/>
                          <a:ea typeface="Helvetica Neue Medium"/>
                          <a:cs typeface="Helvetica Neue Medium"/>
                        </a:defRPr>
                      </a:lvl4pPr>
                      <a:lvl5pPr marL="1826971" algn="l" defTabSz="913486" rtl="0" eaLnBrk="1" latinLnBrk="0" hangingPunct="1">
                        <a:defRPr sz="1798" b="1" kern="1200">
                          <a:solidFill>
                            <a:schemeClr val="lt1"/>
                          </a:solidFill>
                          <a:latin typeface="Helvetica Neue Medium"/>
                          <a:ea typeface="Helvetica Neue Medium"/>
                          <a:cs typeface="Helvetica Neue Medium"/>
                        </a:defRPr>
                      </a:lvl5pPr>
                      <a:lvl6pPr marL="2283714" algn="l" defTabSz="913486" rtl="0" eaLnBrk="1" latinLnBrk="0" hangingPunct="1">
                        <a:defRPr sz="1798" b="1" kern="1200">
                          <a:solidFill>
                            <a:schemeClr val="lt1"/>
                          </a:solidFill>
                          <a:latin typeface="Helvetica Neue Medium"/>
                          <a:ea typeface="Helvetica Neue Medium"/>
                          <a:cs typeface="Helvetica Neue Medium"/>
                        </a:defRPr>
                      </a:lvl6pPr>
                      <a:lvl7pPr marL="2740457" algn="l" defTabSz="913486" rtl="0" eaLnBrk="1" latinLnBrk="0" hangingPunct="1">
                        <a:defRPr sz="1798" b="1" kern="1200">
                          <a:solidFill>
                            <a:schemeClr val="lt1"/>
                          </a:solidFill>
                          <a:latin typeface="Helvetica Neue Medium"/>
                          <a:ea typeface="Helvetica Neue Medium"/>
                          <a:cs typeface="Helvetica Neue Medium"/>
                        </a:defRPr>
                      </a:lvl7pPr>
                      <a:lvl8pPr marL="3197200" algn="l" defTabSz="913486" rtl="0" eaLnBrk="1" latinLnBrk="0" hangingPunct="1">
                        <a:defRPr sz="1798" b="1" kern="1200">
                          <a:solidFill>
                            <a:schemeClr val="lt1"/>
                          </a:solidFill>
                          <a:latin typeface="Helvetica Neue Medium"/>
                          <a:ea typeface="Helvetica Neue Medium"/>
                          <a:cs typeface="Helvetica Neue Medium"/>
                        </a:defRPr>
                      </a:lvl8pPr>
                      <a:lvl9pPr marL="3653942" algn="l" defTabSz="913486" rtl="0" eaLnBrk="1" latinLnBrk="0" hangingPunct="1">
                        <a:defRPr sz="1798" b="1" kern="1200">
                          <a:solidFill>
                            <a:schemeClr val="lt1"/>
                          </a:solidFill>
                          <a:latin typeface="Helvetica Neue Medium"/>
                          <a:ea typeface="Helvetica Neue Medium"/>
                          <a:cs typeface="Helvetica Neue Medium"/>
                        </a:defRPr>
                      </a:lvl9pPr>
                    </a:lstStyle>
                    <a:p>
                      <a:r>
                        <a:rPr lang="en-US" sz="1100"/>
                        <a:t>Outpatient</a:t>
                      </a:r>
                    </a:p>
                  </a:txBody>
                  <a:tcPr marL="91345" marR="91345" marT="45672" marB="4567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A2FF"/>
                    </a:solidFill>
                  </a:tcPr>
                </a:tc>
                <a:extLst>
                  <a:ext uri="{0D108BD9-81ED-4DB2-BD59-A6C34878D82A}">
                    <a16:rowId xmlns:a16="http://schemas.microsoft.com/office/drawing/2014/main" val="3000378060"/>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100">
                          <a:solidFill>
                            <a:prstClr val="black"/>
                          </a:solidFill>
                          <a:latin typeface="Arial" panose="020B0604020202020204" pitchFamily="34" charset="0"/>
                          <a:cs typeface="Arial" panose="020B0604020202020204" pitchFamily="34" charset="0"/>
                        </a:rPr>
                        <a:t>MAM </a:t>
                      </a:r>
                      <a:r>
                        <a:rPr lang="en-US" sz="1100" b="1">
                          <a:solidFill>
                            <a:prstClr val="black"/>
                          </a:solidFill>
                          <a:latin typeface="Arial" panose="020B0604020202020204" pitchFamily="34" charset="0"/>
                          <a:cs typeface="Arial" panose="020B0604020202020204" pitchFamily="34" charset="0"/>
                        </a:rPr>
                        <a:t>enrollment </a:t>
                      </a:r>
                      <a:r>
                        <a:rPr lang="en-150" sz="1100">
                          <a:solidFill>
                            <a:prstClr val="black"/>
                          </a:solidFill>
                          <a:latin typeface="Arial" panose="020B0604020202020204" pitchFamily="34" charset="0"/>
                          <a:cs typeface="Arial" panose="020B0604020202020204" pitchFamily="34" charset="0"/>
                        </a:rPr>
                        <a:t>in </a:t>
                      </a:r>
                      <a:r>
                        <a:rPr lang="en-150" sz="1100" b="1">
                          <a:solidFill>
                            <a:prstClr val="black"/>
                          </a:solidFill>
                          <a:latin typeface="Arial" panose="020B0604020202020204" pitchFamily="34" charset="0"/>
                          <a:cs typeface="Arial" panose="020B0604020202020204" pitchFamily="34" charset="0"/>
                        </a:rPr>
                        <a:t>Outpatient management centre </a:t>
                      </a:r>
                      <a:r>
                        <a:rPr lang="en-150" sz="1100">
                          <a:solidFill>
                            <a:prstClr val="black"/>
                          </a:solidFill>
                          <a:latin typeface="Arial" panose="020B0604020202020204" pitchFamily="34" charset="0"/>
                          <a:cs typeface="Arial" panose="020B0604020202020204" pitchFamily="34" charset="0"/>
                        </a:rPr>
                        <a:t>(</a:t>
                      </a:r>
                      <a:r>
                        <a:rPr lang="en-150" sz="1100">
                          <a:latin typeface="Arial" panose="020B0604020202020204" pitchFamily="34" charset="0"/>
                          <a:cs typeface="Arial" panose="020B0604020202020204" pitchFamily="34" charset="0"/>
                        </a:rPr>
                        <a:t>instead of SFP</a:t>
                      </a:r>
                      <a:r>
                        <a:rPr lang="en-150" sz="1100">
                          <a:solidFill>
                            <a:prstClr val="black"/>
                          </a:solidFill>
                          <a:latin typeface="Arial" panose="020B0604020202020204" pitchFamily="34" charset="0"/>
                          <a:cs typeface="Arial" panose="020B0604020202020204" pitchFamily="34" charset="0"/>
                        </a:rPr>
                        <a:t>)</a:t>
                      </a:r>
                    </a:p>
                  </a:txBody>
                  <a:tcPr marL="91345" marR="91345" marT="45672" marB="456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3208335076"/>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100">
                          <a:solidFill>
                            <a:prstClr val="black"/>
                          </a:solidFill>
                          <a:latin typeface="Arial" panose="020B0604020202020204" pitchFamily="34" charset="0"/>
                          <a:cs typeface="Arial" panose="020B0604020202020204" pitchFamily="34" charset="0"/>
                        </a:rPr>
                        <a:t>MAM Outpatient coverage</a:t>
                      </a:r>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4161924189"/>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100">
                          <a:solidFill>
                            <a:prstClr val="black"/>
                          </a:solidFill>
                          <a:latin typeface="Arial" panose="020B0604020202020204" pitchFamily="34" charset="0"/>
                          <a:cs typeface="Arial" panose="020B0604020202020204" pitchFamily="34" charset="0"/>
                        </a:rPr>
                        <a:t>MAM </a:t>
                      </a:r>
                      <a:r>
                        <a:rPr lang="en-US" sz="1100">
                          <a:solidFill>
                            <a:prstClr val="black"/>
                          </a:solidFill>
                          <a:latin typeface="Arial" panose="020B0604020202020204" pitchFamily="34" charset="0"/>
                          <a:cs typeface="Arial" panose="020B0604020202020204" pitchFamily="34" charset="0"/>
                        </a:rPr>
                        <a:t>Mortality </a:t>
                      </a:r>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936668691"/>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100">
                          <a:solidFill>
                            <a:prstClr val="black"/>
                          </a:solidFill>
                          <a:latin typeface="Arial" panose="020B0604020202020204" pitchFamily="34" charset="0"/>
                          <a:cs typeface="Arial" panose="020B0604020202020204" pitchFamily="34" charset="0"/>
                        </a:rPr>
                        <a:t>MAM </a:t>
                      </a:r>
                      <a:r>
                        <a:rPr lang="en-US" sz="1100">
                          <a:solidFill>
                            <a:prstClr val="black"/>
                          </a:solidFill>
                          <a:latin typeface="Arial" panose="020B0604020202020204" pitchFamily="34" charset="0"/>
                          <a:cs typeface="Arial" panose="020B0604020202020204" pitchFamily="34" charset="0"/>
                        </a:rPr>
                        <a:t>Recovery</a:t>
                      </a:r>
                      <a:r>
                        <a:rPr lang="en-150" sz="1100">
                          <a:solidFill>
                            <a:prstClr val="black"/>
                          </a:solidFill>
                          <a:latin typeface="Arial" panose="020B0604020202020204" pitchFamily="34" charset="0"/>
                          <a:cs typeface="Arial" panose="020B0604020202020204" pitchFamily="34" charset="0"/>
                        </a:rPr>
                        <a:t> </a:t>
                      </a:r>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3896579650"/>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100">
                          <a:solidFill>
                            <a:prstClr val="black"/>
                          </a:solidFill>
                          <a:latin typeface="Arial" panose="020B0604020202020204" pitchFamily="34" charset="0"/>
                          <a:cs typeface="Arial" panose="020B0604020202020204" pitchFamily="34" charset="0"/>
                        </a:rPr>
                        <a:t>MAM </a:t>
                      </a:r>
                      <a:r>
                        <a:rPr lang="en-US" sz="1100">
                          <a:solidFill>
                            <a:prstClr val="black"/>
                          </a:solidFill>
                          <a:latin typeface="Arial" panose="020B0604020202020204" pitchFamily="34" charset="0"/>
                          <a:cs typeface="Arial" panose="020B0604020202020204" pitchFamily="34" charset="0"/>
                        </a:rPr>
                        <a:t>Default</a:t>
                      </a:r>
                      <a:endParaRPr lang="en-150" sz="1100">
                        <a:solidFill>
                          <a:prstClr val="black"/>
                        </a:solidFill>
                        <a:latin typeface="Arial" panose="020B0604020202020204" pitchFamily="34" charset="0"/>
                        <a:cs typeface="Arial" panose="020B0604020202020204" pitchFamily="34" charset="0"/>
                      </a:endParaRPr>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4164669313"/>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100">
                          <a:solidFill>
                            <a:prstClr val="black"/>
                          </a:solidFill>
                          <a:latin typeface="Arial" panose="020B0604020202020204" pitchFamily="34" charset="0"/>
                          <a:cs typeface="Arial" panose="020B0604020202020204" pitchFamily="34" charset="0"/>
                        </a:rPr>
                        <a:t>MAM Transfer or Referral (for SAM treatment – OPD or IPD)</a:t>
                      </a:r>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681045123"/>
                  </a:ext>
                </a:extLst>
              </a:tr>
            </a:tbl>
          </a:graphicData>
        </a:graphic>
      </p:graphicFrame>
    </p:spTree>
    <p:extLst>
      <p:ext uri="{BB962C8B-B14F-4D97-AF65-F5344CB8AC3E}">
        <p14:creationId xmlns:p14="http://schemas.microsoft.com/office/powerpoint/2010/main" val="3418061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82D334B-6456-2F0D-1729-C9BD0513AF82}"/>
              </a:ext>
            </a:extLst>
          </p:cNvPr>
          <p:cNvCxnSpPr/>
          <p:nvPr/>
        </p:nvCxnSpPr>
        <p:spPr>
          <a:xfrm>
            <a:off x="581454" y="1330323"/>
            <a:ext cx="11160337"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4BC26BC-0605-FCED-F5CB-91B906EC6B2C}"/>
              </a:ext>
            </a:extLst>
          </p:cNvPr>
          <p:cNvSpPr txBox="1"/>
          <p:nvPr/>
        </p:nvSpPr>
        <p:spPr>
          <a:xfrm>
            <a:off x="581454" y="324350"/>
            <a:ext cx="11160337" cy="953210"/>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Management of infants and children 6-59 months with wasting/ nutritional oedema: Severe Wasting</a:t>
            </a:r>
          </a:p>
        </p:txBody>
      </p:sp>
      <p:sp>
        <p:nvSpPr>
          <p:cNvPr id="14" name="TextBox 13">
            <a:extLst>
              <a:ext uri="{FF2B5EF4-FFF2-40B4-BE49-F238E27FC236}">
                <a16:creationId xmlns:a16="http://schemas.microsoft.com/office/drawing/2014/main" id="{1F872052-C9EE-C29A-1C52-F0CB0190EB34}"/>
              </a:ext>
            </a:extLst>
          </p:cNvPr>
          <p:cNvSpPr txBox="1"/>
          <p:nvPr/>
        </p:nvSpPr>
        <p:spPr>
          <a:xfrm>
            <a:off x="1125186" y="2869638"/>
            <a:ext cx="3830353" cy="30732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a:ln>
                  <a:noFill/>
                </a:ln>
                <a:solidFill>
                  <a:srgbClr val="00A2FF"/>
                </a:solidFill>
                <a:effectLst/>
                <a:uLnTx/>
                <a:uFillTx/>
              </a:rPr>
              <a:t>Nutritional Treatment </a:t>
            </a:r>
            <a:r>
              <a:rPr kumimoji="0" lang="en-GB" sz="1399" b="0" i="0" u="none" strike="noStrike" kern="0" cap="none" spc="0" normalizeH="0" baseline="0" noProof="0">
                <a:ln>
                  <a:noFill/>
                </a:ln>
                <a:solidFill>
                  <a:srgbClr val="00A2FF"/>
                </a:solidFill>
                <a:effectLst/>
                <a:uLnTx/>
                <a:uFillTx/>
                <a:sym typeface="Wingdings" panose="05000000000000000000" pitchFamily="2" charset="2"/>
              </a:rPr>
              <a:t> SAM</a:t>
            </a:r>
            <a:endParaRPr kumimoji="0" lang="en-US" sz="1399" b="0" i="0" u="none" strike="noStrike" kern="0" cap="none" spc="0" normalizeH="0" baseline="0" noProof="0">
              <a:ln>
                <a:noFill/>
              </a:ln>
              <a:solidFill>
                <a:srgbClr val="00A2FF"/>
              </a:solidFill>
              <a:effectLst/>
              <a:uLnTx/>
              <a:uFillTx/>
            </a:endParaRPr>
          </a:p>
        </p:txBody>
      </p:sp>
      <p:sp>
        <p:nvSpPr>
          <p:cNvPr id="15" name="TextBox 14">
            <a:extLst>
              <a:ext uri="{FF2B5EF4-FFF2-40B4-BE49-F238E27FC236}">
                <a16:creationId xmlns:a16="http://schemas.microsoft.com/office/drawing/2014/main" id="{D2D8DA5D-1452-B851-72E7-E60444B8B4D0}"/>
              </a:ext>
            </a:extLst>
          </p:cNvPr>
          <p:cNvSpPr txBox="1"/>
          <p:nvPr/>
        </p:nvSpPr>
        <p:spPr>
          <a:xfrm>
            <a:off x="6512685" y="3738635"/>
            <a:ext cx="5147421" cy="2031325"/>
          </a:xfrm>
          <a:prstGeom prst="rect">
            <a:avLst/>
          </a:prstGeom>
          <a:noFill/>
          <a:ln>
            <a:solidFill>
              <a:srgbClr val="C00000"/>
            </a:solidFill>
          </a:ln>
        </p:spPr>
        <p:txBody>
          <a:bodyPr wrap="square">
            <a:spAutoFit/>
          </a:bodyPr>
          <a:lstStyle/>
          <a:p>
            <a:pPr marL="342557" indent="-342557" algn="l">
              <a:buFont typeface="Wingdings" panose="05000000000000000000" pitchFamily="2" charset="2"/>
              <a:buChar char="§"/>
            </a:pPr>
            <a:r>
              <a:rPr lang="en-150" b="0" kern="100">
                <a:latin typeface="Arial" panose="020B0604020202020204" pitchFamily="34" charset="0"/>
                <a:ea typeface="Calibri" panose="020F0502020204030204" pitchFamily="34" charset="0"/>
                <a:cs typeface="Arial" panose="020B0604020202020204" pitchFamily="34" charset="0"/>
              </a:rPr>
              <a:t>Enrollment for outpatient </a:t>
            </a:r>
            <a:r>
              <a:rPr lang="en-150" b="0" i="1" kern="100">
                <a:latin typeface="Arial" panose="020B0604020202020204" pitchFamily="34" charset="0"/>
                <a:ea typeface="Calibri" panose="020F0502020204030204" pitchFamily="34" charset="0"/>
                <a:cs typeface="Arial" panose="020B0604020202020204" pitchFamily="34" charset="0"/>
              </a:rPr>
              <a:t>vs</a:t>
            </a:r>
            <a:r>
              <a:rPr lang="en-150" b="0" kern="100">
                <a:latin typeface="Arial" panose="020B0604020202020204" pitchFamily="34" charset="0"/>
                <a:ea typeface="Calibri" panose="020F0502020204030204" pitchFamily="34" charset="0"/>
                <a:cs typeface="Arial" panose="020B0604020202020204" pitchFamily="34" charset="0"/>
              </a:rPr>
              <a:t> admission for inpatients</a:t>
            </a:r>
            <a:endParaRPr lang="en-US" b="0" kern="100">
              <a:latin typeface="Arial" panose="020B0604020202020204" pitchFamily="34" charset="0"/>
              <a:ea typeface="Calibri" panose="020F0502020204030204" pitchFamily="34" charset="0"/>
              <a:cs typeface="Arial" panose="020B0604020202020204" pitchFamily="34" charset="0"/>
            </a:endParaRPr>
          </a:p>
          <a:p>
            <a:pPr marL="342557" indent="-342557" algn="l">
              <a:buFont typeface="Wingdings" panose="05000000000000000000" pitchFamily="2" charset="2"/>
              <a:buChar char="§"/>
            </a:pPr>
            <a:r>
              <a:rPr lang="en-150" b="0" kern="100">
                <a:latin typeface="Arial" panose="020B0604020202020204" pitchFamily="34" charset="0"/>
                <a:ea typeface="Calibri" panose="020F0502020204030204" pitchFamily="34" charset="0"/>
                <a:cs typeface="Arial" panose="020B0604020202020204" pitchFamily="34" charset="0"/>
              </a:rPr>
              <a:t>Mortality – death of any cause </a:t>
            </a:r>
          </a:p>
          <a:p>
            <a:pPr marL="342557" indent="-342557" algn="l">
              <a:buFont typeface="Wingdings" panose="05000000000000000000" pitchFamily="2" charset="2"/>
              <a:buChar char="§"/>
            </a:pPr>
            <a:r>
              <a:rPr lang="en-150" b="0" kern="100">
                <a:latin typeface="Arial" panose="020B0604020202020204" pitchFamily="34" charset="0"/>
                <a:ea typeface="Calibri" panose="020F0502020204030204" pitchFamily="34" charset="0"/>
                <a:cs typeface="Arial" panose="020B0604020202020204" pitchFamily="34" charset="0"/>
              </a:rPr>
              <a:t>Most SAM IPD cases recovering will be </a:t>
            </a:r>
            <a:r>
              <a:rPr lang="en-150" b="0" u="sng" kern="100">
                <a:latin typeface="Arial" panose="020B0604020202020204" pitchFamily="34" charset="0"/>
                <a:ea typeface="Calibri" panose="020F0502020204030204" pitchFamily="34" charset="0"/>
                <a:cs typeface="Arial" panose="020B0604020202020204" pitchFamily="34" charset="0"/>
              </a:rPr>
              <a:t>transferred</a:t>
            </a:r>
            <a:r>
              <a:rPr lang="en-150" b="0" kern="100">
                <a:latin typeface="Arial" panose="020B0604020202020204" pitchFamily="34" charset="0"/>
                <a:ea typeface="Calibri" panose="020F0502020204030204" pitchFamily="34" charset="0"/>
                <a:cs typeface="Arial" panose="020B0604020202020204" pitchFamily="34" charset="0"/>
              </a:rPr>
              <a:t> for OPD SAM</a:t>
            </a:r>
          </a:p>
          <a:p>
            <a:pPr marL="342557" indent="-342557" algn="l">
              <a:buFont typeface="Wingdings" panose="05000000000000000000" pitchFamily="2" charset="2"/>
              <a:buChar char="§"/>
            </a:pPr>
            <a:r>
              <a:rPr lang="en-150" b="0" kern="100">
                <a:latin typeface="Arial" panose="020B0604020202020204" pitchFamily="34" charset="0"/>
                <a:ea typeface="Calibri" panose="020F0502020204030204" pitchFamily="34" charset="0"/>
                <a:cs typeface="Arial" panose="020B0604020202020204" pitchFamily="34" charset="0"/>
              </a:rPr>
              <a:t>SAM OPD cases worsening </a:t>
            </a:r>
            <a:r>
              <a:rPr lang="en-US" b="0" u="sng" kern="100">
                <a:latin typeface="Arial" panose="020B0604020202020204" pitchFamily="34" charset="0"/>
                <a:ea typeface="Calibri" panose="020F0502020204030204" pitchFamily="34" charset="0"/>
                <a:cs typeface="Arial" panose="020B0604020202020204" pitchFamily="34" charset="0"/>
              </a:rPr>
              <a:t>referred</a:t>
            </a:r>
            <a:r>
              <a:rPr lang="en-150" b="0" u="sng" kern="100">
                <a:latin typeface="Arial" panose="020B0604020202020204" pitchFamily="34" charset="0"/>
                <a:ea typeface="Calibri" panose="020F0502020204030204" pitchFamily="34" charset="0"/>
                <a:cs typeface="Arial" panose="020B0604020202020204" pitchFamily="34" charset="0"/>
              </a:rPr>
              <a:t> </a:t>
            </a:r>
            <a:r>
              <a:rPr lang="en-150" b="0" kern="100">
                <a:latin typeface="Arial" panose="020B0604020202020204" pitchFamily="34" charset="0"/>
                <a:ea typeface="Calibri" panose="020F0502020204030204" pitchFamily="34" charset="0"/>
                <a:cs typeface="Arial" panose="020B0604020202020204" pitchFamily="34" charset="0"/>
              </a:rPr>
              <a:t>to IPD treatment</a:t>
            </a:r>
          </a:p>
          <a:p>
            <a:pPr marL="342557" indent="-342557" algn="l">
              <a:buFont typeface="Wingdings" panose="05000000000000000000" pitchFamily="2" charset="2"/>
              <a:buChar char="§"/>
            </a:pPr>
            <a:r>
              <a:rPr lang="en-150" b="0" i="1" u="sng" kern="100">
                <a:latin typeface="Arial" panose="020B0604020202020204" pitchFamily="34" charset="0"/>
                <a:ea typeface="Calibri" panose="020F0502020204030204" pitchFamily="34" charset="0"/>
                <a:cs typeface="Arial" panose="020B0604020202020204" pitchFamily="34" charset="0"/>
              </a:rPr>
              <a:t>Referrals: </a:t>
            </a:r>
            <a:r>
              <a:rPr lang="en-US" b="0" i="1">
                <a:solidFill>
                  <a:srgbClr val="221E1F"/>
                </a:solidFill>
                <a:latin typeface="Arial" panose="020B0604020202020204" pitchFamily="34" charset="0"/>
                <a:ea typeface="Calibri" panose="020F0502020204030204" pitchFamily="34" charset="0"/>
                <a:cs typeface="Arial" panose="020B0604020202020204" pitchFamily="34" charset="0"/>
              </a:rPr>
              <a:t>The number should not include infants and children who are seen in an admission unit or initially assessed in an outpatient </a:t>
            </a:r>
            <a:r>
              <a:rPr lang="en-US" b="0" i="1" err="1">
                <a:solidFill>
                  <a:srgbClr val="221E1F"/>
                </a:solidFill>
                <a:latin typeface="Arial" panose="020B0604020202020204" pitchFamily="34" charset="0"/>
                <a:ea typeface="Calibri" panose="020F0502020204030204" pitchFamily="34" charset="0"/>
                <a:cs typeface="Arial" panose="020B0604020202020204" pitchFamily="34" charset="0"/>
              </a:rPr>
              <a:t>centre</a:t>
            </a:r>
            <a:r>
              <a:rPr lang="en-US" b="0" i="1">
                <a:solidFill>
                  <a:srgbClr val="221E1F"/>
                </a:solidFill>
                <a:latin typeface="Arial" panose="020B0604020202020204" pitchFamily="34" charset="0"/>
                <a:ea typeface="Calibri" panose="020F0502020204030204" pitchFamily="34" charset="0"/>
                <a:cs typeface="Arial" panose="020B0604020202020204" pitchFamily="34" charset="0"/>
              </a:rPr>
              <a:t> and sent directly to inpatient care the same day.</a:t>
            </a:r>
            <a:endParaRPr lang="en-150" b="0" kern="100">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A10E53A-3714-92FE-D17C-351C69D37284}"/>
              </a:ext>
            </a:extLst>
          </p:cNvPr>
          <p:cNvSpPr txBox="1"/>
          <p:nvPr/>
        </p:nvSpPr>
        <p:spPr>
          <a:xfrm>
            <a:off x="6512685" y="3238585"/>
            <a:ext cx="5147422" cy="307328"/>
          </a:xfrm>
          <a:prstGeom prst="rect">
            <a:avLst/>
          </a:prstGeom>
          <a:solidFill>
            <a:srgbClr val="000000"/>
          </a:solidFill>
          <a:ln>
            <a:solidFill>
              <a:srgbClr val="FFFFFF"/>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150" sz="1399" b="0" i="0" u="none" strike="noStrike" kern="0" cap="none" spc="0" normalizeH="0" baseline="0" noProof="0">
                <a:ln>
                  <a:noFill/>
                </a:ln>
                <a:solidFill>
                  <a:srgbClr val="FFFFFF"/>
                </a:solidFill>
                <a:effectLst/>
                <a:uLnTx/>
                <a:uFillTx/>
                <a:sym typeface="Wingdings" panose="05000000000000000000" pitchFamily="2" charset="2"/>
              </a:rPr>
              <a:t>Special attention for reporting </a:t>
            </a:r>
            <a:endParaRPr kumimoji="0" lang="en-GB" sz="1399" b="0" i="0" u="none" strike="noStrike" kern="0" cap="none" spc="0" normalizeH="0" baseline="0" noProof="0">
              <a:ln>
                <a:noFill/>
              </a:ln>
              <a:solidFill>
                <a:srgbClr val="FFFFFF"/>
              </a:solidFill>
              <a:effectLst/>
              <a:uLnTx/>
              <a:uFillTx/>
              <a:sym typeface="Wingdings" panose="05000000000000000000" pitchFamily="2" charset="2"/>
            </a:endParaRPr>
          </a:p>
        </p:txBody>
      </p:sp>
      <p:graphicFrame>
        <p:nvGraphicFramePr>
          <p:cNvPr id="17" name="Table 11">
            <a:extLst>
              <a:ext uri="{FF2B5EF4-FFF2-40B4-BE49-F238E27FC236}">
                <a16:creationId xmlns:a16="http://schemas.microsoft.com/office/drawing/2014/main" id="{CE6345E8-E0B9-02FC-8742-BA9B8221A8FE}"/>
              </a:ext>
            </a:extLst>
          </p:cNvPr>
          <p:cNvGraphicFramePr>
            <a:graphicFrameLocks noGrp="1"/>
          </p:cNvGraphicFramePr>
          <p:nvPr/>
        </p:nvGraphicFramePr>
        <p:xfrm>
          <a:off x="783119" y="3238585"/>
          <a:ext cx="5147421" cy="2781622"/>
        </p:xfrm>
        <a:graphic>
          <a:graphicData uri="http://schemas.openxmlformats.org/drawingml/2006/table">
            <a:tbl>
              <a:tblPr firstRow="1" bandRow="1"/>
              <a:tblGrid>
                <a:gridCol w="2473389">
                  <a:extLst>
                    <a:ext uri="{9D8B030D-6E8A-4147-A177-3AD203B41FA5}">
                      <a16:colId xmlns:a16="http://schemas.microsoft.com/office/drawing/2014/main" val="1250594167"/>
                    </a:ext>
                  </a:extLst>
                </a:gridCol>
                <a:gridCol w="2674032">
                  <a:extLst>
                    <a:ext uri="{9D8B030D-6E8A-4147-A177-3AD203B41FA5}">
                      <a16:colId xmlns:a16="http://schemas.microsoft.com/office/drawing/2014/main" val="2332419023"/>
                    </a:ext>
                  </a:extLst>
                </a:gridCol>
              </a:tblGrid>
              <a:tr h="258810">
                <a:tc>
                  <a:txBody>
                    <a:bodyPr/>
                    <a:lstStyle>
                      <a:lvl1pPr marL="0" algn="l" defTabSz="913486" rtl="0" eaLnBrk="1" latinLnBrk="0" hangingPunct="1">
                        <a:defRPr sz="1798" b="1" kern="1200">
                          <a:solidFill>
                            <a:schemeClr val="lt1"/>
                          </a:solidFill>
                          <a:latin typeface="Helvetica Neue Medium"/>
                          <a:ea typeface="Helvetica Neue Medium"/>
                          <a:cs typeface="Helvetica Neue Medium"/>
                        </a:defRPr>
                      </a:lvl1pPr>
                      <a:lvl2pPr marL="456743" algn="l" defTabSz="913486" rtl="0" eaLnBrk="1" latinLnBrk="0" hangingPunct="1">
                        <a:defRPr sz="1798" b="1" kern="1200">
                          <a:solidFill>
                            <a:schemeClr val="lt1"/>
                          </a:solidFill>
                          <a:latin typeface="Helvetica Neue Medium"/>
                          <a:ea typeface="Helvetica Neue Medium"/>
                          <a:cs typeface="Helvetica Neue Medium"/>
                        </a:defRPr>
                      </a:lvl2pPr>
                      <a:lvl3pPr marL="913486" algn="l" defTabSz="913486" rtl="0" eaLnBrk="1" latinLnBrk="0" hangingPunct="1">
                        <a:defRPr sz="1798" b="1" kern="1200">
                          <a:solidFill>
                            <a:schemeClr val="lt1"/>
                          </a:solidFill>
                          <a:latin typeface="Helvetica Neue Medium"/>
                          <a:ea typeface="Helvetica Neue Medium"/>
                          <a:cs typeface="Helvetica Neue Medium"/>
                        </a:defRPr>
                      </a:lvl3pPr>
                      <a:lvl4pPr marL="1370228" algn="l" defTabSz="913486" rtl="0" eaLnBrk="1" latinLnBrk="0" hangingPunct="1">
                        <a:defRPr sz="1798" b="1" kern="1200">
                          <a:solidFill>
                            <a:schemeClr val="lt1"/>
                          </a:solidFill>
                          <a:latin typeface="Helvetica Neue Medium"/>
                          <a:ea typeface="Helvetica Neue Medium"/>
                          <a:cs typeface="Helvetica Neue Medium"/>
                        </a:defRPr>
                      </a:lvl4pPr>
                      <a:lvl5pPr marL="1826971" algn="l" defTabSz="913486" rtl="0" eaLnBrk="1" latinLnBrk="0" hangingPunct="1">
                        <a:defRPr sz="1798" b="1" kern="1200">
                          <a:solidFill>
                            <a:schemeClr val="lt1"/>
                          </a:solidFill>
                          <a:latin typeface="Helvetica Neue Medium"/>
                          <a:ea typeface="Helvetica Neue Medium"/>
                          <a:cs typeface="Helvetica Neue Medium"/>
                        </a:defRPr>
                      </a:lvl5pPr>
                      <a:lvl6pPr marL="2283714" algn="l" defTabSz="913486" rtl="0" eaLnBrk="1" latinLnBrk="0" hangingPunct="1">
                        <a:defRPr sz="1798" b="1" kern="1200">
                          <a:solidFill>
                            <a:schemeClr val="lt1"/>
                          </a:solidFill>
                          <a:latin typeface="Helvetica Neue Medium"/>
                          <a:ea typeface="Helvetica Neue Medium"/>
                          <a:cs typeface="Helvetica Neue Medium"/>
                        </a:defRPr>
                      </a:lvl6pPr>
                      <a:lvl7pPr marL="2740457" algn="l" defTabSz="913486" rtl="0" eaLnBrk="1" latinLnBrk="0" hangingPunct="1">
                        <a:defRPr sz="1798" b="1" kern="1200">
                          <a:solidFill>
                            <a:schemeClr val="lt1"/>
                          </a:solidFill>
                          <a:latin typeface="Helvetica Neue Medium"/>
                          <a:ea typeface="Helvetica Neue Medium"/>
                          <a:cs typeface="Helvetica Neue Medium"/>
                        </a:defRPr>
                      </a:lvl7pPr>
                      <a:lvl8pPr marL="3197200" algn="l" defTabSz="913486" rtl="0" eaLnBrk="1" latinLnBrk="0" hangingPunct="1">
                        <a:defRPr sz="1798" b="1" kern="1200">
                          <a:solidFill>
                            <a:schemeClr val="lt1"/>
                          </a:solidFill>
                          <a:latin typeface="Helvetica Neue Medium"/>
                          <a:ea typeface="Helvetica Neue Medium"/>
                          <a:cs typeface="Helvetica Neue Medium"/>
                        </a:defRPr>
                      </a:lvl8pPr>
                      <a:lvl9pPr marL="3653942" algn="l" defTabSz="913486" rtl="0" eaLnBrk="1" latinLnBrk="0" hangingPunct="1">
                        <a:defRPr sz="1798" b="1" kern="1200">
                          <a:solidFill>
                            <a:schemeClr val="lt1"/>
                          </a:solidFill>
                          <a:latin typeface="Helvetica Neue Medium"/>
                          <a:ea typeface="Helvetica Neue Medium"/>
                          <a:cs typeface="Helvetica Neue Medium"/>
                        </a:defRPr>
                      </a:lvl9pPr>
                    </a:lstStyle>
                    <a:p>
                      <a:pPr algn="ctr"/>
                      <a:r>
                        <a:rPr lang="en-150" sz="1100"/>
                        <a:t>Outpatient</a:t>
                      </a:r>
                      <a:endParaRPr lang="en-US" sz="1100"/>
                    </a:p>
                  </a:txBody>
                  <a:tcPr marL="91345" marR="91345" marT="45672" marB="4567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A2FF"/>
                    </a:solidFill>
                  </a:tcPr>
                </a:tc>
                <a:tc>
                  <a:txBody>
                    <a:bodyPr/>
                    <a:lstStyle>
                      <a:lvl1pPr marL="0" algn="l" defTabSz="913486" rtl="0" eaLnBrk="1" latinLnBrk="0" hangingPunct="1">
                        <a:defRPr sz="1798" b="1" kern="1200">
                          <a:solidFill>
                            <a:schemeClr val="lt1"/>
                          </a:solidFill>
                          <a:latin typeface="Helvetica Neue Medium"/>
                          <a:ea typeface="Helvetica Neue Medium"/>
                          <a:cs typeface="Helvetica Neue Medium"/>
                        </a:defRPr>
                      </a:lvl1pPr>
                      <a:lvl2pPr marL="456743" algn="l" defTabSz="913486" rtl="0" eaLnBrk="1" latinLnBrk="0" hangingPunct="1">
                        <a:defRPr sz="1798" b="1" kern="1200">
                          <a:solidFill>
                            <a:schemeClr val="lt1"/>
                          </a:solidFill>
                          <a:latin typeface="Helvetica Neue Medium"/>
                          <a:ea typeface="Helvetica Neue Medium"/>
                          <a:cs typeface="Helvetica Neue Medium"/>
                        </a:defRPr>
                      </a:lvl2pPr>
                      <a:lvl3pPr marL="913486" algn="l" defTabSz="913486" rtl="0" eaLnBrk="1" latinLnBrk="0" hangingPunct="1">
                        <a:defRPr sz="1798" b="1" kern="1200">
                          <a:solidFill>
                            <a:schemeClr val="lt1"/>
                          </a:solidFill>
                          <a:latin typeface="Helvetica Neue Medium"/>
                          <a:ea typeface="Helvetica Neue Medium"/>
                          <a:cs typeface="Helvetica Neue Medium"/>
                        </a:defRPr>
                      </a:lvl3pPr>
                      <a:lvl4pPr marL="1370228" algn="l" defTabSz="913486" rtl="0" eaLnBrk="1" latinLnBrk="0" hangingPunct="1">
                        <a:defRPr sz="1798" b="1" kern="1200">
                          <a:solidFill>
                            <a:schemeClr val="lt1"/>
                          </a:solidFill>
                          <a:latin typeface="Helvetica Neue Medium"/>
                          <a:ea typeface="Helvetica Neue Medium"/>
                          <a:cs typeface="Helvetica Neue Medium"/>
                        </a:defRPr>
                      </a:lvl4pPr>
                      <a:lvl5pPr marL="1826971" algn="l" defTabSz="913486" rtl="0" eaLnBrk="1" latinLnBrk="0" hangingPunct="1">
                        <a:defRPr sz="1798" b="1" kern="1200">
                          <a:solidFill>
                            <a:schemeClr val="lt1"/>
                          </a:solidFill>
                          <a:latin typeface="Helvetica Neue Medium"/>
                          <a:ea typeface="Helvetica Neue Medium"/>
                          <a:cs typeface="Helvetica Neue Medium"/>
                        </a:defRPr>
                      </a:lvl5pPr>
                      <a:lvl6pPr marL="2283714" algn="l" defTabSz="913486" rtl="0" eaLnBrk="1" latinLnBrk="0" hangingPunct="1">
                        <a:defRPr sz="1798" b="1" kern="1200">
                          <a:solidFill>
                            <a:schemeClr val="lt1"/>
                          </a:solidFill>
                          <a:latin typeface="Helvetica Neue Medium"/>
                          <a:ea typeface="Helvetica Neue Medium"/>
                          <a:cs typeface="Helvetica Neue Medium"/>
                        </a:defRPr>
                      </a:lvl6pPr>
                      <a:lvl7pPr marL="2740457" algn="l" defTabSz="913486" rtl="0" eaLnBrk="1" latinLnBrk="0" hangingPunct="1">
                        <a:defRPr sz="1798" b="1" kern="1200">
                          <a:solidFill>
                            <a:schemeClr val="lt1"/>
                          </a:solidFill>
                          <a:latin typeface="Helvetica Neue Medium"/>
                          <a:ea typeface="Helvetica Neue Medium"/>
                          <a:cs typeface="Helvetica Neue Medium"/>
                        </a:defRPr>
                      </a:lvl7pPr>
                      <a:lvl8pPr marL="3197200" algn="l" defTabSz="913486" rtl="0" eaLnBrk="1" latinLnBrk="0" hangingPunct="1">
                        <a:defRPr sz="1798" b="1" kern="1200">
                          <a:solidFill>
                            <a:schemeClr val="lt1"/>
                          </a:solidFill>
                          <a:latin typeface="Helvetica Neue Medium"/>
                          <a:ea typeface="Helvetica Neue Medium"/>
                          <a:cs typeface="Helvetica Neue Medium"/>
                        </a:defRPr>
                      </a:lvl8pPr>
                      <a:lvl9pPr marL="3653942" algn="l" defTabSz="913486" rtl="0" eaLnBrk="1" latinLnBrk="0" hangingPunct="1">
                        <a:defRPr sz="1798" b="1" kern="1200">
                          <a:solidFill>
                            <a:schemeClr val="lt1"/>
                          </a:solidFill>
                          <a:latin typeface="Helvetica Neue Medium"/>
                          <a:ea typeface="Helvetica Neue Medium"/>
                          <a:cs typeface="Helvetica Neue Medium"/>
                        </a:defRPr>
                      </a:lvl9pPr>
                    </a:lstStyle>
                    <a:p>
                      <a:r>
                        <a:rPr lang="en-150" sz="1100"/>
                        <a:t>Inpatient</a:t>
                      </a:r>
                      <a:endParaRPr lang="en-US" sz="1100"/>
                    </a:p>
                  </a:txBody>
                  <a:tcPr marL="91345" marR="91345" marT="45672" marB="4567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A2FF"/>
                    </a:solidFill>
                  </a:tcPr>
                </a:tc>
                <a:extLst>
                  <a:ext uri="{0D108BD9-81ED-4DB2-BD59-A6C34878D82A}">
                    <a16:rowId xmlns:a16="http://schemas.microsoft.com/office/drawing/2014/main" val="919270448"/>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solidFill>
                            <a:prstClr val="black"/>
                          </a:solidFill>
                        </a:rPr>
                        <a:t>SAM </a:t>
                      </a:r>
                      <a:r>
                        <a:rPr lang="en-US" sz="1600">
                          <a:solidFill>
                            <a:prstClr val="black"/>
                          </a:solidFill>
                        </a:rPr>
                        <a:t>enrollment</a:t>
                      </a:r>
                      <a:endParaRPr lang="en-US" sz="1600"/>
                    </a:p>
                  </a:txBody>
                  <a:tcPr marL="91345" marR="91345" marT="45672" marB="456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solidFill>
                            <a:prstClr val="black"/>
                          </a:solidFill>
                        </a:rPr>
                        <a:t>SAM </a:t>
                      </a:r>
                      <a:r>
                        <a:rPr lang="en-US" sz="1600">
                          <a:solidFill>
                            <a:prstClr val="black"/>
                          </a:solidFill>
                        </a:rPr>
                        <a:t>a</a:t>
                      </a:r>
                      <a:r>
                        <a:rPr lang="en-150" sz="1600">
                          <a:solidFill>
                            <a:prstClr val="black"/>
                          </a:solidFill>
                        </a:rPr>
                        <a:t>dmitted </a:t>
                      </a:r>
                      <a:endParaRPr lang="en-US" sz="1600"/>
                    </a:p>
                  </a:txBody>
                  <a:tcPr marL="91345" marR="91345" marT="45672" marB="456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661695954"/>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t>SAM outpatient coverage</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2667569561"/>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solidFill>
                            <a:prstClr val="black"/>
                          </a:solidFill>
                        </a:rPr>
                        <a:t>SAM </a:t>
                      </a:r>
                      <a:r>
                        <a:rPr lang="en-US" sz="1600">
                          <a:solidFill>
                            <a:prstClr val="black"/>
                          </a:solidFill>
                        </a:rPr>
                        <a:t>mortality </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solidFill>
                            <a:prstClr val="black"/>
                          </a:solidFill>
                        </a:rPr>
                        <a:t>SAM </a:t>
                      </a:r>
                      <a:r>
                        <a:rPr lang="en-US" sz="1600">
                          <a:solidFill>
                            <a:prstClr val="black"/>
                          </a:solidFill>
                        </a:rPr>
                        <a:t>mortality </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3470677076"/>
                  </a:ext>
                </a:extLst>
              </a:tr>
              <a:tr h="334931">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600">
                          <a:solidFill>
                            <a:prstClr val="black"/>
                          </a:solidFill>
                        </a:rPr>
                        <a:t>SAM </a:t>
                      </a:r>
                      <a:r>
                        <a:rPr lang="en-US" sz="1600">
                          <a:solidFill>
                            <a:prstClr val="black"/>
                          </a:solidFill>
                        </a:rPr>
                        <a:t>non-response</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600">
                          <a:solidFill>
                            <a:prstClr val="black"/>
                          </a:solidFill>
                        </a:rPr>
                        <a:t>SAM </a:t>
                      </a:r>
                      <a:r>
                        <a:rPr lang="en-US" sz="1600">
                          <a:solidFill>
                            <a:prstClr val="black"/>
                          </a:solidFill>
                        </a:rPr>
                        <a:t>non-response</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189763397"/>
                  </a:ext>
                </a:extLst>
              </a:tr>
              <a:tr h="334931">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600">
                          <a:solidFill>
                            <a:prstClr val="black"/>
                          </a:solidFill>
                        </a:rPr>
                        <a:t>SAM </a:t>
                      </a:r>
                      <a:r>
                        <a:rPr lang="en-US" sz="1600">
                          <a:solidFill>
                            <a:prstClr val="black"/>
                          </a:solidFill>
                        </a:rPr>
                        <a:t>default</a:t>
                      </a:r>
                      <a:r>
                        <a:rPr lang="en-150" sz="1600">
                          <a:solidFill>
                            <a:prstClr val="black"/>
                          </a:solidFill>
                        </a:rPr>
                        <a:t> </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600">
                          <a:solidFill>
                            <a:prstClr val="black"/>
                          </a:solidFill>
                        </a:rPr>
                        <a:t>SAM </a:t>
                      </a:r>
                      <a:r>
                        <a:rPr lang="en-US" sz="1600">
                          <a:solidFill>
                            <a:prstClr val="black"/>
                          </a:solidFill>
                        </a:rPr>
                        <a:t>default</a:t>
                      </a:r>
                      <a:r>
                        <a:rPr lang="en-150" sz="1600">
                          <a:solidFill>
                            <a:prstClr val="black"/>
                          </a:solidFill>
                        </a:rPr>
                        <a:t> </a:t>
                      </a:r>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extLst>
                  <a:ext uri="{0D108BD9-81ED-4DB2-BD59-A6C34878D82A}">
                    <a16:rowId xmlns:a16="http://schemas.microsoft.com/office/drawing/2014/main" val="1247045904"/>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solidFill>
                            <a:prstClr val="black"/>
                          </a:solidFill>
                        </a:rPr>
                        <a:t>SAM </a:t>
                      </a:r>
                      <a:r>
                        <a:rPr lang="en-US" sz="1600">
                          <a:solidFill>
                            <a:prstClr val="black"/>
                          </a:solidFill>
                        </a:rPr>
                        <a:t>recovery</a:t>
                      </a:r>
                      <a:r>
                        <a:rPr lang="en-150" sz="1600">
                          <a:solidFill>
                            <a:prstClr val="black"/>
                          </a:solidFill>
                        </a:rPr>
                        <a:t> </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tc rowSpan="2">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150" sz="1600">
                          <a:solidFill>
                            <a:prstClr val="black"/>
                          </a:solidFill>
                        </a:rPr>
                        <a:t>SAM </a:t>
                      </a:r>
                      <a:r>
                        <a:rPr lang="en-US" sz="1600">
                          <a:solidFill>
                            <a:prstClr val="black"/>
                          </a:solidFill>
                        </a:rPr>
                        <a:t>r</a:t>
                      </a:r>
                      <a:r>
                        <a:rPr lang="en-150" sz="1600">
                          <a:solidFill>
                            <a:prstClr val="black"/>
                          </a:solidFill>
                        </a:rPr>
                        <a:t>ecovery or transferred (to </a:t>
                      </a:r>
                      <a:r>
                        <a:rPr lang="en-US" sz="1600">
                          <a:solidFill>
                            <a:prstClr val="black"/>
                          </a:solidFill>
                        </a:rPr>
                        <a:t>OPD</a:t>
                      </a:r>
                      <a:r>
                        <a:rPr lang="en-150" sz="1600">
                          <a:solidFill>
                            <a:prstClr val="black"/>
                          </a:solidFill>
                        </a:rPr>
                        <a:t>)</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20000"/>
                      </a:srgbClr>
                    </a:solidFill>
                  </a:tcPr>
                </a:tc>
                <a:extLst>
                  <a:ext uri="{0D108BD9-81ED-4DB2-BD59-A6C34878D82A}">
                    <a16:rowId xmlns:a16="http://schemas.microsoft.com/office/drawing/2014/main" val="3027903807"/>
                  </a:ext>
                </a:extLst>
              </a:tr>
              <a:tr h="370454">
                <a:tc>
                  <a:txBody>
                    <a:bodyPr/>
                    <a:lstStyle>
                      <a:lvl1pPr marL="0" algn="l" defTabSz="913486" rtl="0" eaLnBrk="1" latinLnBrk="0" hangingPunct="1">
                        <a:defRPr sz="1798" kern="1200">
                          <a:solidFill>
                            <a:schemeClr val="dk1"/>
                          </a:solidFill>
                          <a:latin typeface="Helvetica Neue Medium"/>
                          <a:ea typeface="Helvetica Neue Medium"/>
                          <a:cs typeface="Helvetica Neue Medium"/>
                        </a:defRPr>
                      </a:lvl1pPr>
                      <a:lvl2pPr marL="456743" algn="l" defTabSz="913486" rtl="0" eaLnBrk="1" latinLnBrk="0" hangingPunct="1">
                        <a:defRPr sz="1798" kern="1200">
                          <a:solidFill>
                            <a:schemeClr val="dk1"/>
                          </a:solidFill>
                          <a:latin typeface="Helvetica Neue Medium"/>
                          <a:ea typeface="Helvetica Neue Medium"/>
                          <a:cs typeface="Helvetica Neue Medium"/>
                        </a:defRPr>
                      </a:lvl2pPr>
                      <a:lvl3pPr marL="913486" algn="l" defTabSz="913486" rtl="0" eaLnBrk="1" latinLnBrk="0" hangingPunct="1">
                        <a:defRPr sz="1798" kern="1200">
                          <a:solidFill>
                            <a:schemeClr val="dk1"/>
                          </a:solidFill>
                          <a:latin typeface="Helvetica Neue Medium"/>
                          <a:ea typeface="Helvetica Neue Medium"/>
                          <a:cs typeface="Helvetica Neue Medium"/>
                        </a:defRPr>
                      </a:lvl3pPr>
                      <a:lvl4pPr marL="1370228" algn="l" defTabSz="913486" rtl="0" eaLnBrk="1" latinLnBrk="0" hangingPunct="1">
                        <a:defRPr sz="1798" kern="1200">
                          <a:solidFill>
                            <a:schemeClr val="dk1"/>
                          </a:solidFill>
                          <a:latin typeface="Helvetica Neue Medium"/>
                          <a:ea typeface="Helvetica Neue Medium"/>
                          <a:cs typeface="Helvetica Neue Medium"/>
                        </a:defRPr>
                      </a:lvl4pPr>
                      <a:lvl5pPr marL="1826971" algn="l" defTabSz="913486" rtl="0" eaLnBrk="1" latinLnBrk="0" hangingPunct="1">
                        <a:defRPr sz="1798" kern="1200">
                          <a:solidFill>
                            <a:schemeClr val="dk1"/>
                          </a:solidFill>
                          <a:latin typeface="Helvetica Neue Medium"/>
                          <a:ea typeface="Helvetica Neue Medium"/>
                          <a:cs typeface="Helvetica Neue Medium"/>
                        </a:defRPr>
                      </a:lvl5pPr>
                      <a:lvl6pPr marL="2283714" algn="l" defTabSz="913486" rtl="0" eaLnBrk="1" latinLnBrk="0" hangingPunct="1">
                        <a:defRPr sz="1798" kern="1200">
                          <a:solidFill>
                            <a:schemeClr val="dk1"/>
                          </a:solidFill>
                          <a:latin typeface="Helvetica Neue Medium"/>
                          <a:ea typeface="Helvetica Neue Medium"/>
                          <a:cs typeface="Helvetica Neue Medium"/>
                        </a:defRPr>
                      </a:lvl6pPr>
                      <a:lvl7pPr marL="2740457" algn="l" defTabSz="913486" rtl="0" eaLnBrk="1" latinLnBrk="0" hangingPunct="1">
                        <a:defRPr sz="1798" kern="1200">
                          <a:solidFill>
                            <a:schemeClr val="dk1"/>
                          </a:solidFill>
                          <a:latin typeface="Helvetica Neue Medium"/>
                          <a:ea typeface="Helvetica Neue Medium"/>
                          <a:cs typeface="Helvetica Neue Medium"/>
                        </a:defRPr>
                      </a:lvl7pPr>
                      <a:lvl8pPr marL="3197200" algn="l" defTabSz="913486" rtl="0" eaLnBrk="1" latinLnBrk="0" hangingPunct="1">
                        <a:defRPr sz="1798" kern="1200">
                          <a:solidFill>
                            <a:schemeClr val="dk1"/>
                          </a:solidFill>
                          <a:latin typeface="Helvetica Neue Medium"/>
                          <a:ea typeface="Helvetica Neue Medium"/>
                          <a:cs typeface="Helvetica Neue Medium"/>
                        </a:defRPr>
                      </a:lvl8pPr>
                      <a:lvl9pPr marL="3653942" algn="l" defTabSz="913486" rtl="0" eaLnBrk="1" latinLnBrk="0" hangingPunct="1">
                        <a:defRPr sz="1798" kern="1200">
                          <a:solidFill>
                            <a:schemeClr val="dk1"/>
                          </a:solidFill>
                          <a:latin typeface="Helvetica Neue Medium"/>
                          <a:ea typeface="Helvetica Neue Medium"/>
                          <a:cs typeface="Helvetica Neue Medium"/>
                        </a:defRPr>
                      </a:lvl9pPr>
                    </a:lstStyle>
                    <a:p>
                      <a:pPr algn="l"/>
                      <a:r>
                        <a:rPr lang="en-150" sz="1600">
                          <a:solidFill>
                            <a:prstClr val="black"/>
                          </a:solidFill>
                        </a:rPr>
                        <a:t>SAM </a:t>
                      </a:r>
                      <a:r>
                        <a:rPr lang="en-US" sz="1600">
                          <a:solidFill>
                            <a:prstClr val="black"/>
                          </a:solidFill>
                        </a:rPr>
                        <a:t>r</a:t>
                      </a:r>
                      <a:r>
                        <a:rPr lang="en-150" sz="1600">
                          <a:solidFill>
                            <a:prstClr val="black"/>
                          </a:solidFill>
                        </a:rPr>
                        <a:t>eferral (to IPD)</a:t>
                      </a:r>
                      <a:endParaRPr lang="en-US" sz="1600"/>
                    </a:p>
                  </a:txBody>
                  <a:tcPr marL="91345" marR="91345" marT="45672" marB="456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2FF">
                        <a:tint val="40000"/>
                      </a:srgbClr>
                    </a:solidFill>
                  </a:tcPr>
                </a:tc>
                <a:tc vMerge="1">
                  <a:txBody>
                    <a:bodyPr/>
                    <a:lstStyle/>
                    <a:p>
                      <a:endParaRPr lang="en-US" sz="1600"/>
                    </a:p>
                  </a:txBody>
                  <a:tcPr/>
                </a:tc>
                <a:extLst>
                  <a:ext uri="{0D108BD9-81ED-4DB2-BD59-A6C34878D82A}">
                    <a16:rowId xmlns:a16="http://schemas.microsoft.com/office/drawing/2014/main" val="648216809"/>
                  </a:ext>
                </a:extLst>
              </a:tr>
            </a:tbl>
          </a:graphicData>
        </a:graphic>
      </p:graphicFrame>
      <p:pic>
        <p:nvPicPr>
          <p:cNvPr id="18" name="Picture 17">
            <a:extLst>
              <a:ext uri="{FF2B5EF4-FFF2-40B4-BE49-F238E27FC236}">
                <a16:creationId xmlns:a16="http://schemas.microsoft.com/office/drawing/2014/main" id="{9AF3217A-7A21-E8F0-6738-772C9418AFE6}"/>
              </a:ext>
            </a:extLst>
          </p:cNvPr>
          <p:cNvPicPr>
            <a:picLocks noChangeAspect="1"/>
          </p:cNvPicPr>
          <p:nvPr/>
        </p:nvPicPr>
        <p:blipFill>
          <a:blip r:embed="rId2">
            <a:lum bright="-40000" contrast="-40000"/>
          </a:blip>
          <a:stretch>
            <a:fillRect/>
          </a:stretch>
        </p:blipFill>
        <p:spPr>
          <a:xfrm rot="1146760">
            <a:off x="5115423" y="2998947"/>
            <a:ext cx="1237378" cy="925016"/>
          </a:xfrm>
          <a:prstGeom prst="rect">
            <a:avLst/>
          </a:prstGeom>
        </p:spPr>
      </p:pic>
      <p:pic>
        <p:nvPicPr>
          <p:cNvPr id="19" name="Picture 18">
            <a:extLst>
              <a:ext uri="{FF2B5EF4-FFF2-40B4-BE49-F238E27FC236}">
                <a16:creationId xmlns:a16="http://schemas.microsoft.com/office/drawing/2014/main" id="{A411BD69-C88D-1C6E-C1C2-560655309F36}"/>
              </a:ext>
            </a:extLst>
          </p:cNvPr>
          <p:cNvPicPr>
            <a:picLocks noChangeAspect="1"/>
          </p:cNvPicPr>
          <p:nvPr/>
        </p:nvPicPr>
        <p:blipFill>
          <a:blip r:embed="rId3"/>
          <a:stretch>
            <a:fillRect/>
          </a:stretch>
        </p:blipFill>
        <p:spPr>
          <a:xfrm rot="20558100">
            <a:off x="36640" y="2810190"/>
            <a:ext cx="951536" cy="1063428"/>
          </a:xfrm>
          <a:prstGeom prst="rect">
            <a:avLst/>
          </a:prstGeom>
        </p:spPr>
      </p:pic>
      <p:sp>
        <p:nvSpPr>
          <p:cNvPr id="20" name="TextBox 19">
            <a:extLst>
              <a:ext uri="{FF2B5EF4-FFF2-40B4-BE49-F238E27FC236}">
                <a16:creationId xmlns:a16="http://schemas.microsoft.com/office/drawing/2014/main" id="{243C5A50-936B-BE7D-64C8-D600C271DC7D}"/>
              </a:ext>
            </a:extLst>
          </p:cNvPr>
          <p:cNvSpPr txBox="1"/>
          <p:nvPr/>
        </p:nvSpPr>
        <p:spPr>
          <a:xfrm>
            <a:off x="518009" y="1614949"/>
            <a:ext cx="10825062" cy="399693"/>
          </a:xfrm>
          <a:prstGeom prst="rect">
            <a:avLst/>
          </a:prstGeom>
          <a:noFill/>
        </p:spPr>
        <p:txBody>
          <a:bodyPr wrap="square">
            <a:spAutoFit/>
          </a:bodyPr>
          <a:lstStyle/>
          <a:p>
            <a:r>
              <a:rPr lang="en-150" sz="1998">
                <a:latin typeface="Arial" panose="020B0604020202020204" pitchFamily="34" charset="0"/>
                <a:ea typeface="Times New Roman" panose="02020603050405020304" pitchFamily="18" charset="0"/>
                <a:cs typeface="Arial" panose="020B0604020202020204" pitchFamily="34" charset="0"/>
              </a:rPr>
              <a:t>Treatment</a:t>
            </a:r>
            <a:r>
              <a:rPr lang="en-US" sz="1998">
                <a:latin typeface="Arial" panose="020B0604020202020204" pitchFamily="34" charset="0"/>
                <a:ea typeface="Times New Roman" panose="02020603050405020304" pitchFamily="18" charset="0"/>
                <a:cs typeface="Arial" panose="020B0604020202020204" pitchFamily="34" charset="0"/>
              </a:rPr>
              <a:t>, Management, and R</a:t>
            </a:r>
            <a:r>
              <a:rPr lang="en-150" sz="1998">
                <a:latin typeface="Arial" panose="020B0604020202020204" pitchFamily="34" charset="0"/>
                <a:ea typeface="Times New Roman" panose="02020603050405020304" pitchFamily="18" charset="0"/>
                <a:cs typeface="Arial" panose="020B0604020202020204" pitchFamily="34" charset="0"/>
              </a:rPr>
              <a:t>eferrals (</a:t>
            </a:r>
            <a:r>
              <a:rPr lang="en-US" sz="1998">
                <a:latin typeface="Arial" panose="020B0604020202020204" pitchFamily="34" charset="0"/>
                <a:ea typeface="Calibri" panose="020F0502020204030204" pitchFamily="34" charset="0"/>
                <a:cs typeface="Arial" panose="020B0604020202020204" pitchFamily="34" charset="0"/>
              </a:rPr>
              <a:t>infants and children </a:t>
            </a:r>
            <a:r>
              <a:rPr lang="en-US" sz="1998">
                <a:highlight>
                  <a:srgbClr val="FFFF00"/>
                </a:highlight>
                <a:latin typeface="Arial" panose="020B0604020202020204" pitchFamily="34" charset="0"/>
                <a:ea typeface="Calibri" panose="020F0502020204030204" pitchFamily="34" charset="0"/>
                <a:cs typeface="Arial" panose="020B0604020202020204" pitchFamily="34" charset="0"/>
              </a:rPr>
              <a:t>6-59</a:t>
            </a:r>
            <a:r>
              <a:rPr lang="en-US" sz="1998">
                <a:latin typeface="Arial" panose="020B0604020202020204" pitchFamily="34" charset="0"/>
                <a:ea typeface="Calibri" panose="020F0502020204030204" pitchFamily="34" charset="0"/>
                <a:cs typeface="Arial" panose="020B0604020202020204" pitchFamily="34" charset="0"/>
              </a:rPr>
              <a:t> months for age)</a:t>
            </a:r>
            <a:endParaRPr lang="en-150" sz="1998">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34655AC-A532-EEAE-82D1-E33FBD6FE06E}"/>
              </a:ext>
            </a:extLst>
          </p:cNvPr>
          <p:cNvSpPr txBox="1"/>
          <p:nvPr/>
        </p:nvSpPr>
        <p:spPr>
          <a:xfrm>
            <a:off x="4050827" y="2053198"/>
            <a:ext cx="3560290" cy="399789"/>
          </a:xfrm>
          <a:prstGeom prst="rect">
            <a:avLst/>
          </a:prstGeom>
          <a:solidFill>
            <a:srgbClr val="FFFFFF"/>
          </a:solidFill>
          <a:ln w="12700">
            <a:solidFill>
              <a:srgbClr val="00A2FF"/>
            </a:solid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150" sz="1998"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SAM I</a:t>
            </a:r>
            <a:r>
              <a:rPr kumimoji="0" lang="en-US" sz="1998"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n</a:t>
            </a:r>
            <a:r>
              <a:rPr kumimoji="0" lang="en-150" sz="1998"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a:t>
            </a:r>
            <a:r>
              <a:rPr kumimoji="0" lang="en-US" sz="1998"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patient &amp; outpatient</a:t>
            </a:r>
            <a:endParaRPr kumimoji="0" lang="en-US" sz="1998"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2737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766557"/>
              <a:ext cx="5040000"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New guidance for routine nutrition indicators reporting</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AF013164-EDBA-CDC3-EEF1-26EB09A4A79D}"/>
              </a:ext>
            </a:extLst>
          </p:cNvPr>
          <p:cNvSpPr/>
          <p:nvPr/>
        </p:nvSpPr>
        <p:spPr>
          <a:xfrm>
            <a:off x="289349" y="1437452"/>
            <a:ext cx="7601977" cy="5163366"/>
          </a:xfrm>
          <a:prstGeom prst="rect">
            <a:avLst/>
          </a:prstGeom>
        </p:spPr>
        <p:txBody>
          <a:bodyPr wrap="square" lIns="91345" tIns="45672" rIns="91345" bIns="45672" anchor="t">
            <a:noAutofit/>
          </a:bodyPr>
          <a:lstStyle/>
          <a:p>
            <a:pPr marL="0" marR="0" lvl="0" indent="0" defTabSz="914400" eaLnBrk="1" fontAlgn="auto" latinLnBrk="0" hangingPunct="1">
              <a:lnSpc>
                <a:spcPct val="100000"/>
              </a:lnSpc>
              <a:spcBef>
                <a:spcPts val="0"/>
              </a:spcBef>
              <a:spcAft>
                <a:spcPts val="1199"/>
              </a:spcAft>
              <a:buClrTx/>
              <a:buSzTx/>
              <a:buFontTx/>
              <a:buNone/>
              <a:tabLst/>
              <a:defRPr/>
            </a:pPr>
            <a:r>
              <a:rPr kumimoji="0" lang="en-US" sz="2400" i="0" u="none" strike="noStrike" kern="0" cap="none" spc="0" normalizeH="0" baseline="0" noProof="0">
                <a:ln>
                  <a:noFill/>
                </a:ln>
                <a:solidFill>
                  <a:srgbClr val="00A2FF"/>
                </a:solidFill>
                <a:effectLst/>
                <a:uLnTx/>
                <a:uFillTx/>
                <a:latin typeface="Helvetica Neue Medium"/>
              </a:rPr>
              <a:t>First ever global recommendations on nutrition indicators for routine data collection</a:t>
            </a:r>
          </a:p>
          <a:p>
            <a:pPr marL="0" marR="0" lvl="0" indent="0" defTabSz="914400" eaLnBrk="1" fontAlgn="auto" latinLnBrk="0" hangingPunct="1">
              <a:lnSpc>
                <a:spcPct val="100000"/>
              </a:lnSpc>
              <a:spcBef>
                <a:spcPts val="0"/>
              </a:spcBef>
              <a:spcAft>
                <a:spcPts val="1199"/>
              </a:spcAft>
              <a:buClrTx/>
              <a:buSzTx/>
              <a:buFontTx/>
              <a:buNone/>
              <a:tabLst/>
              <a:defRPr/>
            </a:pPr>
            <a:endParaRPr kumimoji="0" lang="en-GB" sz="2400" b="0" i="0" u="sng" strike="noStrike" kern="0" cap="none" spc="0" normalizeH="0" baseline="0" noProof="0">
              <a:ln>
                <a:noFill/>
              </a:ln>
              <a:solidFill>
                <a:srgbClr val="5E5E5E"/>
              </a:solidFill>
              <a:effectLst/>
              <a:uLnTx/>
              <a:uFillTx/>
              <a:latin typeface="Helvetica Neue Medium"/>
              <a:ea typeface="Times New Roman" panose="02020603050405020304" pitchFamily="18" charset="0"/>
            </a:endParaRPr>
          </a:p>
          <a:p>
            <a:pPr marL="228371" marR="0" lvl="0" indent="-228371" algn="l" defTabSz="914400" eaLnBrk="1" fontAlgn="auto" latinLnBrk="0" hangingPunct="1">
              <a:lnSpc>
                <a:spcPct val="100000"/>
              </a:lnSpc>
              <a:spcBef>
                <a:spcPts val="0"/>
              </a:spcBef>
              <a:spcAft>
                <a:spcPts val="1199"/>
              </a:spcAft>
              <a:buClrTx/>
              <a:buSzTx/>
              <a:buFont typeface="Arial" panose="020B0604020202020204" pitchFamily="34" charset="0"/>
              <a:buChar char="•"/>
              <a:tabLst/>
              <a:defRPr/>
            </a:pPr>
            <a:r>
              <a:rPr kumimoji="0" lang="en-GB" sz="2000" b="0" i="0" u="none" strike="noStrike" kern="0" cap="none" spc="0" normalizeH="0" baseline="0" noProof="0">
                <a:ln>
                  <a:noFill/>
                </a:ln>
                <a:solidFill>
                  <a:sysClr val="windowText" lastClr="000000"/>
                </a:solidFill>
                <a:effectLst/>
                <a:uLnTx/>
                <a:uFillTx/>
              </a:rPr>
              <a:t>Provides </a:t>
            </a:r>
            <a:r>
              <a:rPr kumimoji="0" lang="en-GB" sz="2000" b="0" i="0" u="none" strike="noStrike" kern="0" cap="none" spc="0" normalizeH="0" baseline="0" noProof="0">
                <a:ln>
                  <a:noFill/>
                </a:ln>
                <a:solidFill>
                  <a:sysClr val="windowText" lastClr="000000"/>
                </a:solidFill>
                <a:effectLst/>
                <a:uLnTx/>
                <a:uFillTx/>
                <a:latin typeface="Helvetica Neue Medium"/>
              </a:rPr>
              <a:t>standard </a:t>
            </a:r>
            <a:r>
              <a:rPr kumimoji="0" lang="en-GB" sz="2000" b="0" i="0" u="none" strike="noStrike" kern="0" cap="none" spc="0" normalizeH="0" baseline="0" noProof="0">
                <a:ln>
                  <a:noFill/>
                </a:ln>
                <a:solidFill>
                  <a:sysClr val="windowText" lastClr="000000"/>
                </a:solidFill>
                <a:effectLst/>
                <a:uLnTx/>
                <a:uFillTx/>
              </a:rPr>
              <a:t>set of routine nutrition indicators </a:t>
            </a:r>
            <a:r>
              <a:rPr kumimoji="0" lang="en-150" sz="2000" b="0" i="0" u="none" strike="noStrike" kern="0" cap="none" spc="0" normalizeH="0" baseline="0" noProof="0">
                <a:ln>
                  <a:noFill/>
                </a:ln>
                <a:solidFill>
                  <a:sysClr val="windowText" lastClr="000000"/>
                </a:solidFill>
                <a:effectLst/>
                <a:uLnTx/>
                <a:uFillTx/>
              </a:rPr>
              <a:t>(core, additional and longitudinal).</a:t>
            </a:r>
            <a:endParaRPr kumimoji="0" lang="en-GB" sz="2000" b="0" i="0" u="none" strike="noStrike" kern="0" cap="none" spc="0" normalizeH="0" baseline="0" noProof="0">
              <a:ln>
                <a:noFill/>
              </a:ln>
              <a:solidFill>
                <a:sysClr val="windowText" lastClr="000000"/>
              </a:solidFill>
              <a:effectLst/>
              <a:uLnTx/>
              <a:uFillTx/>
            </a:endParaRPr>
          </a:p>
          <a:p>
            <a:pPr marL="228371" marR="0" lvl="0" indent="-228371" algn="l" defTabSz="914400" eaLnBrk="1" fontAlgn="auto" latinLnBrk="0" hangingPunct="1">
              <a:lnSpc>
                <a:spcPct val="100000"/>
              </a:lnSpc>
              <a:spcBef>
                <a:spcPts val="0"/>
              </a:spcBef>
              <a:spcAft>
                <a:spcPts val="1199"/>
              </a:spcAft>
              <a:buClrTx/>
              <a:buSzTx/>
              <a:buFont typeface="Arial" panose="020B0604020202020204" pitchFamily="34" charset="0"/>
              <a:buChar char="•"/>
              <a:tabLst/>
              <a:defRPr/>
            </a:pPr>
            <a:r>
              <a:rPr kumimoji="0" lang="en-GB" sz="2000" b="0" i="0" u="none" strike="noStrike" kern="0" cap="none" spc="0" normalizeH="0" baseline="0" noProof="0">
                <a:ln>
                  <a:noFill/>
                </a:ln>
                <a:solidFill>
                  <a:sysClr val="windowText" lastClr="000000"/>
                </a:solidFill>
                <a:effectLst/>
                <a:uLnTx/>
                <a:uFillTx/>
              </a:rPr>
              <a:t>To be collected by nutrition programmes at </a:t>
            </a:r>
            <a:r>
              <a:rPr kumimoji="0" lang="en-GB" sz="2000" b="0" i="0" u="none" strike="noStrike" kern="0" cap="none" spc="0" normalizeH="0" baseline="0" noProof="0">
                <a:ln>
                  <a:noFill/>
                </a:ln>
                <a:solidFill>
                  <a:sysClr val="windowText" lastClr="000000"/>
                </a:solidFill>
                <a:effectLst/>
                <a:uLnTx/>
                <a:uFillTx/>
                <a:latin typeface="Helvetica Neue Medium"/>
              </a:rPr>
              <a:t>health facility and community levels. </a:t>
            </a:r>
            <a:endParaRPr kumimoji="0" lang="en-US" sz="2000" b="0" i="0" u="none" strike="noStrike" kern="0" cap="none" spc="0" normalizeH="0" baseline="0" noProof="0">
              <a:ln>
                <a:noFill/>
              </a:ln>
              <a:solidFill>
                <a:sysClr val="windowText" lastClr="000000"/>
              </a:solidFill>
              <a:effectLst/>
              <a:uLnTx/>
              <a:uFillTx/>
              <a:latin typeface="Helvetica Neue Medium"/>
            </a:endParaRPr>
          </a:p>
          <a:p>
            <a:pPr marL="228371" marR="0" lvl="0" indent="-228371" algn="l" defTabSz="914400" eaLnBrk="1" fontAlgn="auto" latinLnBrk="0" hangingPunct="1">
              <a:lnSpc>
                <a:spcPct val="100000"/>
              </a:lnSpc>
              <a:spcBef>
                <a:spcPts val="0"/>
              </a:spcBef>
              <a:spcAft>
                <a:spcPts val="1199"/>
              </a:spcAft>
              <a:buClrTx/>
              <a:buSzTx/>
              <a:buFont typeface="Arial" panose="020B0604020202020204" pitchFamily="34" charset="0"/>
              <a:buChar char="•"/>
              <a:tabLst/>
              <a:defRPr/>
            </a:pPr>
            <a:r>
              <a:rPr kumimoji="0" lang="en-GB" sz="2000" b="0" i="0" u="none" strike="noStrike" kern="0" cap="none" spc="0" normalizeH="0" baseline="0" noProof="0">
                <a:ln>
                  <a:noFill/>
                </a:ln>
                <a:solidFill>
                  <a:sysClr val="windowText" lastClr="000000"/>
                </a:solidFill>
                <a:effectLst/>
                <a:uLnTx/>
                <a:uFillTx/>
                <a:latin typeface="Helvetica Neue Medium"/>
              </a:rPr>
              <a:t>Software agnostic: </a:t>
            </a:r>
            <a:r>
              <a:rPr kumimoji="0" lang="en-GB" sz="2000" b="0" i="0" u="none" strike="noStrike" kern="0" cap="none" spc="0" normalizeH="0" baseline="0" noProof="0">
                <a:ln>
                  <a:noFill/>
                </a:ln>
                <a:solidFill>
                  <a:sysClr val="windowText" lastClr="000000"/>
                </a:solidFill>
                <a:effectLst/>
                <a:uLnTx/>
                <a:uFillTx/>
              </a:rPr>
              <a:t>Designed to support programme managers who are implementing and improving the collection and use of relevant routine data to track status, performance, and trends. </a:t>
            </a:r>
            <a:endParaRPr kumimoji="0" lang="en-US" sz="2000" b="0" i="0" u="none" strike="noStrike" kern="0" cap="none" spc="0" normalizeH="0" baseline="0" noProof="0">
              <a:ln>
                <a:noFill/>
              </a:ln>
              <a:solidFill>
                <a:sysClr val="windowText" lastClr="000000"/>
              </a:solidFill>
              <a:effectLst/>
              <a:uLnTx/>
              <a:uFillTx/>
            </a:endParaRPr>
          </a:p>
          <a:p>
            <a:pPr marL="228371" marR="0" lvl="0" indent="-228371" algn="l" defTabSz="914400" eaLnBrk="1" fontAlgn="auto" latinLnBrk="0" hangingPunct="1">
              <a:lnSpc>
                <a:spcPct val="100000"/>
              </a:lnSpc>
              <a:spcBef>
                <a:spcPts val="0"/>
              </a:spcBef>
              <a:spcAft>
                <a:spcPts val="1199"/>
              </a:spcAft>
              <a:buClrTx/>
              <a:buSzTx/>
              <a:buFont typeface="Arial" panose="020B0604020202020204" pitchFamily="34" charset="0"/>
              <a:buChar char="•"/>
              <a:tabLst/>
              <a:defRPr/>
            </a:pPr>
            <a:r>
              <a:rPr kumimoji="0" lang="en-150" sz="2000" b="0" i="0" u="none" strike="noStrike" kern="0" cap="none" spc="0" normalizeH="0" baseline="0" noProof="0">
                <a:ln>
                  <a:noFill/>
                </a:ln>
                <a:solidFill>
                  <a:sysClr val="windowText" lastClr="000000"/>
                </a:solidFill>
                <a:effectLst/>
                <a:uLnTx/>
                <a:uFillTx/>
              </a:rPr>
              <a:t>DHIS2 NUT aggregate package developed and update</a:t>
            </a:r>
            <a:r>
              <a:rPr kumimoji="0" lang="en-US" sz="2000" b="0" i="0" u="none" strike="noStrike" kern="0" cap="none" spc="0" normalizeH="0" baseline="0" noProof="0">
                <a:ln>
                  <a:noFill/>
                </a:ln>
                <a:solidFill>
                  <a:sysClr val="windowText" lastClr="000000"/>
                </a:solidFill>
                <a:effectLst/>
                <a:uLnTx/>
                <a:uFillTx/>
              </a:rPr>
              <a:t> based on the new guidance is </a:t>
            </a:r>
            <a:r>
              <a:rPr kumimoji="0" lang="en-150" sz="2000" b="0" i="0" u="none" strike="noStrike" kern="0" cap="none" spc="0" normalizeH="0" baseline="0" noProof="0">
                <a:ln>
                  <a:noFill/>
                </a:ln>
                <a:solidFill>
                  <a:sysClr val="windowText" lastClr="000000"/>
                </a:solidFill>
                <a:effectLst/>
                <a:uLnTx/>
                <a:uFillTx/>
              </a:rPr>
              <a:t>in progress. </a:t>
            </a:r>
            <a:endParaRPr kumimoji="0" lang="en-GB" sz="2000" b="0" i="0" u="none" strike="noStrike" kern="0" cap="none" spc="0" normalizeH="0" baseline="0" noProof="0">
              <a:ln>
                <a:noFill/>
              </a:ln>
              <a:solidFill>
                <a:sysClr val="windowText" lastClr="000000"/>
              </a:solidFill>
              <a:effectLst/>
              <a:uLnTx/>
              <a:uFillTx/>
            </a:endParaRPr>
          </a:p>
          <a:p>
            <a:pPr marL="342557" marR="0" lvl="0" indent="-342557"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0" cap="none" spc="0" normalizeH="0" baseline="0" noProof="0">
              <a:ln>
                <a:noFill/>
              </a:ln>
              <a:solidFill>
                <a:sysClr val="windowText" lastClr="000000"/>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endParaRPr>
          </a:p>
        </p:txBody>
      </p:sp>
      <p:pic>
        <p:nvPicPr>
          <p:cNvPr id="7" name="Picture 6">
            <a:extLst>
              <a:ext uri="{FF2B5EF4-FFF2-40B4-BE49-F238E27FC236}">
                <a16:creationId xmlns:a16="http://schemas.microsoft.com/office/drawing/2014/main" id="{4DDA12B1-8BED-9AAD-2DE3-22DB4EAC7480}"/>
              </a:ext>
            </a:extLst>
          </p:cNvPr>
          <p:cNvPicPr>
            <a:picLocks noChangeAspect="1"/>
          </p:cNvPicPr>
          <p:nvPr/>
        </p:nvPicPr>
        <p:blipFill rotWithShape="1">
          <a:blip r:embed="rId2"/>
          <a:srcRect l="43745" t="9122" r="44871" b="38997"/>
          <a:stretch/>
        </p:blipFill>
        <p:spPr bwMode="auto">
          <a:xfrm>
            <a:off x="8072031" y="1642600"/>
            <a:ext cx="3890936" cy="47530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0394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766557"/>
              <a:ext cx="5040000"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Development of guidance to monitor the Wasting Cascade</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6">
            <a:extLst>
              <a:ext uri="{FF2B5EF4-FFF2-40B4-BE49-F238E27FC236}">
                <a16:creationId xmlns:a16="http://schemas.microsoft.com/office/drawing/2014/main" id="{6AF2D835-A73F-78C3-14F0-7AF1FBA05527}"/>
              </a:ext>
            </a:extLst>
          </p:cNvPr>
          <p:cNvSpPr txBox="1">
            <a:spLocks/>
          </p:cNvSpPr>
          <p:nvPr/>
        </p:nvSpPr>
        <p:spPr>
          <a:xfrm>
            <a:off x="581454" y="2319369"/>
            <a:ext cx="6312607" cy="41336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345" tIns="45672" rIns="91345" bIns="45672" rtlCol="0" anchor="t">
            <a:no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285750" indent="-285750" algn="l">
              <a:buFont typeface="Wingdings" panose="05000000000000000000" pitchFamily="2" charset="2"/>
              <a:buChar char="Ø"/>
            </a:pPr>
            <a:r>
              <a:rPr lang="en-GB" sz="1400">
                <a:latin typeface="Arial" panose="020B0604020202020204" pitchFamily="34" charset="0"/>
                <a:ea typeface="Arial" panose="020B0604020202020204" pitchFamily="34" charset="0"/>
                <a:cs typeface="Arial" panose="020B0604020202020204" pitchFamily="34" charset="0"/>
              </a:rPr>
              <a:t>With data gaps in both planning and implementation in most countries, programmes struggle to reach national scale. </a:t>
            </a:r>
          </a:p>
          <a:p>
            <a:pPr algn="l"/>
            <a:endParaRPr lang="en-GB" sz="1400">
              <a:latin typeface="Arial" panose="020B0604020202020204" pitchFamily="34" charset="0"/>
              <a:ea typeface="Arial" panose="020B0604020202020204" pitchFamily="34" charset="0"/>
              <a:cs typeface="Arial" panose="020B0604020202020204" pitchFamily="34" charset="0"/>
            </a:endParaRPr>
          </a:p>
          <a:p>
            <a:pPr marL="285750" indent="-285750" algn="l">
              <a:buFont typeface="Wingdings" panose="05000000000000000000" pitchFamily="2" charset="2"/>
              <a:buChar char="Ø"/>
            </a:pPr>
            <a:r>
              <a:rPr lang="en-GB" sz="1400">
                <a:latin typeface="Arial" panose="020B0604020202020204" pitchFamily="34" charset="0"/>
                <a:ea typeface="Arial" panose="020B0604020202020204" pitchFamily="34" charset="0"/>
                <a:cs typeface="Arial" panose="020B0604020202020204" pitchFamily="34" charset="0"/>
              </a:rPr>
              <a:t>A strategic shift is needed away from incomplete monitoring and irregular programme evaluations towards routine tracking of target populations, regular and effective programme reviews, and delivering services for all those in need. </a:t>
            </a:r>
          </a:p>
          <a:p>
            <a:pPr marL="285750" indent="-285750" algn="l">
              <a:buFont typeface="Wingdings" panose="05000000000000000000" pitchFamily="2" charset="2"/>
              <a:buChar char="Ø"/>
            </a:pPr>
            <a:endParaRPr lang="en-GB" sz="1400">
              <a:latin typeface="Arial" panose="020B0604020202020204" pitchFamily="34" charset="0"/>
              <a:ea typeface="Arial" panose="020B0604020202020204" pitchFamily="34" charset="0"/>
              <a:cs typeface="Arial" panose="020B0604020202020204" pitchFamily="34" charset="0"/>
            </a:endParaRPr>
          </a:p>
          <a:p>
            <a:pPr marL="285750" indent="-285750" algn="l" hangingPunct="1">
              <a:buFont typeface="Wingdings" panose="05000000000000000000" pitchFamily="2" charset="2"/>
              <a:buChar char="Ø"/>
            </a:pPr>
            <a:r>
              <a:rPr lang="en-GB" sz="1400">
                <a:latin typeface="Arial" panose="020B0604020202020204" pitchFamily="34" charset="0"/>
                <a:ea typeface="+mn-lt"/>
                <a:cs typeface="Arial" panose="020B0604020202020204" pitchFamily="34" charset="0"/>
              </a:rPr>
              <a:t>The guidance will be developed </a:t>
            </a:r>
            <a:r>
              <a:rPr lang="en-GB" sz="1400" b="1">
                <a:latin typeface="Arial" panose="020B0604020202020204" pitchFamily="34" charset="0"/>
                <a:ea typeface="+mn-lt"/>
                <a:cs typeface="Arial" panose="020B0604020202020204" pitchFamily="34" charset="0"/>
              </a:rPr>
              <a:t>in collaboration </a:t>
            </a:r>
            <a:r>
              <a:rPr lang="en-GB" sz="1400">
                <a:latin typeface="Arial" panose="020B0604020202020204" pitchFamily="34" charset="0"/>
                <a:ea typeface="+mn-lt"/>
                <a:cs typeface="Arial" panose="020B0604020202020204" pitchFamily="34" charset="0"/>
              </a:rPr>
              <a:t>with global, regional, and national government and non-governmental partners and stakeholders </a:t>
            </a:r>
            <a:r>
              <a:rPr lang="en-GB" sz="1400" b="1">
                <a:latin typeface="Arial" panose="020B0604020202020204" pitchFamily="34" charset="0"/>
                <a:ea typeface="+mn-lt"/>
                <a:cs typeface="Arial" panose="020B0604020202020204" pitchFamily="34" charset="0"/>
              </a:rPr>
              <a:t>to monitor the child population through the steps of prevention, early detection, and treatment of child wasting. </a:t>
            </a:r>
          </a:p>
          <a:p>
            <a:pPr algn="l" hangingPunct="1"/>
            <a:endParaRPr lang="en-GB" sz="1400" b="1">
              <a:latin typeface="Arial" panose="020B0604020202020204" pitchFamily="34" charset="0"/>
              <a:ea typeface="+mn-lt"/>
              <a:cs typeface="Arial" panose="020B0604020202020204" pitchFamily="34" charset="0"/>
            </a:endParaRPr>
          </a:p>
          <a:p>
            <a:pPr algn="l" hangingPunct="1"/>
            <a:r>
              <a:rPr lang="en-GB" sz="1400" b="1">
                <a:latin typeface="Arial" panose="020B0604020202020204" pitchFamily="34" charset="0"/>
                <a:ea typeface="+mn-lt"/>
                <a:cs typeface="Arial" panose="020B0604020202020204" pitchFamily="34" charset="0"/>
              </a:rPr>
              <a:t>The guidance will include:</a:t>
            </a:r>
          </a:p>
          <a:p>
            <a:pPr algn="l" hangingPunct="1"/>
            <a:r>
              <a:rPr lang="en-GB" sz="1400" b="1">
                <a:latin typeface="Arial" panose="020B0604020202020204" pitchFamily="34" charset="0"/>
                <a:ea typeface="+mn-lt"/>
                <a:cs typeface="Arial" panose="020B0604020202020204" pitchFamily="34" charset="0"/>
              </a:rPr>
              <a:t> </a:t>
            </a:r>
            <a:endParaRPr lang="en-GB" sz="1400">
              <a:latin typeface="Arial" panose="020B0604020202020204" pitchFamily="34" charset="0"/>
              <a:ea typeface="Arial" panose="020B0604020202020204" pitchFamily="34" charset="0"/>
              <a:cs typeface="Arial" panose="020B0604020202020204" pitchFamily="34" charset="0"/>
            </a:endParaRPr>
          </a:p>
          <a:p>
            <a:pPr marL="285750" indent="-285750" algn="l" hangingPunct="1">
              <a:buFont typeface="Arial" panose="020B0604020202020204" pitchFamily="34" charset="0"/>
              <a:buChar char="•"/>
            </a:pPr>
            <a:r>
              <a:rPr lang="en-GB" sz="1400">
                <a:latin typeface="Arial" panose="020B0604020202020204" pitchFamily="34" charset="0"/>
                <a:ea typeface="Arial" panose="020B0604020202020204" pitchFamily="34" charset="0"/>
                <a:cs typeface="Arial" panose="020B0604020202020204" pitchFamily="34" charset="0"/>
              </a:rPr>
              <a:t>standard indicators, </a:t>
            </a:r>
          </a:p>
          <a:p>
            <a:pPr marL="285750" indent="-285750" algn="l" hangingPunct="1">
              <a:buFont typeface="Arial" panose="020B0604020202020204" pitchFamily="34" charset="0"/>
              <a:buChar char="•"/>
            </a:pPr>
            <a:r>
              <a:rPr lang="en-GB" sz="1400">
                <a:latin typeface="Arial" panose="020B0604020202020204" pitchFamily="34" charset="0"/>
                <a:ea typeface="Arial" panose="020B0604020202020204" pitchFamily="34" charset="0"/>
                <a:cs typeface="Arial" panose="020B0604020202020204" pitchFamily="34" charset="0"/>
              </a:rPr>
              <a:t>a framework for their analysis, and </a:t>
            </a:r>
          </a:p>
          <a:p>
            <a:pPr marL="285750" indent="-285750" algn="l" hangingPunct="1">
              <a:buFont typeface="Arial" panose="020B0604020202020204" pitchFamily="34" charset="0"/>
              <a:buChar char="•"/>
            </a:pPr>
            <a:r>
              <a:rPr lang="en-GB" sz="1400">
                <a:latin typeface="Arial" panose="020B0604020202020204" pitchFamily="34" charset="0"/>
                <a:ea typeface="Arial" panose="020B0604020202020204" pitchFamily="34" charset="0"/>
                <a:cs typeface="Arial" panose="020B0604020202020204" pitchFamily="34" charset="0"/>
              </a:rPr>
              <a:t>recommendations on the use of outputs for more appropriate and timely decision-making for programming</a:t>
            </a:r>
          </a:p>
        </p:txBody>
      </p:sp>
      <p:pic>
        <p:nvPicPr>
          <p:cNvPr id="8" name="Picture 7">
            <a:extLst>
              <a:ext uri="{FF2B5EF4-FFF2-40B4-BE49-F238E27FC236}">
                <a16:creationId xmlns:a16="http://schemas.microsoft.com/office/drawing/2014/main" id="{E42C961C-8470-3F22-6C9D-77A5FBFAFE66}"/>
              </a:ext>
            </a:extLst>
          </p:cNvPr>
          <p:cNvPicPr>
            <a:picLocks noChangeAspect="1"/>
          </p:cNvPicPr>
          <p:nvPr/>
        </p:nvPicPr>
        <p:blipFill rotWithShape="1">
          <a:blip r:embed="rId2"/>
          <a:srcRect l="9203" t="1670" r="13930" b="6652"/>
          <a:stretch/>
        </p:blipFill>
        <p:spPr>
          <a:xfrm>
            <a:off x="7350463" y="2736221"/>
            <a:ext cx="4082162" cy="3797082"/>
          </a:xfrm>
          <a:prstGeom prst="rect">
            <a:avLst/>
          </a:prstGeom>
        </p:spPr>
      </p:pic>
      <p:sp>
        <p:nvSpPr>
          <p:cNvPr id="9" name="TextBox 8">
            <a:extLst>
              <a:ext uri="{FF2B5EF4-FFF2-40B4-BE49-F238E27FC236}">
                <a16:creationId xmlns:a16="http://schemas.microsoft.com/office/drawing/2014/main" id="{6EE63558-2734-A17C-5BF3-FE469C3296C8}"/>
              </a:ext>
            </a:extLst>
          </p:cNvPr>
          <p:cNvSpPr txBox="1"/>
          <p:nvPr/>
        </p:nvSpPr>
        <p:spPr>
          <a:xfrm>
            <a:off x="709161" y="1501681"/>
            <a:ext cx="10723464" cy="646331"/>
          </a:xfrm>
          <a:prstGeom prst="rect">
            <a:avLst/>
          </a:prstGeom>
          <a:solidFill>
            <a:srgbClr val="FAE232">
              <a:lumMod val="20000"/>
              <a:lumOff val="80000"/>
            </a:srgbClr>
          </a:solidFill>
          <a:ln w="3175" cap="flat">
            <a:noFill/>
            <a:miter lim="400000"/>
          </a:ln>
          <a:effectLst/>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The Wasting </a:t>
            </a:r>
            <a:r>
              <a:rPr lang="en-US" sz="1800">
                <a:solidFill>
                  <a:sysClr val="windowText" lastClr="000000"/>
                </a:solidFill>
                <a:latin typeface="Arial" panose="020B0604020202020204" pitchFamily="34" charset="0"/>
                <a:ea typeface="Arial" panose="020B0604020202020204" pitchFamily="34" charset="0"/>
                <a:cs typeface="Arial" panose="020B0604020202020204" pitchFamily="34" charset="0"/>
              </a:rPr>
              <a:t>C</a:t>
            </a:r>
            <a:r>
              <a:rPr kumimoji="0" lang="en-US" sz="1800" i="0" u="none" strike="noStrike" kern="0" cap="none" spc="0" normalizeH="0" baseline="0" noProof="0" err="1">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ascade</a:t>
            </a:r>
            <a:r>
              <a:rPr kumimoji="0" lang="en-US" sz="180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 refers to the continuum of population moving through the service pathway for the prevention, early detection, and treatment of child wasting.</a:t>
            </a:r>
            <a:endParaRPr kumimoji="0" lang="en-GB" sz="180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936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527547"/>
            <a:ext cx="11297279" cy="802776"/>
            <a:chOff x="5074919" y="2766557"/>
            <a:chExt cx="5101843" cy="803613"/>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766557"/>
              <a:ext cx="5101843"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Effective tracking for improved programme implementation</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0B6509F-76BB-2DEF-0BAF-3255EB943DD6}"/>
              </a:ext>
            </a:extLst>
          </p:cNvPr>
          <p:cNvPicPr>
            <a:picLocks noChangeAspect="1"/>
          </p:cNvPicPr>
          <p:nvPr/>
        </p:nvPicPr>
        <p:blipFill>
          <a:blip r:embed="rId3"/>
          <a:stretch>
            <a:fillRect/>
          </a:stretch>
        </p:blipFill>
        <p:spPr>
          <a:xfrm>
            <a:off x="1181100" y="1492685"/>
            <a:ext cx="9554633" cy="4873720"/>
          </a:xfrm>
          <a:prstGeom prst="rect">
            <a:avLst/>
          </a:prstGeom>
        </p:spPr>
      </p:pic>
    </p:spTree>
    <p:extLst>
      <p:ext uri="{BB962C8B-B14F-4D97-AF65-F5344CB8AC3E}">
        <p14:creationId xmlns:p14="http://schemas.microsoft.com/office/powerpoint/2010/main" val="3723335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5E99C9-7079-726D-473D-8BAA9C1E6A0C}"/>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17BA1C1C-6A5D-90E8-1427-0F3411493BFB}"/>
                </a:ext>
              </a:extLst>
            </p:cNvPr>
            <p:cNvSpPr txBox="1"/>
            <p:nvPr/>
          </p:nvSpPr>
          <p:spPr>
            <a:xfrm>
              <a:off x="5074919" y="2766557"/>
              <a:ext cx="4038350"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Updates on SMART+ rollout in ESA Region</a:t>
              </a:r>
            </a:p>
          </p:txBody>
        </p:sp>
        <p:cxnSp>
          <p:nvCxnSpPr>
            <p:cNvPr id="12" name="Straight Connector 11">
              <a:extLst>
                <a:ext uri="{FF2B5EF4-FFF2-40B4-BE49-F238E27FC236}">
                  <a16:creationId xmlns:a16="http://schemas.microsoft.com/office/drawing/2014/main" id="{882D334B-6456-2F0D-1729-C9BD0513AF8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7E3FFBA-6F68-9AD8-D4E5-62EFCC7138E9}"/>
              </a:ext>
            </a:extLst>
          </p:cNvPr>
          <p:cNvSpPr txBox="1"/>
          <p:nvPr/>
        </p:nvSpPr>
        <p:spPr>
          <a:xfrm>
            <a:off x="581454" y="1809314"/>
            <a:ext cx="8852720" cy="390876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r>
              <a:rPr lang="en-GB" sz="2000">
                <a:latin typeface="Arial" panose="020B0604020202020204" pitchFamily="34" charset="0"/>
                <a:ea typeface="Times New Roman" panose="02020603050405020304" pitchFamily="18" charset="0"/>
                <a:cs typeface="Arial" panose="020B0604020202020204" pitchFamily="34" charset="0"/>
              </a:rPr>
              <a:t>SMART+ Rollout continues in 2024</a:t>
            </a:r>
          </a:p>
          <a:p>
            <a:pPr marL="285750" lvl="0" indent="-285750" algn="l">
              <a:buFont typeface="Arial" panose="020B0604020202020204" pitchFamily="34" charset="0"/>
              <a:buChar char="•"/>
            </a:pPr>
            <a:r>
              <a:rPr lang="en-GB" sz="1600" b="0">
                <a:solidFill>
                  <a:schemeClr val="tx1"/>
                </a:solidFill>
                <a:effectLst/>
                <a:latin typeface="Arial" panose="020B0604020202020204" pitchFamily="34" charset="0"/>
                <a:ea typeface="Calibri" panose="020F0502020204030204" pitchFamily="34" charset="0"/>
                <a:cs typeface="Arial" panose="020B0604020202020204" pitchFamily="34" charset="0"/>
              </a:rPr>
              <a:t>The aim is to graduate seasoned and currently active SMART survey managers to SMART+. </a:t>
            </a:r>
          </a:p>
          <a:p>
            <a:pPr marL="285750" lvl="0" indent="-285750" algn="l">
              <a:buFont typeface="Arial" panose="020B0604020202020204" pitchFamily="34" charset="0"/>
              <a:buChar char="•"/>
            </a:pPr>
            <a:r>
              <a:rPr lang="en-GB" sz="1600" b="0">
                <a:solidFill>
                  <a:schemeClr val="tx1"/>
                </a:solidFill>
                <a:effectLst/>
                <a:latin typeface="Arial" panose="020B0604020202020204" pitchFamily="34" charset="0"/>
                <a:ea typeface="Calibri" panose="020F0502020204030204" pitchFamily="34" charset="0"/>
                <a:cs typeface="Arial" panose="020B0604020202020204" pitchFamily="34" charset="0"/>
              </a:rPr>
              <a:t>The first step has begun for ESA region with one regional training currently ongoing (Jan 15 – Feb 5) in </a:t>
            </a:r>
            <a:r>
              <a:rPr lang="en-GB" sz="1600" b="0" err="1">
                <a:solidFill>
                  <a:schemeClr val="tx1"/>
                </a:solidFill>
                <a:effectLst/>
                <a:latin typeface="Arial" panose="020B0604020202020204" pitchFamily="34" charset="0"/>
                <a:ea typeface="Calibri" panose="020F0502020204030204" pitchFamily="34" charset="0"/>
                <a:cs typeface="Arial" panose="020B0604020202020204" pitchFamily="34" charset="0"/>
              </a:rPr>
              <a:t>Isiolo</a:t>
            </a:r>
            <a:r>
              <a:rPr lang="en-GB" sz="1600" b="0">
                <a:solidFill>
                  <a:schemeClr val="tx1"/>
                </a:solidFill>
                <a:effectLst/>
                <a:latin typeface="Arial" panose="020B0604020202020204" pitchFamily="34" charset="0"/>
                <a:ea typeface="Calibri" panose="020F0502020204030204" pitchFamily="34" charset="0"/>
                <a:cs typeface="Arial" panose="020B0604020202020204" pitchFamily="34" charset="0"/>
              </a:rPr>
              <a:t> county, Kenya. Participants from Somalia, Kenya and South Sudan are engaged in both theoretical and practical training. This certified group of survey managers will be prepared to lead SMART+ surveys in their respective countries. </a:t>
            </a:r>
          </a:p>
          <a:p>
            <a:pPr marL="285750" lvl="0" indent="-285750" algn="l">
              <a:buFont typeface="Arial" panose="020B0604020202020204" pitchFamily="34" charset="0"/>
              <a:buChar char="•"/>
            </a:pPr>
            <a:r>
              <a:rPr lang="en-GB" sz="1600" b="0">
                <a:solidFill>
                  <a:schemeClr val="tx1"/>
                </a:solidFill>
                <a:effectLst/>
                <a:latin typeface="Arial" panose="020B0604020202020204" pitchFamily="34" charset="0"/>
                <a:ea typeface="Calibri" panose="020F0502020204030204" pitchFamily="34" charset="0"/>
                <a:cs typeface="Arial" panose="020B0604020202020204" pitchFamily="34" charset="0"/>
              </a:rPr>
              <a:t>For any country without SMART+ expertise but interested in adopting the innovation, they must undergo training before implementing it in the field.</a:t>
            </a:r>
          </a:p>
          <a:p>
            <a:pPr marL="285750" lvl="2" indent="-285750" algn="l">
              <a:buFont typeface="Arial" panose="020B0604020202020204" pitchFamily="34" charset="0"/>
              <a:buChar char="•"/>
            </a:pPr>
            <a:r>
              <a:rPr lang="en-GB" sz="1600" b="0">
                <a:latin typeface="Arial" panose="020B0604020202020204" pitchFamily="34" charset="0"/>
                <a:ea typeface="Times New Roman" panose="02020603050405020304" pitchFamily="18" charset="0"/>
                <a:cs typeface="Arial" panose="020B0604020202020204" pitchFamily="34" charset="0"/>
              </a:rPr>
              <a:t>Preliminary discussions ongoing for further training in May/June 2024 in Kenya, and also in Somalia and Mozambique; South Sudan and Zambia have also expressed interested but not begun discussions. </a:t>
            </a:r>
          </a:p>
          <a:p>
            <a:pPr marL="285750" lvl="2" indent="-285750" algn="l">
              <a:buFont typeface="Arial" panose="020B0604020202020204" pitchFamily="34" charset="0"/>
              <a:buChar char="•"/>
            </a:pPr>
            <a:endParaRPr lang="en-GB" sz="160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12750" rtl="0" eaLnBrk="1" fontAlgn="auto" latinLnBrk="0" hangingPunct="0">
              <a:lnSpc>
                <a:spcPct val="100000"/>
              </a:lnSpc>
              <a:spcBef>
                <a:spcPts val="0"/>
              </a:spcBef>
              <a:spcAft>
                <a:spcPts val="0"/>
              </a:spcAft>
              <a:buClrTx/>
              <a:buSzTx/>
              <a:buFontTx/>
              <a:buNone/>
              <a:tabLst/>
              <a:defRPr/>
            </a:pPr>
            <a:r>
              <a:rPr lang="en-GB" sz="1600">
                <a:solidFill>
                  <a:srgbClr val="4472C4"/>
                </a:solidFill>
                <a:effectLst/>
                <a:latin typeface="Arial" panose="020B0604020202020204" pitchFamily="34" charset="0"/>
                <a:ea typeface="Calibri" panose="020F0502020204030204" pitchFamily="34" charset="0"/>
                <a:cs typeface="Arial" panose="020B0604020202020204" pitchFamily="34" charset="0"/>
              </a:rPr>
              <a:t> </a:t>
            </a:r>
            <a:r>
              <a:rPr kumimoji="0" lang="en-GB" sz="20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Helvetica Neue"/>
              </a:rPr>
              <a:t>SMART+ in 2025</a:t>
            </a:r>
          </a:p>
          <a:p>
            <a:pPr marL="285750" indent="-285750" algn="l">
              <a:buFont typeface="Arial" panose="020B0604020202020204" pitchFamily="34" charset="0"/>
              <a:buChar char="•"/>
            </a:pPr>
            <a:r>
              <a:rPr lang="en-CA" sz="1600" b="0">
                <a:solidFill>
                  <a:schemeClr val="tx1"/>
                </a:solidFill>
                <a:effectLst/>
                <a:latin typeface="Arial" panose="020B0604020202020204" pitchFamily="34" charset="0"/>
                <a:ea typeface="Calibri" panose="020F0502020204030204" pitchFamily="34" charset="0"/>
                <a:cs typeface="Arial" panose="020B0604020202020204" pitchFamily="34" charset="0"/>
              </a:rPr>
              <a:t>Much wider roll out of SMART+ in the region with a wide pool of experts to support a systematic roll out. </a:t>
            </a:r>
            <a:endParaRPr lang="en-GB"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Graphic 7" descr="Smart Phone with solid fill">
            <a:extLst>
              <a:ext uri="{FF2B5EF4-FFF2-40B4-BE49-F238E27FC236}">
                <a16:creationId xmlns:a16="http://schemas.microsoft.com/office/drawing/2014/main" id="{EAB34966-09D3-D96F-E7FB-DDF35C8D84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9007" y="2624958"/>
            <a:ext cx="1261239" cy="1261239"/>
          </a:xfrm>
          <a:prstGeom prst="rect">
            <a:avLst/>
          </a:prstGeom>
        </p:spPr>
      </p:pic>
    </p:spTree>
    <p:extLst>
      <p:ext uri="{BB962C8B-B14F-4D97-AF65-F5344CB8AC3E}">
        <p14:creationId xmlns:p14="http://schemas.microsoft.com/office/powerpoint/2010/main" val="101397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B22D80-ADDA-2215-B766-27DF3DB0F8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0B6590-5121-BEBF-04CB-037336EAC3B7}"/>
              </a:ext>
            </a:extLst>
          </p:cNvPr>
          <p:cNvPicPr>
            <a:picLocks noChangeAspect="1"/>
          </p:cNvPicPr>
          <p:nvPr/>
        </p:nvPicPr>
        <p:blipFill>
          <a:blip r:embed="rId3">
            <a:extLst>
              <a:ext uri="{28A0092B-C50C-407E-A947-70E740481C1C}">
                <a14:useLocalDpi xmlns:a14="http://schemas.microsoft.com/office/drawing/2010/main" val="0"/>
              </a:ext>
            </a:extLst>
          </a:blip>
          <a:srcRect t="7734" b="7734"/>
          <a:stretch/>
        </p:blipFill>
        <p:spPr>
          <a:xfrm>
            <a:off x="20" y="3582"/>
            <a:ext cx="12179280" cy="6850846"/>
          </a:xfrm>
          <a:prstGeom prst="rect">
            <a:avLst/>
          </a:prstGeom>
        </p:spPr>
      </p:pic>
      <p:sp>
        <p:nvSpPr>
          <p:cNvPr id="2" name="TextBox 1">
            <a:extLst>
              <a:ext uri="{FF2B5EF4-FFF2-40B4-BE49-F238E27FC236}">
                <a16:creationId xmlns:a16="http://schemas.microsoft.com/office/drawing/2014/main" id="{EA159E25-FBCF-B23E-46A7-7B4FF5B39E74}"/>
              </a:ext>
            </a:extLst>
          </p:cNvPr>
          <p:cNvSpPr txBox="1"/>
          <p:nvPr/>
        </p:nvSpPr>
        <p:spPr>
          <a:xfrm>
            <a:off x="2187278" y="2492450"/>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a:bodyPr>
          <a:lstStyle/>
          <a:p>
            <a:pPr marL="0" marR="0" indent="0" defTabSz="412750" rtl="0" fontAlgn="auto" latinLnBrk="0" hangingPunct="0">
              <a:spcBef>
                <a:spcPts val="0"/>
              </a:spcBef>
              <a:spcAft>
                <a:spcPts val="0"/>
              </a:spcAft>
              <a:buClrTx/>
              <a:buSzTx/>
              <a:buFontTx/>
              <a:buNone/>
              <a:tabLst/>
            </a:pPr>
            <a:r>
              <a:rPr lang="en-US" sz="4800">
                <a:solidFill>
                  <a:srgbClr val="455F51"/>
                </a:solidFill>
              </a:rPr>
              <a:t>Key strategic changes</a:t>
            </a:r>
          </a:p>
        </p:txBody>
      </p:sp>
    </p:spTree>
    <p:extLst>
      <p:ext uri="{BB962C8B-B14F-4D97-AF65-F5344CB8AC3E}">
        <p14:creationId xmlns:p14="http://schemas.microsoft.com/office/powerpoint/2010/main" val="128350569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9688B685-02D4-1912-2EBB-B0B7BAFA1E5A}"/>
              </a:ext>
            </a:extLst>
          </p:cNvPr>
          <p:cNvSpPr txBox="1">
            <a:spLocks/>
          </p:cNvSpPr>
          <p:nvPr/>
        </p:nvSpPr>
        <p:spPr>
          <a:xfrm>
            <a:off x="3459625" y="917484"/>
            <a:ext cx="6556442" cy="879148"/>
          </a:xfrm>
          <a:prstGeom prst="rect">
            <a:avLst/>
          </a:prstGeom>
        </p:spPr>
        <p:txBody>
          <a:bodyPr vert="horz" lIns="91345" tIns="45672" rIns="91345" bIns="45672" rtlCol="0" anchor="b">
            <a:noAutofit/>
          </a:bodyPr>
          <a:lstStyle>
            <a:lvl1pPr marL="0" indent="0" algn="l" defTabSz="685800" rtl="0" eaLnBrk="1" latinLnBrk="0" hangingPunct="1">
              <a:lnSpc>
                <a:spcPct val="90000"/>
              </a:lnSpc>
              <a:spcBef>
                <a:spcPts val="750"/>
              </a:spcBef>
              <a:buSzPct val="112000"/>
              <a:buFont typeface="Arial" panose="020B0604020202020204" pitchFamily="34" charset="0"/>
              <a:buNone/>
              <a:defRPr sz="2000" b="1" kern="1200">
                <a:solidFill>
                  <a:schemeClr val="accent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accent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accent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accent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accent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defTabSz="685114">
              <a:spcBef>
                <a:spcPts val="749"/>
              </a:spcBef>
            </a:pPr>
            <a:r>
              <a:rPr lang="en-CA" sz="3200">
                <a:solidFill>
                  <a:schemeClr val="bg1"/>
                </a:solidFill>
                <a:latin typeface="Arial" panose="020B0604020202020204" pitchFamily="34" charset="0"/>
                <a:ea typeface="Lato" panose="020F0502020204030203" pitchFamily="34" charset="0"/>
                <a:cs typeface="Arial" panose="020B0604020202020204" pitchFamily="34" charset="0"/>
              </a:rPr>
              <a:t>NuVAC – Nutrition vulnerability assessment in crisis</a:t>
            </a:r>
          </a:p>
          <a:p>
            <a:pPr algn="ctr" defTabSz="685114">
              <a:spcBef>
                <a:spcPts val="749"/>
              </a:spcBef>
            </a:pPr>
            <a:endParaRPr lang="en-CA" sz="2398">
              <a:solidFill>
                <a:schemeClr val="bg1"/>
              </a:solidFill>
              <a:latin typeface="Arial" panose="020B0604020202020204" pitchFamily="34" charset="0"/>
              <a:ea typeface="Lato" panose="020F0502020204030203" pitchFamily="34" charset="0"/>
              <a:cs typeface="Arial" panose="020B0604020202020204" pitchFamily="34" charset="0"/>
            </a:endParaRPr>
          </a:p>
        </p:txBody>
      </p:sp>
      <p:pic>
        <p:nvPicPr>
          <p:cNvPr id="3" name="Picture 2">
            <a:extLst>
              <a:ext uri="{FF2B5EF4-FFF2-40B4-BE49-F238E27FC236}">
                <a16:creationId xmlns:a16="http://schemas.microsoft.com/office/drawing/2014/main" id="{16281A40-0057-3AC3-9AC4-2D9F6272F766}"/>
              </a:ext>
            </a:extLst>
          </p:cNvPr>
          <p:cNvPicPr>
            <a:picLocks noChangeAspect="1"/>
          </p:cNvPicPr>
          <p:nvPr/>
        </p:nvPicPr>
        <p:blipFill>
          <a:blip r:embed="rId4"/>
          <a:stretch>
            <a:fillRect/>
          </a:stretch>
        </p:blipFill>
        <p:spPr>
          <a:xfrm>
            <a:off x="557818" y="338245"/>
            <a:ext cx="2226879" cy="1458387"/>
          </a:xfrm>
          <a:prstGeom prst="rect">
            <a:avLst/>
          </a:prstGeom>
        </p:spPr>
      </p:pic>
      <p:sp>
        <p:nvSpPr>
          <p:cNvPr id="7" name="TextBox 6">
            <a:extLst>
              <a:ext uri="{FF2B5EF4-FFF2-40B4-BE49-F238E27FC236}">
                <a16:creationId xmlns:a16="http://schemas.microsoft.com/office/drawing/2014/main" id="{006B0FD2-CD0B-D402-A73A-A0CC199DCAE5}"/>
              </a:ext>
            </a:extLst>
          </p:cNvPr>
          <p:cNvSpPr txBox="1"/>
          <p:nvPr/>
        </p:nvSpPr>
        <p:spPr>
          <a:xfrm>
            <a:off x="3459625" y="1519536"/>
            <a:ext cx="6091766" cy="1838965"/>
          </a:xfrm>
          <a:prstGeom prst="rect">
            <a:avLst/>
          </a:prstGeom>
          <a:noFill/>
        </p:spPr>
        <p:txBody>
          <a:bodyPr wrap="square">
            <a:spAutoFit/>
          </a:bodyPr>
          <a:lstStyle/>
          <a:p>
            <a:pPr marL="342900" indent="-342900" algn="l" defTabSz="685114">
              <a:spcBef>
                <a:spcPts val="749"/>
              </a:spcBef>
              <a:buFont typeface="Arial" panose="020B0604020202020204" pitchFamily="34" charset="0"/>
              <a:buChar char="•"/>
            </a:pPr>
            <a:r>
              <a:rPr lang="en-CA" sz="1600">
                <a:solidFill>
                  <a:schemeClr val="bg1"/>
                </a:solidFill>
                <a:latin typeface="Arial" panose="020B0604020202020204" pitchFamily="34" charset="0"/>
                <a:ea typeface="Lato" panose="020F0502020204030203" pitchFamily="34" charset="0"/>
                <a:cs typeface="Arial" panose="020B0604020202020204" pitchFamily="34" charset="0"/>
              </a:rPr>
              <a:t>UNICEF / WFP Global Joint Initiative</a:t>
            </a:r>
          </a:p>
          <a:p>
            <a:pPr marL="342900" indent="-342900" algn="l" defTabSz="685114">
              <a:spcBef>
                <a:spcPts val="749"/>
              </a:spcBef>
              <a:buFont typeface="Arial" panose="020B0604020202020204" pitchFamily="34" charset="0"/>
              <a:buChar char="•"/>
            </a:pPr>
            <a:r>
              <a:rPr lang="en-CA" sz="1600">
                <a:solidFill>
                  <a:schemeClr val="bg1"/>
                </a:solidFill>
                <a:latin typeface="Arial" panose="020B0604020202020204" pitchFamily="34" charset="0"/>
                <a:ea typeface="Lato" panose="020F0502020204030203" pitchFamily="34" charset="0"/>
                <a:cs typeface="Arial" panose="020B0604020202020204" pitchFamily="34" charset="0"/>
              </a:rPr>
              <a:t>Involving key nutrition actors</a:t>
            </a:r>
          </a:p>
          <a:p>
            <a:pPr marL="342900" indent="-342900" algn="l" defTabSz="685114">
              <a:spcBef>
                <a:spcPts val="749"/>
              </a:spcBef>
              <a:buFont typeface="Arial" panose="020B0604020202020204" pitchFamily="34" charset="0"/>
              <a:buChar char="•"/>
            </a:pPr>
            <a:r>
              <a:rPr lang="en-US" sz="1600">
                <a:solidFill>
                  <a:schemeClr val="bg1"/>
                </a:solidFill>
                <a:latin typeface="Arial" panose="020B0604020202020204" pitchFamily="34" charset="0"/>
                <a:ea typeface="Lato" panose="020F0502020204030203" pitchFamily="34" charset="0"/>
                <a:cs typeface="Arial" panose="020B0604020202020204" pitchFamily="34" charset="0"/>
              </a:rPr>
              <a:t>Grounded on a NIS Diagnosis Paper for Fragile and Conflict Situations (FCS)</a:t>
            </a:r>
          </a:p>
          <a:p>
            <a:pPr marL="342900" indent="-342900" algn="l" defTabSz="685114">
              <a:spcBef>
                <a:spcPts val="749"/>
              </a:spcBef>
              <a:buFont typeface="Arial" panose="020B0604020202020204" pitchFamily="34" charset="0"/>
              <a:buChar char="•"/>
            </a:pPr>
            <a:r>
              <a:rPr lang="en-US" sz="1600">
                <a:solidFill>
                  <a:schemeClr val="bg1"/>
                </a:solidFill>
                <a:latin typeface="Arial" panose="020B0604020202020204" pitchFamily="34" charset="0"/>
                <a:ea typeface="Lato" panose="020F0502020204030203" pitchFamily="34" charset="0"/>
                <a:cs typeface="Arial" panose="020B0604020202020204" pitchFamily="34" charset="0"/>
              </a:rPr>
              <a:t>A multi-year system strengthening approach (with support from BHA) </a:t>
            </a:r>
            <a:endParaRPr lang="en-CA" sz="16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5" name="TextBox 4">
            <a:extLst>
              <a:ext uri="{FF2B5EF4-FFF2-40B4-BE49-F238E27FC236}">
                <a16:creationId xmlns:a16="http://schemas.microsoft.com/office/drawing/2014/main" id="{92645426-488D-8C13-BADE-346A079321C4}"/>
              </a:ext>
            </a:extLst>
          </p:cNvPr>
          <p:cNvSpPr txBox="1"/>
          <p:nvPr/>
        </p:nvSpPr>
        <p:spPr>
          <a:xfrm>
            <a:off x="7668507" y="3864805"/>
            <a:ext cx="3765768" cy="1323439"/>
          </a:xfrm>
          <a:prstGeom prst="rect">
            <a:avLst/>
          </a:prstGeom>
          <a:solidFill>
            <a:schemeClr val="accent4">
              <a:lumMod val="20000"/>
              <a:lumOff val="80000"/>
            </a:schemeClr>
          </a:solidFill>
        </p:spPr>
        <p:txBody>
          <a:bodyPr wrap="square">
            <a:spAutoFit/>
          </a:bodyPr>
          <a:lstStyle/>
          <a:p>
            <a:pPr algn="l"/>
            <a:r>
              <a:rPr lang="en-GB" sz="1600" i="0" u="none" strike="noStrike" baseline="0">
                <a:solidFill>
                  <a:schemeClr val="tx1"/>
                </a:solidFill>
                <a:latin typeface="Arial" panose="020B0604020202020204" pitchFamily="34" charset="0"/>
                <a:cs typeface="Arial" panose="020B0604020202020204" pitchFamily="34" charset="0"/>
              </a:rPr>
              <a:t>The NuVAC joint initiative is a step towards a more robust, responsible, &amp; accountable nutrition information system in fragile and conflict situations.</a:t>
            </a:r>
            <a:endParaRPr lang="en-GB"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692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213AB0-C763-0503-4841-941D708E2290}"/>
              </a:ext>
            </a:extLst>
          </p:cNvPr>
          <p:cNvSpPr txBox="1"/>
          <p:nvPr/>
        </p:nvSpPr>
        <p:spPr>
          <a:xfrm>
            <a:off x="1496945" y="1610329"/>
            <a:ext cx="10241352" cy="1199079"/>
          </a:xfrm>
          <a:prstGeom prst="rect">
            <a:avLst/>
          </a:prstGeom>
          <a:noFill/>
          <a:ln>
            <a:noFill/>
          </a:ln>
        </p:spPr>
        <p:txBody>
          <a:bodyPr wrap="square">
            <a:spAutoFit/>
          </a:bodyPr>
          <a:lstStyle/>
          <a:p>
            <a:pPr algn="l" defTabSz="913486" hangingPunct="1">
              <a:defRPr/>
            </a:pPr>
            <a:r>
              <a:rPr lang="en-US" sz="2398"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1 GOAL</a:t>
            </a:r>
          </a:p>
          <a:p>
            <a:pPr algn="l" defTabSz="913486" hangingPunct="1">
              <a:defRPr/>
            </a:pPr>
            <a:endParaRPr lang="en-US" sz="799"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endParaRPr>
          </a:p>
          <a:p>
            <a:pPr algn="l" defTabSz="913486" hangingPunct="1">
              <a:defRPr/>
            </a:pPr>
            <a:r>
              <a:rPr lang="en-GB" sz="1998"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In FCS, ensure </a:t>
            </a:r>
            <a:r>
              <a:rPr lang="en-GB" sz="1998"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predictable and reliable information </a:t>
            </a:r>
            <a:r>
              <a:rPr lang="en-GB" sz="1998"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on nutrition vulnerabilities is used for </a:t>
            </a:r>
            <a:r>
              <a:rPr lang="en-GB" sz="1998"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better and timelier decisions </a:t>
            </a:r>
            <a:r>
              <a:rPr lang="en-GB" sz="1998"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in humanitarian nutrition responses</a:t>
            </a:r>
          </a:p>
        </p:txBody>
      </p:sp>
      <p:pic>
        <p:nvPicPr>
          <p:cNvPr id="6" name="Graphic 5" descr="Target outline">
            <a:extLst>
              <a:ext uri="{FF2B5EF4-FFF2-40B4-BE49-F238E27FC236}">
                <a16:creationId xmlns:a16="http://schemas.microsoft.com/office/drawing/2014/main" id="{EF91AB01-D94D-F9D3-FA84-F8B10CE1CE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070" y="1663528"/>
            <a:ext cx="1092679" cy="1092679"/>
          </a:xfrm>
          <a:prstGeom prst="rect">
            <a:avLst/>
          </a:prstGeom>
        </p:spPr>
      </p:pic>
      <p:sp>
        <p:nvSpPr>
          <p:cNvPr id="7" name="TextBox 6">
            <a:extLst>
              <a:ext uri="{FF2B5EF4-FFF2-40B4-BE49-F238E27FC236}">
                <a16:creationId xmlns:a16="http://schemas.microsoft.com/office/drawing/2014/main" id="{D2D86AC4-2B6A-D56F-2062-D5558B882BAD}"/>
              </a:ext>
            </a:extLst>
          </p:cNvPr>
          <p:cNvSpPr txBox="1"/>
          <p:nvPr/>
        </p:nvSpPr>
        <p:spPr>
          <a:xfrm>
            <a:off x="5163260" y="3002133"/>
            <a:ext cx="6575037" cy="3089885"/>
          </a:xfrm>
          <a:prstGeom prst="rect">
            <a:avLst/>
          </a:prstGeom>
          <a:noFill/>
        </p:spPr>
        <p:txBody>
          <a:bodyPr wrap="square">
            <a:spAutoFit/>
          </a:bodyPr>
          <a:lstStyle/>
          <a:p>
            <a:pPr algn="l" defTabSz="913486" hangingPunct="1">
              <a:defRPr/>
            </a:pPr>
            <a:r>
              <a:rPr lang="en-US" sz="1998"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3 Outcomes</a:t>
            </a:r>
          </a:p>
          <a:p>
            <a:pPr algn="l" defTabSz="913486" hangingPunct="1">
              <a:defRPr/>
            </a:pPr>
            <a:endParaRPr lang="en-US" sz="699" kern="1200">
              <a:solidFill>
                <a:srgbClr val="4472C4">
                  <a:lumMod val="50000"/>
                </a:srgbClr>
              </a:solidFill>
              <a:latin typeface="Arial" panose="020B0604020202020204" pitchFamily="34" charset="0"/>
              <a:ea typeface="Open Sans" panose="020B0606030504020204" pitchFamily="34" charset="0"/>
              <a:cs typeface="Arial" panose="020B0604020202020204" pitchFamily="34" charset="0"/>
            </a:endParaRPr>
          </a:p>
          <a:p>
            <a:pPr marL="285464" indent="-285464" algn="l" defTabSz="913486" hangingPunct="1">
              <a:buFont typeface="Wingdings" panose="05000000000000000000" pitchFamily="2" charset="2"/>
              <a:buChar char="Ø"/>
              <a:defRPr/>
            </a:pPr>
            <a:r>
              <a:rPr lang="en-GB" sz="1798"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Enhance nutrition security analysis </a:t>
            </a:r>
            <a:r>
              <a:rPr lang="en-GB" sz="1798"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by bringing more attention on drivers of malnutrition and how these evolve during crisis</a:t>
            </a:r>
          </a:p>
          <a:p>
            <a:pPr marL="285464" indent="-285464" algn="l" defTabSz="913486" hangingPunct="1">
              <a:buFont typeface="Wingdings" panose="05000000000000000000" pitchFamily="2" charset="2"/>
              <a:buChar char="Ø"/>
              <a:defRPr/>
            </a:pPr>
            <a:endParaRPr lang="en-GB" sz="1199"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endParaRPr>
          </a:p>
          <a:p>
            <a:pPr marL="285464" indent="-285464" algn="l" defTabSz="913486" hangingPunct="1">
              <a:buFont typeface="Wingdings" panose="05000000000000000000" pitchFamily="2" charset="2"/>
              <a:buChar char="Ø"/>
              <a:defRPr/>
            </a:pPr>
            <a:r>
              <a:rPr lang="en-GB" sz="1798"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Enable access to a predictable source of reliable nutrition information &amp; analysis </a:t>
            </a:r>
            <a:r>
              <a:rPr lang="en-GB" sz="1798"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that has been reached by consensus</a:t>
            </a:r>
          </a:p>
          <a:p>
            <a:pPr marL="285464" indent="-285464" algn="l" defTabSz="913486" hangingPunct="1">
              <a:buFont typeface="Wingdings" panose="05000000000000000000" pitchFamily="2" charset="2"/>
              <a:buChar char="Ø"/>
              <a:defRPr/>
            </a:pPr>
            <a:endParaRPr lang="en-GB" sz="1199"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endParaRPr>
          </a:p>
          <a:p>
            <a:pPr marL="285464" indent="-285464" algn="l" defTabSz="913486" hangingPunct="1">
              <a:buFont typeface="Wingdings" panose="05000000000000000000" pitchFamily="2" charset="2"/>
              <a:buChar char="Ø"/>
              <a:defRPr/>
            </a:pPr>
            <a:r>
              <a:rPr lang="en-GB" sz="1798"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Influence decision making </a:t>
            </a:r>
            <a:r>
              <a:rPr lang="en-GB" sz="1798" b="0" kern="120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on resource allocations and strategic recommendations by providing information on where and when to focus</a:t>
            </a:r>
          </a:p>
        </p:txBody>
      </p:sp>
      <p:pic>
        <p:nvPicPr>
          <p:cNvPr id="8" name="Graphic 7" descr="Group success outline">
            <a:extLst>
              <a:ext uri="{FF2B5EF4-FFF2-40B4-BE49-F238E27FC236}">
                <a16:creationId xmlns:a16="http://schemas.microsoft.com/office/drawing/2014/main" id="{E3AE45F0-D926-B58C-1271-47B7F0B591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534" y="3574643"/>
            <a:ext cx="2517375" cy="2517375"/>
          </a:xfrm>
          <a:prstGeom prst="rect">
            <a:avLst/>
          </a:prstGeom>
        </p:spPr>
      </p:pic>
      <p:grpSp>
        <p:nvGrpSpPr>
          <p:cNvPr id="2" name="Group 1">
            <a:extLst>
              <a:ext uri="{FF2B5EF4-FFF2-40B4-BE49-F238E27FC236}">
                <a16:creationId xmlns:a16="http://schemas.microsoft.com/office/drawing/2014/main" id="{2F1D62B5-D754-EF45-39BA-EB68B18B176B}"/>
              </a:ext>
            </a:extLst>
          </p:cNvPr>
          <p:cNvGrpSpPr/>
          <p:nvPr/>
        </p:nvGrpSpPr>
        <p:grpSpPr>
          <a:xfrm>
            <a:off x="581453" y="527546"/>
            <a:ext cx="11160337" cy="802777"/>
            <a:chOff x="5074919" y="2766556"/>
            <a:chExt cx="5040000" cy="803614"/>
          </a:xfrm>
        </p:grpSpPr>
        <p:sp>
          <p:nvSpPr>
            <p:cNvPr id="3" name="ZoneTexte 3">
              <a:extLst>
                <a:ext uri="{FF2B5EF4-FFF2-40B4-BE49-F238E27FC236}">
                  <a16:creationId xmlns:a16="http://schemas.microsoft.com/office/drawing/2014/main" id="{C774CEBC-CE7C-F37B-2B61-ED9A41B266E0}"/>
                </a:ext>
              </a:extLst>
            </p:cNvPr>
            <p:cNvSpPr txBox="1"/>
            <p:nvPr/>
          </p:nvSpPr>
          <p:spPr>
            <a:xfrm>
              <a:off x="5074919" y="2766556"/>
              <a:ext cx="1331714"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Overview</a:t>
              </a:r>
            </a:p>
          </p:txBody>
        </p:sp>
        <p:cxnSp>
          <p:nvCxnSpPr>
            <p:cNvPr id="4" name="Straight Connector 3">
              <a:extLst>
                <a:ext uri="{FF2B5EF4-FFF2-40B4-BE49-F238E27FC236}">
                  <a16:creationId xmlns:a16="http://schemas.microsoft.com/office/drawing/2014/main" id="{94A52853-C242-2E34-28F8-4BAB0B9DDC34}"/>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132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0167586-1530-EBC3-5FA0-F515E2890333}"/>
              </a:ext>
            </a:extLst>
          </p:cNvPr>
          <p:cNvGrpSpPr/>
          <p:nvPr/>
        </p:nvGrpSpPr>
        <p:grpSpPr>
          <a:xfrm>
            <a:off x="842264" y="1816596"/>
            <a:ext cx="10380084" cy="4492295"/>
            <a:chOff x="1396610" y="4718050"/>
            <a:chExt cx="10381270" cy="4496979"/>
          </a:xfrm>
        </p:grpSpPr>
        <p:sp>
          <p:nvSpPr>
            <p:cNvPr id="11" name="Rectangle 10">
              <a:extLst>
                <a:ext uri="{FF2B5EF4-FFF2-40B4-BE49-F238E27FC236}">
                  <a16:creationId xmlns:a16="http://schemas.microsoft.com/office/drawing/2014/main" id="{73B8F49F-55E5-9841-E68F-6EB0C9B5C866}"/>
                </a:ext>
              </a:extLst>
            </p:cNvPr>
            <p:cNvSpPr/>
            <p:nvPr/>
          </p:nvSpPr>
          <p:spPr>
            <a:xfrm>
              <a:off x="1396610" y="4718050"/>
              <a:ext cx="10381270" cy="241270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fr-FR" sz="1399" b="0" kern="1200">
                <a:solidFill>
                  <a:prstClr val="white"/>
                </a:solidFill>
                <a:latin typeface="Calibri" panose="020F0502020204030204"/>
              </a:endParaRPr>
            </a:p>
          </p:txBody>
        </p:sp>
        <p:grpSp>
          <p:nvGrpSpPr>
            <p:cNvPr id="12" name="Groupe 11">
              <a:extLst>
                <a:ext uri="{FF2B5EF4-FFF2-40B4-BE49-F238E27FC236}">
                  <a16:creationId xmlns:a16="http://schemas.microsoft.com/office/drawing/2014/main" id="{9DD1137F-44C9-623D-FA89-CD4817338636}"/>
                </a:ext>
              </a:extLst>
            </p:cNvPr>
            <p:cNvGrpSpPr/>
            <p:nvPr/>
          </p:nvGrpSpPr>
          <p:grpSpPr>
            <a:xfrm>
              <a:off x="2323687" y="5141543"/>
              <a:ext cx="8785775" cy="4073486"/>
              <a:chOff x="2640153" y="5043328"/>
              <a:chExt cx="8785775" cy="4073486"/>
            </a:xfrm>
          </p:grpSpPr>
          <p:sp>
            <p:nvSpPr>
              <p:cNvPr id="13" name="TextBox 19">
                <a:extLst>
                  <a:ext uri="{FF2B5EF4-FFF2-40B4-BE49-F238E27FC236}">
                    <a16:creationId xmlns:a16="http://schemas.microsoft.com/office/drawing/2014/main" id="{77A070C7-7839-B5BD-956E-C2769CF1C29E}"/>
                  </a:ext>
                </a:extLst>
              </p:cNvPr>
              <p:cNvSpPr txBox="1"/>
              <p:nvPr/>
            </p:nvSpPr>
            <p:spPr>
              <a:xfrm>
                <a:off x="2640153" y="5043328"/>
                <a:ext cx="8785775" cy="1565714"/>
              </a:xfrm>
              <a:prstGeom prst="rect">
                <a:avLst/>
              </a:prstGeom>
              <a:noFill/>
              <a:ln>
                <a:noFill/>
              </a:ln>
            </p:spPr>
            <p:txBody>
              <a:bodyPr wrap="square">
                <a:spAutoFit/>
              </a:bodyPr>
              <a:lstStyle/>
              <a:p>
                <a:pPr marL="342557" indent="-342557" algn="l" defTabSz="913486" hangingPunct="1">
                  <a:lnSpc>
                    <a:spcPct val="107000"/>
                  </a:lnSpc>
                  <a:spcAft>
                    <a:spcPts val="799"/>
                  </a:spcAft>
                  <a:buClr>
                    <a:srgbClr val="ED7D31">
                      <a:lumMod val="75000"/>
                    </a:srgbClr>
                  </a:buClr>
                  <a:buFont typeface="+mj-lt"/>
                  <a:buAutoNum type="arabicPeriod"/>
                  <a:defRPr/>
                </a:pPr>
                <a:r>
                  <a:rPr lang="en-GB" sz="1800" b="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Inclusion &amp; Commitment for a </a:t>
                </a:r>
                <a:r>
                  <a:rPr lang="en-GB" sz="180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COMMON AMBITION</a:t>
                </a:r>
              </a:p>
              <a:p>
                <a:pPr marL="342557" indent="-342557" algn="l" defTabSz="913486" hangingPunct="1">
                  <a:lnSpc>
                    <a:spcPct val="107000"/>
                  </a:lnSpc>
                  <a:spcAft>
                    <a:spcPts val="799"/>
                  </a:spcAft>
                  <a:buClr>
                    <a:srgbClr val="ED7D31">
                      <a:lumMod val="75000"/>
                    </a:srgbClr>
                  </a:buClr>
                  <a:buFont typeface="+mj-lt"/>
                  <a:buAutoNum type="arabicPeriod"/>
                  <a:defRPr/>
                </a:pPr>
                <a:r>
                  <a:rPr lang="en-GB" sz="1800" b="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Innovation &amp; Optimization for </a:t>
                </a:r>
                <a:r>
                  <a:rPr lang="en-GB" sz="180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ENHANCED NUTRITION ANALYSIS</a:t>
                </a:r>
              </a:p>
              <a:p>
                <a:pPr marL="342557" indent="-342557" algn="l" defTabSz="913486" hangingPunct="1">
                  <a:lnSpc>
                    <a:spcPct val="107000"/>
                  </a:lnSpc>
                  <a:spcAft>
                    <a:spcPts val="799"/>
                  </a:spcAft>
                  <a:buClr>
                    <a:srgbClr val="ED7D31">
                      <a:lumMod val="75000"/>
                    </a:srgbClr>
                  </a:buClr>
                  <a:buFont typeface="+mj-lt"/>
                  <a:buAutoNum type="arabicPeriod"/>
                  <a:defRPr/>
                </a:pPr>
                <a:r>
                  <a:rPr lang="en-GB" sz="1800" b="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Partnership &amp; Complementarity for a </a:t>
                </a:r>
                <a:r>
                  <a:rPr lang="en-GB" sz="180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SYSTEM STRENGTHENING APPROACH</a:t>
                </a:r>
              </a:p>
              <a:p>
                <a:pPr marL="342557" indent="-342557" algn="l" defTabSz="913486" hangingPunct="1">
                  <a:lnSpc>
                    <a:spcPct val="107000"/>
                  </a:lnSpc>
                  <a:spcAft>
                    <a:spcPts val="799"/>
                  </a:spcAft>
                  <a:buClr>
                    <a:srgbClr val="ED7D31">
                      <a:lumMod val="75000"/>
                    </a:srgbClr>
                  </a:buClr>
                  <a:buFont typeface="+mj-lt"/>
                  <a:buAutoNum type="arabicPeriod"/>
                  <a:defRPr/>
                </a:pPr>
                <a:r>
                  <a:rPr lang="en-GB" sz="1800" b="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Co-creation &amp; Consensus for </a:t>
                </a:r>
                <a:r>
                  <a:rPr lang="en-GB" sz="1800" kern="1200">
                    <a:solidFill>
                      <a:srgbClr val="ED7D31">
                        <a:lumMod val="75000"/>
                      </a:srgbClr>
                    </a:solidFill>
                    <a:latin typeface="Arial" panose="020B0604020202020204" pitchFamily="34" charset="0"/>
                    <a:ea typeface="Open Sans" panose="020B0606030504020204" pitchFamily="34" charset="0"/>
                    <a:cs typeface="Arial" panose="020B0604020202020204" pitchFamily="34" charset="0"/>
                  </a:rPr>
                  <a:t>TIMELIER DECISION MAKING</a:t>
                </a:r>
              </a:p>
            </p:txBody>
          </p:sp>
          <p:pic>
            <p:nvPicPr>
              <p:cNvPr id="15" name="Graphique 14" descr="Voie ferrée contour">
                <a:extLst>
                  <a:ext uri="{FF2B5EF4-FFF2-40B4-BE49-F238E27FC236}">
                    <a16:creationId xmlns:a16="http://schemas.microsoft.com/office/drawing/2014/main" id="{47FED0B0-EBC4-6A8B-2CC0-B891ECCE0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8357" y="7423701"/>
                <a:ext cx="1693113" cy="1693113"/>
              </a:xfrm>
              <a:prstGeom prst="rect">
                <a:avLst/>
              </a:prstGeom>
              <a:effectLst>
                <a:outerShdw blurRad="50800" dist="38100" dir="2700000" algn="tl" rotWithShape="0">
                  <a:prstClr val="black">
                    <a:alpha val="40000"/>
                  </a:prstClr>
                </a:outerShdw>
              </a:effectLst>
            </p:spPr>
          </p:pic>
        </p:grpSp>
      </p:grpSp>
      <p:grpSp>
        <p:nvGrpSpPr>
          <p:cNvPr id="2" name="Group 1">
            <a:extLst>
              <a:ext uri="{FF2B5EF4-FFF2-40B4-BE49-F238E27FC236}">
                <a16:creationId xmlns:a16="http://schemas.microsoft.com/office/drawing/2014/main" id="{FB6D7B5B-3A82-B345-8C2A-39A62BADFE64}"/>
              </a:ext>
            </a:extLst>
          </p:cNvPr>
          <p:cNvGrpSpPr/>
          <p:nvPr/>
        </p:nvGrpSpPr>
        <p:grpSpPr>
          <a:xfrm>
            <a:off x="581453" y="527546"/>
            <a:ext cx="11160337" cy="802777"/>
            <a:chOff x="5074919" y="2766556"/>
            <a:chExt cx="5040000" cy="803614"/>
          </a:xfrm>
        </p:grpSpPr>
        <p:sp>
          <p:nvSpPr>
            <p:cNvPr id="5" name="ZoneTexte 3">
              <a:extLst>
                <a:ext uri="{FF2B5EF4-FFF2-40B4-BE49-F238E27FC236}">
                  <a16:creationId xmlns:a16="http://schemas.microsoft.com/office/drawing/2014/main" id="{7DE63CAC-B380-FD93-1D38-28BEAF54D4B0}"/>
                </a:ext>
              </a:extLst>
            </p:cNvPr>
            <p:cNvSpPr txBox="1"/>
            <p:nvPr/>
          </p:nvSpPr>
          <p:spPr>
            <a:xfrm>
              <a:off x="5074919" y="2766556"/>
              <a:ext cx="1960796"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Guiding Principles</a:t>
              </a:r>
            </a:p>
          </p:txBody>
        </p:sp>
        <p:cxnSp>
          <p:nvCxnSpPr>
            <p:cNvPr id="6" name="Straight Connector 5">
              <a:extLst>
                <a:ext uri="{FF2B5EF4-FFF2-40B4-BE49-F238E27FC236}">
                  <a16:creationId xmlns:a16="http://schemas.microsoft.com/office/drawing/2014/main" id="{3D372C59-A48A-0C9C-5E82-37A3510E6AE3}"/>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2102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C1753CB-F6D4-6355-5A6F-9BB2A23898EB}"/>
              </a:ext>
            </a:extLst>
          </p:cNvPr>
          <p:cNvGrpSpPr/>
          <p:nvPr/>
        </p:nvGrpSpPr>
        <p:grpSpPr>
          <a:xfrm>
            <a:off x="802217" y="3271503"/>
            <a:ext cx="4322985" cy="1384995"/>
            <a:chOff x="221065" y="1979623"/>
            <a:chExt cx="4327493" cy="1386439"/>
          </a:xfrm>
        </p:grpSpPr>
        <p:sp>
          <p:nvSpPr>
            <p:cNvPr id="6" name="TextBox 5">
              <a:extLst>
                <a:ext uri="{FF2B5EF4-FFF2-40B4-BE49-F238E27FC236}">
                  <a16:creationId xmlns:a16="http://schemas.microsoft.com/office/drawing/2014/main" id="{E83EFC2D-72AB-E487-33A3-C6BDE36EFA0E}"/>
                </a:ext>
              </a:extLst>
            </p:cNvPr>
            <p:cNvSpPr txBox="1"/>
            <p:nvPr/>
          </p:nvSpPr>
          <p:spPr>
            <a:xfrm>
              <a:off x="1003461" y="1979623"/>
              <a:ext cx="3545097" cy="1386439"/>
            </a:xfrm>
            <a:prstGeom prst="rect">
              <a:avLst/>
            </a:prstGeom>
            <a:noFill/>
          </p:spPr>
          <p:txBody>
            <a:bodyPr wrap="square">
              <a:spAutoFit/>
            </a:bodyPr>
            <a:lstStyle/>
            <a:p>
              <a:pPr algn="l" defTabSz="913486" hangingPunct="1">
                <a:defRPr/>
              </a:pPr>
              <a:r>
                <a:rPr lang="en-GB"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Analytics</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Main focus on nutrition outcome (i.e., Nutritional Status)</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Some focus on dietary Intake (i.e., Dietary quantity and quality)</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Sectors not on Nutrition System</a:t>
              </a:r>
            </a:p>
          </p:txBody>
        </p:sp>
        <p:pic>
          <p:nvPicPr>
            <p:cNvPr id="7" name="Graphic 20" descr="Research outline">
              <a:extLst>
                <a:ext uri="{FF2B5EF4-FFF2-40B4-BE49-F238E27FC236}">
                  <a16:creationId xmlns:a16="http://schemas.microsoft.com/office/drawing/2014/main" id="{B61B5100-535E-65FE-162D-B923D3260F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065" y="2209083"/>
              <a:ext cx="720000" cy="720000"/>
            </a:xfrm>
            <a:prstGeom prst="rect">
              <a:avLst/>
            </a:prstGeom>
          </p:spPr>
        </p:pic>
      </p:grpSp>
      <p:grpSp>
        <p:nvGrpSpPr>
          <p:cNvPr id="8" name="Group 7">
            <a:extLst>
              <a:ext uri="{FF2B5EF4-FFF2-40B4-BE49-F238E27FC236}">
                <a16:creationId xmlns:a16="http://schemas.microsoft.com/office/drawing/2014/main" id="{83976325-1A22-9B44-E45C-AD0AB2A2D0F7}"/>
              </a:ext>
            </a:extLst>
          </p:cNvPr>
          <p:cNvGrpSpPr/>
          <p:nvPr/>
        </p:nvGrpSpPr>
        <p:grpSpPr>
          <a:xfrm>
            <a:off x="802217" y="1752054"/>
            <a:ext cx="4340262" cy="1384995"/>
            <a:chOff x="221065" y="1010072"/>
            <a:chExt cx="4344788" cy="1386438"/>
          </a:xfrm>
        </p:grpSpPr>
        <p:sp>
          <p:nvSpPr>
            <p:cNvPr id="9" name="TextBox 8">
              <a:extLst>
                <a:ext uri="{FF2B5EF4-FFF2-40B4-BE49-F238E27FC236}">
                  <a16:creationId xmlns:a16="http://schemas.microsoft.com/office/drawing/2014/main" id="{9CD0D1FB-57A8-B43A-E4F3-6D1608B91C55}"/>
                </a:ext>
              </a:extLst>
            </p:cNvPr>
            <p:cNvSpPr txBox="1"/>
            <p:nvPr/>
          </p:nvSpPr>
          <p:spPr>
            <a:xfrm>
              <a:off x="1007846" y="1010072"/>
              <a:ext cx="3558007" cy="1386438"/>
            </a:xfrm>
            <a:prstGeom prst="rect">
              <a:avLst/>
            </a:prstGeom>
            <a:noFill/>
          </p:spPr>
          <p:txBody>
            <a:bodyPr wrap="square">
              <a:spAutoFit/>
            </a:bodyPr>
            <a:lstStyle/>
            <a:p>
              <a:pPr algn="l" defTabSz="913486" hangingPunct="1">
                <a:defRPr/>
              </a:pPr>
              <a:r>
                <a:rPr lang="en-GB"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Governance</a:t>
              </a:r>
              <a:endPar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Lack of clear governance, leadership, accountability  &amp; unclear localisation strategy</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Unknow level of international investments</a:t>
              </a:r>
            </a:p>
          </p:txBody>
        </p:sp>
        <p:pic>
          <p:nvPicPr>
            <p:cNvPr id="10" name="Graphic 16" descr="Steering Wheel outline">
              <a:extLst>
                <a:ext uri="{FF2B5EF4-FFF2-40B4-BE49-F238E27FC236}">
                  <a16:creationId xmlns:a16="http://schemas.microsoft.com/office/drawing/2014/main" id="{F6059DBC-B84F-C548-EE0D-55F015ADC2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065" y="1161296"/>
              <a:ext cx="720000" cy="720000"/>
            </a:xfrm>
            <a:prstGeom prst="rect">
              <a:avLst/>
            </a:prstGeom>
          </p:spPr>
        </p:pic>
      </p:grpSp>
      <p:grpSp>
        <p:nvGrpSpPr>
          <p:cNvPr id="11" name="Group 10">
            <a:extLst>
              <a:ext uri="{FF2B5EF4-FFF2-40B4-BE49-F238E27FC236}">
                <a16:creationId xmlns:a16="http://schemas.microsoft.com/office/drawing/2014/main" id="{EA6FE870-E4F2-3FCC-A2E1-63ED9310925D}"/>
              </a:ext>
            </a:extLst>
          </p:cNvPr>
          <p:cNvGrpSpPr/>
          <p:nvPr/>
        </p:nvGrpSpPr>
        <p:grpSpPr>
          <a:xfrm>
            <a:off x="799710" y="4796097"/>
            <a:ext cx="4325492" cy="1384995"/>
            <a:chOff x="131065" y="3283579"/>
            <a:chExt cx="4330002" cy="1386440"/>
          </a:xfrm>
        </p:grpSpPr>
        <p:sp>
          <p:nvSpPr>
            <p:cNvPr id="12" name="TextBox 11">
              <a:extLst>
                <a:ext uri="{FF2B5EF4-FFF2-40B4-BE49-F238E27FC236}">
                  <a16:creationId xmlns:a16="http://schemas.microsoft.com/office/drawing/2014/main" id="{6D9E9B23-3E51-E1A6-6B89-048E26BFB15C}"/>
                </a:ext>
              </a:extLst>
            </p:cNvPr>
            <p:cNvSpPr txBox="1"/>
            <p:nvPr/>
          </p:nvSpPr>
          <p:spPr>
            <a:xfrm>
              <a:off x="915971" y="3283579"/>
              <a:ext cx="3545096" cy="1386440"/>
            </a:xfrm>
            <a:prstGeom prst="rect">
              <a:avLst/>
            </a:prstGeom>
            <a:noFill/>
          </p:spPr>
          <p:txBody>
            <a:bodyPr wrap="square">
              <a:spAutoFit/>
            </a:bodyPr>
            <a:lstStyle/>
            <a:p>
              <a:pPr algn="l" defTabSz="913486" hangingPunct="1">
                <a:defRPr/>
              </a:pPr>
              <a:r>
                <a:rPr lang="en-GB"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Communication</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Focused on advocacy for funding or accountability</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Focused on visual as opposed to getting the message across</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Poorly disseminated and communicated</a:t>
              </a:r>
            </a:p>
          </p:txBody>
        </p:sp>
        <p:pic>
          <p:nvPicPr>
            <p:cNvPr id="13" name="Graphic 12" descr="Megaphone1 outline">
              <a:extLst>
                <a:ext uri="{FF2B5EF4-FFF2-40B4-BE49-F238E27FC236}">
                  <a16:creationId xmlns:a16="http://schemas.microsoft.com/office/drawing/2014/main" id="{3C08FD93-E9E1-BAD4-88EC-FDC05E0820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065" y="3431411"/>
              <a:ext cx="720000" cy="720000"/>
            </a:xfrm>
            <a:prstGeom prst="rect">
              <a:avLst/>
            </a:prstGeom>
          </p:spPr>
        </p:pic>
      </p:grpSp>
      <p:cxnSp>
        <p:nvCxnSpPr>
          <p:cNvPr id="14" name="Straight Arrow Connector 13">
            <a:extLst>
              <a:ext uri="{FF2B5EF4-FFF2-40B4-BE49-F238E27FC236}">
                <a16:creationId xmlns:a16="http://schemas.microsoft.com/office/drawing/2014/main" id="{89B36055-DAB9-443D-5220-13C5DE8BCA73}"/>
              </a:ext>
            </a:extLst>
          </p:cNvPr>
          <p:cNvCxnSpPr>
            <a:cxnSpLocks/>
          </p:cNvCxnSpPr>
          <p:nvPr/>
        </p:nvCxnSpPr>
        <p:spPr>
          <a:xfrm>
            <a:off x="5244901" y="3921838"/>
            <a:ext cx="539438"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020131-E4AA-F9E6-1A98-7D3518D2B9AB}"/>
              </a:ext>
            </a:extLst>
          </p:cNvPr>
          <p:cNvCxnSpPr>
            <a:cxnSpLocks/>
          </p:cNvCxnSpPr>
          <p:nvPr/>
        </p:nvCxnSpPr>
        <p:spPr>
          <a:xfrm>
            <a:off x="5244901" y="2431846"/>
            <a:ext cx="539438"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01F128-01AE-8935-850D-D79A28D25F22}"/>
              </a:ext>
            </a:extLst>
          </p:cNvPr>
          <p:cNvCxnSpPr>
            <a:cxnSpLocks/>
          </p:cNvCxnSpPr>
          <p:nvPr/>
        </p:nvCxnSpPr>
        <p:spPr>
          <a:xfrm>
            <a:off x="5244901" y="5487874"/>
            <a:ext cx="539438"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1629CEB-6161-32A0-E110-9A4E13BC2557}"/>
              </a:ext>
            </a:extLst>
          </p:cNvPr>
          <p:cNvSpPr txBox="1"/>
          <p:nvPr/>
        </p:nvSpPr>
        <p:spPr>
          <a:xfrm>
            <a:off x="5886761" y="2062898"/>
            <a:ext cx="5414431" cy="738664"/>
          </a:xfrm>
          <a:prstGeom prst="rect">
            <a:avLst/>
          </a:prstGeom>
          <a:noFill/>
          <a:ln>
            <a:solidFill>
              <a:schemeClr val="accent2">
                <a:lumMod val="50000"/>
              </a:schemeClr>
            </a:solidFill>
            <a:prstDash val="dashDot"/>
          </a:ln>
        </p:spPr>
        <p:txBody>
          <a:bodyPr wrap="square">
            <a:spAutoFit/>
          </a:bodyPr>
          <a:lstStyle/>
          <a:p>
            <a:pPr algn="l" defTabSz="913486" hangingPunct="1">
              <a:defRPr/>
            </a:pPr>
            <a:r>
              <a:rPr lang="en-GB"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Strong, relevant &amp; agile governance</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Common vision &amp; shared purposes</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Mutually reinforcing activities</a:t>
            </a:r>
          </a:p>
        </p:txBody>
      </p:sp>
      <p:sp>
        <p:nvSpPr>
          <p:cNvPr id="18" name="TextBox 17">
            <a:extLst>
              <a:ext uri="{FF2B5EF4-FFF2-40B4-BE49-F238E27FC236}">
                <a16:creationId xmlns:a16="http://schemas.microsoft.com/office/drawing/2014/main" id="{EE07F479-DAFA-EB57-C42D-1AFE6BCD9764}"/>
              </a:ext>
            </a:extLst>
          </p:cNvPr>
          <p:cNvSpPr txBox="1"/>
          <p:nvPr/>
        </p:nvSpPr>
        <p:spPr>
          <a:xfrm>
            <a:off x="5886761" y="3337673"/>
            <a:ext cx="5414431" cy="1384995"/>
          </a:xfrm>
          <a:prstGeom prst="rect">
            <a:avLst/>
          </a:prstGeom>
          <a:noFill/>
          <a:ln>
            <a:solidFill>
              <a:schemeClr val="accent2">
                <a:lumMod val="50000"/>
              </a:schemeClr>
            </a:solidFill>
            <a:prstDash val="dashDot"/>
          </a:ln>
        </p:spPr>
        <p:txBody>
          <a:bodyPr wrap="square">
            <a:spAutoFit/>
          </a:bodyPr>
          <a:lstStyle/>
          <a:p>
            <a:pPr algn="l" defTabSz="913486" hangingPunct="1">
              <a:defRPr/>
            </a:pPr>
            <a:r>
              <a:rPr lang="en-GB"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Reliable nutrition security analysis</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Integrated use of needs assessment, situation assessments &amp; programme monitoring</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Reinforced analyses on availability, access, and utilisation of basic services, morbidity, and household nutrition-related behaviours </a:t>
            </a:r>
          </a:p>
        </p:txBody>
      </p:sp>
      <p:cxnSp>
        <p:nvCxnSpPr>
          <p:cNvPr id="19" name="Straight Connector 18">
            <a:extLst>
              <a:ext uri="{FF2B5EF4-FFF2-40B4-BE49-F238E27FC236}">
                <a16:creationId xmlns:a16="http://schemas.microsoft.com/office/drawing/2014/main" id="{78F2815F-63BC-3C03-34D0-A74DEC037DF3}"/>
              </a:ext>
            </a:extLst>
          </p:cNvPr>
          <p:cNvCxnSpPr>
            <a:cxnSpLocks/>
          </p:cNvCxnSpPr>
          <p:nvPr/>
        </p:nvCxnSpPr>
        <p:spPr>
          <a:xfrm>
            <a:off x="886592" y="3142606"/>
            <a:ext cx="10429125" cy="0"/>
          </a:xfrm>
          <a:prstGeom prst="line">
            <a:avLst/>
          </a:prstGeom>
          <a:ln>
            <a:solidFill>
              <a:schemeClr val="accent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2E6171-A142-3ACA-2B2E-36FBA6D5EC01}"/>
              </a:ext>
            </a:extLst>
          </p:cNvPr>
          <p:cNvCxnSpPr>
            <a:cxnSpLocks/>
          </p:cNvCxnSpPr>
          <p:nvPr/>
        </p:nvCxnSpPr>
        <p:spPr>
          <a:xfrm>
            <a:off x="886592" y="4667201"/>
            <a:ext cx="10429125" cy="0"/>
          </a:xfrm>
          <a:prstGeom prst="line">
            <a:avLst/>
          </a:prstGeom>
          <a:ln>
            <a:solidFill>
              <a:schemeClr val="accent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682D3E0-A548-EAB1-F233-2A0D7A90764A}"/>
              </a:ext>
            </a:extLst>
          </p:cNvPr>
          <p:cNvSpPr txBox="1"/>
          <p:nvPr/>
        </p:nvSpPr>
        <p:spPr>
          <a:xfrm>
            <a:off x="5886761" y="5118927"/>
            <a:ext cx="5414431" cy="954107"/>
          </a:xfrm>
          <a:prstGeom prst="rect">
            <a:avLst/>
          </a:prstGeom>
          <a:noFill/>
          <a:ln>
            <a:solidFill>
              <a:schemeClr val="accent2">
                <a:lumMod val="50000"/>
              </a:schemeClr>
            </a:solidFill>
            <a:prstDash val="dashDot"/>
          </a:ln>
        </p:spPr>
        <p:txBody>
          <a:bodyPr wrap="square">
            <a:spAutoFit/>
          </a:bodyPr>
          <a:lstStyle/>
          <a:p>
            <a:pPr algn="l" defTabSz="913486" hangingPunct="1">
              <a:defRPr/>
            </a:pPr>
            <a:r>
              <a:rPr lang="en-GB"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Better &amp; timelier decision making</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Clear messaging based on agreed-upon analysis</a:t>
            </a:r>
          </a:p>
          <a:p>
            <a:pPr marL="179209" indent="-179209" algn="l" defTabSz="913486" hangingPunct="1">
              <a:buFont typeface="Arial" panose="020B0604020202020204" pitchFamily="34" charset="0"/>
              <a:buChar char="•"/>
              <a:defRPr/>
            </a:pPr>
            <a:r>
              <a:rPr lang="en-GB" b="0" kern="120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Communication &amp; advocacy plans co-designed with targeted audience</a:t>
            </a:r>
          </a:p>
        </p:txBody>
      </p:sp>
      <p:cxnSp>
        <p:nvCxnSpPr>
          <p:cNvPr id="24" name="Straight Connector 23">
            <a:extLst>
              <a:ext uri="{FF2B5EF4-FFF2-40B4-BE49-F238E27FC236}">
                <a16:creationId xmlns:a16="http://schemas.microsoft.com/office/drawing/2014/main" id="{F1E11057-9166-8141-4189-21C1A2DABD39}"/>
              </a:ext>
            </a:extLst>
          </p:cNvPr>
          <p:cNvCxnSpPr>
            <a:cxnSpLocks/>
          </p:cNvCxnSpPr>
          <p:nvPr/>
        </p:nvCxnSpPr>
        <p:spPr>
          <a:xfrm>
            <a:off x="5244901" y="1847681"/>
            <a:ext cx="0" cy="427966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3C314A-E29F-375F-F750-C25754ACF6D4}"/>
              </a:ext>
            </a:extLst>
          </p:cNvPr>
          <p:cNvGrpSpPr/>
          <p:nvPr/>
        </p:nvGrpSpPr>
        <p:grpSpPr>
          <a:xfrm>
            <a:off x="581453" y="527546"/>
            <a:ext cx="11160337" cy="802777"/>
            <a:chOff x="5074919" y="2766556"/>
            <a:chExt cx="5040000" cy="803614"/>
          </a:xfrm>
        </p:grpSpPr>
        <p:sp>
          <p:nvSpPr>
            <p:cNvPr id="3" name="ZoneTexte 3">
              <a:extLst>
                <a:ext uri="{FF2B5EF4-FFF2-40B4-BE49-F238E27FC236}">
                  <a16:creationId xmlns:a16="http://schemas.microsoft.com/office/drawing/2014/main" id="{F3C46C92-8F3A-C253-9AED-C897D6BF25B9}"/>
                </a:ext>
              </a:extLst>
            </p:cNvPr>
            <p:cNvSpPr txBox="1"/>
            <p:nvPr/>
          </p:nvSpPr>
          <p:spPr>
            <a:xfrm>
              <a:off x="5074919" y="2766556"/>
              <a:ext cx="3631592"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Main findings of the NIS Diagnosis paper</a:t>
              </a:r>
            </a:p>
          </p:txBody>
        </p:sp>
        <p:cxnSp>
          <p:nvCxnSpPr>
            <p:cNvPr id="4" name="Straight Connector 3">
              <a:extLst>
                <a:ext uri="{FF2B5EF4-FFF2-40B4-BE49-F238E27FC236}">
                  <a16:creationId xmlns:a16="http://schemas.microsoft.com/office/drawing/2014/main" id="{B4F3B0E7-F08F-D3A4-B880-0EA895F9DB1C}"/>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2707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B92EBF-12B8-4EAF-C6D7-E8CD8E860F5C}"/>
              </a:ext>
            </a:extLst>
          </p:cNvPr>
          <p:cNvGrpSpPr/>
          <p:nvPr/>
        </p:nvGrpSpPr>
        <p:grpSpPr>
          <a:xfrm>
            <a:off x="581453" y="527546"/>
            <a:ext cx="11160337" cy="802777"/>
            <a:chOff x="5074919" y="2766556"/>
            <a:chExt cx="5040000" cy="803614"/>
          </a:xfrm>
        </p:grpSpPr>
        <p:sp>
          <p:nvSpPr>
            <p:cNvPr id="6" name="ZoneTexte 3">
              <a:extLst>
                <a:ext uri="{FF2B5EF4-FFF2-40B4-BE49-F238E27FC236}">
                  <a16:creationId xmlns:a16="http://schemas.microsoft.com/office/drawing/2014/main" id="{4B5F878D-616D-8BA0-0B39-C053A90528F9}"/>
                </a:ext>
              </a:extLst>
            </p:cNvPr>
            <p:cNvSpPr txBox="1"/>
            <p:nvPr/>
          </p:nvSpPr>
          <p:spPr>
            <a:xfrm>
              <a:off x="5074919" y="2766556"/>
              <a:ext cx="2457112"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Nutrition Information Ecosystems</a:t>
              </a:r>
            </a:p>
          </p:txBody>
        </p:sp>
        <p:cxnSp>
          <p:nvCxnSpPr>
            <p:cNvPr id="7" name="Straight Connector 6">
              <a:extLst>
                <a:ext uri="{FF2B5EF4-FFF2-40B4-BE49-F238E27FC236}">
                  <a16:creationId xmlns:a16="http://schemas.microsoft.com/office/drawing/2014/main" id="{728B7372-76DF-DB74-6645-79465665E166}"/>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1">
            <a:extLst>
              <a:ext uri="{FF2B5EF4-FFF2-40B4-BE49-F238E27FC236}">
                <a16:creationId xmlns:a16="http://schemas.microsoft.com/office/drawing/2014/main" id="{028BB632-F519-E387-058E-3B2A647F0D8D}"/>
              </a:ext>
            </a:extLst>
          </p:cNvPr>
          <p:cNvSpPr>
            <a:spLocks noChangeArrowheads="1"/>
          </p:cNvSpPr>
          <p:nvPr/>
        </p:nvSpPr>
        <p:spPr bwMode="auto">
          <a:xfrm>
            <a:off x="0" y="-272818"/>
            <a:ext cx="65" cy="5527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l" defTabSz="913486" eaLnBrk="0" fontAlgn="base">
              <a:spcBef>
                <a:spcPct val="0"/>
              </a:spcBef>
              <a:spcAft>
                <a:spcPct val="0"/>
              </a:spcAft>
            </a:pPr>
            <a:endParaRPr lang="en-US" altLang="en-US" sz="1798" b="0" kern="1200">
              <a:solidFill>
                <a:prstClr val="black"/>
              </a:solidFill>
              <a:latin typeface="Arial" panose="020B0604020202020204" pitchFamily="34" charset="0"/>
              <a:ea typeface="+mn-ea"/>
              <a:cs typeface="+mn-cs"/>
            </a:endParaRPr>
          </a:p>
          <a:p>
            <a:pPr algn="l" defTabSz="913486" eaLnBrk="0" fontAlgn="base">
              <a:spcBef>
                <a:spcPct val="0"/>
              </a:spcBef>
              <a:spcAft>
                <a:spcPct val="0"/>
              </a:spcAft>
            </a:pPr>
            <a:endParaRPr lang="en-US" altLang="en-US" sz="1798" b="0" kern="1200">
              <a:solidFill>
                <a:prstClr val="black"/>
              </a:solidFill>
              <a:latin typeface="Arial" panose="020B0604020202020204" pitchFamily="34" charset="0"/>
              <a:ea typeface="+mn-ea"/>
              <a:cs typeface="+mn-cs"/>
            </a:endParaRPr>
          </a:p>
        </p:txBody>
      </p:sp>
      <p:sp>
        <p:nvSpPr>
          <p:cNvPr id="9" name="Rectangle 2">
            <a:extLst>
              <a:ext uri="{FF2B5EF4-FFF2-40B4-BE49-F238E27FC236}">
                <a16:creationId xmlns:a16="http://schemas.microsoft.com/office/drawing/2014/main" id="{C9EF2FE9-38A0-424A-E692-737A9B0F264E}"/>
              </a:ext>
            </a:extLst>
          </p:cNvPr>
          <p:cNvSpPr>
            <a:spLocks noChangeArrowheads="1"/>
          </p:cNvSpPr>
          <p:nvPr/>
        </p:nvSpPr>
        <p:spPr bwMode="auto">
          <a:xfrm>
            <a:off x="152242" y="-120576"/>
            <a:ext cx="65" cy="5527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l" defTabSz="913486" eaLnBrk="0" fontAlgn="base">
              <a:spcBef>
                <a:spcPct val="0"/>
              </a:spcBef>
              <a:spcAft>
                <a:spcPct val="0"/>
              </a:spcAft>
            </a:pPr>
            <a:endParaRPr lang="en-US" altLang="en-US" sz="1798" b="0" kern="1200">
              <a:solidFill>
                <a:prstClr val="black"/>
              </a:solidFill>
              <a:latin typeface="Arial" panose="020B0604020202020204" pitchFamily="34" charset="0"/>
              <a:ea typeface="+mn-ea"/>
              <a:cs typeface="+mn-cs"/>
            </a:endParaRPr>
          </a:p>
          <a:p>
            <a:pPr algn="l" defTabSz="913486" eaLnBrk="0" fontAlgn="base">
              <a:spcBef>
                <a:spcPct val="0"/>
              </a:spcBef>
              <a:spcAft>
                <a:spcPct val="0"/>
              </a:spcAft>
            </a:pPr>
            <a:endParaRPr lang="en-US" altLang="en-US" sz="1798" b="0" kern="1200">
              <a:solidFill>
                <a:prstClr val="black"/>
              </a:solidFill>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C68E39C-7CAC-9A0A-AF53-34E99CC496F6}"/>
              </a:ext>
            </a:extLst>
          </p:cNvPr>
          <p:cNvSpPr txBox="1"/>
          <p:nvPr/>
        </p:nvSpPr>
        <p:spPr>
          <a:xfrm>
            <a:off x="581454" y="1838205"/>
            <a:ext cx="8943232" cy="3689472"/>
          </a:xfrm>
          <a:prstGeom prst="rect">
            <a:avLst/>
          </a:prstGeom>
          <a:noFill/>
        </p:spPr>
        <p:txBody>
          <a:bodyPr wrap="square">
            <a:spAutoFit/>
          </a:bodyPr>
          <a:lstStyle/>
          <a:p>
            <a:pPr marL="285464" indent="-285464" algn="l" defTabSz="913486" hangingPunct="1">
              <a:buFont typeface="Wingdings" panose="05000000000000000000" pitchFamily="2" charset="2"/>
              <a:buChar char="§"/>
            </a:pPr>
            <a:r>
              <a:rPr lang="en-GB" sz="1798" b="0" kern="1200">
                <a:solidFill>
                  <a:prstClr val="black">
                    <a:lumMod val="65000"/>
                    <a:lumOff val="35000"/>
                  </a:prstClr>
                </a:solidFill>
                <a:latin typeface="Arial" panose="020B0604020202020204" pitchFamily="34" charset="0"/>
                <a:ea typeface="+mn-ea"/>
                <a:cs typeface="Arial" panose="020B0604020202020204" pitchFamily="34" charset="0"/>
              </a:rPr>
              <a:t>Nutrition information systems are characterized by a </a:t>
            </a:r>
            <a:r>
              <a:rPr lang="en-GB" sz="1798" kern="1200">
                <a:solidFill>
                  <a:prstClr val="black">
                    <a:lumMod val="65000"/>
                    <a:lumOff val="35000"/>
                  </a:prstClr>
                </a:solidFill>
                <a:latin typeface="Arial" panose="020B0604020202020204" pitchFamily="34" charset="0"/>
                <a:ea typeface="+mn-ea"/>
                <a:cs typeface="Arial" panose="020B0604020202020204" pitchFamily="34" charset="0"/>
              </a:rPr>
              <a:t>complex array</a:t>
            </a:r>
            <a:r>
              <a:rPr lang="en-GB" sz="1798" b="0" kern="1200">
                <a:solidFill>
                  <a:prstClr val="black">
                    <a:lumMod val="65000"/>
                    <a:lumOff val="35000"/>
                  </a:prstClr>
                </a:solidFill>
                <a:latin typeface="Arial" panose="020B0604020202020204" pitchFamily="34" charset="0"/>
                <a:ea typeface="+mn-ea"/>
                <a:cs typeface="Arial" panose="020B0604020202020204" pitchFamily="34" charset="0"/>
              </a:rPr>
              <a:t> of initiatives, activities, platforms, sectors, processes, and actors/stakeholders operating at country, regional and global level; in that sense, NIS should be characterized as an "</a:t>
            </a:r>
            <a:r>
              <a:rPr lang="en-GB" sz="1798" kern="1200">
                <a:solidFill>
                  <a:prstClr val="black">
                    <a:lumMod val="65000"/>
                    <a:lumOff val="35000"/>
                  </a:prstClr>
                </a:solidFill>
                <a:latin typeface="Arial" panose="020B0604020202020204" pitchFamily="34" charset="0"/>
                <a:ea typeface="+mn-ea"/>
                <a:cs typeface="Arial" panose="020B0604020202020204" pitchFamily="34" charset="0"/>
              </a:rPr>
              <a:t>NI-ecosystem</a:t>
            </a:r>
            <a:r>
              <a:rPr lang="en-GB" sz="1798" b="0" kern="1200">
                <a:solidFill>
                  <a:prstClr val="black">
                    <a:lumMod val="65000"/>
                    <a:lumOff val="35000"/>
                  </a:prstClr>
                </a:solidFill>
                <a:latin typeface="Arial" panose="020B0604020202020204" pitchFamily="34" charset="0"/>
                <a:ea typeface="+mn-ea"/>
                <a:cs typeface="Arial" panose="020B0604020202020204" pitchFamily="34" charset="0"/>
              </a:rPr>
              <a:t>".</a:t>
            </a:r>
          </a:p>
          <a:p>
            <a:pPr algn="l" defTabSz="913486" hangingPunct="1"/>
            <a:endParaRPr lang="en-GB" sz="1798" b="0" kern="1200">
              <a:solidFill>
                <a:prstClr val="black">
                  <a:lumMod val="65000"/>
                  <a:lumOff val="35000"/>
                </a:prstClr>
              </a:solidFill>
              <a:latin typeface="Arial" panose="020B0604020202020204" pitchFamily="34" charset="0"/>
              <a:ea typeface="+mn-ea"/>
              <a:cs typeface="Arial" panose="020B0604020202020204" pitchFamily="34" charset="0"/>
            </a:endParaRPr>
          </a:p>
          <a:p>
            <a:pPr marL="285464" indent="-285464" algn="l" defTabSz="913486" hangingPunct="1">
              <a:buFont typeface="Wingdings" panose="05000000000000000000" pitchFamily="2" charset="2"/>
              <a:buChar char="§"/>
            </a:pPr>
            <a:r>
              <a:rPr lang="en-GB" sz="1798" b="0">
                <a:solidFill>
                  <a:srgbClr val="595959"/>
                </a:solidFill>
                <a:latin typeface="Arial" panose="020B0604020202020204" pitchFamily="34" charset="0"/>
                <a:ea typeface="Calibri" panose="020F0502020204030204" pitchFamily="34" charset="0"/>
                <a:cs typeface="Arial" panose="020B0604020202020204" pitchFamily="34" charset="0"/>
              </a:rPr>
              <a:t>A systemic view of the NI-ecosystem must ensure that we look not just at the “data value chain”, but also at how the ecosystem operates. We need to understand:</a:t>
            </a:r>
          </a:p>
          <a:p>
            <a:pPr marL="742207" lvl="1" indent="-285464" algn="l" defTabSz="913486" hangingPunct="1">
              <a:buFont typeface="Wingdings" panose="05000000000000000000" pitchFamily="2" charset="2"/>
              <a:buChar char="§"/>
            </a:pPr>
            <a:endParaRPr lang="en-GB" sz="1798" b="0">
              <a:solidFill>
                <a:srgbClr val="595959"/>
              </a:solidFill>
              <a:latin typeface="Arial" panose="020B0604020202020204" pitchFamily="34" charset="0"/>
              <a:ea typeface="Calibri" panose="020F0502020204030204" pitchFamily="34" charset="0"/>
              <a:cs typeface="Arial" panose="020B0604020202020204" pitchFamily="34" charset="0"/>
            </a:endParaRPr>
          </a:p>
          <a:p>
            <a:pPr marL="742207" lvl="1" indent="-285464" algn="l" defTabSz="913486" hangingPunct="1">
              <a:buFont typeface="Wingdings" panose="05000000000000000000" pitchFamily="2" charset="2"/>
              <a:buChar char="§"/>
            </a:pPr>
            <a:r>
              <a:rPr lang="en-GB" sz="1798" b="0">
                <a:solidFill>
                  <a:srgbClr val="595959"/>
                </a:solidFill>
                <a:latin typeface="Arial" panose="020B0604020202020204" pitchFamily="34" charset="0"/>
                <a:ea typeface="Calibri" panose="020F0502020204030204" pitchFamily="34" charset="0"/>
                <a:cs typeface="Arial" panose="020B0604020202020204" pitchFamily="34" charset="0"/>
              </a:rPr>
              <a:t>How is governed? </a:t>
            </a:r>
          </a:p>
          <a:p>
            <a:pPr marL="742207" lvl="1" indent="-285464" algn="l" defTabSz="913486" hangingPunct="1">
              <a:buFont typeface="Wingdings" panose="05000000000000000000" pitchFamily="2" charset="2"/>
              <a:buChar char="§"/>
            </a:pPr>
            <a:r>
              <a:rPr lang="en-GB" sz="1798" b="0">
                <a:solidFill>
                  <a:srgbClr val="595959"/>
                </a:solidFill>
                <a:latin typeface="Arial" panose="020B0604020202020204" pitchFamily="34" charset="0"/>
                <a:ea typeface="Calibri" panose="020F0502020204030204" pitchFamily="34" charset="0"/>
                <a:cs typeface="Arial" panose="020B0604020202020204" pitchFamily="34" charset="0"/>
              </a:rPr>
              <a:t>Funded? </a:t>
            </a:r>
          </a:p>
          <a:p>
            <a:pPr marL="742207" lvl="1" indent="-285464" algn="l" defTabSz="913486" hangingPunct="1">
              <a:buFont typeface="Wingdings" panose="05000000000000000000" pitchFamily="2" charset="2"/>
              <a:buChar char="§"/>
            </a:pPr>
            <a:r>
              <a:rPr lang="en-GB" sz="1798" b="0">
                <a:solidFill>
                  <a:srgbClr val="595959"/>
                </a:solidFill>
                <a:latin typeface="Arial" panose="020B0604020202020204" pitchFamily="34" charset="0"/>
                <a:ea typeface="Calibri" panose="020F0502020204030204" pitchFamily="34" charset="0"/>
                <a:cs typeface="Arial" panose="020B0604020202020204" pitchFamily="34" charset="0"/>
              </a:rPr>
              <a:t>Connected to other emergency information systems?</a:t>
            </a:r>
          </a:p>
          <a:p>
            <a:pPr marL="742207" lvl="1" indent="-285464" algn="l" defTabSz="913486" hangingPunct="1">
              <a:buFont typeface="Wingdings" panose="05000000000000000000" pitchFamily="2" charset="2"/>
              <a:buChar char="§"/>
            </a:pPr>
            <a:r>
              <a:rPr lang="en-GB" sz="1798" b="0">
                <a:solidFill>
                  <a:srgbClr val="595959"/>
                </a:solidFill>
                <a:latin typeface="Arial" panose="020B0604020202020204" pitchFamily="34" charset="0"/>
                <a:ea typeface="Calibri" panose="020F0502020204030204" pitchFamily="34" charset="0"/>
                <a:cs typeface="Arial" panose="020B0604020202020204" pitchFamily="34" charset="0"/>
              </a:rPr>
              <a:t>How from a localisation perspective it can be more resilient?</a:t>
            </a:r>
          </a:p>
          <a:p>
            <a:pPr marL="742207" lvl="1" indent="-285464" algn="l" defTabSz="913486" hangingPunct="1">
              <a:buFont typeface="Wingdings" panose="05000000000000000000" pitchFamily="2" charset="2"/>
              <a:buChar char="§"/>
            </a:pPr>
            <a:r>
              <a:rPr lang="en-GB" sz="1798" b="0">
                <a:solidFill>
                  <a:srgbClr val="595959"/>
                </a:solidFill>
                <a:latin typeface="Arial" panose="020B0604020202020204" pitchFamily="34" charset="0"/>
                <a:ea typeface="Calibri" panose="020F0502020204030204" pitchFamily="34" charset="0"/>
                <a:cs typeface="Arial" panose="020B0604020202020204" pitchFamily="34" charset="0"/>
              </a:rPr>
              <a:t>How can it operate more effectively, efficiently, and equitably?</a:t>
            </a:r>
            <a:endParaRPr lang="en-GB" sz="1798" b="0" kern="1200">
              <a:solidFill>
                <a:prstClr val="black">
                  <a:lumMod val="65000"/>
                  <a:lumOff val="35000"/>
                </a:prstClr>
              </a:solidFill>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E1E8F3B6-A2E2-1499-BF26-9F8B72B5A9BC}"/>
              </a:ext>
            </a:extLst>
          </p:cNvPr>
          <p:cNvPicPr>
            <a:picLocks noChangeAspect="1"/>
          </p:cNvPicPr>
          <p:nvPr/>
        </p:nvPicPr>
        <p:blipFill>
          <a:blip r:embed="rId2"/>
          <a:stretch>
            <a:fillRect/>
          </a:stretch>
        </p:blipFill>
        <p:spPr>
          <a:xfrm>
            <a:off x="8032237" y="4119427"/>
            <a:ext cx="3565609" cy="1146833"/>
          </a:xfrm>
          <a:prstGeom prst="rect">
            <a:avLst/>
          </a:prstGeom>
        </p:spPr>
      </p:pic>
    </p:spTree>
    <p:extLst>
      <p:ext uri="{BB962C8B-B14F-4D97-AF65-F5344CB8AC3E}">
        <p14:creationId xmlns:p14="http://schemas.microsoft.com/office/powerpoint/2010/main" val="2500980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613034A-4398-D271-8ECF-CD47D050B4B6}"/>
              </a:ext>
            </a:extLst>
          </p:cNvPr>
          <p:cNvSpPr/>
          <p:nvPr/>
        </p:nvSpPr>
        <p:spPr>
          <a:xfrm>
            <a:off x="6564529" y="1330323"/>
            <a:ext cx="5394375" cy="545782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99"/>
          </a:p>
        </p:txBody>
      </p:sp>
      <p:grpSp>
        <p:nvGrpSpPr>
          <p:cNvPr id="26" name="Groupe 25">
            <a:extLst>
              <a:ext uri="{FF2B5EF4-FFF2-40B4-BE49-F238E27FC236}">
                <a16:creationId xmlns:a16="http://schemas.microsoft.com/office/drawing/2014/main" id="{F688A34D-39F9-C5F3-1CB5-9EC265E4B39F}"/>
              </a:ext>
            </a:extLst>
          </p:cNvPr>
          <p:cNvGrpSpPr/>
          <p:nvPr/>
        </p:nvGrpSpPr>
        <p:grpSpPr>
          <a:xfrm>
            <a:off x="356262" y="2167308"/>
            <a:ext cx="5754000" cy="1968283"/>
            <a:chOff x="6891596" y="1651843"/>
            <a:chExt cx="5113076" cy="1970335"/>
          </a:xfrm>
        </p:grpSpPr>
        <p:pic>
          <p:nvPicPr>
            <p:cNvPr id="22" name="Image 21">
              <a:extLst>
                <a:ext uri="{FF2B5EF4-FFF2-40B4-BE49-F238E27FC236}">
                  <a16:creationId xmlns:a16="http://schemas.microsoft.com/office/drawing/2014/main" id="{A96D1B0C-B250-8274-21D4-392C96DFF870}"/>
                </a:ext>
              </a:extLst>
            </p:cNvPr>
            <p:cNvPicPr>
              <a:picLocks noChangeAspect="1"/>
            </p:cNvPicPr>
            <p:nvPr/>
          </p:nvPicPr>
          <p:blipFill>
            <a:blip r:embed="rId2"/>
            <a:stretch>
              <a:fillRect/>
            </a:stretch>
          </p:blipFill>
          <p:spPr>
            <a:xfrm>
              <a:off x="6891596" y="2129523"/>
              <a:ext cx="5113076" cy="1492655"/>
            </a:xfrm>
            <a:prstGeom prst="rect">
              <a:avLst/>
            </a:prstGeom>
          </p:spPr>
        </p:pic>
        <p:sp>
          <p:nvSpPr>
            <p:cNvPr id="21" name="ZoneTexte 33">
              <a:extLst>
                <a:ext uri="{FF2B5EF4-FFF2-40B4-BE49-F238E27FC236}">
                  <a16:creationId xmlns:a16="http://schemas.microsoft.com/office/drawing/2014/main" id="{55B1D0EC-1919-319A-6505-F0F4695F4285}"/>
                </a:ext>
              </a:extLst>
            </p:cNvPr>
            <p:cNvSpPr txBox="1"/>
            <p:nvPr/>
          </p:nvSpPr>
          <p:spPr>
            <a:xfrm>
              <a:off x="6891596" y="1651843"/>
              <a:ext cx="5110556" cy="585385"/>
            </a:xfrm>
            <a:prstGeom prst="rect">
              <a:avLst/>
            </a:prstGeom>
            <a:noFill/>
          </p:spPr>
          <p:txBody>
            <a:bodyPr wrap="square">
              <a:spAutoFit/>
            </a:bodyPr>
            <a:lstStyle/>
            <a:p>
              <a:pPr algn="l" defTabSz="913486" hangingPunct="1">
                <a:defRPr/>
              </a:pPr>
              <a:r>
                <a:rPr lang="fr-FR" sz="1600" b="0" kern="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Phase 1 &gt;&gt; Governance structure </a:t>
              </a:r>
              <a:r>
                <a:rPr lang="fr-FR" sz="1600" b="0" kern="1200" err="1">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involving</a:t>
              </a:r>
              <a:r>
                <a:rPr lang="fr-FR" sz="1600" b="0" kern="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 </a:t>
              </a:r>
              <a:r>
                <a:rPr lang="en-US" sz="1600" b="0" kern="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relevant bodies and actors</a:t>
              </a:r>
              <a:endParaRPr lang="fr-FR" sz="1600" b="0" kern="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endParaRPr>
            </a:p>
          </p:txBody>
        </p:sp>
      </p:grpSp>
      <p:sp>
        <p:nvSpPr>
          <p:cNvPr id="28" name="ZoneTexte 27">
            <a:extLst>
              <a:ext uri="{FF2B5EF4-FFF2-40B4-BE49-F238E27FC236}">
                <a16:creationId xmlns:a16="http://schemas.microsoft.com/office/drawing/2014/main" id="{2189E424-9B2E-5185-62CE-7D66217F3C22}"/>
              </a:ext>
            </a:extLst>
          </p:cNvPr>
          <p:cNvSpPr txBox="1"/>
          <p:nvPr/>
        </p:nvSpPr>
        <p:spPr>
          <a:xfrm>
            <a:off x="356262" y="4273809"/>
            <a:ext cx="5754000" cy="276710"/>
          </a:xfrm>
          <a:prstGeom prst="rect">
            <a:avLst/>
          </a:prstGeom>
          <a:noFill/>
        </p:spPr>
        <p:txBody>
          <a:bodyPr wrap="square">
            <a:spAutoFit/>
          </a:bodyPr>
          <a:lstStyle/>
          <a:p>
            <a:pPr algn="l" defTabSz="913486" hangingPunct="1">
              <a:defRPr/>
            </a:pPr>
            <a:r>
              <a:rPr lang="fr-FR" sz="1200" kern="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High level &amp; technical Nutrition Information Ecosystem expertise for:  </a:t>
            </a:r>
            <a:endParaRPr lang="fr-FR" sz="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endParaRPr>
          </a:p>
        </p:txBody>
      </p:sp>
      <p:sp>
        <p:nvSpPr>
          <p:cNvPr id="30" name="Rectangle 2">
            <a:extLst>
              <a:ext uri="{FF2B5EF4-FFF2-40B4-BE49-F238E27FC236}">
                <a16:creationId xmlns:a16="http://schemas.microsoft.com/office/drawing/2014/main" id="{EB12F098-46DC-EBE4-17D7-F7F56F7A63B0}"/>
              </a:ext>
            </a:extLst>
          </p:cNvPr>
          <p:cNvSpPr>
            <a:spLocks noChangeArrowheads="1"/>
          </p:cNvSpPr>
          <p:nvPr/>
        </p:nvSpPr>
        <p:spPr bwMode="auto">
          <a:xfrm>
            <a:off x="-67733" y="115438"/>
            <a:ext cx="65" cy="5527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l" defTabSz="913486" eaLnBrk="0" fontAlgn="base">
              <a:spcBef>
                <a:spcPct val="0"/>
              </a:spcBef>
              <a:spcAft>
                <a:spcPct val="0"/>
              </a:spcAft>
            </a:pPr>
            <a:endParaRPr lang="fr-FR" altLang="fr-FR" sz="1798" b="0">
              <a:solidFill>
                <a:schemeClr val="tx1"/>
              </a:solidFill>
              <a:latin typeface="Arial" panose="020B0604020202020204" pitchFamily="34" charset="0"/>
            </a:endParaRPr>
          </a:p>
          <a:p>
            <a:pPr algn="l" defTabSz="913486" eaLnBrk="0" fontAlgn="base">
              <a:spcBef>
                <a:spcPct val="0"/>
              </a:spcBef>
              <a:spcAft>
                <a:spcPct val="0"/>
              </a:spcAft>
            </a:pPr>
            <a:endParaRPr lang="fr-FR" altLang="fr-FR" sz="1798" b="0">
              <a:solidFill>
                <a:schemeClr val="tx1"/>
              </a:solidFill>
              <a:latin typeface="Arial" panose="020B0604020202020204" pitchFamily="34" charset="0"/>
            </a:endParaRPr>
          </a:p>
        </p:txBody>
      </p:sp>
      <p:sp>
        <p:nvSpPr>
          <p:cNvPr id="31" name="ZoneTexte 30">
            <a:extLst>
              <a:ext uri="{FF2B5EF4-FFF2-40B4-BE49-F238E27FC236}">
                <a16:creationId xmlns:a16="http://schemas.microsoft.com/office/drawing/2014/main" id="{7D4CEFC1-9785-F78D-2160-786E229CDEE1}"/>
              </a:ext>
            </a:extLst>
          </p:cNvPr>
          <p:cNvSpPr txBox="1"/>
          <p:nvPr/>
        </p:nvSpPr>
        <p:spPr>
          <a:xfrm>
            <a:off x="408450" y="6142199"/>
            <a:ext cx="5754000" cy="461184"/>
          </a:xfrm>
          <a:prstGeom prst="rect">
            <a:avLst/>
          </a:prstGeom>
          <a:noFill/>
        </p:spPr>
        <p:txBody>
          <a:bodyPr wrap="square">
            <a:spAutoFit/>
          </a:bodyPr>
          <a:lstStyle/>
          <a:p>
            <a:pPr marL="171279" indent="-171279">
              <a:buFont typeface="Wingdings" panose="05000000000000000000" pitchFamily="2" charset="2"/>
              <a:buChar char="Ø"/>
            </a:pPr>
            <a:r>
              <a:rPr lang="en-GB"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Cross-functional </a:t>
            </a:r>
            <a:r>
              <a:rPr lang="en-GB" sz="1199">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Monitoring &amp; Evaluation and Knowledge Management plans </a:t>
            </a:r>
            <a:r>
              <a:rPr lang="en-GB"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covering all levels as well as each sequenced phases of NuVAC implementation.</a:t>
            </a:r>
          </a:p>
        </p:txBody>
      </p:sp>
      <p:cxnSp>
        <p:nvCxnSpPr>
          <p:cNvPr id="5" name="Connecteur droit 5">
            <a:extLst>
              <a:ext uri="{FF2B5EF4-FFF2-40B4-BE49-F238E27FC236}">
                <a16:creationId xmlns:a16="http://schemas.microsoft.com/office/drawing/2014/main" id="{D5C94B63-547B-1F04-9393-5E7B3D447164}"/>
              </a:ext>
            </a:extLst>
          </p:cNvPr>
          <p:cNvCxnSpPr>
            <a:cxnSpLocks/>
          </p:cNvCxnSpPr>
          <p:nvPr/>
        </p:nvCxnSpPr>
        <p:spPr>
          <a:xfrm>
            <a:off x="536074" y="5420077"/>
            <a:ext cx="5394375" cy="0"/>
          </a:xfrm>
          <a:prstGeom prst="line">
            <a:avLst/>
          </a:prstGeom>
          <a:ln>
            <a:solidFill>
              <a:schemeClr val="accent2"/>
            </a:solidFill>
          </a:ln>
          <a:effectLst>
            <a:glow rad="63500">
              <a:schemeClr val="accent2">
                <a:satMod val="175000"/>
                <a:alpha val="40000"/>
              </a:schemeClr>
            </a:glow>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0" name="ZoneTexte 19">
            <a:extLst>
              <a:ext uri="{FF2B5EF4-FFF2-40B4-BE49-F238E27FC236}">
                <a16:creationId xmlns:a16="http://schemas.microsoft.com/office/drawing/2014/main" id="{33C99FFF-198B-9981-7C73-F62B87529AE6}"/>
              </a:ext>
            </a:extLst>
          </p:cNvPr>
          <p:cNvSpPr txBox="1"/>
          <p:nvPr/>
        </p:nvSpPr>
        <p:spPr>
          <a:xfrm>
            <a:off x="6744341" y="4749732"/>
            <a:ext cx="5214563" cy="1881631"/>
          </a:xfrm>
          <a:prstGeom prst="rect">
            <a:avLst/>
          </a:prstGeom>
          <a:noFill/>
        </p:spPr>
        <p:txBody>
          <a:bodyPr wrap="square">
            <a:spAutoFit/>
          </a:bodyPr>
          <a:lstStyle/>
          <a:p>
            <a:pPr marL="171279" indent="-171279" algn="l" defTabSz="621678">
              <a:spcBef>
                <a:spcPct val="0"/>
              </a:spcBef>
              <a:spcAft>
                <a:spcPct val="35000"/>
              </a:spcAft>
              <a:buClr>
                <a:schemeClr val="accent4">
                  <a:lumMod val="75000"/>
                </a:schemeClr>
              </a:buClr>
              <a:buFont typeface="Wingdings" panose="05000000000000000000" pitchFamily="2" charset="2"/>
              <a:buChar char="è"/>
            </a:pPr>
            <a:r>
              <a:rPr lang="en-US" sz="1199" b="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Predictable and accessible mechanisms are set-up to improve data collection and processing based on a clearer understanding of decision makers/users needs</a:t>
            </a:r>
          </a:p>
          <a:p>
            <a:pPr marL="171279" indent="-171279" algn="l" defTabSz="621678">
              <a:spcBef>
                <a:spcPct val="0"/>
              </a:spcBef>
              <a:spcAft>
                <a:spcPct val="35000"/>
              </a:spcAft>
              <a:buClr>
                <a:schemeClr val="accent4">
                  <a:lumMod val="75000"/>
                </a:schemeClr>
              </a:buClr>
              <a:buFont typeface="Wingdings" panose="05000000000000000000" pitchFamily="2" charset="2"/>
              <a:buChar char="è"/>
            </a:pPr>
            <a:r>
              <a:rPr lang="en-GB" sz="1199" b="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Continuous monitoring of nutrition vulnerabilities are produced to feed into and strengthen </a:t>
            </a:r>
            <a:r>
              <a:rPr lang="en-GB"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already established</a:t>
            </a:r>
            <a:r>
              <a:rPr lang="en-GB" sz="1199" b="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 analyses for better decision making</a:t>
            </a:r>
          </a:p>
          <a:p>
            <a:pPr marL="171279" indent="-171279" algn="l" defTabSz="621678">
              <a:spcBef>
                <a:spcPct val="0"/>
              </a:spcBef>
              <a:spcAft>
                <a:spcPct val="35000"/>
              </a:spcAft>
              <a:buClr>
                <a:schemeClr val="accent4">
                  <a:lumMod val="75000"/>
                </a:schemeClr>
              </a:buClr>
              <a:buFont typeface="Wingdings" panose="05000000000000000000" pitchFamily="2" charset="2"/>
              <a:buChar char="è"/>
            </a:pPr>
            <a:r>
              <a:rPr lang="en-GB"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Consistent messaging are produced “during &amp; after” IPC AMN analyses to enhance global, regional and national influence </a:t>
            </a:r>
            <a:r>
              <a:rPr lang="fr-FR"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 strategic and programatic recommandations</a:t>
            </a:r>
            <a:endParaRPr lang="en-GB" sz="1199" b="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42" name="Groupe 41">
            <a:extLst>
              <a:ext uri="{FF2B5EF4-FFF2-40B4-BE49-F238E27FC236}">
                <a16:creationId xmlns:a16="http://schemas.microsoft.com/office/drawing/2014/main" id="{555FFC20-6CBC-64A7-1B6A-A42BC72616CD}"/>
              </a:ext>
            </a:extLst>
          </p:cNvPr>
          <p:cNvGrpSpPr/>
          <p:nvPr/>
        </p:nvGrpSpPr>
        <p:grpSpPr>
          <a:xfrm>
            <a:off x="349539" y="4550517"/>
            <a:ext cx="5767447" cy="830484"/>
            <a:chOff x="189283" y="4163027"/>
            <a:chExt cx="5773461" cy="831350"/>
          </a:xfrm>
        </p:grpSpPr>
        <p:sp>
          <p:nvSpPr>
            <p:cNvPr id="35" name="TextBox 3">
              <a:extLst>
                <a:ext uri="{FF2B5EF4-FFF2-40B4-BE49-F238E27FC236}">
                  <a16:creationId xmlns:a16="http://schemas.microsoft.com/office/drawing/2014/main" id="{1A391707-B18D-E975-18C7-329B0198F51E}"/>
                </a:ext>
              </a:extLst>
            </p:cNvPr>
            <p:cNvSpPr txBox="1"/>
            <p:nvPr/>
          </p:nvSpPr>
          <p:spPr>
            <a:xfrm>
              <a:off x="189283" y="4163027"/>
              <a:ext cx="2844000" cy="831350"/>
            </a:xfrm>
            <a:prstGeom prst="rect">
              <a:avLst/>
            </a:prstGeom>
            <a:noFill/>
          </p:spPr>
          <p:txBody>
            <a:bodyPr wrap="square" rtlCol="0">
              <a:spAutoFit/>
            </a:bodyPr>
            <a:lstStyle/>
            <a:p>
              <a:pPr marL="285464" indent="-285464" algn="l">
                <a:buFont typeface="Wingdings" panose="05000000000000000000" pitchFamily="2" charset="2"/>
                <a:buChar char="Ø"/>
              </a:pPr>
              <a:r>
                <a:rPr lang="en-GB" sz="1199" b="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A common ambition/vision </a:t>
              </a:r>
            </a:p>
            <a:p>
              <a:pPr marL="285464" indent="-285464" algn="l">
                <a:buFont typeface="Wingdings" panose="05000000000000000000" pitchFamily="2" charset="2"/>
                <a:buChar char="Ø"/>
              </a:pPr>
              <a:r>
                <a:rPr lang="en-GB" sz="1199" b="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Shared purposes and measurement</a:t>
              </a:r>
            </a:p>
            <a:p>
              <a:pPr marL="285464" indent="-285464" algn="l">
                <a:buFont typeface="Wingdings" panose="05000000000000000000" pitchFamily="2" charset="2"/>
                <a:buChar char="Ø"/>
              </a:pPr>
              <a:r>
                <a:rPr lang="en-GB" sz="1199" b="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Mutually reinforcing activities</a:t>
              </a:r>
            </a:p>
          </p:txBody>
        </p:sp>
        <p:sp>
          <p:nvSpPr>
            <p:cNvPr id="24" name="TextBox 3">
              <a:extLst>
                <a:ext uri="{FF2B5EF4-FFF2-40B4-BE49-F238E27FC236}">
                  <a16:creationId xmlns:a16="http://schemas.microsoft.com/office/drawing/2014/main" id="{B8AF4419-5C63-E99A-A9EE-F8687C79BC3E}"/>
                </a:ext>
              </a:extLst>
            </p:cNvPr>
            <p:cNvSpPr txBox="1"/>
            <p:nvPr/>
          </p:nvSpPr>
          <p:spPr>
            <a:xfrm>
              <a:off x="3118744" y="4163027"/>
              <a:ext cx="2844000" cy="461665"/>
            </a:xfrm>
            <a:prstGeom prst="rect">
              <a:avLst/>
            </a:prstGeom>
            <a:noFill/>
          </p:spPr>
          <p:txBody>
            <a:bodyPr wrap="square" rtlCol="0">
              <a:spAutoFit/>
            </a:bodyPr>
            <a:lstStyle/>
            <a:p>
              <a:pPr marL="285464" indent="-285464" algn="l">
                <a:buFont typeface="Wingdings" panose="05000000000000000000" pitchFamily="2" charset="2"/>
                <a:buChar char="Ø"/>
              </a:pPr>
              <a:r>
                <a:rPr lang="en-GB" sz="1199" b="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Continuous communication</a:t>
              </a:r>
            </a:p>
            <a:p>
              <a:pPr marL="285464" indent="-285464" algn="l">
                <a:buFont typeface="Wingdings" panose="05000000000000000000" pitchFamily="2" charset="2"/>
                <a:buChar char="Ø"/>
              </a:pPr>
              <a:r>
                <a:rPr lang="en-GB" sz="1199" b="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A backbone support</a:t>
              </a:r>
            </a:p>
          </p:txBody>
        </p:sp>
      </p:grpSp>
      <p:grpSp>
        <p:nvGrpSpPr>
          <p:cNvPr id="39" name="Groupe 38">
            <a:extLst>
              <a:ext uri="{FF2B5EF4-FFF2-40B4-BE49-F238E27FC236}">
                <a16:creationId xmlns:a16="http://schemas.microsoft.com/office/drawing/2014/main" id="{F7C4AE0D-DEB9-F491-C01D-0F4E2F820287}"/>
              </a:ext>
            </a:extLst>
          </p:cNvPr>
          <p:cNvGrpSpPr/>
          <p:nvPr/>
        </p:nvGrpSpPr>
        <p:grpSpPr>
          <a:xfrm>
            <a:off x="6557805" y="4357159"/>
            <a:ext cx="5407823" cy="539438"/>
            <a:chOff x="6632447" y="4153535"/>
            <a:chExt cx="5413462" cy="540000"/>
          </a:xfrm>
        </p:grpSpPr>
        <p:sp>
          <p:nvSpPr>
            <p:cNvPr id="12" name="TextBox 30">
              <a:extLst>
                <a:ext uri="{FF2B5EF4-FFF2-40B4-BE49-F238E27FC236}">
                  <a16:creationId xmlns:a16="http://schemas.microsoft.com/office/drawing/2014/main" id="{52D10B1D-6104-277D-C4AC-F1D23E018DAB}"/>
                </a:ext>
              </a:extLst>
            </p:cNvPr>
            <p:cNvSpPr txBox="1"/>
            <p:nvPr/>
          </p:nvSpPr>
          <p:spPr>
            <a:xfrm>
              <a:off x="6632447" y="4238869"/>
              <a:ext cx="5413462" cy="307648"/>
            </a:xfrm>
            <a:prstGeom prst="rect">
              <a:avLst/>
            </a:prstGeom>
            <a:noFill/>
          </p:spPr>
          <p:txBody>
            <a:bodyPr wrap="square">
              <a:spAutoFit/>
            </a:bodyPr>
            <a:lstStyle/>
            <a:p>
              <a:pPr defTabSz="621678">
                <a:spcBef>
                  <a:spcPct val="0"/>
                </a:spcBef>
                <a:spcAft>
                  <a:spcPct val="35000"/>
                </a:spcAft>
              </a:pPr>
              <a:r>
                <a:rPr lang="en-GB" sz="1399" kern="1200">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NuVAC joint initiative added value </a:t>
              </a:r>
            </a:p>
          </p:txBody>
        </p:sp>
        <p:pic>
          <p:nvPicPr>
            <p:cNvPr id="13" name="Graphic 2" descr="Diamond outline">
              <a:extLst>
                <a:ext uri="{FF2B5EF4-FFF2-40B4-BE49-F238E27FC236}">
                  <a16:creationId xmlns:a16="http://schemas.microsoft.com/office/drawing/2014/main" id="{D231B22F-6354-2605-DA0B-8BC2EB4A47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4128" y="4153535"/>
              <a:ext cx="540000" cy="540000"/>
            </a:xfrm>
            <a:prstGeom prst="rect">
              <a:avLst/>
            </a:prstGeom>
          </p:spPr>
        </p:pic>
        <p:pic>
          <p:nvPicPr>
            <p:cNvPr id="37" name="Graphic 2" descr="Diamond outline">
              <a:extLst>
                <a:ext uri="{FF2B5EF4-FFF2-40B4-BE49-F238E27FC236}">
                  <a16:creationId xmlns:a16="http://schemas.microsoft.com/office/drawing/2014/main" id="{4CF2711A-DE87-C880-92EA-1A89C7D635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0076" y="4153535"/>
              <a:ext cx="540000" cy="540000"/>
            </a:xfrm>
            <a:prstGeom prst="rect">
              <a:avLst/>
            </a:prstGeom>
          </p:spPr>
        </p:pic>
      </p:grpSp>
      <p:grpSp>
        <p:nvGrpSpPr>
          <p:cNvPr id="41" name="Groupe 40">
            <a:extLst>
              <a:ext uri="{FF2B5EF4-FFF2-40B4-BE49-F238E27FC236}">
                <a16:creationId xmlns:a16="http://schemas.microsoft.com/office/drawing/2014/main" id="{FD4A8710-0695-CD04-D4D5-B38C36B8690B}"/>
              </a:ext>
            </a:extLst>
          </p:cNvPr>
          <p:cNvGrpSpPr/>
          <p:nvPr/>
        </p:nvGrpSpPr>
        <p:grpSpPr>
          <a:xfrm>
            <a:off x="220396" y="1560777"/>
            <a:ext cx="6106029" cy="584166"/>
            <a:chOff x="434239" y="1170168"/>
            <a:chExt cx="5521123" cy="584775"/>
          </a:xfrm>
        </p:grpSpPr>
        <p:grpSp>
          <p:nvGrpSpPr>
            <p:cNvPr id="23" name="Groupe 22">
              <a:extLst>
                <a:ext uri="{FF2B5EF4-FFF2-40B4-BE49-F238E27FC236}">
                  <a16:creationId xmlns:a16="http://schemas.microsoft.com/office/drawing/2014/main" id="{44BB25A8-8D03-9A72-7501-3D9FD417DDB9}"/>
                </a:ext>
              </a:extLst>
            </p:cNvPr>
            <p:cNvGrpSpPr/>
            <p:nvPr/>
          </p:nvGrpSpPr>
          <p:grpSpPr>
            <a:xfrm>
              <a:off x="434239" y="1170168"/>
              <a:ext cx="5515040" cy="584775"/>
              <a:chOff x="871986" y="1207835"/>
              <a:chExt cx="5077296" cy="584775"/>
            </a:xfrm>
          </p:grpSpPr>
          <p:sp>
            <p:nvSpPr>
              <p:cNvPr id="25" name="TextBox 24">
                <a:extLst>
                  <a:ext uri="{FF2B5EF4-FFF2-40B4-BE49-F238E27FC236}">
                    <a16:creationId xmlns:a16="http://schemas.microsoft.com/office/drawing/2014/main" id="{C9476977-3D5A-4EFE-AD4B-FC08059C8218}"/>
                  </a:ext>
                </a:extLst>
              </p:cNvPr>
              <p:cNvSpPr txBox="1"/>
              <p:nvPr/>
            </p:nvSpPr>
            <p:spPr>
              <a:xfrm>
                <a:off x="973777" y="1207835"/>
                <a:ext cx="4975505" cy="584775"/>
              </a:xfrm>
              <a:prstGeom prst="rect">
                <a:avLst/>
              </a:prstGeom>
              <a:noFill/>
            </p:spPr>
            <p:txBody>
              <a:bodyPr wrap="square">
                <a:spAutoFit/>
              </a:bodyPr>
              <a:lstStyle/>
              <a:p>
                <a:pPr defTabSz="913486" hangingPunct="1">
                  <a:defRPr/>
                </a:pPr>
                <a:r>
                  <a:rPr lang="en-GB" sz="1598" kern="1200">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Addressing strategic and technical discussions                                        at global and regional levels</a:t>
                </a:r>
              </a:p>
            </p:txBody>
          </p:sp>
          <p:pic>
            <p:nvPicPr>
              <p:cNvPr id="36" name="Graphique 35" descr="Puzzle contour">
                <a:extLst>
                  <a:ext uri="{FF2B5EF4-FFF2-40B4-BE49-F238E27FC236}">
                    <a16:creationId xmlns:a16="http://schemas.microsoft.com/office/drawing/2014/main" id="{BB9B8470-A168-3460-1B19-62E335D232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986" y="1243663"/>
                <a:ext cx="540000" cy="540000"/>
              </a:xfrm>
              <a:prstGeom prst="rect">
                <a:avLst/>
              </a:prstGeom>
            </p:spPr>
          </p:pic>
        </p:grpSp>
        <p:pic>
          <p:nvPicPr>
            <p:cNvPr id="40" name="Graphique 39" descr="Puzzle contour">
              <a:extLst>
                <a:ext uri="{FF2B5EF4-FFF2-40B4-BE49-F238E27FC236}">
                  <a16:creationId xmlns:a16="http://schemas.microsoft.com/office/drawing/2014/main" id="{9E97D535-407F-5512-EF32-805579E67E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5362" y="1192555"/>
              <a:ext cx="540000" cy="540000"/>
            </a:xfrm>
            <a:prstGeom prst="rect">
              <a:avLst/>
            </a:prstGeom>
          </p:spPr>
        </p:pic>
      </p:grpSp>
      <p:grpSp>
        <p:nvGrpSpPr>
          <p:cNvPr id="45" name="Groupe 44">
            <a:extLst>
              <a:ext uri="{FF2B5EF4-FFF2-40B4-BE49-F238E27FC236}">
                <a16:creationId xmlns:a16="http://schemas.microsoft.com/office/drawing/2014/main" id="{6FAB76BE-A891-5073-6466-3625363A1409}"/>
              </a:ext>
            </a:extLst>
          </p:cNvPr>
          <p:cNvGrpSpPr/>
          <p:nvPr/>
        </p:nvGrpSpPr>
        <p:grpSpPr>
          <a:xfrm>
            <a:off x="356262" y="5641928"/>
            <a:ext cx="5754000" cy="539438"/>
            <a:chOff x="424437" y="5332765"/>
            <a:chExt cx="5760000" cy="540000"/>
          </a:xfrm>
        </p:grpSpPr>
        <p:sp>
          <p:nvSpPr>
            <p:cNvPr id="18" name="ZoneTexte 17">
              <a:extLst>
                <a:ext uri="{FF2B5EF4-FFF2-40B4-BE49-F238E27FC236}">
                  <a16:creationId xmlns:a16="http://schemas.microsoft.com/office/drawing/2014/main" id="{CDA37BB4-5926-3AA0-A8C7-60BF84ABD47F}"/>
                </a:ext>
              </a:extLst>
            </p:cNvPr>
            <p:cNvSpPr txBox="1"/>
            <p:nvPr/>
          </p:nvSpPr>
          <p:spPr>
            <a:xfrm>
              <a:off x="424437" y="5433488"/>
              <a:ext cx="5760000" cy="308098"/>
            </a:xfrm>
            <a:prstGeom prst="rect">
              <a:avLst/>
            </a:prstGeom>
            <a:noFill/>
          </p:spPr>
          <p:txBody>
            <a:bodyPr wrap="square">
              <a:spAutoFit/>
            </a:bodyPr>
            <a:lstStyle/>
            <a:p>
              <a:pPr algn="ctr"/>
              <a:r>
                <a:rPr lang="en-GB">
                  <a:solidFill>
                    <a:schemeClr val="tx1">
                      <a:lumMod val="65000"/>
                      <a:lumOff val="35000"/>
                    </a:schemeClr>
                  </a:solidFill>
                  <a:latin typeface="Arial" panose="020B0604020202020204" pitchFamily="34" charset="0"/>
                  <a:ea typeface="Lato" panose="020F0502020204030203" pitchFamily="34" charset="0"/>
                  <a:cs typeface="Arial" panose="020B0604020202020204" pitchFamily="34" charset="0"/>
                </a:rPr>
                <a:t>Learning from experience and building on it</a:t>
              </a:r>
            </a:p>
          </p:txBody>
        </p:sp>
        <p:pic>
          <p:nvPicPr>
            <p:cNvPr id="33" name="Graphique 32" descr="Guide opérationnel contour">
              <a:extLst>
                <a:ext uri="{FF2B5EF4-FFF2-40B4-BE49-F238E27FC236}">
                  <a16:creationId xmlns:a16="http://schemas.microsoft.com/office/drawing/2014/main" id="{58D39321-7CF3-C388-2DFD-B392235A7B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5376" y="5332765"/>
              <a:ext cx="540000" cy="540000"/>
            </a:xfrm>
            <a:prstGeom prst="rect">
              <a:avLst/>
            </a:prstGeom>
          </p:spPr>
        </p:pic>
        <p:pic>
          <p:nvPicPr>
            <p:cNvPr id="43" name="Graphique 42" descr="Guide opérationnel contour">
              <a:extLst>
                <a:ext uri="{FF2B5EF4-FFF2-40B4-BE49-F238E27FC236}">
                  <a16:creationId xmlns:a16="http://schemas.microsoft.com/office/drawing/2014/main" id="{5820B8C1-C695-211F-0124-F666B80A4E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2823" y="5332765"/>
              <a:ext cx="540000" cy="540000"/>
            </a:xfrm>
            <a:prstGeom prst="rect">
              <a:avLst/>
            </a:prstGeom>
          </p:spPr>
        </p:pic>
      </p:grpSp>
      <p:sp>
        <p:nvSpPr>
          <p:cNvPr id="46" name="TextBox 10">
            <a:extLst>
              <a:ext uri="{FF2B5EF4-FFF2-40B4-BE49-F238E27FC236}">
                <a16:creationId xmlns:a16="http://schemas.microsoft.com/office/drawing/2014/main" id="{1DCDA55D-B9E4-B6AF-A9FD-A87D3649F1B0}"/>
              </a:ext>
            </a:extLst>
          </p:cNvPr>
          <p:cNvSpPr txBox="1"/>
          <p:nvPr/>
        </p:nvSpPr>
        <p:spPr>
          <a:xfrm>
            <a:off x="6744341" y="2616397"/>
            <a:ext cx="5214563" cy="1263644"/>
          </a:xfrm>
          <a:prstGeom prst="rect">
            <a:avLst/>
          </a:prstGeom>
          <a:noFill/>
        </p:spPr>
        <p:txBody>
          <a:bodyPr wrap="square">
            <a:spAutoFit/>
          </a:bodyPr>
          <a:lstStyle/>
          <a:p>
            <a:pPr marL="171279" indent="-171279" defTabSz="621678">
              <a:spcBef>
                <a:spcPct val="0"/>
              </a:spcBef>
              <a:spcAft>
                <a:spcPct val="35000"/>
              </a:spcAft>
              <a:buClr>
                <a:schemeClr val="accent4">
                  <a:lumMod val="75000"/>
                </a:schemeClr>
              </a:buClr>
              <a:buFont typeface="Wingdings" panose="05000000000000000000" pitchFamily="2" charset="2"/>
              <a:buChar char="è"/>
            </a:pPr>
            <a:r>
              <a:rPr lang="en-US"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Ensure alignment with strategic purposes of the IPC AMN to avoid duplication of efforts, promote complementary actions and guarantee the consistency of strategical &amp; technical support</a:t>
            </a:r>
          </a:p>
          <a:p>
            <a:pPr marL="171279" indent="-171279" defTabSz="621678">
              <a:spcBef>
                <a:spcPct val="0"/>
              </a:spcBef>
              <a:spcAft>
                <a:spcPct val="35000"/>
              </a:spcAft>
              <a:buClr>
                <a:schemeClr val="accent4">
                  <a:lumMod val="75000"/>
                </a:schemeClr>
              </a:buClr>
              <a:buFont typeface="Wingdings" panose="05000000000000000000" pitchFamily="2" charset="2"/>
              <a:buChar char="è"/>
            </a:pPr>
            <a:r>
              <a:rPr lang="en-US" sz="11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Propose formal, relevant and sustainable models that feed into and reinforce already established nutrition coordination and analysis mechanisms </a:t>
            </a:r>
          </a:p>
        </p:txBody>
      </p:sp>
      <p:grpSp>
        <p:nvGrpSpPr>
          <p:cNvPr id="49" name="Groupe 48">
            <a:extLst>
              <a:ext uri="{FF2B5EF4-FFF2-40B4-BE49-F238E27FC236}">
                <a16:creationId xmlns:a16="http://schemas.microsoft.com/office/drawing/2014/main" id="{17C62C53-AE5B-ED57-CBFB-0BD86DC8A431}"/>
              </a:ext>
            </a:extLst>
          </p:cNvPr>
          <p:cNvGrpSpPr/>
          <p:nvPr/>
        </p:nvGrpSpPr>
        <p:grpSpPr>
          <a:xfrm>
            <a:off x="6557805" y="1415412"/>
            <a:ext cx="5407823" cy="539438"/>
            <a:chOff x="6632447" y="1024652"/>
            <a:chExt cx="5413462" cy="540000"/>
          </a:xfrm>
        </p:grpSpPr>
        <p:sp>
          <p:nvSpPr>
            <p:cNvPr id="34" name="TextBox 30">
              <a:extLst>
                <a:ext uri="{FF2B5EF4-FFF2-40B4-BE49-F238E27FC236}">
                  <a16:creationId xmlns:a16="http://schemas.microsoft.com/office/drawing/2014/main" id="{E1C5A968-F0D3-73A9-7C8B-800970447427}"/>
                </a:ext>
              </a:extLst>
            </p:cNvPr>
            <p:cNvSpPr txBox="1"/>
            <p:nvPr/>
          </p:nvSpPr>
          <p:spPr>
            <a:xfrm>
              <a:off x="6632447" y="1125375"/>
              <a:ext cx="5413462" cy="338554"/>
            </a:xfrm>
            <a:prstGeom prst="rect">
              <a:avLst/>
            </a:prstGeom>
            <a:noFill/>
          </p:spPr>
          <p:txBody>
            <a:bodyPr wrap="square">
              <a:spAutoFit/>
            </a:bodyPr>
            <a:lstStyle/>
            <a:p>
              <a:pPr defTabSz="621678">
                <a:spcBef>
                  <a:spcPct val="0"/>
                </a:spcBef>
                <a:spcAft>
                  <a:spcPct val="35000"/>
                </a:spcAft>
              </a:pPr>
              <a:r>
                <a:rPr lang="en-US" sz="1598" kern="1200">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Linkages with existing mechanisms</a:t>
              </a:r>
              <a:endParaRPr lang="en-GB" sz="1598" kern="1200">
                <a:solidFill>
                  <a:schemeClr val="accent4">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7" name="Graphic 15" descr="Building Brick Wall outline">
              <a:extLst>
                <a:ext uri="{FF2B5EF4-FFF2-40B4-BE49-F238E27FC236}">
                  <a16:creationId xmlns:a16="http://schemas.microsoft.com/office/drawing/2014/main" id="{ABAEC934-3858-703D-B04F-893FB275F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90807" y="1024652"/>
              <a:ext cx="540000" cy="540000"/>
            </a:xfrm>
            <a:prstGeom prst="rect">
              <a:avLst/>
            </a:prstGeom>
          </p:spPr>
        </p:pic>
        <p:pic>
          <p:nvPicPr>
            <p:cNvPr id="48" name="Graphic 15" descr="Building Brick Wall outline">
              <a:extLst>
                <a:ext uri="{FF2B5EF4-FFF2-40B4-BE49-F238E27FC236}">
                  <a16:creationId xmlns:a16="http://schemas.microsoft.com/office/drawing/2014/main" id="{C0C67FF7-D68D-A7C6-0AF4-B70C9222D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67557" y="1024652"/>
              <a:ext cx="540000" cy="540000"/>
            </a:xfrm>
            <a:prstGeom prst="rect">
              <a:avLst/>
            </a:prstGeom>
          </p:spPr>
        </p:pic>
      </p:grpSp>
      <p:cxnSp>
        <p:nvCxnSpPr>
          <p:cNvPr id="50" name="Connecteur droit 5">
            <a:extLst>
              <a:ext uri="{FF2B5EF4-FFF2-40B4-BE49-F238E27FC236}">
                <a16:creationId xmlns:a16="http://schemas.microsoft.com/office/drawing/2014/main" id="{520387AA-0EAD-1FDC-5BD4-455DABEE40F7}"/>
              </a:ext>
            </a:extLst>
          </p:cNvPr>
          <p:cNvCxnSpPr>
            <a:cxnSpLocks/>
          </p:cNvCxnSpPr>
          <p:nvPr/>
        </p:nvCxnSpPr>
        <p:spPr>
          <a:xfrm>
            <a:off x="7103967" y="4075704"/>
            <a:ext cx="4315500" cy="0"/>
          </a:xfrm>
          <a:prstGeom prst="line">
            <a:avLst/>
          </a:prstGeom>
          <a:ln>
            <a:solidFill>
              <a:schemeClr val="accent4">
                <a:lumMod val="75000"/>
              </a:schemeClr>
            </a:solidFill>
          </a:ln>
          <a:effectLst>
            <a:glow rad="63500">
              <a:schemeClr val="accent4">
                <a:lumMod val="75000"/>
                <a:alpha val="40000"/>
              </a:schemeClr>
            </a:glow>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52" name="ZoneTexte 51">
            <a:extLst>
              <a:ext uri="{FF2B5EF4-FFF2-40B4-BE49-F238E27FC236}">
                <a16:creationId xmlns:a16="http://schemas.microsoft.com/office/drawing/2014/main" id="{0142FF0B-05C0-1D9B-F204-C97B1CE702A3}"/>
              </a:ext>
            </a:extLst>
          </p:cNvPr>
          <p:cNvSpPr txBox="1"/>
          <p:nvPr/>
        </p:nvSpPr>
        <p:spPr>
          <a:xfrm>
            <a:off x="7438568" y="1828631"/>
            <a:ext cx="3652139" cy="645658"/>
          </a:xfrm>
          <a:prstGeom prst="rect">
            <a:avLst/>
          </a:prstGeom>
          <a:noFill/>
        </p:spPr>
        <p:txBody>
          <a:bodyPr wrap="square">
            <a:spAutoFit/>
          </a:bodyPr>
          <a:lstStyle/>
          <a:p>
            <a:pPr defTabSz="621678">
              <a:spcBef>
                <a:spcPct val="0"/>
              </a:spcBef>
              <a:spcAft>
                <a:spcPct val="35000"/>
              </a:spcAft>
              <a:buClr>
                <a:schemeClr val="accent4">
                  <a:lumMod val="75000"/>
                </a:schemeClr>
              </a:buClr>
            </a:pPr>
            <a:r>
              <a:rPr lang="en-GB" sz="1199" i="1">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Complement established mechanisms for nutrition situation analysis to better inform decisions making for timely actions</a:t>
            </a:r>
          </a:p>
        </p:txBody>
      </p:sp>
      <p:grpSp>
        <p:nvGrpSpPr>
          <p:cNvPr id="2" name="Group 1">
            <a:extLst>
              <a:ext uri="{FF2B5EF4-FFF2-40B4-BE49-F238E27FC236}">
                <a16:creationId xmlns:a16="http://schemas.microsoft.com/office/drawing/2014/main" id="{FCAAAA2F-18FA-88DB-48E0-2B97E3FDAF53}"/>
              </a:ext>
            </a:extLst>
          </p:cNvPr>
          <p:cNvGrpSpPr/>
          <p:nvPr/>
        </p:nvGrpSpPr>
        <p:grpSpPr>
          <a:xfrm>
            <a:off x="581453" y="527546"/>
            <a:ext cx="11160337" cy="802777"/>
            <a:chOff x="5074919" y="2766556"/>
            <a:chExt cx="5040000" cy="803614"/>
          </a:xfrm>
        </p:grpSpPr>
        <p:sp>
          <p:nvSpPr>
            <p:cNvPr id="4" name="ZoneTexte 3">
              <a:extLst>
                <a:ext uri="{FF2B5EF4-FFF2-40B4-BE49-F238E27FC236}">
                  <a16:creationId xmlns:a16="http://schemas.microsoft.com/office/drawing/2014/main" id="{0D0C811D-2825-D503-295E-3354D131D762}"/>
                </a:ext>
              </a:extLst>
            </p:cNvPr>
            <p:cNvSpPr txBox="1"/>
            <p:nvPr/>
          </p:nvSpPr>
          <p:spPr>
            <a:xfrm>
              <a:off x="5074919" y="2766556"/>
              <a:ext cx="3344922"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Strategic and technical discussions</a:t>
              </a:r>
            </a:p>
          </p:txBody>
        </p:sp>
        <p:cxnSp>
          <p:nvCxnSpPr>
            <p:cNvPr id="6" name="Straight Connector 5">
              <a:extLst>
                <a:ext uri="{FF2B5EF4-FFF2-40B4-BE49-F238E27FC236}">
                  <a16:creationId xmlns:a16="http://schemas.microsoft.com/office/drawing/2014/main" id="{F839DAC2-A14A-FDC6-28EA-1C51575011D2}"/>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AF968AF8-39BB-6C14-3F1F-2ABAC3330F2B}"/>
              </a:ext>
            </a:extLst>
          </p:cNvPr>
          <p:cNvSpPr/>
          <p:nvPr/>
        </p:nvSpPr>
        <p:spPr>
          <a:xfrm>
            <a:off x="220396" y="1468542"/>
            <a:ext cx="6246753" cy="2888617"/>
          </a:xfrm>
          <a:prstGeom prst="roundRect">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BA3C071-AC8F-5492-CBEC-CB6C7A6115DF}"/>
              </a:ext>
            </a:extLst>
          </p:cNvPr>
          <p:cNvSpPr/>
          <p:nvPr/>
        </p:nvSpPr>
        <p:spPr>
          <a:xfrm>
            <a:off x="6603015" y="1246975"/>
            <a:ext cx="5376395" cy="1313798"/>
          </a:xfrm>
          <a:prstGeom prst="roundRect">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41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09">
            <a:extLst>
              <a:ext uri="{FF2B5EF4-FFF2-40B4-BE49-F238E27FC236}">
                <a16:creationId xmlns:a16="http://schemas.microsoft.com/office/drawing/2014/main" id="{399708DE-6403-9DC7-9C28-CB604A278375}"/>
              </a:ext>
            </a:extLst>
          </p:cNvPr>
          <p:cNvPicPr>
            <a:picLocks noChangeAspect="1"/>
          </p:cNvPicPr>
          <p:nvPr/>
        </p:nvPicPr>
        <p:blipFill>
          <a:blip r:embed="rId2"/>
          <a:stretch>
            <a:fillRect/>
          </a:stretch>
        </p:blipFill>
        <p:spPr>
          <a:xfrm>
            <a:off x="428135" y="2214243"/>
            <a:ext cx="6093033" cy="1932988"/>
          </a:xfrm>
          <a:prstGeom prst="rect">
            <a:avLst/>
          </a:prstGeom>
        </p:spPr>
      </p:pic>
      <p:sp>
        <p:nvSpPr>
          <p:cNvPr id="6" name="ZoneTexte 112">
            <a:extLst>
              <a:ext uri="{FF2B5EF4-FFF2-40B4-BE49-F238E27FC236}">
                <a16:creationId xmlns:a16="http://schemas.microsoft.com/office/drawing/2014/main" id="{BF47A388-09DF-3559-4B15-4A464986D9DA}"/>
              </a:ext>
            </a:extLst>
          </p:cNvPr>
          <p:cNvSpPr txBox="1"/>
          <p:nvPr/>
        </p:nvSpPr>
        <p:spPr>
          <a:xfrm>
            <a:off x="429537" y="1521972"/>
            <a:ext cx="6315456" cy="584166"/>
          </a:xfrm>
          <a:prstGeom prst="rect">
            <a:avLst/>
          </a:prstGeom>
          <a:noFill/>
        </p:spPr>
        <p:txBody>
          <a:bodyPr wrap="square">
            <a:spAutoFit/>
          </a:bodyPr>
          <a:lstStyle/>
          <a:p>
            <a:pPr algn="l" defTabSz="913486" hangingPunct="1">
              <a:defRPr/>
            </a:pPr>
            <a:r>
              <a:rPr lang="en-US" sz="1598" kern="1200">
                <a:solidFill>
                  <a:srgbClr val="595959"/>
                </a:solidFill>
                <a:latin typeface="Nexa Light (body)"/>
                <a:ea typeface="Lato" panose="020F0502020204030203" pitchFamily="34" charset="0"/>
                <a:cs typeface="Lato" panose="020F0502020204030203" pitchFamily="34" charset="0"/>
              </a:rPr>
              <a:t>Step 1</a:t>
            </a:r>
          </a:p>
          <a:p>
            <a:pPr marL="171279" indent="-171279" algn="l" defTabSz="913486" hangingPunct="1">
              <a:buFont typeface="Wingdings" panose="05000000000000000000" pitchFamily="2" charset="2"/>
              <a:buChar char="Ø"/>
              <a:defRPr/>
            </a:pPr>
            <a:r>
              <a:rPr lang="en-US" sz="1598" b="0" kern="1200">
                <a:solidFill>
                  <a:srgbClr val="595959"/>
                </a:solidFill>
                <a:latin typeface="Nexa Light (body)"/>
                <a:ea typeface="Lato" panose="020F0502020204030203" pitchFamily="34" charset="0"/>
                <a:cs typeface="Lato" panose="020F0502020204030203" pitchFamily="34" charset="0"/>
              </a:rPr>
              <a:t>Mapping of </a:t>
            </a:r>
            <a:r>
              <a:rPr lang="en-US" sz="1598" kern="1200">
                <a:solidFill>
                  <a:srgbClr val="ED7D31">
                    <a:lumMod val="50000"/>
                  </a:srgbClr>
                </a:solidFill>
                <a:latin typeface="Nexa Light (body)"/>
                <a:ea typeface="Lato" panose="020F0502020204030203" pitchFamily="34" charset="0"/>
                <a:cs typeface="Lato" panose="020F0502020204030203" pitchFamily="34" charset="0"/>
              </a:rPr>
              <a:t>Nutrition Information Ecosystem</a:t>
            </a:r>
            <a:r>
              <a:rPr lang="en-US" sz="1099" i="1" kern="1200">
                <a:solidFill>
                  <a:srgbClr val="ED7D31">
                    <a:lumMod val="50000"/>
                  </a:srgbClr>
                </a:solidFill>
                <a:latin typeface="Nexa Light (body)"/>
                <a:ea typeface="Lato" panose="020F0502020204030203" pitchFamily="34" charset="0"/>
                <a:cs typeface="Lato" panose="020F0502020204030203" pitchFamily="34" charset="0"/>
              </a:rPr>
              <a:t> </a:t>
            </a:r>
            <a:r>
              <a:rPr lang="en-US" sz="999" b="0" i="1" kern="1200">
                <a:solidFill>
                  <a:srgbClr val="595959"/>
                </a:solidFill>
                <a:latin typeface="Nexa Light (body)"/>
                <a:ea typeface="Lato" panose="020F0502020204030203" pitchFamily="34" charset="0"/>
                <a:cs typeface="Lato" panose="020F0502020204030203" pitchFamily="34" charset="0"/>
              </a:rPr>
              <a:t>(Data, Tools, Approach, Systems, etc..) </a:t>
            </a:r>
            <a:endParaRPr lang="fr-FR" sz="1399" b="0" i="1" kern="1200">
              <a:solidFill>
                <a:srgbClr val="595959"/>
              </a:solidFill>
              <a:latin typeface="Nexa Light (body)"/>
              <a:ea typeface="Lato" panose="020F0502020204030203" pitchFamily="34" charset="0"/>
              <a:cs typeface="Lato" panose="020F0502020204030203" pitchFamily="34" charset="0"/>
            </a:endParaRPr>
          </a:p>
        </p:txBody>
      </p:sp>
      <p:sp>
        <p:nvSpPr>
          <p:cNvPr id="7" name="ZoneTexte 112">
            <a:extLst>
              <a:ext uri="{FF2B5EF4-FFF2-40B4-BE49-F238E27FC236}">
                <a16:creationId xmlns:a16="http://schemas.microsoft.com/office/drawing/2014/main" id="{7AB40E32-943C-9AA6-5E97-D4E975355EE8}"/>
              </a:ext>
            </a:extLst>
          </p:cNvPr>
          <p:cNvSpPr txBox="1"/>
          <p:nvPr/>
        </p:nvSpPr>
        <p:spPr>
          <a:xfrm>
            <a:off x="427726" y="4323173"/>
            <a:ext cx="6317267" cy="830035"/>
          </a:xfrm>
          <a:prstGeom prst="rect">
            <a:avLst/>
          </a:prstGeom>
          <a:noFill/>
        </p:spPr>
        <p:txBody>
          <a:bodyPr wrap="square">
            <a:spAutoFit/>
          </a:bodyPr>
          <a:lstStyle/>
          <a:p>
            <a:pPr algn="l" defTabSz="913486" hangingPunct="1">
              <a:defRPr/>
            </a:pPr>
            <a:r>
              <a:rPr lang="en-US" sz="1598" kern="1200">
                <a:solidFill>
                  <a:srgbClr val="595959"/>
                </a:solidFill>
                <a:latin typeface="Nexa Light (body)"/>
                <a:ea typeface="Lato" panose="020F0502020204030203" pitchFamily="34" charset="0"/>
                <a:cs typeface="Lato" panose="020F0502020204030203" pitchFamily="34" charset="0"/>
              </a:rPr>
              <a:t>Step 2 </a:t>
            </a:r>
          </a:p>
          <a:p>
            <a:pPr marL="171279" indent="-171279" algn="l" defTabSz="913486" hangingPunct="1">
              <a:buFont typeface="Wingdings" panose="05000000000000000000" pitchFamily="2" charset="2"/>
              <a:buChar char="Ø"/>
              <a:defRPr/>
            </a:pPr>
            <a:r>
              <a:rPr lang="en-US" sz="1598" b="0" kern="1200">
                <a:solidFill>
                  <a:srgbClr val="595959"/>
                </a:solidFill>
                <a:latin typeface="Nexa Light (body)"/>
                <a:ea typeface="Lato" panose="020F0502020204030203" pitchFamily="34" charset="0"/>
                <a:cs typeface="Lato" panose="020F0502020204030203" pitchFamily="34" charset="0"/>
              </a:rPr>
              <a:t>Collation of routine data on </a:t>
            </a:r>
            <a:r>
              <a:rPr lang="en-US" sz="1598" kern="1200">
                <a:solidFill>
                  <a:srgbClr val="ED7D31">
                    <a:lumMod val="50000"/>
                  </a:srgbClr>
                </a:solidFill>
                <a:latin typeface="Nexa Light (body)"/>
                <a:ea typeface="Lato" panose="020F0502020204030203" pitchFamily="34" charset="0"/>
                <a:cs typeface="Lato" panose="020F0502020204030203" pitchFamily="34" charset="0"/>
              </a:rPr>
              <a:t>drivers of wasting</a:t>
            </a:r>
          </a:p>
          <a:p>
            <a:pPr marL="171279" indent="-171279" algn="l" defTabSz="913486" hangingPunct="1">
              <a:buFont typeface="Wingdings" panose="05000000000000000000" pitchFamily="2" charset="2"/>
              <a:buChar char="Ø"/>
              <a:defRPr/>
            </a:pPr>
            <a:r>
              <a:rPr lang="en-US" sz="1598" b="0" kern="1200">
                <a:solidFill>
                  <a:srgbClr val="595959"/>
                </a:solidFill>
                <a:latin typeface="Nexa Light (body)"/>
                <a:ea typeface="Lato" panose="020F0502020204030203" pitchFamily="34" charset="0"/>
                <a:cs typeface="Lato" panose="020F0502020204030203" pitchFamily="34" charset="0"/>
              </a:rPr>
              <a:t>Selection of indicators for monitoring </a:t>
            </a:r>
            <a:endParaRPr lang="fr-FR" sz="1598" b="0" kern="1200">
              <a:solidFill>
                <a:srgbClr val="595959"/>
              </a:solidFill>
              <a:latin typeface="Nexa Light (body)"/>
              <a:ea typeface="Lato" panose="020F0502020204030203" pitchFamily="34" charset="0"/>
              <a:cs typeface="Lato" panose="020F0502020204030203" pitchFamily="34" charset="0"/>
            </a:endParaRPr>
          </a:p>
        </p:txBody>
      </p:sp>
      <p:sp>
        <p:nvSpPr>
          <p:cNvPr id="8" name="ZoneTexte 112">
            <a:extLst>
              <a:ext uri="{FF2B5EF4-FFF2-40B4-BE49-F238E27FC236}">
                <a16:creationId xmlns:a16="http://schemas.microsoft.com/office/drawing/2014/main" id="{2B99CE18-169B-0CED-D2FA-5667B0A50B76}"/>
              </a:ext>
            </a:extLst>
          </p:cNvPr>
          <p:cNvSpPr txBox="1"/>
          <p:nvPr/>
        </p:nvSpPr>
        <p:spPr>
          <a:xfrm>
            <a:off x="427726" y="5399269"/>
            <a:ext cx="6317267" cy="1075936"/>
          </a:xfrm>
          <a:prstGeom prst="rect">
            <a:avLst/>
          </a:prstGeom>
          <a:noFill/>
        </p:spPr>
        <p:txBody>
          <a:bodyPr wrap="square">
            <a:spAutoFit/>
          </a:bodyPr>
          <a:lstStyle/>
          <a:p>
            <a:pPr algn="l" defTabSz="913486" hangingPunct="1">
              <a:defRPr/>
            </a:pPr>
            <a:r>
              <a:rPr lang="en-US" sz="1598" kern="1200">
                <a:solidFill>
                  <a:srgbClr val="595959"/>
                </a:solidFill>
                <a:latin typeface="Nexa Light (body)"/>
                <a:ea typeface="Lato" panose="020F0502020204030203" pitchFamily="34" charset="0"/>
                <a:cs typeface="Lato" panose="020F0502020204030203" pitchFamily="34" charset="0"/>
              </a:rPr>
              <a:t>Step 3 </a:t>
            </a:r>
          </a:p>
          <a:p>
            <a:pPr marL="171279" indent="-171279" algn="l" defTabSz="913486" hangingPunct="1">
              <a:buFont typeface="Wingdings" panose="05000000000000000000" pitchFamily="2" charset="2"/>
              <a:buChar char="Ø"/>
              <a:defRPr/>
            </a:pPr>
            <a:r>
              <a:rPr lang="en-US" sz="1598" b="0" kern="1200">
                <a:solidFill>
                  <a:srgbClr val="595959"/>
                </a:solidFill>
                <a:latin typeface="Nexa Light (body)"/>
                <a:ea typeface="Lato" panose="020F0502020204030203" pitchFamily="34" charset="0"/>
                <a:cs typeface="Lato" panose="020F0502020204030203" pitchFamily="34" charset="0"/>
              </a:rPr>
              <a:t>Development of </a:t>
            </a:r>
            <a:r>
              <a:rPr lang="en-US" sz="1598" kern="1200">
                <a:solidFill>
                  <a:srgbClr val="ED7D31">
                    <a:lumMod val="50000"/>
                  </a:srgbClr>
                </a:solidFill>
                <a:latin typeface="Nexa Light (body)"/>
                <a:ea typeface="Lato" panose="020F0502020204030203" pitchFamily="34" charset="0"/>
                <a:cs typeface="Lato" panose="020F0502020204030203" pitchFamily="34" charset="0"/>
              </a:rPr>
              <a:t>thresholds for monitoring routine data indicators </a:t>
            </a:r>
            <a:r>
              <a:rPr lang="en-US" sz="1598" b="0" kern="1200">
                <a:solidFill>
                  <a:srgbClr val="595959"/>
                </a:solidFill>
                <a:latin typeface="Nexa Light (body)"/>
                <a:ea typeface="Lato" panose="020F0502020204030203" pitchFamily="34" charset="0"/>
                <a:cs typeface="Lato" panose="020F0502020204030203" pitchFamily="34" charset="0"/>
              </a:rPr>
              <a:t>to create an alert/early warning system</a:t>
            </a:r>
          </a:p>
          <a:p>
            <a:pPr marL="171279" indent="-171279" algn="l" defTabSz="913486" hangingPunct="1">
              <a:buFont typeface="Wingdings" panose="05000000000000000000" pitchFamily="2" charset="2"/>
              <a:buChar char="Ø"/>
              <a:defRPr/>
            </a:pPr>
            <a:r>
              <a:rPr lang="en-US" sz="1598" b="0" kern="1200">
                <a:solidFill>
                  <a:srgbClr val="595959"/>
                </a:solidFill>
                <a:latin typeface="Nexa Light (body)"/>
                <a:ea typeface="Lato" panose="020F0502020204030203" pitchFamily="34" charset="0"/>
                <a:cs typeface="Lato" panose="020F0502020204030203" pitchFamily="34" charset="0"/>
              </a:rPr>
              <a:t>Inclusion of predictive modelling outputs of the prevalence of wasting</a:t>
            </a:r>
            <a:endParaRPr lang="fr-FR" sz="1598" kern="1200">
              <a:solidFill>
                <a:srgbClr val="ED7D31">
                  <a:lumMod val="50000"/>
                </a:srgbClr>
              </a:solidFill>
              <a:latin typeface="Nexa Light (body)"/>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F6C30ECB-5080-3F8D-B75E-C3562E38DDF6}"/>
              </a:ext>
            </a:extLst>
          </p:cNvPr>
          <p:cNvPicPr>
            <a:picLocks noChangeAspect="1"/>
          </p:cNvPicPr>
          <p:nvPr/>
        </p:nvPicPr>
        <p:blipFill>
          <a:blip r:embed="rId3"/>
          <a:stretch>
            <a:fillRect/>
          </a:stretch>
        </p:blipFill>
        <p:spPr>
          <a:xfrm>
            <a:off x="10592805" y="225354"/>
            <a:ext cx="1418984" cy="441979"/>
          </a:xfrm>
          <a:prstGeom prst="rect">
            <a:avLst/>
          </a:prstGeom>
        </p:spPr>
      </p:pic>
      <p:sp>
        <p:nvSpPr>
          <p:cNvPr id="4" name="Rectangle 3">
            <a:extLst>
              <a:ext uri="{FF2B5EF4-FFF2-40B4-BE49-F238E27FC236}">
                <a16:creationId xmlns:a16="http://schemas.microsoft.com/office/drawing/2014/main" id="{6A951F0A-AD23-23C4-376A-24CD7ED68C92}"/>
              </a:ext>
            </a:extLst>
          </p:cNvPr>
          <p:cNvSpPr/>
          <p:nvPr/>
        </p:nvSpPr>
        <p:spPr>
          <a:xfrm>
            <a:off x="6655037" y="1360630"/>
            <a:ext cx="5400000" cy="546351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89">
            <a:extLst>
              <a:ext uri="{FF2B5EF4-FFF2-40B4-BE49-F238E27FC236}">
                <a16:creationId xmlns:a16="http://schemas.microsoft.com/office/drawing/2014/main" id="{42571620-2753-0364-D4E6-E24FE2BABF1F}"/>
              </a:ext>
            </a:extLst>
          </p:cNvPr>
          <p:cNvGrpSpPr/>
          <p:nvPr/>
        </p:nvGrpSpPr>
        <p:grpSpPr>
          <a:xfrm>
            <a:off x="6699047" y="1453314"/>
            <a:ext cx="5312742" cy="540000"/>
            <a:chOff x="6689538" y="1102087"/>
            <a:chExt cx="5312742" cy="540000"/>
          </a:xfrm>
        </p:grpSpPr>
        <p:sp>
          <p:nvSpPr>
            <p:cNvPr id="11" name="TextBox 4">
              <a:extLst>
                <a:ext uri="{FF2B5EF4-FFF2-40B4-BE49-F238E27FC236}">
                  <a16:creationId xmlns:a16="http://schemas.microsoft.com/office/drawing/2014/main" id="{47291ACB-5981-190A-F5D5-8D2ABFDF566E}"/>
                </a:ext>
              </a:extLst>
            </p:cNvPr>
            <p:cNvSpPr txBox="1"/>
            <p:nvPr/>
          </p:nvSpPr>
          <p:spPr>
            <a:xfrm>
              <a:off x="6689538" y="1187421"/>
              <a:ext cx="5312742" cy="369332"/>
            </a:xfrm>
            <a:prstGeom prst="rect">
              <a:avLst/>
            </a:prstGeom>
            <a:noFill/>
          </p:spPr>
          <p:txBody>
            <a:bodyPr wrap="square">
              <a:spAutoFit/>
            </a:bodyPr>
            <a:lstStyle/>
            <a:p>
              <a:pPr marL="0" marR="0" indent="0" algn="ctr">
                <a:lnSpc>
                  <a:spcPct val="100000"/>
                </a:lnSpc>
                <a:spcBef>
                  <a:spcPts val="0"/>
                </a:spcBef>
                <a:spcAft>
                  <a:spcPts val="0"/>
                </a:spcAft>
                <a:buNone/>
              </a:pPr>
              <a:r>
                <a:rPr lang="en-US" b="1">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Entry points for analytical frameworks</a:t>
              </a:r>
            </a:p>
          </p:txBody>
        </p:sp>
        <p:pic>
          <p:nvPicPr>
            <p:cNvPr id="14" name="Graphique 81" descr="Porte ouverte contour">
              <a:extLst>
                <a:ext uri="{FF2B5EF4-FFF2-40B4-BE49-F238E27FC236}">
                  <a16:creationId xmlns:a16="http://schemas.microsoft.com/office/drawing/2014/main" id="{0E5A1F52-785D-0C44-E000-2D059F58DB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3505" y="1102087"/>
              <a:ext cx="534008" cy="540000"/>
            </a:xfrm>
            <a:prstGeom prst="rect">
              <a:avLst/>
            </a:prstGeom>
          </p:spPr>
        </p:pic>
        <p:pic>
          <p:nvPicPr>
            <p:cNvPr id="15" name="Graphique 86" descr="Porte ouverte contour">
              <a:extLst>
                <a:ext uri="{FF2B5EF4-FFF2-40B4-BE49-F238E27FC236}">
                  <a16:creationId xmlns:a16="http://schemas.microsoft.com/office/drawing/2014/main" id="{9D8BA365-514B-BFD3-637E-ACE70C85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40706" y="1102087"/>
              <a:ext cx="534008" cy="540000"/>
            </a:xfrm>
            <a:prstGeom prst="rect">
              <a:avLst/>
            </a:prstGeom>
          </p:spPr>
        </p:pic>
      </p:grpSp>
      <p:grpSp>
        <p:nvGrpSpPr>
          <p:cNvPr id="16" name="Groupe 83">
            <a:extLst>
              <a:ext uri="{FF2B5EF4-FFF2-40B4-BE49-F238E27FC236}">
                <a16:creationId xmlns:a16="http://schemas.microsoft.com/office/drawing/2014/main" id="{6F1EB441-A87F-A7BD-B4B4-AC162820C5AD}"/>
              </a:ext>
            </a:extLst>
          </p:cNvPr>
          <p:cNvGrpSpPr/>
          <p:nvPr/>
        </p:nvGrpSpPr>
        <p:grpSpPr>
          <a:xfrm>
            <a:off x="6698286" y="2500922"/>
            <a:ext cx="5275914" cy="3841406"/>
            <a:chOff x="6438371" y="2149695"/>
            <a:chExt cx="5275914" cy="3841406"/>
          </a:xfrm>
        </p:grpSpPr>
        <p:grpSp>
          <p:nvGrpSpPr>
            <p:cNvPr id="17" name="Groupe 79">
              <a:extLst>
                <a:ext uri="{FF2B5EF4-FFF2-40B4-BE49-F238E27FC236}">
                  <a16:creationId xmlns:a16="http://schemas.microsoft.com/office/drawing/2014/main" id="{E439FCA8-E3F3-32D5-B3E7-38BA34C833D3}"/>
                </a:ext>
              </a:extLst>
            </p:cNvPr>
            <p:cNvGrpSpPr/>
            <p:nvPr/>
          </p:nvGrpSpPr>
          <p:grpSpPr>
            <a:xfrm>
              <a:off x="7336493" y="2968699"/>
              <a:ext cx="3743184" cy="3022402"/>
              <a:chOff x="7336493" y="2968699"/>
              <a:chExt cx="3743184" cy="3022402"/>
            </a:xfrm>
          </p:grpSpPr>
          <p:sp>
            <p:nvSpPr>
              <p:cNvPr id="31" name="Rectangle 30">
                <a:extLst>
                  <a:ext uri="{FF2B5EF4-FFF2-40B4-BE49-F238E27FC236}">
                    <a16:creationId xmlns:a16="http://schemas.microsoft.com/office/drawing/2014/main" id="{2DB9FB06-194E-280A-9AD3-13D3E3F903D7}"/>
                  </a:ext>
                </a:extLst>
              </p:cNvPr>
              <p:cNvSpPr/>
              <p:nvPr/>
            </p:nvSpPr>
            <p:spPr>
              <a:xfrm>
                <a:off x="7336493" y="2970546"/>
                <a:ext cx="3743184" cy="3020555"/>
              </a:xfrm>
              <a:prstGeom prst="rect">
                <a:avLst/>
              </a:prstGeom>
              <a:noFill/>
              <a:ln>
                <a:solidFill>
                  <a:schemeClr val="accent4">
                    <a:lumMod val="75000"/>
                  </a:schemeClr>
                </a:solidFill>
              </a:ln>
              <a:effectLst>
                <a:glow rad="63500">
                  <a:schemeClr val="accent4">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70">
                <a:extLst>
                  <a:ext uri="{FF2B5EF4-FFF2-40B4-BE49-F238E27FC236}">
                    <a16:creationId xmlns:a16="http://schemas.microsoft.com/office/drawing/2014/main" id="{FA875307-743C-9BBF-EBE0-D9295462B2B8}"/>
                  </a:ext>
                </a:extLst>
              </p:cNvPr>
              <p:cNvGrpSpPr/>
              <p:nvPr/>
            </p:nvGrpSpPr>
            <p:grpSpPr>
              <a:xfrm>
                <a:off x="7544316" y="2968699"/>
                <a:ext cx="3207524" cy="0"/>
                <a:chOff x="7544316" y="2968699"/>
                <a:chExt cx="3207524" cy="0"/>
              </a:xfrm>
            </p:grpSpPr>
            <p:cxnSp>
              <p:nvCxnSpPr>
                <p:cNvPr id="38" name="Straight Arrow Connector 8">
                  <a:extLst>
                    <a:ext uri="{FF2B5EF4-FFF2-40B4-BE49-F238E27FC236}">
                      <a16:creationId xmlns:a16="http://schemas.microsoft.com/office/drawing/2014/main" id="{8547DE57-9473-BE69-11E8-BDDA1CE8E5B9}"/>
                    </a:ext>
                  </a:extLst>
                </p:cNvPr>
                <p:cNvCxnSpPr>
                  <a:cxnSpLocks/>
                </p:cNvCxnSpPr>
                <p:nvPr/>
              </p:nvCxnSpPr>
              <p:spPr>
                <a:xfrm flipV="1">
                  <a:off x="7544316"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8">
                  <a:extLst>
                    <a:ext uri="{FF2B5EF4-FFF2-40B4-BE49-F238E27FC236}">
                      <a16:creationId xmlns:a16="http://schemas.microsoft.com/office/drawing/2014/main" id="{F0BD5F2E-6700-7073-0AF5-797F68008256}"/>
                    </a:ext>
                  </a:extLst>
                </p:cNvPr>
                <p:cNvCxnSpPr>
                  <a:cxnSpLocks/>
                </p:cNvCxnSpPr>
                <p:nvPr/>
              </p:nvCxnSpPr>
              <p:spPr>
                <a:xfrm flipV="1">
                  <a:off x="8442790"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8">
                  <a:extLst>
                    <a:ext uri="{FF2B5EF4-FFF2-40B4-BE49-F238E27FC236}">
                      <a16:creationId xmlns:a16="http://schemas.microsoft.com/office/drawing/2014/main" id="{6F67A181-F79F-0063-A04E-DBBFF0B8FA6D}"/>
                    </a:ext>
                  </a:extLst>
                </p:cNvPr>
                <p:cNvCxnSpPr>
                  <a:cxnSpLocks/>
                </p:cNvCxnSpPr>
                <p:nvPr/>
              </p:nvCxnSpPr>
              <p:spPr>
                <a:xfrm flipV="1">
                  <a:off x="9335045"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 name="Straight Arrow Connector 8">
                  <a:extLst>
                    <a:ext uri="{FF2B5EF4-FFF2-40B4-BE49-F238E27FC236}">
                      <a16:creationId xmlns:a16="http://schemas.microsoft.com/office/drawing/2014/main" id="{B6071ECE-B6D4-B27A-7B05-F1CA854ACCE9}"/>
                    </a:ext>
                  </a:extLst>
                </p:cNvPr>
                <p:cNvCxnSpPr>
                  <a:cxnSpLocks/>
                </p:cNvCxnSpPr>
                <p:nvPr/>
              </p:nvCxnSpPr>
              <p:spPr>
                <a:xfrm flipV="1">
                  <a:off x="10211840"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33" name="Groupe 71">
                <a:extLst>
                  <a:ext uri="{FF2B5EF4-FFF2-40B4-BE49-F238E27FC236}">
                    <a16:creationId xmlns:a16="http://schemas.microsoft.com/office/drawing/2014/main" id="{CB17D912-8011-5453-64FE-CB51613912DE}"/>
                  </a:ext>
                </a:extLst>
              </p:cNvPr>
              <p:cNvGrpSpPr/>
              <p:nvPr/>
            </p:nvGrpSpPr>
            <p:grpSpPr>
              <a:xfrm rot="10800000">
                <a:off x="7623388" y="5991101"/>
                <a:ext cx="3207524" cy="0"/>
                <a:chOff x="7544316" y="2968699"/>
                <a:chExt cx="3207524" cy="0"/>
              </a:xfrm>
            </p:grpSpPr>
            <p:cxnSp>
              <p:nvCxnSpPr>
                <p:cNvPr id="34" name="Straight Arrow Connector 8">
                  <a:extLst>
                    <a:ext uri="{FF2B5EF4-FFF2-40B4-BE49-F238E27FC236}">
                      <a16:creationId xmlns:a16="http://schemas.microsoft.com/office/drawing/2014/main" id="{BD23E79A-1FFA-A743-21AA-68A1FB86BD55}"/>
                    </a:ext>
                  </a:extLst>
                </p:cNvPr>
                <p:cNvCxnSpPr>
                  <a:cxnSpLocks/>
                </p:cNvCxnSpPr>
                <p:nvPr/>
              </p:nvCxnSpPr>
              <p:spPr>
                <a:xfrm flipV="1">
                  <a:off x="7544316"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Arrow Connector 8">
                  <a:extLst>
                    <a:ext uri="{FF2B5EF4-FFF2-40B4-BE49-F238E27FC236}">
                      <a16:creationId xmlns:a16="http://schemas.microsoft.com/office/drawing/2014/main" id="{2A07CDC2-8CE0-152C-7334-A0CC49B46F51}"/>
                    </a:ext>
                  </a:extLst>
                </p:cNvPr>
                <p:cNvCxnSpPr>
                  <a:cxnSpLocks/>
                </p:cNvCxnSpPr>
                <p:nvPr/>
              </p:nvCxnSpPr>
              <p:spPr>
                <a:xfrm flipV="1">
                  <a:off x="8442790"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Arrow Connector 8">
                  <a:extLst>
                    <a:ext uri="{FF2B5EF4-FFF2-40B4-BE49-F238E27FC236}">
                      <a16:creationId xmlns:a16="http://schemas.microsoft.com/office/drawing/2014/main" id="{419D0703-1A92-2D60-DCB9-2EC3A2A870B1}"/>
                    </a:ext>
                  </a:extLst>
                </p:cNvPr>
                <p:cNvCxnSpPr>
                  <a:cxnSpLocks/>
                </p:cNvCxnSpPr>
                <p:nvPr/>
              </p:nvCxnSpPr>
              <p:spPr>
                <a:xfrm flipV="1">
                  <a:off x="9335045"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8">
                  <a:extLst>
                    <a:ext uri="{FF2B5EF4-FFF2-40B4-BE49-F238E27FC236}">
                      <a16:creationId xmlns:a16="http://schemas.microsoft.com/office/drawing/2014/main" id="{54D03815-7A59-1575-3ED4-727AC0F70B24}"/>
                    </a:ext>
                  </a:extLst>
                </p:cNvPr>
                <p:cNvCxnSpPr>
                  <a:cxnSpLocks/>
                </p:cNvCxnSpPr>
                <p:nvPr/>
              </p:nvCxnSpPr>
              <p:spPr>
                <a:xfrm flipV="1">
                  <a:off x="10211840" y="2968699"/>
                  <a:ext cx="540000" cy="0"/>
                </a:xfrm>
                <a:prstGeom prst="straightConnector1">
                  <a:avLst/>
                </a:prstGeom>
                <a:ln w="9525">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grpSp>
        </p:grpSp>
        <p:sp>
          <p:nvSpPr>
            <p:cNvPr id="18" name="TextBox 4">
              <a:extLst>
                <a:ext uri="{FF2B5EF4-FFF2-40B4-BE49-F238E27FC236}">
                  <a16:creationId xmlns:a16="http://schemas.microsoft.com/office/drawing/2014/main" id="{040B7FA0-5563-A994-1086-4A67A63A6763}"/>
                </a:ext>
              </a:extLst>
            </p:cNvPr>
            <p:cNvSpPr txBox="1"/>
            <p:nvPr/>
          </p:nvSpPr>
          <p:spPr>
            <a:xfrm>
              <a:off x="9663333" y="2149695"/>
              <a:ext cx="1977904" cy="523220"/>
            </a:xfrm>
            <a:prstGeom prst="rect">
              <a:avLst/>
            </a:prstGeom>
            <a:noFill/>
          </p:spPr>
          <p:txBody>
            <a:bodyPr wrap="square">
              <a:spAutoFit/>
            </a:bodyPr>
            <a:lstStyle>
              <a:defPPr>
                <a:defRPr lang="en-US"/>
              </a:defPPr>
              <a:lvl1pPr marR="0" indent="0" algn="ctr">
                <a:lnSpc>
                  <a:spcPct val="100000"/>
                </a:lnSpc>
                <a:spcBef>
                  <a:spcPts val="0"/>
                </a:spcBef>
                <a:spcAft>
                  <a:spcPts val="0"/>
                </a:spcAft>
                <a:buNone/>
                <a:defRPr sz="2000" b="1">
                  <a:solidFill>
                    <a:schemeClr val="tx2"/>
                  </a:solidFill>
                  <a:latin typeface="+mj-lt"/>
                  <a:ea typeface="Open Sans" panose="020B0606030504020204" pitchFamily="34" charset="0"/>
                  <a:cs typeface="Open Sans" panose="020B0606030504020204" pitchFamily="34" charset="0"/>
                </a:defRPr>
              </a:lvl1pPr>
            </a:lstStyle>
            <a:p>
              <a:r>
                <a:rPr lang="en-US" sz="1400">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Already available resources</a:t>
              </a:r>
            </a:p>
          </p:txBody>
        </p:sp>
        <p:sp>
          <p:nvSpPr>
            <p:cNvPr id="19" name="TextBox 4">
              <a:extLst>
                <a:ext uri="{FF2B5EF4-FFF2-40B4-BE49-F238E27FC236}">
                  <a16:creationId xmlns:a16="http://schemas.microsoft.com/office/drawing/2014/main" id="{B058F8F9-7309-CCF7-2765-990A43D85198}"/>
                </a:ext>
              </a:extLst>
            </p:cNvPr>
            <p:cNvSpPr txBox="1"/>
            <p:nvPr/>
          </p:nvSpPr>
          <p:spPr>
            <a:xfrm>
              <a:off x="6438371" y="2149695"/>
              <a:ext cx="2436186" cy="523220"/>
            </a:xfrm>
            <a:prstGeom prst="rect">
              <a:avLst/>
            </a:prstGeom>
            <a:noFill/>
          </p:spPr>
          <p:txBody>
            <a:bodyPr wrap="square">
              <a:spAutoFit/>
            </a:bodyPr>
            <a:lstStyle>
              <a:defPPr>
                <a:defRPr lang="en-US"/>
              </a:defPPr>
              <a:lvl1pPr marR="0" indent="0" algn="ctr">
                <a:lnSpc>
                  <a:spcPct val="100000"/>
                </a:lnSpc>
                <a:spcBef>
                  <a:spcPts val="0"/>
                </a:spcBef>
                <a:spcAft>
                  <a:spcPts val="0"/>
                </a:spcAft>
                <a:buNone/>
                <a:defRPr sz="2000" b="1">
                  <a:solidFill>
                    <a:schemeClr val="tx2"/>
                  </a:solidFill>
                  <a:latin typeface="+mj-lt"/>
                  <a:ea typeface="Open Sans" panose="020B0606030504020204" pitchFamily="34" charset="0"/>
                  <a:cs typeface="Open Sans" panose="020B0606030504020204" pitchFamily="34" charset="0"/>
                </a:defRPr>
              </a:lvl1pPr>
            </a:lstStyle>
            <a:p>
              <a:r>
                <a:rPr lang="en-US" sz="1400">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Acute malnutrition drivers</a:t>
              </a:r>
            </a:p>
            <a:p>
              <a:r>
                <a:rPr lang="en-US" sz="1400">
                  <a:solidFill>
                    <a:schemeClr val="accent4">
                      <a:lumMod val="75000"/>
                    </a:schemeClr>
                  </a:solidFill>
                  <a:latin typeface="Lato" panose="020F0502020204030203" pitchFamily="34" charset="0"/>
                  <a:ea typeface="Lato" panose="020F0502020204030203" pitchFamily="34" charset="0"/>
                  <a:cs typeface="Lato" panose="020F0502020204030203" pitchFamily="34" charset="0"/>
                </a:rPr>
                <a:t>&amp; nutrition outcomes</a:t>
              </a:r>
            </a:p>
          </p:txBody>
        </p:sp>
        <p:cxnSp>
          <p:nvCxnSpPr>
            <p:cNvPr id="20" name="Straight Arrow Connector 8">
              <a:extLst>
                <a:ext uri="{FF2B5EF4-FFF2-40B4-BE49-F238E27FC236}">
                  <a16:creationId xmlns:a16="http://schemas.microsoft.com/office/drawing/2014/main" id="{E8CB213A-B352-57E8-8F00-0C6F069E4294}"/>
                </a:ext>
              </a:extLst>
            </p:cNvPr>
            <p:cNvCxnSpPr>
              <a:cxnSpLocks/>
            </p:cNvCxnSpPr>
            <p:nvPr/>
          </p:nvCxnSpPr>
          <p:spPr>
            <a:xfrm flipV="1">
              <a:off x="8870035" y="2411305"/>
              <a:ext cx="900000" cy="0"/>
            </a:xfrm>
            <a:prstGeom prst="straightConnector1">
              <a:avLst/>
            </a:prstGeom>
            <a:ln w="76200">
              <a:solidFill>
                <a:schemeClr val="accent4">
                  <a:lumMod val="75000"/>
                </a:schemeClr>
              </a:solidFill>
              <a:tailEnd type="triangle"/>
            </a:ln>
            <a:effectLst>
              <a:glow rad="635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21" name="Groupe 58">
              <a:extLst>
                <a:ext uri="{FF2B5EF4-FFF2-40B4-BE49-F238E27FC236}">
                  <a16:creationId xmlns:a16="http://schemas.microsoft.com/office/drawing/2014/main" id="{53E020CD-B82E-41A6-9860-5FABD2201DAC}"/>
                </a:ext>
              </a:extLst>
            </p:cNvPr>
            <p:cNvGrpSpPr/>
            <p:nvPr/>
          </p:nvGrpSpPr>
          <p:grpSpPr>
            <a:xfrm>
              <a:off x="6594464" y="3233660"/>
              <a:ext cx="5119821" cy="2494327"/>
              <a:chOff x="6594464" y="3236303"/>
              <a:chExt cx="5119821" cy="2494327"/>
            </a:xfrm>
          </p:grpSpPr>
          <p:grpSp>
            <p:nvGrpSpPr>
              <p:cNvPr id="22" name="Groupe 46">
                <a:extLst>
                  <a:ext uri="{FF2B5EF4-FFF2-40B4-BE49-F238E27FC236}">
                    <a16:creationId xmlns:a16="http://schemas.microsoft.com/office/drawing/2014/main" id="{F885814D-6163-3881-7933-D9D1DDFAB6AF}"/>
                  </a:ext>
                </a:extLst>
              </p:cNvPr>
              <p:cNvGrpSpPr/>
              <p:nvPr/>
            </p:nvGrpSpPr>
            <p:grpSpPr>
              <a:xfrm>
                <a:off x="6594464" y="3236303"/>
                <a:ext cx="2124001" cy="2494327"/>
                <a:chOff x="1197001" y="3251902"/>
                <a:chExt cx="1876962" cy="2494327"/>
              </a:xfrm>
            </p:grpSpPr>
            <p:sp>
              <p:nvSpPr>
                <p:cNvPr id="27" name="Rectangle : coins arrondis 47">
                  <a:extLst>
                    <a:ext uri="{FF2B5EF4-FFF2-40B4-BE49-F238E27FC236}">
                      <a16:creationId xmlns:a16="http://schemas.microsoft.com/office/drawing/2014/main" id="{2B552FB3-E44B-3CCC-A28E-655347CC1CBE}"/>
                    </a:ext>
                  </a:extLst>
                </p:cNvPr>
                <p:cNvSpPr/>
                <p:nvPr/>
              </p:nvSpPr>
              <p:spPr>
                <a:xfrm>
                  <a:off x="1197001" y="4554641"/>
                  <a:ext cx="1876961" cy="540000"/>
                </a:xfrm>
                <a:prstGeom prst="roundRect">
                  <a:avLst/>
                </a:prstGeom>
                <a:solidFill>
                  <a:schemeClr val="accent6">
                    <a:lumMod val="60000"/>
                    <a:lumOff val="4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Household behaviours </a:t>
                  </a:r>
                </a:p>
                <a:p>
                  <a:pPr algn="ctr"/>
                  <a:r>
                    <a:rPr lang="fr-FR" sz="105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(Diets &amp; Care)</a:t>
                  </a:r>
                </a:p>
              </p:txBody>
            </p:sp>
            <p:sp>
              <p:nvSpPr>
                <p:cNvPr id="28" name="Rectangle : coins arrondis 48">
                  <a:extLst>
                    <a:ext uri="{FF2B5EF4-FFF2-40B4-BE49-F238E27FC236}">
                      <a16:creationId xmlns:a16="http://schemas.microsoft.com/office/drawing/2014/main" id="{8C56AAE6-D700-BCBC-CD8F-B4AD1ADD6915}"/>
                    </a:ext>
                  </a:extLst>
                </p:cNvPr>
                <p:cNvSpPr/>
                <p:nvPr/>
              </p:nvSpPr>
              <p:spPr>
                <a:xfrm>
                  <a:off x="1197001" y="3903053"/>
                  <a:ext cx="1876961" cy="540000"/>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Morbidities</a:t>
                  </a:r>
                </a:p>
              </p:txBody>
            </p:sp>
            <p:sp>
              <p:nvSpPr>
                <p:cNvPr id="29" name="Rectangle : coins arrondis 49">
                  <a:extLst>
                    <a:ext uri="{FF2B5EF4-FFF2-40B4-BE49-F238E27FC236}">
                      <a16:creationId xmlns:a16="http://schemas.microsoft.com/office/drawing/2014/main" id="{C7502ECE-E028-5C38-DE58-A94F5AA6C637}"/>
                    </a:ext>
                  </a:extLst>
                </p:cNvPr>
                <p:cNvSpPr/>
                <p:nvPr/>
              </p:nvSpPr>
              <p:spPr>
                <a:xfrm>
                  <a:off x="1197002" y="3251902"/>
                  <a:ext cx="1876961" cy="540000"/>
                </a:xfrm>
                <a:prstGeom prst="roundRect">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Basic services</a:t>
                  </a:r>
                </a:p>
                <a:p>
                  <a:pPr algn="ctr"/>
                  <a:r>
                    <a:rPr lang="en-US" sz="105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(Availability, Access, Utilization)</a:t>
                  </a:r>
                  <a:endParaRPr lang="fr-FR" sz="105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0" name="Rectangle : coins arrondis 50">
                  <a:extLst>
                    <a:ext uri="{FF2B5EF4-FFF2-40B4-BE49-F238E27FC236}">
                      <a16:creationId xmlns:a16="http://schemas.microsoft.com/office/drawing/2014/main" id="{591E3E33-7310-655B-850F-0439697F224B}"/>
                    </a:ext>
                  </a:extLst>
                </p:cNvPr>
                <p:cNvSpPr/>
                <p:nvPr/>
              </p:nvSpPr>
              <p:spPr>
                <a:xfrm>
                  <a:off x="1197001" y="5206229"/>
                  <a:ext cx="1876961" cy="540000"/>
                </a:xfrm>
                <a:prstGeom prst="roundRect">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Nutrition outcomes</a:t>
                  </a:r>
                  <a:endParaRPr lang="fr-FR" sz="105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grpSp>
          <p:grpSp>
            <p:nvGrpSpPr>
              <p:cNvPr id="23" name="Groupe 51">
                <a:extLst>
                  <a:ext uri="{FF2B5EF4-FFF2-40B4-BE49-F238E27FC236}">
                    <a16:creationId xmlns:a16="http://schemas.microsoft.com/office/drawing/2014/main" id="{2F015D48-6FCA-5319-2718-5A67504D3541}"/>
                  </a:ext>
                </a:extLst>
              </p:cNvPr>
              <p:cNvGrpSpPr/>
              <p:nvPr/>
            </p:nvGrpSpPr>
            <p:grpSpPr>
              <a:xfrm>
                <a:off x="9590285" y="3249676"/>
                <a:ext cx="2124000" cy="2467580"/>
                <a:chOff x="4860031" y="2926789"/>
                <a:chExt cx="2124000" cy="2467580"/>
              </a:xfrm>
            </p:grpSpPr>
            <p:sp>
              <p:nvSpPr>
                <p:cNvPr id="24" name="Rectangle : coins arrondis 52">
                  <a:extLst>
                    <a:ext uri="{FF2B5EF4-FFF2-40B4-BE49-F238E27FC236}">
                      <a16:creationId xmlns:a16="http://schemas.microsoft.com/office/drawing/2014/main" id="{C8479603-AD2E-DAB7-C3C6-54CB78808ABA}"/>
                    </a:ext>
                  </a:extLst>
                </p:cNvPr>
                <p:cNvSpPr/>
                <p:nvPr/>
              </p:nvSpPr>
              <p:spPr>
                <a:xfrm>
                  <a:off x="4860031" y="2926789"/>
                  <a:ext cx="2124000" cy="720000"/>
                </a:xfrm>
                <a:prstGeom prst="roundRect">
                  <a:avLst/>
                </a:prstGeom>
                <a:solidFill>
                  <a:srgbClr val="9966FF">
                    <a:alpha val="97647"/>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2"/>
                      </a:solidFill>
                      <a:latin typeface="Lato" panose="020F0502020204030203" pitchFamily="34" charset="0"/>
                      <a:ea typeface="Lato" panose="020F0502020204030203" pitchFamily="34" charset="0"/>
                      <a:cs typeface="Lato" panose="020F0502020204030203" pitchFamily="34" charset="0"/>
                    </a:rPr>
                    <a:t>Monitoring Risk</a:t>
                  </a:r>
                </a:p>
                <a:p>
                  <a:pPr algn="ctr"/>
                  <a:r>
                    <a:rPr lang="en-US" sz="1000">
                      <a:solidFill>
                        <a:schemeClr val="bg2"/>
                      </a:solidFill>
                      <a:latin typeface="Lato" panose="020F0502020204030203" pitchFamily="34" charset="0"/>
                      <a:ea typeface="Lato" panose="020F0502020204030203" pitchFamily="34" charset="0"/>
                      <a:cs typeface="Lato" panose="020F0502020204030203" pitchFamily="34" charset="0"/>
                    </a:rPr>
                    <a:t>(e.g., Risk Monitoring Framework)</a:t>
                  </a:r>
                  <a:endParaRPr lang="fr-FR" sz="1000">
                    <a:solidFill>
                      <a:schemeClr val="bg2"/>
                    </a:solidFill>
                    <a:latin typeface="Lato" panose="020F0502020204030203" pitchFamily="34" charset="0"/>
                    <a:ea typeface="Lato" panose="020F0502020204030203" pitchFamily="34" charset="0"/>
                    <a:cs typeface="Lato" panose="020F0502020204030203" pitchFamily="34" charset="0"/>
                  </a:endParaRPr>
                </a:p>
              </p:txBody>
            </p:sp>
            <p:sp>
              <p:nvSpPr>
                <p:cNvPr id="25" name="Rectangle : coins arrondis 53">
                  <a:extLst>
                    <a:ext uri="{FF2B5EF4-FFF2-40B4-BE49-F238E27FC236}">
                      <a16:creationId xmlns:a16="http://schemas.microsoft.com/office/drawing/2014/main" id="{2DEBF88E-63FC-18B3-C982-39D907B6C339}"/>
                    </a:ext>
                  </a:extLst>
                </p:cNvPr>
                <p:cNvSpPr/>
                <p:nvPr/>
              </p:nvSpPr>
              <p:spPr>
                <a:xfrm>
                  <a:off x="4860031" y="3800579"/>
                  <a:ext cx="2124000" cy="720000"/>
                </a:xfrm>
                <a:prstGeom prst="roundRect">
                  <a:avLst/>
                </a:prstGeom>
                <a:solidFill>
                  <a:srgbClr val="9966FF">
                    <a:alpha val="97647"/>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bg2"/>
                      </a:solidFill>
                      <a:latin typeface="Lato" panose="020F0502020204030203" pitchFamily="34" charset="0"/>
                      <a:ea typeface="Lato" panose="020F0502020204030203" pitchFamily="34" charset="0"/>
                      <a:cs typeface="Lato" panose="020F0502020204030203" pitchFamily="34" charset="0"/>
                    </a:rPr>
                    <a:t>MERIAM 2.0 (ACF)</a:t>
                  </a:r>
                </a:p>
                <a:p>
                  <a:pPr algn="ctr"/>
                  <a:r>
                    <a:rPr lang="fr-FR" sz="1000">
                      <a:solidFill>
                        <a:schemeClr val="bg2"/>
                      </a:solidFill>
                      <a:latin typeface="Lato" panose="020F0502020204030203" pitchFamily="34" charset="0"/>
                      <a:ea typeface="Lato" panose="020F0502020204030203" pitchFamily="34" charset="0"/>
                      <a:cs typeface="Lato" panose="020F0502020204030203" pitchFamily="34" charset="0"/>
                    </a:rPr>
                    <a:t>(Predictive modeling approach)</a:t>
                  </a:r>
                </a:p>
              </p:txBody>
            </p:sp>
            <p:sp>
              <p:nvSpPr>
                <p:cNvPr id="26" name="Rectangle : coins arrondis 54">
                  <a:extLst>
                    <a:ext uri="{FF2B5EF4-FFF2-40B4-BE49-F238E27FC236}">
                      <a16:creationId xmlns:a16="http://schemas.microsoft.com/office/drawing/2014/main" id="{BBD5FCFA-EE2C-F51F-7108-148D8B0A5C9A}"/>
                    </a:ext>
                  </a:extLst>
                </p:cNvPr>
                <p:cNvSpPr/>
                <p:nvPr/>
              </p:nvSpPr>
              <p:spPr>
                <a:xfrm>
                  <a:off x="4860031" y="4674369"/>
                  <a:ext cx="2124000" cy="720000"/>
                </a:xfrm>
                <a:prstGeom prst="roundRect">
                  <a:avLst/>
                </a:prstGeom>
                <a:solidFill>
                  <a:srgbClr val="9966FF">
                    <a:alpha val="97647"/>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2"/>
                      </a:solidFill>
                      <a:latin typeface="Lato" panose="020F0502020204030203" pitchFamily="34" charset="0"/>
                      <a:ea typeface="Lato" panose="020F0502020204030203" pitchFamily="34" charset="0"/>
                      <a:cs typeface="Lato" panose="020F0502020204030203" pitchFamily="34" charset="0"/>
                    </a:rPr>
                    <a:t>CCRI-DRM (UNICEF)</a:t>
                  </a:r>
                </a:p>
                <a:p>
                  <a:pPr algn="ctr"/>
                  <a:r>
                    <a:rPr lang="en-US" sz="1000">
                      <a:solidFill>
                        <a:schemeClr val="bg2"/>
                      </a:solidFill>
                      <a:latin typeface="Lato" panose="020F0502020204030203" pitchFamily="34" charset="0"/>
                      <a:ea typeface="Lato" panose="020F0502020204030203" pitchFamily="34" charset="0"/>
                      <a:cs typeface="Lato" panose="020F0502020204030203" pitchFamily="34" charset="0"/>
                    </a:rPr>
                    <a:t>(Child Climate Risk Index-Disaster Risk Model)</a:t>
                  </a:r>
                  <a:endParaRPr lang="fr-FR" sz="1000">
                    <a:solidFill>
                      <a:schemeClr val="bg2"/>
                    </a:solidFill>
                    <a:latin typeface="Lato" panose="020F0502020204030203" pitchFamily="34" charset="0"/>
                    <a:ea typeface="Lato" panose="020F0502020204030203" pitchFamily="34" charset="0"/>
                    <a:cs typeface="Lato" panose="020F0502020204030203" pitchFamily="34" charset="0"/>
                  </a:endParaRPr>
                </a:p>
              </p:txBody>
            </p:sp>
          </p:grpSp>
        </p:grpSp>
      </p:grpSp>
      <p:grpSp>
        <p:nvGrpSpPr>
          <p:cNvPr id="42" name="Group 41">
            <a:extLst>
              <a:ext uri="{FF2B5EF4-FFF2-40B4-BE49-F238E27FC236}">
                <a16:creationId xmlns:a16="http://schemas.microsoft.com/office/drawing/2014/main" id="{7FE9FE9B-E2BD-D61F-85A0-E01E169F19DF}"/>
              </a:ext>
            </a:extLst>
          </p:cNvPr>
          <p:cNvGrpSpPr/>
          <p:nvPr/>
        </p:nvGrpSpPr>
        <p:grpSpPr>
          <a:xfrm>
            <a:off x="581453" y="527546"/>
            <a:ext cx="11160337" cy="802777"/>
            <a:chOff x="5074919" y="2766556"/>
            <a:chExt cx="5040000" cy="803614"/>
          </a:xfrm>
        </p:grpSpPr>
        <p:sp>
          <p:nvSpPr>
            <p:cNvPr id="43" name="ZoneTexte 3">
              <a:extLst>
                <a:ext uri="{FF2B5EF4-FFF2-40B4-BE49-F238E27FC236}">
                  <a16:creationId xmlns:a16="http://schemas.microsoft.com/office/drawing/2014/main" id="{22D8C4D0-CE5E-0A57-F115-C6A5D97EBD9A}"/>
                </a:ext>
              </a:extLst>
            </p:cNvPr>
            <p:cNvSpPr txBox="1"/>
            <p:nvPr/>
          </p:nvSpPr>
          <p:spPr>
            <a:xfrm>
              <a:off x="5074919" y="2766556"/>
              <a:ext cx="1340141"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Analytics</a:t>
              </a:r>
            </a:p>
          </p:txBody>
        </p:sp>
        <p:cxnSp>
          <p:nvCxnSpPr>
            <p:cNvPr id="44" name="Straight Connector 43">
              <a:extLst>
                <a:ext uri="{FF2B5EF4-FFF2-40B4-BE49-F238E27FC236}">
                  <a16:creationId xmlns:a16="http://schemas.microsoft.com/office/drawing/2014/main" id="{FD72A620-0EC4-C7A9-050C-8F3D69E599CF}"/>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5065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7">
            <a:extLst>
              <a:ext uri="{FF2B5EF4-FFF2-40B4-BE49-F238E27FC236}">
                <a16:creationId xmlns:a16="http://schemas.microsoft.com/office/drawing/2014/main" id="{E59D50BE-3156-78F7-7688-09BAB6E8EF87}"/>
              </a:ext>
            </a:extLst>
          </p:cNvPr>
          <p:cNvPicPr>
            <a:picLocks noChangeAspect="1"/>
          </p:cNvPicPr>
          <p:nvPr/>
        </p:nvPicPr>
        <p:blipFill>
          <a:blip r:embed="rId2"/>
          <a:stretch>
            <a:fillRect/>
          </a:stretch>
        </p:blipFill>
        <p:spPr>
          <a:xfrm>
            <a:off x="552616" y="1793033"/>
            <a:ext cx="3255346" cy="3219377"/>
          </a:xfrm>
          <a:prstGeom prst="rect">
            <a:avLst/>
          </a:prstGeom>
        </p:spPr>
      </p:pic>
      <p:sp>
        <p:nvSpPr>
          <p:cNvPr id="5" name="ZoneTexte 112">
            <a:extLst>
              <a:ext uri="{FF2B5EF4-FFF2-40B4-BE49-F238E27FC236}">
                <a16:creationId xmlns:a16="http://schemas.microsoft.com/office/drawing/2014/main" id="{95AA8100-939D-032E-F1D2-25B67E2DA2FD}"/>
              </a:ext>
            </a:extLst>
          </p:cNvPr>
          <p:cNvSpPr txBox="1"/>
          <p:nvPr/>
        </p:nvSpPr>
        <p:spPr>
          <a:xfrm>
            <a:off x="3807960" y="1793034"/>
            <a:ext cx="7072785" cy="1015663"/>
          </a:xfrm>
          <a:prstGeom prst="rect">
            <a:avLst/>
          </a:prstGeom>
          <a:noFill/>
        </p:spPr>
        <p:txBody>
          <a:bodyPr wrap="square">
            <a:spAutoFit/>
          </a:bodyPr>
          <a:lstStyle/>
          <a:p>
            <a:pPr algn="l" defTabSz="913486" hangingPunct="1">
              <a:defRPr/>
            </a:pPr>
            <a:r>
              <a:rPr lang="en-US" sz="2000" kern="1200">
                <a:solidFill>
                  <a:srgbClr val="595959"/>
                </a:solidFill>
                <a:latin typeface="Arial" panose="020B0604020202020204" pitchFamily="34" charset="0"/>
                <a:ea typeface="Lato" panose="020F0502020204030203" pitchFamily="34" charset="0"/>
                <a:cs typeface="Arial" panose="020B0604020202020204" pitchFamily="34" charset="0"/>
              </a:rPr>
              <a:t>Step 1</a:t>
            </a:r>
          </a:p>
          <a:p>
            <a:pPr marL="171279" indent="-171279" algn="l" defTabSz="913486" hangingPunct="1">
              <a:buFont typeface="Wingdings" panose="05000000000000000000" pitchFamily="2" charset="2"/>
              <a:buChar char="Ø"/>
              <a:defRPr/>
            </a:pPr>
            <a:r>
              <a:rPr lang="en-GB" sz="2000" b="0" kern="1200">
                <a:solidFill>
                  <a:srgbClr val="595959"/>
                </a:solidFill>
                <a:latin typeface="Arial" panose="020B0604020202020204" pitchFamily="34" charset="0"/>
                <a:ea typeface="Lato" panose="020F0502020204030203" pitchFamily="34" charset="0"/>
                <a:cs typeface="Arial" panose="020B0604020202020204" pitchFamily="34" charset="0"/>
              </a:rPr>
              <a:t>Analysis of decision-makers and end-users needs and expectations in terms of nutrition information (all levels)</a:t>
            </a:r>
          </a:p>
        </p:txBody>
      </p:sp>
      <p:sp>
        <p:nvSpPr>
          <p:cNvPr id="6" name="ZoneTexte 112">
            <a:extLst>
              <a:ext uri="{FF2B5EF4-FFF2-40B4-BE49-F238E27FC236}">
                <a16:creationId xmlns:a16="http://schemas.microsoft.com/office/drawing/2014/main" id="{D07F7897-5E30-220E-9752-2F015762955E}"/>
              </a:ext>
            </a:extLst>
          </p:cNvPr>
          <p:cNvSpPr txBox="1"/>
          <p:nvPr/>
        </p:nvSpPr>
        <p:spPr>
          <a:xfrm>
            <a:off x="6089650" y="4650258"/>
            <a:ext cx="4791095" cy="1323439"/>
          </a:xfrm>
          <a:prstGeom prst="rect">
            <a:avLst/>
          </a:prstGeom>
          <a:noFill/>
        </p:spPr>
        <p:txBody>
          <a:bodyPr wrap="square">
            <a:spAutoFit/>
          </a:bodyPr>
          <a:lstStyle/>
          <a:p>
            <a:pPr algn="l" defTabSz="913486" hangingPunct="1">
              <a:defRPr/>
            </a:pPr>
            <a:r>
              <a:rPr lang="en-US" sz="2000" kern="1200">
                <a:solidFill>
                  <a:srgbClr val="595959"/>
                </a:solidFill>
                <a:latin typeface="Arial" panose="020B0604020202020204" pitchFamily="34" charset="0"/>
                <a:ea typeface="Lato" panose="020F0502020204030203" pitchFamily="34" charset="0"/>
                <a:cs typeface="Arial" panose="020B0604020202020204" pitchFamily="34" charset="0"/>
              </a:rPr>
              <a:t>Step 2</a:t>
            </a:r>
          </a:p>
          <a:p>
            <a:pPr marL="171279" indent="-171279" algn="l" defTabSz="913486" hangingPunct="1">
              <a:buFont typeface="Wingdings" panose="05000000000000000000" pitchFamily="2" charset="2"/>
              <a:buChar char="Ø"/>
              <a:defRPr/>
            </a:pPr>
            <a:r>
              <a:rPr lang="en-GB" sz="2000" b="0" kern="1200">
                <a:solidFill>
                  <a:srgbClr val="595959"/>
                </a:solidFill>
                <a:latin typeface="Arial" panose="020B0604020202020204" pitchFamily="34" charset="0"/>
                <a:ea typeface="Lato" panose="020F0502020204030203" pitchFamily="34" charset="0"/>
                <a:cs typeface="Arial" panose="020B0604020202020204" pitchFamily="34" charset="0"/>
              </a:rPr>
              <a:t>Develop and test high-quality nutrition information products that respond to decision maker and end-user needs </a:t>
            </a:r>
          </a:p>
        </p:txBody>
      </p:sp>
      <p:pic>
        <p:nvPicPr>
          <p:cNvPr id="9" name="Image 9">
            <a:extLst>
              <a:ext uri="{FF2B5EF4-FFF2-40B4-BE49-F238E27FC236}">
                <a16:creationId xmlns:a16="http://schemas.microsoft.com/office/drawing/2014/main" id="{CCF466A8-8AF2-2A16-55FC-9518965841E2}"/>
              </a:ext>
            </a:extLst>
          </p:cNvPr>
          <p:cNvPicPr>
            <a:picLocks noChangeAspect="1"/>
          </p:cNvPicPr>
          <p:nvPr/>
        </p:nvPicPr>
        <p:blipFill>
          <a:blip r:embed="rId3"/>
          <a:stretch>
            <a:fillRect/>
          </a:stretch>
        </p:blipFill>
        <p:spPr>
          <a:xfrm>
            <a:off x="1421866" y="3633585"/>
            <a:ext cx="4553834" cy="2661281"/>
          </a:xfrm>
          <a:prstGeom prst="rect">
            <a:avLst/>
          </a:prstGeom>
        </p:spPr>
      </p:pic>
      <p:grpSp>
        <p:nvGrpSpPr>
          <p:cNvPr id="2" name="Group 1">
            <a:extLst>
              <a:ext uri="{FF2B5EF4-FFF2-40B4-BE49-F238E27FC236}">
                <a16:creationId xmlns:a16="http://schemas.microsoft.com/office/drawing/2014/main" id="{8D1B9704-6390-93C4-7D0E-7C0D91ED06A2}"/>
              </a:ext>
            </a:extLst>
          </p:cNvPr>
          <p:cNvGrpSpPr/>
          <p:nvPr/>
        </p:nvGrpSpPr>
        <p:grpSpPr>
          <a:xfrm>
            <a:off x="442239" y="278591"/>
            <a:ext cx="11299551" cy="1051731"/>
            <a:chOff x="5012050" y="2517342"/>
            <a:chExt cx="5102869" cy="1052828"/>
          </a:xfrm>
        </p:grpSpPr>
        <p:sp>
          <p:nvSpPr>
            <p:cNvPr id="3" name="ZoneTexte 3">
              <a:extLst>
                <a:ext uri="{FF2B5EF4-FFF2-40B4-BE49-F238E27FC236}">
                  <a16:creationId xmlns:a16="http://schemas.microsoft.com/office/drawing/2014/main" id="{4D9A5872-01D8-E0E9-3F35-380C6F0A150C}"/>
                </a:ext>
              </a:extLst>
            </p:cNvPr>
            <p:cNvSpPr txBox="1"/>
            <p:nvPr/>
          </p:nvSpPr>
          <p:spPr>
            <a:xfrm>
              <a:off x="5012050" y="2517342"/>
              <a:ext cx="4859049" cy="954204"/>
            </a:xfrm>
            <a:prstGeom prst="rect">
              <a:avLst/>
            </a:prstGeom>
            <a:noFill/>
          </p:spPr>
          <p:txBody>
            <a:bodyPr wrap="squar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Understanding decision-makers/end-user needs for tailored communication</a:t>
              </a:r>
            </a:p>
          </p:txBody>
        </p:sp>
        <p:cxnSp>
          <p:nvCxnSpPr>
            <p:cNvPr id="13" name="Straight Connector 12">
              <a:extLst>
                <a:ext uri="{FF2B5EF4-FFF2-40B4-BE49-F238E27FC236}">
                  <a16:creationId xmlns:a16="http://schemas.microsoft.com/office/drawing/2014/main" id="{A8574DB8-BE1B-BE0E-1B59-722578463AF5}"/>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91FAB4F-9B1F-34A4-10C2-16773711340A}"/>
              </a:ext>
            </a:extLst>
          </p:cNvPr>
          <p:cNvPicPr>
            <a:picLocks noChangeAspect="1"/>
          </p:cNvPicPr>
          <p:nvPr/>
        </p:nvPicPr>
        <p:blipFill>
          <a:blip r:embed="rId4"/>
          <a:stretch>
            <a:fillRect/>
          </a:stretch>
        </p:blipFill>
        <p:spPr>
          <a:xfrm>
            <a:off x="809356" y="2890612"/>
            <a:ext cx="3653588" cy="3060851"/>
          </a:xfrm>
          <a:prstGeom prst="rect">
            <a:avLst/>
          </a:prstGeom>
        </p:spPr>
      </p:pic>
    </p:spTree>
    <p:extLst>
      <p:ext uri="{BB962C8B-B14F-4D97-AF65-F5344CB8AC3E}">
        <p14:creationId xmlns:p14="http://schemas.microsoft.com/office/powerpoint/2010/main" val="3029473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02E9-ABA2-D583-B941-AE9791825930}"/>
              </a:ext>
            </a:extLst>
          </p:cNvPr>
          <p:cNvSpPr>
            <a:spLocks noGrp="1"/>
          </p:cNvSpPr>
          <p:nvPr>
            <p:ph type="title"/>
          </p:nvPr>
        </p:nvSpPr>
        <p:spPr>
          <a:xfrm>
            <a:off x="840636" y="1124766"/>
            <a:ext cx="5082331" cy="2385113"/>
          </a:xfrm>
        </p:spPr>
        <p:txBody>
          <a:bodyPr vert="horz" lIns="91345" tIns="45672" rIns="91345" bIns="45672" rtlCol="0" anchor="b">
            <a:normAutofit/>
          </a:bodyPr>
          <a:lstStyle/>
          <a:p>
            <a:pPr algn="ctr"/>
            <a:r>
              <a:rPr lang="en-US" sz="5994" b="1">
                <a:solidFill>
                  <a:srgbClr val="FFFFFF"/>
                </a:solidFill>
              </a:rPr>
              <a:t>Critical Thinking</a:t>
            </a:r>
          </a:p>
        </p:txBody>
      </p:sp>
      <p:pic>
        <p:nvPicPr>
          <p:cNvPr id="7" name="Graphic 6" descr="Head with Gears">
            <a:extLst>
              <a:ext uri="{FF2B5EF4-FFF2-40B4-BE49-F238E27FC236}">
                <a16:creationId xmlns:a16="http://schemas.microsoft.com/office/drawing/2014/main" id="{8484FEE6-672B-597A-A7CE-53B349E3F1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0399" y="3601352"/>
            <a:ext cx="2896460" cy="2896460"/>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p:spPr>
      </p:pic>
      <p:sp>
        <p:nvSpPr>
          <p:cNvPr id="5" name="TextBox 4">
            <a:extLst>
              <a:ext uri="{FF2B5EF4-FFF2-40B4-BE49-F238E27FC236}">
                <a16:creationId xmlns:a16="http://schemas.microsoft.com/office/drawing/2014/main" id="{219E5500-B153-8324-2A7A-4AC365653F7D}"/>
              </a:ext>
            </a:extLst>
          </p:cNvPr>
          <p:cNvSpPr txBox="1"/>
          <p:nvPr/>
        </p:nvSpPr>
        <p:spPr>
          <a:xfrm>
            <a:off x="6172991" y="1137529"/>
            <a:ext cx="5777709" cy="3798989"/>
          </a:xfrm>
          <a:prstGeom prst="rect">
            <a:avLst/>
          </a:prstGeom>
          <a:noFill/>
        </p:spPr>
        <p:txBody>
          <a:bodyPr wrap="square">
            <a:spAutoFit/>
          </a:bodyPr>
          <a:lstStyle/>
          <a:p>
            <a:pPr marL="285750" indent="-285750" algn="l">
              <a:lnSpc>
                <a:spcPct val="107000"/>
              </a:lnSpc>
              <a:spcAft>
                <a:spcPts val="800"/>
              </a:spcAft>
              <a:buFont typeface="Arial" panose="020B0604020202020204" pitchFamily="34" charset="0"/>
              <a:buChar char="•"/>
            </a:pPr>
            <a:r>
              <a:rPr lang="en-US" sz="2800" b="0" kern="100">
                <a:effectLst/>
                <a:latin typeface="Arial" panose="020B0604020202020204" pitchFamily="34" charset="0"/>
                <a:ea typeface="Calibri" panose="020F0502020204030204" pitchFamily="34" charset="0"/>
                <a:cs typeface="Arial" panose="020B0604020202020204" pitchFamily="34" charset="0"/>
              </a:rPr>
              <a:t>What do we want to influence?</a:t>
            </a:r>
            <a:endParaRPr lang="en-GB" sz="2800" b="0"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l">
              <a:lnSpc>
                <a:spcPct val="107000"/>
              </a:lnSpc>
              <a:spcAft>
                <a:spcPts val="800"/>
              </a:spcAft>
              <a:buFont typeface="Arial" panose="020B0604020202020204" pitchFamily="34" charset="0"/>
              <a:buChar char="•"/>
            </a:pPr>
            <a:r>
              <a:rPr lang="en-US" sz="2800" b="0" kern="100">
                <a:effectLst/>
                <a:latin typeface="Arial" panose="020B0604020202020204" pitchFamily="34" charset="0"/>
                <a:ea typeface="Calibri" panose="020F0502020204030204" pitchFamily="34" charset="0"/>
                <a:cs typeface="Arial" panose="020B0604020202020204" pitchFamily="34" charset="0"/>
              </a:rPr>
              <a:t>Who should be influenced? And how?</a:t>
            </a:r>
            <a:endParaRPr lang="en-GB" sz="2800" b="0"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l">
              <a:lnSpc>
                <a:spcPct val="107000"/>
              </a:lnSpc>
              <a:spcAft>
                <a:spcPts val="800"/>
              </a:spcAft>
              <a:buFont typeface="Arial" panose="020B0604020202020204" pitchFamily="34" charset="0"/>
              <a:buChar char="•"/>
            </a:pPr>
            <a:r>
              <a:rPr lang="en-US" sz="2800" b="0" kern="100">
                <a:effectLst/>
                <a:latin typeface="Arial" panose="020B0604020202020204" pitchFamily="34" charset="0"/>
                <a:ea typeface="Calibri" panose="020F0502020204030204" pitchFamily="34" charset="0"/>
                <a:cs typeface="Arial" panose="020B0604020202020204" pitchFamily="34" charset="0"/>
              </a:rPr>
              <a:t>When and how often?</a:t>
            </a:r>
            <a:endParaRPr lang="en-GB" sz="2800" b="0"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l">
              <a:lnSpc>
                <a:spcPct val="107000"/>
              </a:lnSpc>
              <a:spcAft>
                <a:spcPts val="800"/>
              </a:spcAft>
              <a:buFont typeface="Arial" panose="020B0604020202020204" pitchFamily="34" charset="0"/>
              <a:buChar char="•"/>
            </a:pPr>
            <a:r>
              <a:rPr lang="en-US" sz="2800" b="0" kern="100">
                <a:effectLst/>
                <a:latin typeface="Arial" panose="020B0604020202020204" pitchFamily="34" charset="0"/>
                <a:ea typeface="Calibri" panose="020F0502020204030204" pitchFamily="34" charset="0"/>
                <a:cs typeface="Arial" panose="020B0604020202020204" pitchFamily="34" charset="0"/>
              </a:rPr>
              <a:t>Through what format?</a:t>
            </a:r>
            <a:endParaRPr lang="en-GB" sz="2800" b="0"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l">
              <a:lnSpc>
                <a:spcPct val="107000"/>
              </a:lnSpc>
              <a:spcAft>
                <a:spcPts val="800"/>
              </a:spcAft>
              <a:buFont typeface="Arial" panose="020B0604020202020204" pitchFamily="34" charset="0"/>
              <a:buChar char="•"/>
            </a:pPr>
            <a:r>
              <a:rPr lang="en-US" sz="2800" b="0" kern="100">
                <a:effectLst/>
                <a:latin typeface="Arial" panose="020B0604020202020204" pitchFamily="34" charset="0"/>
                <a:ea typeface="Calibri" panose="020F0502020204030204" pitchFamily="34" charset="0"/>
                <a:cs typeface="Arial" panose="020B0604020202020204" pitchFamily="34" charset="0"/>
              </a:rPr>
              <a:t>What information is missing?</a:t>
            </a:r>
            <a:endParaRPr lang="en-GB" sz="2800" b="0" kern="100">
              <a:effectLst/>
              <a:latin typeface="Arial" panose="020B0604020202020204" pitchFamily="34" charset="0"/>
              <a:ea typeface="Calibri" panose="020F0502020204030204" pitchFamily="34" charset="0"/>
              <a:cs typeface="Arial" panose="020B0604020202020204" pitchFamily="34" charset="0"/>
            </a:endParaRPr>
          </a:p>
          <a:p>
            <a:pPr marL="285750" indent="-285750" algn="l">
              <a:lnSpc>
                <a:spcPct val="107000"/>
              </a:lnSpc>
              <a:spcAft>
                <a:spcPts val="800"/>
              </a:spcAft>
              <a:buFont typeface="Arial" panose="020B0604020202020204" pitchFamily="34" charset="0"/>
              <a:buChar char="•"/>
            </a:pPr>
            <a:r>
              <a:rPr lang="en-US" sz="2800" b="0" kern="100">
                <a:effectLst/>
                <a:latin typeface="Arial" panose="020B0604020202020204" pitchFamily="34" charset="0"/>
                <a:ea typeface="Calibri" panose="020F0502020204030204" pitchFamily="34" charset="0"/>
                <a:cs typeface="Arial" panose="020B0604020202020204" pitchFamily="34" charset="0"/>
              </a:rPr>
              <a:t>What should be included?</a:t>
            </a:r>
            <a:r>
              <a:rPr lang="en-GB" sz="2800" b="0" kern="10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978626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FA8C51-EE54-16F4-BBF2-2AA5BDDFA224}"/>
              </a:ext>
            </a:extLst>
          </p:cNvPr>
          <p:cNvPicPr>
            <a:picLocks noChangeAspect="1"/>
          </p:cNvPicPr>
          <p:nvPr/>
        </p:nvPicPr>
        <p:blipFill>
          <a:blip r:embed="rId2"/>
          <a:stretch>
            <a:fillRect/>
          </a:stretch>
        </p:blipFill>
        <p:spPr>
          <a:xfrm>
            <a:off x="610972" y="2685722"/>
            <a:ext cx="4788122" cy="1773061"/>
          </a:xfrm>
          <a:prstGeom prst="rect">
            <a:avLst/>
          </a:prstGeom>
        </p:spPr>
      </p:pic>
      <p:pic>
        <p:nvPicPr>
          <p:cNvPr id="8" name="Picture 7">
            <a:extLst>
              <a:ext uri="{FF2B5EF4-FFF2-40B4-BE49-F238E27FC236}">
                <a16:creationId xmlns:a16="http://schemas.microsoft.com/office/drawing/2014/main" id="{89FE3D7B-E08D-BDC5-5146-392CD596006E}"/>
              </a:ext>
            </a:extLst>
          </p:cNvPr>
          <p:cNvPicPr>
            <a:picLocks noChangeAspect="1"/>
          </p:cNvPicPr>
          <p:nvPr/>
        </p:nvPicPr>
        <p:blipFill>
          <a:blip r:embed="rId3"/>
          <a:stretch>
            <a:fillRect/>
          </a:stretch>
        </p:blipFill>
        <p:spPr>
          <a:xfrm>
            <a:off x="10592805" y="225354"/>
            <a:ext cx="1418984" cy="441979"/>
          </a:xfrm>
          <a:prstGeom prst="rect">
            <a:avLst/>
          </a:prstGeom>
        </p:spPr>
      </p:pic>
      <p:grpSp>
        <p:nvGrpSpPr>
          <p:cNvPr id="2" name="Group 1">
            <a:extLst>
              <a:ext uri="{FF2B5EF4-FFF2-40B4-BE49-F238E27FC236}">
                <a16:creationId xmlns:a16="http://schemas.microsoft.com/office/drawing/2014/main" id="{7A15D6CF-0784-2D1C-973E-1CD495E026D1}"/>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B1680E48-943C-1DA1-A166-F76A531CA376}"/>
                </a:ext>
              </a:extLst>
            </p:cNvPr>
            <p:cNvSpPr txBox="1"/>
            <p:nvPr/>
          </p:nvSpPr>
          <p:spPr>
            <a:xfrm>
              <a:off x="5074919" y="2766557"/>
              <a:ext cx="4038350"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NuVAC Phased collaborative approach</a:t>
              </a:r>
            </a:p>
          </p:txBody>
        </p:sp>
        <p:cxnSp>
          <p:nvCxnSpPr>
            <p:cNvPr id="10" name="Straight Connector 9">
              <a:extLst>
                <a:ext uri="{FF2B5EF4-FFF2-40B4-BE49-F238E27FC236}">
                  <a16:creationId xmlns:a16="http://schemas.microsoft.com/office/drawing/2014/main" id="{B215CE57-A45B-F8C5-BD9D-9E1E5E75DFD0}"/>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e 20">
            <a:extLst>
              <a:ext uri="{FF2B5EF4-FFF2-40B4-BE49-F238E27FC236}">
                <a16:creationId xmlns:a16="http://schemas.microsoft.com/office/drawing/2014/main" id="{A268EBCB-8421-E6ED-B989-54D7CBCFE598}"/>
              </a:ext>
            </a:extLst>
          </p:cNvPr>
          <p:cNvGrpSpPr/>
          <p:nvPr/>
        </p:nvGrpSpPr>
        <p:grpSpPr>
          <a:xfrm>
            <a:off x="6089650" y="1844951"/>
            <a:ext cx="5478678" cy="4154852"/>
            <a:chOff x="6096000" y="2269105"/>
            <a:chExt cx="5484391" cy="4159184"/>
          </a:xfrm>
        </p:grpSpPr>
        <p:pic>
          <p:nvPicPr>
            <p:cNvPr id="12" name="Picture 2">
              <a:extLst>
                <a:ext uri="{FF2B5EF4-FFF2-40B4-BE49-F238E27FC236}">
                  <a16:creationId xmlns:a16="http://schemas.microsoft.com/office/drawing/2014/main" id="{E00A8B9D-7D61-3581-91DB-7949796E2A64}"/>
                </a:ext>
              </a:extLst>
            </p:cNvPr>
            <p:cNvPicPr>
              <a:picLocks noChangeAspect="1"/>
            </p:cNvPicPr>
            <p:nvPr/>
          </p:nvPicPr>
          <p:blipFill>
            <a:blip r:embed="rId4"/>
            <a:stretch>
              <a:fillRect/>
            </a:stretch>
          </p:blipFill>
          <p:spPr>
            <a:xfrm>
              <a:off x="6096000" y="2269105"/>
              <a:ext cx="5484391" cy="4159184"/>
            </a:xfrm>
            <a:prstGeom prst="rect">
              <a:avLst/>
            </a:prstGeom>
          </p:spPr>
        </p:pic>
        <p:sp>
          <p:nvSpPr>
            <p:cNvPr id="13" name="Flèche : droite à entaille 3">
              <a:extLst>
                <a:ext uri="{FF2B5EF4-FFF2-40B4-BE49-F238E27FC236}">
                  <a16:creationId xmlns:a16="http://schemas.microsoft.com/office/drawing/2014/main" id="{FB2A030D-2BA9-193E-D264-5E1FC7182338}"/>
                </a:ext>
              </a:extLst>
            </p:cNvPr>
            <p:cNvSpPr/>
            <p:nvPr/>
          </p:nvSpPr>
          <p:spPr>
            <a:xfrm>
              <a:off x="6167718" y="3039035"/>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4" name="Flèche : droite à entaille 7">
              <a:extLst>
                <a:ext uri="{FF2B5EF4-FFF2-40B4-BE49-F238E27FC236}">
                  <a16:creationId xmlns:a16="http://schemas.microsoft.com/office/drawing/2014/main" id="{3AE0AA9E-E5A8-385C-DCED-0509E1AFA7D6}"/>
                </a:ext>
              </a:extLst>
            </p:cNvPr>
            <p:cNvSpPr/>
            <p:nvPr/>
          </p:nvSpPr>
          <p:spPr>
            <a:xfrm>
              <a:off x="6167718" y="3361765"/>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5" name="Flèche : droite à entaille 12">
              <a:extLst>
                <a:ext uri="{FF2B5EF4-FFF2-40B4-BE49-F238E27FC236}">
                  <a16:creationId xmlns:a16="http://schemas.microsoft.com/office/drawing/2014/main" id="{37D724DD-E075-4FF6-9176-63E1D56657E3}"/>
                </a:ext>
              </a:extLst>
            </p:cNvPr>
            <p:cNvSpPr/>
            <p:nvPr/>
          </p:nvSpPr>
          <p:spPr>
            <a:xfrm>
              <a:off x="6167718" y="3693459"/>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6" name="Flèche : droite à entaille 13">
              <a:extLst>
                <a:ext uri="{FF2B5EF4-FFF2-40B4-BE49-F238E27FC236}">
                  <a16:creationId xmlns:a16="http://schemas.microsoft.com/office/drawing/2014/main" id="{0440CDC4-BDF1-1388-7415-6AE81EE01FA8}"/>
                </a:ext>
              </a:extLst>
            </p:cNvPr>
            <p:cNvSpPr/>
            <p:nvPr/>
          </p:nvSpPr>
          <p:spPr>
            <a:xfrm>
              <a:off x="6167718" y="4052048"/>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7" name="Flèche : droite à entaille 15">
              <a:extLst>
                <a:ext uri="{FF2B5EF4-FFF2-40B4-BE49-F238E27FC236}">
                  <a16:creationId xmlns:a16="http://schemas.microsoft.com/office/drawing/2014/main" id="{78E52D66-32BC-7079-68EF-01E9F35CC970}"/>
                </a:ext>
              </a:extLst>
            </p:cNvPr>
            <p:cNvSpPr/>
            <p:nvPr/>
          </p:nvSpPr>
          <p:spPr>
            <a:xfrm>
              <a:off x="6167718" y="4805083"/>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8" name="Flèche : droite à entaille 16">
              <a:extLst>
                <a:ext uri="{FF2B5EF4-FFF2-40B4-BE49-F238E27FC236}">
                  <a16:creationId xmlns:a16="http://schemas.microsoft.com/office/drawing/2014/main" id="{745F9C1F-1E65-3FF5-DEB2-5B1169A1C377}"/>
                </a:ext>
              </a:extLst>
            </p:cNvPr>
            <p:cNvSpPr/>
            <p:nvPr/>
          </p:nvSpPr>
          <p:spPr>
            <a:xfrm>
              <a:off x="6167718" y="5127814"/>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19" name="Flèche : droite à entaille 17">
              <a:extLst>
                <a:ext uri="{FF2B5EF4-FFF2-40B4-BE49-F238E27FC236}">
                  <a16:creationId xmlns:a16="http://schemas.microsoft.com/office/drawing/2014/main" id="{8D73340E-93B0-548C-3ABC-4F75D859E7CE}"/>
                </a:ext>
              </a:extLst>
            </p:cNvPr>
            <p:cNvSpPr/>
            <p:nvPr/>
          </p:nvSpPr>
          <p:spPr>
            <a:xfrm>
              <a:off x="6167718" y="5477438"/>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20" name="Flèche : droite à entaille 18">
              <a:extLst>
                <a:ext uri="{FF2B5EF4-FFF2-40B4-BE49-F238E27FC236}">
                  <a16:creationId xmlns:a16="http://schemas.microsoft.com/office/drawing/2014/main" id="{630D4B88-761B-8BA6-A4B0-123A7BAE792F}"/>
                </a:ext>
              </a:extLst>
            </p:cNvPr>
            <p:cNvSpPr/>
            <p:nvPr/>
          </p:nvSpPr>
          <p:spPr>
            <a:xfrm>
              <a:off x="6167718" y="5800167"/>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sp>
          <p:nvSpPr>
            <p:cNvPr id="21" name="Flèche : droite à entaille 19">
              <a:extLst>
                <a:ext uri="{FF2B5EF4-FFF2-40B4-BE49-F238E27FC236}">
                  <a16:creationId xmlns:a16="http://schemas.microsoft.com/office/drawing/2014/main" id="{C9582C11-F6F4-63E1-65AB-70151607A1DC}"/>
                </a:ext>
              </a:extLst>
            </p:cNvPr>
            <p:cNvSpPr/>
            <p:nvPr/>
          </p:nvSpPr>
          <p:spPr>
            <a:xfrm>
              <a:off x="6167718" y="6122894"/>
              <a:ext cx="263483" cy="143435"/>
            </a:xfrm>
            <a:prstGeom prst="notch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99"/>
            </a:p>
          </p:txBody>
        </p:sp>
      </p:grpSp>
    </p:spTree>
    <p:extLst>
      <p:ext uri="{BB962C8B-B14F-4D97-AF65-F5344CB8AC3E}">
        <p14:creationId xmlns:p14="http://schemas.microsoft.com/office/powerpoint/2010/main" val="51676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7CF7E-9876-AD33-CCBA-3054AB36CB53}"/>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4FEFE1A7-F5E1-DC8E-28C2-1EA84290A7FB}"/>
              </a:ext>
            </a:extLst>
          </p:cNvPr>
          <p:cNvSpPr txBox="1"/>
          <p:nvPr/>
        </p:nvSpPr>
        <p:spPr>
          <a:xfrm>
            <a:off x="741038" y="6288746"/>
            <a:ext cx="4177837" cy="36933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en-US" sz="1200">
                <a:solidFill>
                  <a:srgbClr val="808080"/>
                </a:solidFill>
              </a:rPr>
              <a:t>Global Nutrition Landscape – Stefano Fedele, GNCC</a:t>
            </a:r>
            <a:br>
              <a:rPr sz="1200"/>
            </a:br>
            <a:r>
              <a:rPr lang="en-US" sz="1200">
                <a:solidFill>
                  <a:srgbClr val="808080"/>
                </a:solidFill>
              </a:rPr>
              <a:t>30 January</a:t>
            </a:r>
          </a:p>
        </p:txBody>
      </p:sp>
      <p:sp>
        <p:nvSpPr>
          <p:cNvPr id="4" name="TextBox 3">
            <a:extLst>
              <a:ext uri="{FF2B5EF4-FFF2-40B4-BE49-F238E27FC236}">
                <a16:creationId xmlns:a16="http://schemas.microsoft.com/office/drawing/2014/main" id="{B674D72F-E686-35F0-BFE5-813A192383BC}"/>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C17F42C5-3E2A-07C8-2107-04FE87B3B599}"/>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498A8238-8B62-5483-BD6F-DA99EAE47857}"/>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A4E92D32-60FA-FB09-30CD-D0C07A27AE64}"/>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921A5AA1-00B0-189B-EB48-AE9C8123AE68}"/>
              </a:ext>
            </a:extLst>
          </p:cNvPr>
          <p:cNvPicPr>
            <a:picLocks noChangeAspect="1"/>
          </p:cNvPicPr>
          <p:nvPr/>
        </p:nvPicPr>
        <p:blipFill>
          <a:blip r:embed="rId4"/>
          <a:stretch>
            <a:fillRect/>
          </a:stretch>
        </p:blipFill>
        <p:spPr>
          <a:xfrm>
            <a:off x="9675628" y="6179617"/>
            <a:ext cx="1275893" cy="452120"/>
          </a:xfrm>
          <a:prstGeom prst="rect">
            <a:avLst/>
          </a:prstGeom>
        </p:spPr>
      </p:pic>
      <p:cxnSp>
        <p:nvCxnSpPr>
          <p:cNvPr id="9" name="Straight Connector 8">
            <a:extLst>
              <a:ext uri="{FF2B5EF4-FFF2-40B4-BE49-F238E27FC236}">
                <a16:creationId xmlns:a16="http://schemas.microsoft.com/office/drawing/2014/main" id="{FEC8F48D-74BD-3FC1-0DFD-3B39FD638F91}"/>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1B7AD4AB-1D0C-A187-F8F0-7D1D2F402235}"/>
              </a:ext>
            </a:extLst>
          </p:cNvPr>
          <p:cNvSpPr txBox="1"/>
          <p:nvPr/>
        </p:nvSpPr>
        <p:spPr>
          <a:xfrm>
            <a:off x="420126" y="557151"/>
            <a:ext cx="2520278"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NL" sz="3200" b="1" i="0" u="none" strike="noStrike" cap="none" spc="0" normalizeH="0" baseline="0">
                <a:ln>
                  <a:noFill/>
                </a:ln>
                <a:solidFill>
                  <a:srgbClr val="455F51"/>
                </a:solidFill>
                <a:effectLst/>
                <a:uFillTx/>
                <a:latin typeface="Helvetica Neue"/>
                <a:ea typeface="Helvetica Neue"/>
                <a:cs typeface="Helvetica Neue"/>
                <a:sym typeface="Helvetica Neue"/>
              </a:rPr>
              <a:t>Localisation</a:t>
            </a:r>
          </a:p>
        </p:txBody>
      </p:sp>
      <p:sp>
        <p:nvSpPr>
          <p:cNvPr id="7" name="TextBox 6">
            <a:extLst>
              <a:ext uri="{FF2B5EF4-FFF2-40B4-BE49-F238E27FC236}">
                <a16:creationId xmlns:a16="http://schemas.microsoft.com/office/drawing/2014/main" id="{A056AF57-7E5F-31B7-B552-BBD3924B3A12}"/>
              </a:ext>
            </a:extLst>
          </p:cNvPr>
          <p:cNvSpPr txBox="1"/>
          <p:nvPr/>
        </p:nvSpPr>
        <p:spPr>
          <a:xfrm>
            <a:off x="6606689" y="1087646"/>
            <a:ext cx="5152485"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600" b="0" i="0">
                <a:solidFill>
                  <a:srgbClr val="000000"/>
                </a:solidFill>
                <a:effectLst/>
                <a:latin typeface="Roboto" panose="02000000000000000000" pitchFamily="2" charset="0"/>
              </a:rPr>
              <a:t>Climate-related disasters increased by 2.5 times in current decade compared to 1980s</a:t>
            </a:r>
          </a:p>
        </p:txBody>
      </p:sp>
      <p:pic>
        <p:nvPicPr>
          <p:cNvPr id="12" name="Picture 11" descr="A graph showing the number of climate change&#10;&#10;Description automatically generated with medium confidence">
            <a:extLst>
              <a:ext uri="{FF2B5EF4-FFF2-40B4-BE49-F238E27FC236}">
                <a16:creationId xmlns:a16="http://schemas.microsoft.com/office/drawing/2014/main" id="{3560071D-4C1F-3644-65F9-112700A01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414" y="1936387"/>
            <a:ext cx="5256760" cy="3543273"/>
          </a:xfrm>
          <a:prstGeom prst="rect">
            <a:avLst/>
          </a:prstGeom>
        </p:spPr>
      </p:pic>
      <p:sp>
        <p:nvSpPr>
          <p:cNvPr id="13" name="TextBox 12">
            <a:extLst>
              <a:ext uri="{FF2B5EF4-FFF2-40B4-BE49-F238E27FC236}">
                <a16:creationId xmlns:a16="http://schemas.microsoft.com/office/drawing/2014/main" id="{DB3C05B7-E2A0-FEDD-B8B5-1BD507FBEE82}"/>
              </a:ext>
            </a:extLst>
          </p:cNvPr>
          <p:cNvSpPr txBox="1"/>
          <p:nvPr/>
        </p:nvSpPr>
        <p:spPr>
          <a:xfrm>
            <a:off x="6606689" y="557151"/>
            <a:ext cx="3291166"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NL" sz="3200" b="1" i="0" u="none" strike="noStrike" cap="none" spc="0" normalizeH="0" baseline="0">
                <a:ln>
                  <a:noFill/>
                </a:ln>
                <a:solidFill>
                  <a:srgbClr val="455F51"/>
                </a:solidFill>
                <a:effectLst/>
                <a:uFillTx/>
                <a:latin typeface="Helvetica Neue"/>
                <a:ea typeface="Helvetica Neue"/>
                <a:cs typeface="Helvetica Neue"/>
                <a:sym typeface="Helvetica Neue"/>
              </a:rPr>
              <a:t>Climate Change</a:t>
            </a:r>
          </a:p>
        </p:txBody>
      </p:sp>
      <p:pic>
        <p:nvPicPr>
          <p:cNvPr id="18" name="Picture 17" descr="A group of people sitting at a table&#10;&#10;Description automatically generated">
            <a:extLst>
              <a:ext uri="{FF2B5EF4-FFF2-40B4-BE49-F238E27FC236}">
                <a16:creationId xmlns:a16="http://schemas.microsoft.com/office/drawing/2014/main" id="{3EE22328-9B1F-1706-BB4D-2B9378473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26" y="2354683"/>
            <a:ext cx="5795889" cy="2706680"/>
          </a:xfrm>
          <a:prstGeom prst="rect">
            <a:avLst/>
          </a:prstGeom>
        </p:spPr>
      </p:pic>
      <p:sp>
        <p:nvSpPr>
          <p:cNvPr id="19" name="TextBox 18">
            <a:extLst>
              <a:ext uri="{FF2B5EF4-FFF2-40B4-BE49-F238E27FC236}">
                <a16:creationId xmlns:a16="http://schemas.microsoft.com/office/drawing/2014/main" id="{B2C1100C-86BB-20EA-974B-7EA5466112CA}"/>
              </a:ext>
            </a:extLst>
          </p:cNvPr>
          <p:cNvSpPr txBox="1"/>
          <p:nvPr/>
        </p:nvSpPr>
        <p:spPr>
          <a:xfrm>
            <a:off x="439387" y="1087645"/>
            <a:ext cx="2894656"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600" b="0">
                <a:latin typeface="Roboto" panose="02000000000000000000" pitchFamily="2" charset="0"/>
              </a:rPr>
              <a:t>Locally-driven, locally-led, and locally-owned response</a:t>
            </a:r>
          </a:p>
        </p:txBody>
      </p:sp>
      <p:sp>
        <p:nvSpPr>
          <p:cNvPr id="20" name="TextBox 19">
            <a:extLst>
              <a:ext uri="{FF2B5EF4-FFF2-40B4-BE49-F238E27FC236}">
                <a16:creationId xmlns:a16="http://schemas.microsoft.com/office/drawing/2014/main" id="{EEBDB212-FD31-A553-D6CC-8A0A34984959}"/>
              </a:ext>
            </a:extLst>
          </p:cNvPr>
          <p:cNvSpPr txBox="1"/>
          <p:nvPr/>
        </p:nvSpPr>
        <p:spPr>
          <a:xfrm>
            <a:off x="439387" y="5145485"/>
            <a:ext cx="525676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US" sz="1200" b="0">
                <a:solidFill>
                  <a:srgbClr val="000000"/>
                </a:solidFill>
              </a:rPr>
              <a:t>Martha the GNC CMAM Advisor is training future facilitators in Somalia on in-patient Management of SAM</a:t>
            </a:r>
            <a:endParaRPr kumimoji="0" lang="en-NL" sz="12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613834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13" grpId="0"/>
      <p:bldP spid="19" grpId="0"/>
      <p:bldP spid="19" grpId="1"/>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54CF7-6D5C-2F50-F513-DB7C7E1AA7CD}"/>
              </a:ext>
            </a:extLst>
          </p:cNvPr>
          <p:cNvPicPr>
            <a:picLocks noChangeAspect="1"/>
          </p:cNvPicPr>
          <p:nvPr/>
        </p:nvPicPr>
        <p:blipFill>
          <a:blip r:embed="rId2"/>
          <a:stretch>
            <a:fillRect/>
          </a:stretch>
        </p:blipFill>
        <p:spPr>
          <a:xfrm>
            <a:off x="429537" y="1653558"/>
            <a:ext cx="5933195" cy="4723100"/>
          </a:xfrm>
          <a:prstGeom prst="rect">
            <a:avLst/>
          </a:prstGeom>
        </p:spPr>
      </p:pic>
      <p:sp>
        <p:nvSpPr>
          <p:cNvPr id="6" name="ZoneTexte 29">
            <a:extLst>
              <a:ext uri="{FF2B5EF4-FFF2-40B4-BE49-F238E27FC236}">
                <a16:creationId xmlns:a16="http://schemas.microsoft.com/office/drawing/2014/main" id="{8843A7D9-C02A-19CE-B406-FC842EA0464A}"/>
              </a:ext>
            </a:extLst>
          </p:cNvPr>
          <p:cNvSpPr txBox="1"/>
          <p:nvPr/>
        </p:nvSpPr>
        <p:spPr>
          <a:xfrm>
            <a:off x="6558874" y="1816798"/>
            <a:ext cx="5190889" cy="4396620"/>
          </a:xfrm>
          <a:prstGeom prst="rect">
            <a:avLst/>
          </a:prstGeom>
          <a:solidFill>
            <a:sysClr val="window" lastClr="FFFFFF">
              <a:lumMod val="95000"/>
            </a:sysClr>
          </a:solidFill>
        </p:spPr>
        <p:txBody>
          <a:bodyPr wrap="square">
            <a:spAutoFit/>
          </a:bodyPr>
          <a:lstStyle/>
          <a:p>
            <a:pPr algn="l" defTabSz="913486" hangingPunct="1">
              <a:defRPr/>
            </a:pPr>
            <a:r>
              <a:rPr lang="fr-FR" sz="1399">
                <a:solidFill>
                  <a:srgbClr val="ED7D31">
                    <a:lumMod val="50000"/>
                  </a:srgbClr>
                </a:solidFill>
                <a:latin typeface="Nexa Light (body)"/>
                <a:ea typeface="Lato" panose="020F0502020204030203" pitchFamily="34" charset="0"/>
                <a:cs typeface="Lato" panose="020F0502020204030203" pitchFamily="34" charset="0"/>
              </a:rPr>
              <a:t>System strengthening &amp; Capacity building</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Develop data access and sharing protocol btw UNICEF/WFP and national authorities</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Set-up a centralize repository for all the data (routine, survey), with clear guidelines</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Develop a capacity building plan for line ministries under the responsibility of MoH</a:t>
            </a:r>
          </a:p>
          <a:p>
            <a:pPr algn="l" defTabSz="913486" hangingPunct="1">
              <a:defRPr/>
            </a:pPr>
            <a:endParaRPr lang="en-US" sz="1399" b="0">
              <a:solidFill>
                <a:prstClr val="black">
                  <a:lumMod val="65000"/>
                  <a:lumOff val="35000"/>
                </a:prstClr>
              </a:solidFill>
              <a:latin typeface="Nexa Light (body)"/>
              <a:ea typeface="Lato" panose="020F0502020204030203" pitchFamily="34" charset="0"/>
              <a:cs typeface="Lato" panose="020F0502020204030203" pitchFamily="34" charset="0"/>
            </a:endParaRPr>
          </a:p>
          <a:p>
            <a:pPr algn="l" defTabSz="913486" hangingPunct="1">
              <a:defRPr/>
            </a:pPr>
            <a:r>
              <a:rPr lang="en-US" sz="1399">
                <a:solidFill>
                  <a:srgbClr val="ED7D31">
                    <a:lumMod val="50000"/>
                  </a:srgbClr>
                </a:solidFill>
                <a:latin typeface="Nexa Light (body)"/>
                <a:ea typeface="Lato" panose="020F0502020204030203" pitchFamily="34" charset="0"/>
                <a:cs typeface="Lato" panose="020F0502020204030203" pitchFamily="34" charset="0"/>
              </a:rPr>
              <a:t>Analytical framework</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Identify criteria for areas to be targeted for NuVAC 1 implementation</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Identify key indicators to be used for nutrition vulnerabilities monitoring</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Define thresholds to monitor contributing factors</a:t>
            </a:r>
          </a:p>
          <a:p>
            <a:pPr algn="l" defTabSz="913486" hangingPunct="1">
              <a:defRPr/>
            </a:pPr>
            <a:endParaRPr lang="en-US" sz="1399" b="0">
              <a:solidFill>
                <a:prstClr val="black">
                  <a:lumMod val="65000"/>
                  <a:lumOff val="35000"/>
                </a:prstClr>
              </a:solidFill>
              <a:latin typeface="Nexa Light (body)"/>
              <a:ea typeface="Lato" panose="020F0502020204030203" pitchFamily="34" charset="0"/>
              <a:cs typeface="Lato" panose="020F0502020204030203" pitchFamily="34" charset="0"/>
            </a:endParaRPr>
          </a:p>
          <a:p>
            <a:pPr algn="l" defTabSz="913486" hangingPunct="1">
              <a:defRPr/>
            </a:pPr>
            <a:r>
              <a:rPr lang="en-US" sz="1399">
                <a:solidFill>
                  <a:srgbClr val="ED7D31">
                    <a:lumMod val="50000"/>
                  </a:srgbClr>
                </a:solidFill>
                <a:latin typeface="Nexa Light (body)"/>
                <a:ea typeface="Lato" panose="020F0502020204030203" pitchFamily="34" charset="0"/>
                <a:cs typeface="Lato" panose="020F0502020204030203" pitchFamily="34" charset="0"/>
              </a:rPr>
              <a:t>Communication products</a:t>
            </a:r>
            <a:endParaRPr lang="en-US" sz="1399" b="0">
              <a:solidFill>
                <a:srgbClr val="ED7D31">
                  <a:lumMod val="50000"/>
                </a:srgbClr>
              </a:solidFill>
              <a:latin typeface="Nexa Light (body)"/>
              <a:ea typeface="Lato" panose="020F0502020204030203" pitchFamily="34" charset="0"/>
              <a:cs typeface="Lato" panose="020F0502020204030203" pitchFamily="34" charset="0"/>
            </a:endParaRP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Conduct interview with key stakeholders to understand their information needs</a:t>
            </a:r>
          </a:p>
          <a:p>
            <a:pPr marL="742207" lvl="1" indent="-285464" algn="l" defTabSz="913486" hangingPunct="1">
              <a:buFont typeface="Arial" panose="020B0604020202020204" pitchFamily="34" charset="0"/>
              <a:buChar char="•"/>
              <a:defRPr/>
            </a:pPr>
            <a:r>
              <a:rPr lang="en-US" sz="1399" b="0">
                <a:solidFill>
                  <a:prstClr val="black">
                    <a:lumMod val="65000"/>
                    <a:lumOff val="35000"/>
                  </a:prstClr>
                </a:solidFill>
                <a:latin typeface="Nexa Light (body)"/>
                <a:ea typeface="Lato" panose="020F0502020204030203" pitchFamily="34" charset="0"/>
                <a:cs typeface="Lato" panose="020F0502020204030203" pitchFamily="34" charset="0"/>
              </a:rPr>
              <a:t>Develop communication and advocacy plans, that involve other sectors as well as development partners.</a:t>
            </a:r>
            <a:endParaRPr lang="fr-FR" sz="1399" b="0">
              <a:solidFill>
                <a:prstClr val="black"/>
              </a:solidFill>
              <a:latin typeface="Nexa Light (body)"/>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3E57B62F-8D97-C6E8-AE38-4056D48A5A05}"/>
              </a:ext>
            </a:extLst>
          </p:cNvPr>
          <p:cNvPicPr>
            <a:picLocks noChangeAspect="1"/>
          </p:cNvPicPr>
          <p:nvPr/>
        </p:nvPicPr>
        <p:blipFill>
          <a:blip r:embed="rId3"/>
          <a:stretch>
            <a:fillRect/>
          </a:stretch>
        </p:blipFill>
        <p:spPr>
          <a:xfrm>
            <a:off x="10592805" y="225354"/>
            <a:ext cx="1418984" cy="441979"/>
          </a:xfrm>
          <a:prstGeom prst="rect">
            <a:avLst/>
          </a:prstGeom>
        </p:spPr>
      </p:pic>
      <p:grpSp>
        <p:nvGrpSpPr>
          <p:cNvPr id="2" name="Group 1">
            <a:extLst>
              <a:ext uri="{FF2B5EF4-FFF2-40B4-BE49-F238E27FC236}">
                <a16:creationId xmlns:a16="http://schemas.microsoft.com/office/drawing/2014/main" id="{E2109EE7-44D0-41D5-047D-AE84605B650D}"/>
              </a:ext>
            </a:extLst>
          </p:cNvPr>
          <p:cNvGrpSpPr/>
          <p:nvPr/>
        </p:nvGrpSpPr>
        <p:grpSpPr>
          <a:xfrm>
            <a:off x="581454" y="527547"/>
            <a:ext cx="11160337" cy="802776"/>
            <a:chOff x="5074919" y="2766557"/>
            <a:chExt cx="5040000" cy="803613"/>
          </a:xfrm>
        </p:grpSpPr>
        <p:sp>
          <p:nvSpPr>
            <p:cNvPr id="3" name="ZoneTexte 3">
              <a:extLst>
                <a:ext uri="{FF2B5EF4-FFF2-40B4-BE49-F238E27FC236}">
                  <a16:creationId xmlns:a16="http://schemas.microsoft.com/office/drawing/2014/main" id="{9D165273-E307-6248-120F-73CCADFF4A14}"/>
                </a:ext>
              </a:extLst>
            </p:cNvPr>
            <p:cNvSpPr txBox="1"/>
            <p:nvPr/>
          </p:nvSpPr>
          <p:spPr>
            <a:xfrm>
              <a:off x="5074919" y="2766557"/>
              <a:ext cx="4038350" cy="523317"/>
            </a:xfrm>
            <a:prstGeom prst="rect">
              <a:avLst/>
            </a:prstGeom>
            <a:noFill/>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rPr>
                <a:t>NuVAC: </a:t>
              </a:r>
              <a:r>
                <a:rPr lang="en-US" sz="2797">
                  <a:solidFill>
                    <a:srgbClr val="ED7D31">
                      <a:lumMod val="75000"/>
                    </a:srgbClr>
                  </a:solidFill>
                  <a:latin typeface="Arial" panose="020B0604020202020204" pitchFamily="34" charset="0"/>
                  <a:cs typeface="Arial" panose="020B0604020202020204" pitchFamily="34" charset="0"/>
                </a:rPr>
                <a:t>Pilot country workplan overview</a:t>
              </a:r>
              <a:endParaRPr kumimoji="0" lang="en-US" sz="2797" b="1" i="0" u="none" strike="noStrike" kern="0" cap="none" spc="0" normalizeH="0" baseline="0" noProof="0">
                <a:ln>
                  <a:noFill/>
                </a:ln>
                <a:solidFill>
                  <a:srgbClr val="ED7D31">
                    <a:lumMod val="75000"/>
                  </a:srgbClr>
                </a:solidFill>
                <a:effectLst/>
                <a:uLnTx/>
                <a:uFillTx/>
                <a:latin typeface="Arial" panose="020B0604020202020204" pitchFamily="34" charset="0"/>
                <a:cs typeface="Arial" panose="020B0604020202020204" pitchFamily="34" charset="0"/>
                <a:sym typeface="Helvetica Neue"/>
              </a:endParaRPr>
            </a:p>
          </p:txBody>
        </p:sp>
        <p:cxnSp>
          <p:nvCxnSpPr>
            <p:cNvPr id="4" name="Straight Connector 3">
              <a:extLst>
                <a:ext uri="{FF2B5EF4-FFF2-40B4-BE49-F238E27FC236}">
                  <a16:creationId xmlns:a16="http://schemas.microsoft.com/office/drawing/2014/main" id="{DEE0B4CA-6A0F-6CAC-ABFE-4B18B5A74094}"/>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3780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09934-782E-5F46-9169-8ABC71F102B7}"/>
              </a:ext>
            </a:extLst>
          </p:cNvPr>
          <p:cNvPicPr>
            <a:picLocks noChangeAspect="1"/>
          </p:cNvPicPr>
          <p:nvPr/>
        </p:nvPicPr>
        <p:blipFill>
          <a:blip r:embed="rId2"/>
          <a:stretch>
            <a:fillRect/>
          </a:stretch>
        </p:blipFill>
        <p:spPr>
          <a:xfrm>
            <a:off x="10592805" y="225354"/>
            <a:ext cx="1418984" cy="441979"/>
          </a:xfrm>
          <a:prstGeom prst="rect">
            <a:avLst/>
          </a:prstGeom>
        </p:spPr>
      </p:pic>
      <p:sp>
        <p:nvSpPr>
          <p:cNvPr id="6" name="TextBox 5">
            <a:extLst>
              <a:ext uri="{FF2B5EF4-FFF2-40B4-BE49-F238E27FC236}">
                <a16:creationId xmlns:a16="http://schemas.microsoft.com/office/drawing/2014/main" id="{D8DC6B03-2B49-710B-DAA2-3FA4BC792702}"/>
              </a:ext>
            </a:extLst>
          </p:cNvPr>
          <p:cNvSpPr txBox="1"/>
          <p:nvPr/>
        </p:nvSpPr>
        <p:spPr>
          <a:xfrm>
            <a:off x="487150" y="2217449"/>
            <a:ext cx="4849982" cy="1629613"/>
          </a:xfrm>
          <a:prstGeom prst="rect">
            <a:avLst/>
          </a:prstGeom>
          <a:noFill/>
        </p:spPr>
        <p:txBody>
          <a:bodyPr wrap="square">
            <a:spAutoFit/>
          </a:bodyPr>
          <a:lstStyle/>
          <a:p>
            <a:pPr algn="l" defTabSz="913486" hangingPunct="1"/>
            <a:r>
              <a:rPr lang="en-GB" sz="1998" kern="1200">
                <a:solidFill>
                  <a:srgbClr val="ED7D31">
                    <a:lumMod val="50000"/>
                  </a:srgbClr>
                </a:solidFill>
                <a:latin typeface="Arial" panose="020B0604020202020204" pitchFamily="34" charset="0"/>
                <a:ea typeface="+mn-ea"/>
                <a:cs typeface="Arial" panose="020B0604020202020204" pitchFamily="34" charset="0"/>
              </a:rPr>
              <a:t>Result 1 &gt; </a:t>
            </a:r>
            <a:r>
              <a:rPr lang="en-GB" sz="1998" b="0" kern="1200">
                <a:solidFill>
                  <a:srgbClr val="595959"/>
                </a:solidFill>
                <a:latin typeface="Arial" panose="020B0604020202020204" pitchFamily="34" charset="0"/>
                <a:ea typeface="+mn-ea"/>
                <a:cs typeface="Arial" panose="020B0604020202020204" pitchFamily="34" charset="0"/>
              </a:rPr>
              <a:t>Developed project plan informed by the NuVAC pilot implementation</a:t>
            </a:r>
          </a:p>
          <a:p>
            <a:pPr algn="l" defTabSz="913486" hangingPunct="1"/>
            <a:r>
              <a:rPr lang="en-GB" sz="1998" kern="1200">
                <a:solidFill>
                  <a:srgbClr val="ED7D31">
                    <a:lumMod val="50000"/>
                  </a:srgbClr>
                </a:solidFill>
                <a:latin typeface="Arial" panose="020B0604020202020204" pitchFamily="34" charset="0"/>
                <a:ea typeface="+mn-ea"/>
                <a:cs typeface="Arial" panose="020B0604020202020204" pitchFamily="34" charset="0"/>
              </a:rPr>
              <a:t>Result 2 &gt; </a:t>
            </a:r>
            <a:r>
              <a:rPr lang="en-GB" sz="1998" b="0" kern="1200">
                <a:solidFill>
                  <a:srgbClr val="595959"/>
                </a:solidFill>
                <a:latin typeface="Arial" panose="020B0604020202020204" pitchFamily="34" charset="0"/>
                <a:ea typeface="+mn-ea"/>
                <a:cs typeface="Arial" panose="020B0604020202020204" pitchFamily="34" charset="0"/>
              </a:rPr>
              <a:t>Established global governance structure</a:t>
            </a:r>
          </a:p>
        </p:txBody>
      </p:sp>
      <p:sp>
        <p:nvSpPr>
          <p:cNvPr id="7" name="TextBox 6">
            <a:extLst>
              <a:ext uri="{FF2B5EF4-FFF2-40B4-BE49-F238E27FC236}">
                <a16:creationId xmlns:a16="http://schemas.microsoft.com/office/drawing/2014/main" id="{BA2196BF-CEEF-4DB0-C7C2-ADADE4770B60}"/>
              </a:ext>
            </a:extLst>
          </p:cNvPr>
          <p:cNvSpPr txBox="1"/>
          <p:nvPr/>
        </p:nvSpPr>
        <p:spPr>
          <a:xfrm>
            <a:off x="6269197" y="2524904"/>
            <a:ext cx="3818412" cy="1014701"/>
          </a:xfrm>
          <a:prstGeom prst="rect">
            <a:avLst/>
          </a:prstGeom>
          <a:noFill/>
          <a:ln>
            <a:noFill/>
            <a:prstDash val="dash"/>
          </a:ln>
          <a:effectLst>
            <a:glow rad="63500">
              <a:schemeClr val="accent3">
                <a:satMod val="175000"/>
                <a:alpha val="40000"/>
              </a:schemeClr>
            </a:glow>
          </a:effectLst>
        </p:spPr>
        <p:txBody>
          <a:bodyPr wrap="square">
            <a:spAutoFit/>
          </a:bodyPr>
          <a:lstStyle/>
          <a:p>
            <a:pPr algn="l" defTabSz="913486" hangingPunct="1">
              <a:defRPr/>
            </a:pPr>
            <a:r>
              <a:rPr lang="en-GB" sz="1998" b="0" kern="1200">
                <a:solidFill>
                  <a:srgbClr val="595959"/>
                </a:solidFill>
                <a:latin typeface="Arial" panose="020B0604020202020204" pitchFamily="34" charset="0"/>
                <a:ea typeface="+mn-ea"/>
                <a:cs typeface="Arial" panose="020B0604020202020204" pitchFamily="34" charset="0"/>
              </a:rPr>
              <a:t>Solid </a:t>
            </a:r>
            <a:r>
              <a:rPr lang="en-GB" sz="1998" b="0" kern="1200">
                <a:solidFill>
                  <a:srgbClr val="ED7D31">
                    <a:lumMod val="50000"/>
                  </a:srgbClr>
                </a:solidFill>
                <a:latin typeface="Arial" panose="020B0604020202020204" pitchFamily="34" charset="0"/>
                <a:ea typeface="+mn-ea"/>
                <a:cs typeface="Arial" panose="020B0604020202020204" pitchFamily="34" charset="0"/>
              </a:rPr>
              <a:t>foundation</a:t>
            </a:r>
            <a:r>
              <a:rPr lang="en-GB" sz="1998" b="0" kern="1200">
                <a:solidFill>
                  <a:srgbClr val="4472C4">
                    <a:lumMod val="50000"/>
                  </a:srgbClr>
                </a:solidFill>
                <a:latin typeface="Arial" panose="020B0604020202020204" pitchFamily="34" charset="0"/>
                <a:ea typeface="+mn-ea"/>
                <a:cs typeface="Arial" panose="020B0604020202020204" pitchFamily="34" charset="0"/>
              </a:rPr>
              <a:t>s</a:t>
            </a:r>
            <a:r>
              <a:rPr lang="en-GB" sz="1998" b="0" kern="1200">
                <a:solidFill>
                  <a:srgbClr val="595959"/>
                </a:solidFill>
                <a:latin typeface="Arial" panose="020B0604020202020204" pitchFamily="34" charset="0"/>
                <a:ea typeface="+mn-ea"/>
                <a:cs typeface="Arial" panose="020B0604020202020204" pitchFamily="34" charset="0"/>
              </a:rPr>
              <a:t> for learning and </a:t>
            </a:r>
            <a:r>
              <a:rPr lang="en-GB" sz="1998" b="0" kern="1200">
                <a:solidFill>
                  <a:srgbClr val="ED7D31">
                    <a:lumMod val="50000"/>
                  </a:srgbClr>
                </a:solidFill>
                <a:latin typeface="Arial" panose="020B0604020202020204" pitchFamily="34" charset="0"/>
                <a:ea typeface="+mn-ea"/>
                <a:cs typeface="Arial" panose="020B0604020202020204" pitchFamily="34" charset="0"/>
              </a:rPr>
              <a:t>strong engagement </a:t>
            </a:r>
            <a:r>
              <a:rPr lang="en-GB" sz="1998" b="0" kern="1200">
                <a:solidFill>
                  <a:srgbClr val="595959"/>
                </a:solidFill>
                <a:latin typeface="Arial" panose="020B0604020202020204" pitchFamily="34" charset="0"/>
                <a:ea typeface="+mn-ea"/>
                <a:cs typeface="Arial" panose="020B0604020202020204" pitchFamily="34" charset="0"/>
              </a:rPr>
              <a:t>for next phases</a:t>
            </a:r>
          </a:p>
        </p:txBody>
      </p:sp>
      <p:sp>
        <p:nvSpPr>
          <p:cNvPr id="8" name="Arrow: Right 7">
            <a:extLst>
              <a:ext uri="{FF2B5EF4-FFF2-40B4-BE49-F238E27FC236}">
                <a16:creationId xmlns:a16="http://schemas.microsoft.com/office/drawing/2014/main" id="{AE90C0D6-07CC-AE32-F717-BC3A7AA52E63}"/>
              </a:ext>
            </a:extLst>
          </p:cNvPr>
          <p:cNvSpPr/>
          <p:nvPr/>
        </p:nvSpPr>
        <p:spPr>
          <a:xfrm>
            <a:off x="5634305" y="4649838"/>
            <a:ext cx="467513" cy="2877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399" b="0" kern="1200">
              <a:solidFill>
                <a:prstClr val="white"/>
              </a:solidFill>
              <a:latin typeface="Calibri Light" panose="020F0302020204030204"/>
            </a:endParaRPr>
          </a:p>
        </p:txBody>
      </p:sp>
      <p:sp>
        <p:nvSpPr>
          <p:cNvPr id="9" name="Arrow: Right 8">
            <a:extLst>
              <a:ext uri="{FF2B5EF4-FFF2-40B4-BE49-F238E27FC236}">
                <a16:creationId xmlns:a16="http://schemas.microsoft.com/office/drawing/2014/main" id="{1D309599-6E20-CFC5-38C5-1653F18529FE}"/>
              </a:ext>
            </a:extLst>
          </p:cNvPr>
          <p:cNvSpPr/>
          <p:nvPr/>
        </p:nvSpPr>
        <p:spPr>
          <a:xfrm>
            <a:off x="5634305" y="2734628"/>
            <a:ext cx="467513" cy="2877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399" b="0" kern="1200">
              <a:solidFill>
                <a:prstClr val="white"/>
              </a:solidFill>
              <a:latin typeface="Calibri Light" panose="020F0302020204030204"/>
            </a:endParaRPr>
          </a:p>
        </p:txBody>
      </p:sp>
      <p:sp>
        <p:nvSpPr>
          <p:cNvPr id="10" name="Right Brace 9">
            <a:extLst>
              <a:ext uri="{FF2B5EF4-FFF2-40B4-BE49-F238E27FC236}">
                <a16:creationId xmlns:a16="http://schemas.microsoft.com/office/drawing/2014/main" id="{3233AE9C-745A-69A8-C9FA-425837E3566B}"/>
              </a:ext>
            </a:extLst>
          </p:cNvPr>
          <p:cNvSpPr/>
          <p:nvPr/>
        </p:nvSpPr>
        <p:spPr>
          <a:xfrm>
            <a:off x="5230458" y="2091670"/>
            <a:ext cx="284445" cy="1573618"/>
          </a:xfrm>
          <a:prstGeom prst="rightBrace">
            <a:avLst/>
          </a:prstGeom>
          <a:noFill/>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913486" hangingPunct="1"/>
            <a:endParaRPr lang="en-GB" sz="1998" b="0" kern="1200">
              <a:solidFill>
                <a:prstClr val="black"/>
              </a:solidFill>
              <a:latin typeface="Calibri" panose="020F0502020204030204"/>
            </a:endParaRPr>
          </a:p>
        </p:txBody>
      </p:sp>
      <p:sp>
        <p:nvSpPr>
          <p:cNvPr id="11" name="Right Brace 10">
            <a:extLst>
              <a:ext uri="{FF2B5EF4-FFF2-40B4-BE49-F238E27FC236}">
                <a16:creationId xmlns:a16="http://schemas.microsoft.com/office/drawing/2014/main" id="{F6BC2FB4-6701-62CE-8395-BDE1A1CB930F}"/>
              </a:ext>
            </a:extLst>
          </p:cNvPr>
          <p:cNvSpPr/>
          <p:nvPr/>
        </p:nvSpPr>
        <p:spPr>
          <a:xfrm>
            <a:off x="5230458" y="3978929"/>
            <a:ext cx="256404" cy="1629517"/>
          </a:xfrm>
          <a:prstGeom prst="rightBrace">
            <a:avLst/>
          </a:prstGeom>
          <a:noFill/>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913486" hangingPunct="1"/>
            <a:endParaRPr lang="en-GB" sz="1998" b="0" kern="1200">
              <a:solidFill>
                <a:prstClr val="black"/>
              </a:solidFill>
              <a:latin typeface="Calibri" panose="020F0502020204030204"/>
            </a:endParaRPr>
          </a:p>
        </p:txBody>
      </p:sp>
      <p:sp>
        <p:nvSpPr>
          <p:cNvPr id="12" name="TextBox 11">
            <a:extLst>
              <a:ext uri="{FF2B5EF4-FFF2-40B4-BE49-F238E27FC236}">
                <a16:creationId xmlns:a16="http://schemas.microsoft.com/office/drawing/2014/main" id="{F9871EAC-38C6-AB9C-4C46-9AB9D821F7C7}"/>
              </a:ext>
            </a:extLst>
          </p:cNvPr>
          <p:cNvSpPr txBox="1"/>
          <p:nvPr/>
        </p:nvSpPr>
        <p:spPr>
          <a:xfrm>
            <a:off x="6188860" y="4440113"/>
            <a:ext cx="3818412" cy="1014701"/>
          </a:xfrm>
          <a:prstGeom prst="rect">
            <a:avLst/>
          </a:prstGeom>
          <a:noFill/>
          <a:ln>
            <a:noFill/>
            <a:prstDash val="dash"/>
          </a:ln>
          <a:effectLst>
            <a:glow rad="63500">
              <a:schemeClr val="accent3">
                <a:satMod val="175000"/>
                <a:alpha val="40000"/>
              </a:schemeClr>
            </a:glow>
          </a:effectLst>
        </p:spPr>
        <p:txBody>
          <a:bodyPr wrap="square">
            <a:spAutoFit/>
          </a:bodyPr>
          <a:lstStyle/>
          <a:p>
            <a:pPr algn="l" defTabSz="913486" hangingPunct="1">
              <a:defRPr/>
            </a:pPr>
            <a:r>
              <a:rPr lang="en-GB" sz="1998" b="0" kern="1200">
                <a:solidFill>
                  <a:srgbClr val="595959"/>
                </a:solidFill>
                <a:latin typeface="Arial" panose="020B0604020202020204" pitchFamily="34" charset="0"/>
                <a:ea typeface="+mn-ea"/>
                <a:cs typeface="Arial" panose="020B0604020202020204" pitchFamily="34" charset="0"/>
              </a:rPr>
              <a:t>Improved </a:t>
            </a:r>
            <a:r>
              <a:rPr lang="en-GB" sz="1998" b="0" kern="1200">
                <a:solidFill>
                  <a:srgbClr val="ED7D31">
                    <a:lumMod val="50000"/>
                  </a:srgbClr>
                </a:solidFill>
                <a:latin typeface="Arial" panose="020B0604020202020204" pitchFamily="34" charset="0"/>
                <a:ea typeface="+mn-ea"/>
                <a:cs typeface="Arial" panose="020B0604020202020204" pitchFamily="34" charset="0"/>
              </a:rPr>
              <a:t>nutrition analyses </a:t>
            </a:r>
            <a:r>
              <a:rPr lang="en-GB" sz="1998" b="0" kern="1200">
                <a:solidFill>
                  <a:srgbClr val="595959"/>
                </a:solidFill>
                <a:latin typeface="Arial" panose="020B0604020202020204" pitchFamily="34" charset="0"/>
                <a:ea typeface="+mn-ea"/>
                <a:cs typeface="Arial" panose="020B0604020202020204" pitchFamily="34" charset="0"/>
              </a:rPr>
              <a:t>for better </a:t>
            </a:r>
            <a:r>
              <a:rPr lang="en-GB" sz="1998" b="0" kern="1200">
                <a:solidFill>
                  <a:srgbClr val="ED7D31">
                    <a:lumMod val="50000"/>
                  </a:srgbClr>
                </a:solidFill>
                <a:latin typeface="Arial" panose="020B0604020202020204" pitchFamily="34" charset="0"/>
                <a:ea typeface="+mn-ea"/>
                <a:cs typeface="Arial" panose="020B0604020202020204" pitchFamily="34" charset="0"/>
              </a:rPr>
              <a:t>decision making </a:t>
            </a:r>
            <a:r>
              <a:rPr lang="en-GB" sz="1998" b="0" kern="1200">
                <a:solidFill>
                  <a:srgbClr val="595959"/>
                </a:solidFill>
                <a:latin typeface="Arial" panose="020B0604020202020204" pitchFamily="34" charset="0"/>
                <a:ea typeface="+mn-ea"/>
                <a:cs typeface="Arial" panose="020B0604020202020204" pitchFamily="34" charset="0"/>
              </a:rPr>
              <a:t>at all levels</a:t>
            </a:r>
          </a:p>
        </p:txBody>
      </p:sp>
      <p:sp>
        <p:nvSpPr>
          <p:cNvPr id="13" name="TextBox 12">
            <a:extLst>
              <a:ext uri="{FF2B5EF4-FFF2-40B4-BE49-F238E27FC236}">
                <a16:creationId xmlns:a16="http://schemas.microsoft.com/office/drawing/2014/main" id="{F1C77104-0159-82B1-E2D4-9435EB66E8E6}"/>
              </a:ext>
            </a:extLst>
          </p:cNvPr>
          <p:cNvSpPr txBox="1"/>
          <p:nvPr/>
        </p:nvSpPr>
        <p:spPr>
          <a:xfrm>
            <a:off x="496045" y="4132659"/>
            <a:ext cx="4762455" cy="1629613"/>
          </a:xfrm>
          <a:prstGeom prst="rect">
            <a:avLst/>
          </a:prstGeom>
          <a:noFill/>
        </p:spPr>
        <p:txBody>
          <a:bodyPr wrap="square">
            <a:spAutoFit/>
          </a:bodyPr>
          <a:lstStyle/>
          <a:p>
            <a:pPr algn="l" defTabSz="913486" hangingPunct="1"/>
            <a:r>
              <a:rPr lang="en-GB" sz="1998" kern="1200">
                <a:solidFill>
                  <a:srgbClr val="ED7D31">
                    <a:lumMod val="50000"/>
                  </a:srgbClr>
                </a:solidFill>
                <a:latin typeface="Arial" panose="020B0604020202020204" pitchFamily="34" charset="0"/>
                <a:ea typeface="+mn-ea"/>
                <a:cs typeface="Arial" panose="020B0604020202020204" pitchFamily="34" charset="0"/>
              </a:rPr>
              <a:t>Result 3 &gt; </a:t>
            </a:r>
            <a:r>
              <a:rPr lang="en-GB" sz="1998" b="0" kern="1200">
                <a:solidFill>
                  <a:srgbClr val="595959"/>
                </a:solidFill>
                <a:latin typeface="Arial" panose="020B0604020202020204" pitchFamily="34" charset="0"/>
                <a:ea typeface="+mn-ea"/>
                <a:cs typeface="Arial" panose="020B0604020202020204" pitchFamily="34" charset="0"/>
              </a:rPr>
              <a:t>Tested and improved frameworks for a more holistic analysis</a:t>
            </a:r>
          </a:p>
          <a:p>
            <a:pPr algn="l" defTabSz="913486" hangingPunct="1"/>
            <a:r>
              <a:rPr lang="en-GB" sz="1998" kern="1200">
                <a:solidFill>
                  <a:srgbClr val="ED7D31">
                    <a:lumMod val="50000"/>
                  </a:srgbClr>
                </a:solidFill>
                <a:latin typeface="Arial" panose="020B0604020202020204" pitchFamily="34" charset="0"/>
                <a:ea typeface="+mn-ea"/>
                <a:cs typeface="Arial" panose="020B0604020202020204" pitchFamily="34" charset="0"/>
              </a:rPr>
              <a:t>Result 4 &gt; </a:t>
            </a:r>
            <a:r>
              <a:rPr lang="en-GB" sz="1998" b="0" kern="1200">
                <a:solidFill>
                  <a:srgbClr val="595959"/>
                </a:solidFill>
                <a:latin typeface="Arial" panose="020B0604020202020204" pitchFamily="34" charset="0"/>
                <a:ea typeface="+mn-ea"/>
                <a:cs typeface="Arial" panose="020B0604020202020204" pitchFamily="34" charset="0"/>
              </a:rPr>
              <a:t>Proposed high quality nutrition information and analysis products</a:t>
            </a:r>
          </a:p>
        </p:txBody>
      </p:sp>
      <p:pic>
        <p:nvPicPr>
          <p:cNvPr id="14" name="Graphic 13" descr="Building Brick Wall outline">
            <a:extLst>
              <a:ext uri="{FF2B5EF4-FFF2-40B4-BE49-F238E27FC236}">
                <a16:creationId xmlns:a16="http://schemas.microsoft.com/office/drawing/2014/main" id="{7F5131B2-B17B-FA6F-ECDB-580993C53C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0334" y="2421754"/>
            <a:ext cx="913448" cy="913448"/>
          </a:xfrm>
          <a:prstGeom prst="rect">
            <a:avLst/>
          </a:prstGeom>
        </p:spPr>
      </p:pic>
      <p:pic>
        <p:nvPicPr>
          <p:cNvPr id="15" name="Graphic 14" descr="Fork In Road with solid fill">
            <a:extLst>
              <a:ext uri="{FF2B5EF4-FFF2-40B4-BE49-F238E27FC236}">
                <a16:creationId xmlns:a16="http://schemas.microsoft.com/office/drawing/2014/main" id="{CFE5CD4A-7028-282A-9E23-88EB3518A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80334" y="4336964"/>
            <a:ext cx="913448" cy="913448"/>
          </a:xfrm>
          <a:prstGeom prst="rect">
            <a:avLst/>
          </a:prstGeom>
        </p:spPr>
      </p:pic>
      <p:grpSp>
        <p:nvGrpSpPr>
          <p:cNvPr id="2" name="Group 1">
            <a:extLst>
              <a:ext uri="{FF2B5EF4-FFF2-40B4-BE49-F238E27FC236}">
                <a16:creationId xmlns:a16="http://schemas.microsoft.com/office/drawing/2014/main" id="{24037005-6F9A-44F3-4D79-9A3E40F5E2F1}"/>
              </a:ext>
            </a:extLst>
          </p:cNvPr>
          <p:cNvGrpSpPr/>
          <p:nvPr/>
        </p:nvGrpSpPr>
        <p:grpSpPr>
          <a:xfrm>
            <a:off x="581453" y="527546"/>
            <a:ext cx="11160337" cy="802777"/>
            <a:chOff x="5074919" y="2766556"/>
            <a:chExt cx="5040000" cy="803614"/>
          </a:xfrm>
        </p:grpSpPr>
        <p:sp>
          <p:nvSpPr>
            <p:cNvPr id="3" name="ZoneTexte 3">
              <a:extLst>
                <a:ext uri="{FF2B5EF4-FFF2-40B4-BE49-F238E27FC236}">
                  <a16:creationId xmlns:a16="http://schemas.microsoft.com/office/drawing/2014/main" id="{8EB1E843-1734-5804-DA76-0F95E044F831}"/>
                </a:ext>
              </a:extLst>
            </p:cNvPr>
            <p:cNvSpPr txBox="1"/>
            <p:nvPr/>
          </p:nvSpPr>
          <p:spPr>
            <a:xfrm>
              <a:off x="5074919" y="2766556"/>
              <a:ext cx="2750587"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 Expected results in Phase I</a:t>
              </a:r>
            </a:p>
          </p:txBody>
        </p:sp>
        <p:cxnSp>
          <p:nvCxnSpPr>
            <p:cNvPr id="16" name="Straight Connector 15">
              <a:extLst>
                <a:ext uri="{FF2B5EF4-FFF2-40B4-BE49-F238E27FC236}">
                  <a16:creationId xmlns:a16="http://schemas.microsoft.com/office/drawing/2014/main" id="{781799FE-D965-2B6E-61C3-E7697BAADD87}"/>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2613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que 8" descr="Étoile filante contour">
            <a:extLst>
              <a:ext uri="{FF2B5EF4-FFF2-40B4-BE49-F238E27FC236}">
                <a16:creationId xmlns:a16="http://schemas.microsoft.com/office/drawing/2014/main" id="{97A463D4-CCA0-E196-C1D3-169A9236B6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547" y="2096906"/>
            <a:ext cx="3596250" cy="3596250"/>
          </a:xfrm>
          <a:prstGeom prst="rect">
            <a:avLst/>
          </a:prstGeom>
        </p:spPr>
      </p:pic>
      <p:sp>
        <p:nvSpPr>
          <p:cNvPr id="5" name="ZoneTexte 4">
            <a:extLst>
              <a:ext uri="{FF2B5EF4-FFF2-40B4-BE49-F238E27FC236}">
                <a16:creationId xmlns:a16="http://schemas.microsoft.com/office/drawing/2014/main" id="{3F59BA4F-B317-9D80-800C-498FDE661EE5}"/>
              </a:ext>
            </a:extLst>
          </p:cNvPr>
          <p:cNvSpPr txBox="1"/>
          <p:nvPr/>
        </p:nvSpPr>
        <p:spPr>
          <a:xfrm>
            <a:off x="4223628" y="1987671"/>
            <a:ext cx="7104592" cy="3782830"/>
          </a:xfrm>
          <a:prstGeom prst="rect">
            <a:avLst/>
          </a:prstGeom>
          <a:noFill/>
        </p:spPr>
        <p:txBody>
          <a:bodyPr wrap="square" rtlCol="0">
            <a:spAutoFit/>
          </a:bodyPr>
          <a:lstStyle/>
          <a:p>
            <a:r>
              <a:rPr lang="en-GB" sz="2398">
                <a:solidFill>
                  <a:schemeClr val="tx1">
                    <a:lumMod val="65000"/>
                    <a:lumOff val="35000"/>
                  </a:schemeClr>
                </a:solidFill>
                <a:latin typeface="Arial" panose="020B0604020202020204" pitchFamily="34" charset="0"/>
                <a:cs typeface="Arial" panose="020B0604020202020204" pitchFamily="34" charset="0"/>
              </a:rPr>
              <a:t>Leverage on UNICEF and WFP leadership in global policy for nutrition, for more effective nutrition information systems in emergencies:</a:t>
            </a:r>
          </a:p>
          <a:p>
            <a:pPr algn="l"/>
            <a:endParaRPr lang="en-US" sz="2398" b="0">
              <a:solidFill>
                <a:schemeClr val="tx1">
                  <a:lumMod val="65000"/>
                  <a:lumOff val="35000"/>
                </a:schemeClr>
              </a:solidFill>
              <a:latin typeface="Arial" panose="020B0604020202020204" pitchFamily="34" charset="0"/>
              <a:cs typeface="Arial" panose="020B0604020202020204" pitchFamily="34" charset="0"/>
            </a:endParaRPr>
          </a:p>
          <a:p>
            <a:pPr marL="742207" lvl="1" indent="-285464" algn="l">
              <a:buFont typeface="Wingdings" panose="05000000000000000000" pitchFamily="2" charset="2"/>
              <a:buChar char="Ø"/>
            </a:pPr>
            <a:r>
              <a:rPr lang="en-US" sz="1399" b="0">
                <a:solidFill>
                  <a:schemeClr val="tx1">
                    <a:lumMod val="65000"/>
                    <a:lumOff val="35000"/>
                  </a:schemeClr>
                </a:solidFill>
                <a:latin typeface="Arial" panose="020B0604020202020204" pitchFamily="34" charset="0"/>
                <a:cs typeface="Arial" panose="020B0604020202020204" pitchFamily="34" charset="0"/>
              </a:rPr>
              <a:t>Drawing a vision for a more robust NIS with shared purposes and clear accountability</a:t>
            </a:r>
          </a:p>
          <a:p>
            <a:pPr marL="285464" indent="-285464" algn="l">
              <a:buFont typeface="Wingdings" panose="05000000000000000000" pitchFamily="2" charset="2"/>
              <a:buChar char="Ø"/>
            </a:pPr>
            <a:endParaRPr lang="en-US" sz="799" b="0">
              <a:solidFill>
                <a:schemeClr val="tx1">
                  <a:lumMod val="65000"/>
                  <a:lumOff val="35000"/>
                </a:schemeClr>
              </a:solidFill>
              <a:latin typeface="Arial" panose="020B0604020202020204" pitchFamily="34" charset="0"/>
              <a:cs typeface="Arial" panose="020B0604020202020204" pitchFamily="34" charset="0"/>
            </a:endParaRPr>
          </a:p>
          <a:p>
            <a:pPr marL="742207" lvl="1" indent="-285464" algn="l">
              <a:buFont typeface="Wingdings" panose="05000000000000000000" pitchFamily="2" charset="2"/>
              <a:buChar char="Ø"/>
            </a:pPr>
            <a:r>
              <a:rPr lang="en-US" sz="1399" b="0">
                <a:solidFill>
                  <a:schemeClr val="tx1">
                    <a:lumMod val="65000"/>
                    <a:lumOff val="35000"/>
                  </a:schemeClr>
                </a:solidFill>
                <a:latin typeface="Arial" panose="020B0604020202020204" pitchFamily="34" charset="0"/>
                <a:cs typeface="Arial" panose="020B0604020202020204" pitchFamily="34" charset="0"/>
              </a:rPr>
              <a:t>Streamlining approaches and schedules around data generation and processing</a:t>
            </a:r>
          </a:p>
          <a:p>
            <a:pPr marL="285464" indent="-285464" algn="l">
              <a:buFont typeface="Wingdings" panose="05000000000000000000" pitchFamily="2" charset="2"/>
              <a:buChar char="Ø"/>
            </a:pPr>
            <a:endParaRPr lang="en-US" sz="799" b="0">
              <a:solidFill>
                <a:schemeClr val="tx1">
                  <a:lumMod val="65000"/>
                  <a:lumOff val="35000"/>
                </a:schemeClr>
              </a:solidFill>
              <a:latin typeface="Arial" panose="020B0604020202020204" pitchFamily="34" charset="0"/>
              <a:cs typeface="Arial" panose="020B0604020202020204" pitchFamily="34" charset="0"/>
            </a:endParaRPr>
          </a:p>
          <a:p>
            <a:pPr marL="742207" lvl="1" indent="-285464" algn="l">
              <a:buFont typeface="Wingdings" panose="05000000000000000000" pitchFamily="2" charset="2"/>
              <a:buChar char="Ø"/>
            </a:pPr>
            <a:r>
              <a:rPr lang="en-US" sz="1399" b="0">
                <a:solidFill>
                  <a:schemeClr val="tx1">
                    <a:lumMod val="65000"/>
                    <a:lumOff val="35000"/>
                  </a:schemeClr>
                </a:solidFill>
                <a:latin typeface="Arial" panose="020B0604020202020204" pitchFamily="34" charset="0"/>
                <a:cs typeface="Arial" panose="020B0604020202020204" pitchFamily="34" charset="0"/>
              </a:rPr>
              <a:t>Providing technical guidance to support data quality</a:t>
            </a:r>
          </a:p>
          <a:p>
            <a:pPr marL="285464" indent="-285464" algn="l">
              <a:buFont typeface="Wingdings" panose="05000000000000000000" pitchFamily="2" charset="2"/>
              <a:buChar char="Ø"/>
            </a:pPr>
            <a:endParaRPr lang="en-US" sz="799" b="0">
              <a:solidFill>
                <a:schemeClr val="tx1">
                  <a:lumMod val="65000"/>
                  <a:lumOff val="35000"/>
                </a:schemeClr>
              </a:solidFill>
              <a:latin typeface="Arial" panose="020B0604020202020204" pitchFamily="34" charset="0"/>
              <a:cs typeface="Arial" panose="020B0604020202020204" pitchFamily="34" charset="0"/>
            </a:endParaRPr>
          </a:p>
          <a:p>
            <a:pPr marL="742207" lvl="1" indent="-285464" algn="l">
              <a:buFont typeface="Wingdings" panose="05000000000000000000" pitchFamily="2" charset="2"/>
              <a:buChar char="Ø"/>
            </a:pPr>
            <a:r>
              <a:rPr lang="en-US" sz="1399" b="0">
                <a:solidFill>
                  <a:schemeClr val="tx1">
                    <a:lumMod val="65000"/>
                    <a:lumOff val="35000"/>
                  </a:schemeClr>
                </a:solidFill>
                <a:latin typeface="Arial" panose="020B0604020202020204" pitchFamily="34" charset="0"/>
                <a:cs typeface="Arial" panose="020B0604020202020204" pitchFamily="34" charset="0"/>
              </a:rPr>
              <a:t>Reinforcing analytical capacities and building skills at all levels</a:t>
            </a:r>
          </a:p>
          <a:p>
            <a:pPr marL="285464" indent="-285464" algn="l">
              <a:buFont typeface="Wingdings" panose="05000000000000000000" pitchFamily="2" charset="2"/>
              <a:buChar char="Ø"/>
            </a:pPr>
            <a:endParaRPr lang="en-US" sz="799" b="0">
              <a:solidFill>
                <a:schemeClr val="tx1">
                  <a:lumMod val="65000"/>
                  <a:lumOff val="35000"/>
                </a:schemeClr>
              </a:solidFill>
              <a:latin typeface="Arial" panose="020B0604020202020204" pitchFamily="34" charset="0"/>
              <a:cs typeface="Arial" panose="020B0604020202020204" pitchFamily="34" charset="0"/>
            </a:endParaRPr>
          </a:p>
          <a:p>
            <a:pPr marL="742207" lvl="1" indent="-285464" algn="l">
              <a:buFont typeface="Wingdings" panose="05000000000000000000" pitchFamily="2" charset="2"/>
              <a:buChar char="Ø"/>
            </a:pPr>
            <a:r>
              <a:rPr lang="en-US" sz="1399" b="0">
                <a:solidFill>
                  <a:schemeClr val="tx1">
                    <a:lumMod val="65000"/>
                    <a:lumOff val="35000"/>
                  </a:schemeClr>
                </a:solidFill>
                <a:latin typeface="Arial" panose="020B0604020202020204" pitchFamily="34" charset="0"/>
                <a:cs typeface="Arial" panose="020B0604020202020204" pitchFamily="34" charset="0"/>
              </a:rPr>
              <a:t>Leading consensus-based approach for analytics and communication to influence decision making</a:t>
            </a:r>
          </a:p>
        </p:txBody>
      </p:sp>
      <p:grpSp>
        <p:nvGrpSpPr>
          <p:cNvPr id="2" name="Group 1">
            <a:extLst>
              <a:ext uri="{FF2B5EF4-FFF2-40B4-BE49-F238E27FC236}">
                <a16:creationId xmlns:a16="http://schemas.microsoft.com/office/drawing/2014/main" id="{701C3782-7854-7B82-BDAA-E90CF1DCA751}"/>
              </a:ext>
            </a:extLst>
          </p:cNvPr>
          <p:cNvGrpSpPr/>
          <p:nvPr/>
        </p:nvGrpSpPr>
        <p:grpSpPr>
          <a:xfrm>
            <a:off x="581453" y="527546"/>
            <a:ext cx="11160337" cy="802777"/>
            <a:chOff x="5074919" y="2766556"/>
            <a:chExt cx="5040000" cy="803614"/>
          </a:xfrm>
        </p:grpSpPr>
        <p:sp>
          <p:nvSpPr>
            <p:cNvPr id="3" name="ZoneTexte 3">
              <a:extLst>
                <a:ext uri="{FF2B5EF4-FFF2-40B4-BE49-F238E27FC236}">
                  <a16:creationId xmlns:a16="http://schemas.microsoft.com/office/drawing/2014/main" id="{3BAEC8FC-B597-682D-F739-BFE2067513CC}"/>
                </a:ext>
              </a:extLst>
            </p:cNvPr>
            <p:cNvSpPr txBox="1"/>
            <p:nvPr/>
          </p:nvSpPr>
          <p:spPr>
            <a:xfrm>
              <a:off x="5074919" y="2766556"/>
              <a:ext cx="1680381" cy="523317"/>
            </a:xfrm>
            <a:prstGeom prst="rect">
              <a:avLst/>
            </a:prstGeom>
            <a:noFill/>
          </p:spPr>
          <p:txBody>
            <a:bodyPr wrap="none" rtlCol="0">
              <a:spAutoFit/>
            </a:bodyPr>
            <a:lstStyle/>
            <a:p>
              <a:pPr algn="l" defTabSz="913486" hangingPunct="1"/>
              <a:r>
                <a:rPr lang="en-GB" sz="2797" b="0" kern="1200">
                  <a:solidFill>
                    <a:srgbClr val="ED7D31">
                      <a:lumMod val="75000"/>
                    </a:srgbClr>
                  </a:solidFill>
                  <a:latin typeface="Arial" panose="020B0604020202020204" pitchFamily="34" charset="0"/>
                  <a:ea typeface="+mn-ea"/>
                  <a:cs typeface="Arial" panose="020B0604020202020204" pitchFamily="34" charset="0"/>
                </a:rPr>
                <a:t>NuVAC – Added value</a:t>
              </a:r>
            </a:p>
          </p:txBody>
        </p:sp>
        <p:cxnSp>
          <p:nvCxnSpPr>
            <p:cNvPr id="8" name="Straight Connector 7">
              <a:extLst>
                <a:ext uri="{FF2B5EF4-FFF2-40B4-BE49-F238E27FC236}">
                  <a16:creationId xmlns:a16="http://schemas.microsoft.com/office/drawing/2014/main" id="{462639FB-524C-3130-3163-E0ADD2234CE9}"/>
                </a:ext>
              </a:extLst>
            </p:cNvPr>
            <p:cNvCxnSpPr/>
            <p:nvPr/>
          </p:nvCxnSpPr>
          <p:spPr>
            <a:xfrm>
              <a:off x="5074919" y="3570170"/>
              <a:ext cx="504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2985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4">
            <a:extLst>
              <a:ext uri="{FF2B5EF4-FFF2-40B4-BE49-F238E27FC236}">
                <a16:creationId xmlns:a16="http://schemas.microsoft.com/office/drawing/2014/main" id="{6E181FB0-E078-271B-E2F9-79081DAAC0A3}"/>
              </a:ext>
            </a:extLst>
          </p:cNvPr>
          <p:cNvSpPr txBox="1"/>
          <p:nvPr/>
        </p:nvSpPr>
        <p:spPr>
          <a:xfrm>
            <a:off x="3044825" y="2376139"/>
            <a:ext cx="6089650" cy="1137587"/>
          </a:xfrm>
          <a:prstGeom prst="rect">
            <a:avLst/>
          </a:prstGeom>
          <a:noFill/>
        </p:spPr>
        <p:txBody>
          <a:bodyPr wrap="square">
            <a:spAutoFit/>
          </a:bodyPr>
          <a:lstStyle/>
          <a:p>
            <a:pPr algn="ctr"/>
            <a:r>
              <a:rPr lang="en-GB" sz="3397">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Thank you for your attention !</a:t>
            </a:r>
          </a:p>
        </p:txBody>
      </p:sp>
      <p:pic>
        <p:nvPicPr>
          <p:cNvPr id="8" name="Graphic 7" descr="Fireworks outline">
            <a:extLst>
              <a:ext uri="{FF2B5EF4-FFF2-40B4-BE49-F238E27FC236}">
                <a16:creationId xmlns:a16="http://schemas.microsoft.com/office/drawing/2014/main" id="{05F046BA-A529-66FE-534D-142DFDBDBC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2926" y="3513725"/>
            <a:ext cx="913448" cy="913448"/>
          </a:xfrm>
          <a:prstGeom prst="rect">
            <a:avLst/>
          </a:prstGeom>
        </p:spPr>
      </p:pic>
    </p:spTree>
    <p:extLst>
      <p:ext uri="{BB962C8B-B14F-4D97-AF65-F5344CB8AC3E}">
        <p14:creationId xmlns:p14="http://schemas.microsoft.com/office/powerpoint/2010/main" val="2412253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A silhouette of two people&#10;&#10;Description automatically generated with low confidence">
            <a:extLst>
              <a:ext uri="{FF2B5EF4-FFF2-40B4-BE49-F238E27FC236}">
                <a16:creationId xmlns:a16="http://schemas.microsoft.com/office/drawing/2014/main" id="{3D3B749C-ADD2-3EFF-D2E9-5543765E4A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50" r="2" b="2"/>
          <a:stretch/>
        </p:blipFill>
        <p:spPr bwMode="auto">
          <a:xfrm>
            <a:off x="5176706" y="3582"/>
            <a:ext cx="7002594" cy="6850846"/>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BEF07496-85F7-37EF-C09A-9B33C0703AAE}"/>
              </a:ext>
            </a:extLst>
          </p:cNvPr>
          <p:cNvSpPr txBox="1"/>
          <p:nvPr/>
        </p:nvSpPr>
        <p:spPr>
          <a:xfrm>
            <a:off x="147747" y="1232173"/>
            <a:ext cx="5683093" cy="943890"/>
          </a:xfrm>
          <a:prstGeom prst="rect">
            <a:avLst/>
          </a:prstGeom>
          <a:noFill/>
        </p:spPr>
        <p:txBody>
          <a:bodyPr wrap="square" lIns="91345" tIns="45672" rIns="91345" bIns="45672" anchor="t">
            <a:spAutoFit/>
          </a:bodyPr>
          <a:lstStyle/>
          <a:p>
            <a:pPr defTabSz="913486" hangingPunct="1">
              <a:lnSpc>
                <a:spcPct val="90000"/>
              </a:lnSpc>
              <a:spcBef>
                <a:spcPct val="0"/>
              </a:spcBef>
              <a:spcAft>
                <a:spcPts val="599"/>
              </a:spcAft>
              <a:defRPr/>
            </a:pPr>
            <a:r>
              <a:rPr lang="en-GB" sz="3197" kern="1200">
                <a:solidFill>
                  <a:prstClr val="white"/>
                </a:solidFill>
                <a:latin typeface="Leelawadee" panose="020B0502040204020203" pitchFamily="34" charset="-34"/>
                <a:ea typeface="+mn-ea"/>
                <a:cs typeface="Leelawadee" panose="020B0502040204020203" pitchFamily="34" charset="-34"/>
              </a:rPr>
              <a:t>NuVAC</a:t>
            </a:r>
          </a:p>
          <a:p>
            <a:pPr defTabSz="913486" hangingPunct="1">
              <a:lnSpc>
                <a:spcPct val="90000"/>
              </a:lnSpc>
              <a:spcBef>
                <a:spcPct val="0"/>
              </a:spcBef>
              <a:spcAft>
                <a:spcPts val="599"/>
              </a:spcAft>
              <a:defRPr/>
            </a:pPr>
            <a:endParaRPr lang="en-US" sz="2398" b="0" kern="1200">
              <a:solidFill>
                <a:prstClr val="white"/>
              </a:solidFill>
              <a:latin typeface="Leelawadee" panose="020B0502040204020203" pitchFamily="34" charset="-34"/>
              <a:ea typeface="+mn-ea"/>
              <a:cs typeface="Leelawadee" panose="020B0502040204020203" pitchFamily="34" charset="-34"/>
            </a:endParaRPr>
          </a:p>
        </p:txBody>
      </p:sp>
      <p:sp>
        <p:nvSpPr>
          <p:cNvPr id="6" name="TextBox 5">
            <a:extLst>
              <a:ext uri="{FF2B5EF4-FFF2-40B4-BE49-F238E27FC236}">
                <a16:creationId xmlns:a16="http://schemas.microsoft.com/office/drawing/2014/main" id="{37ADE86F-AAFB-99E8-5B21-5773AA4C1BEF}"/>
              </a:ext>
            </a:extLst>
          </p:cNvPr>
          <p:cNvSpPr txBox="1"/>
          <p:nvPr/>
        </p:nvSpPr>
        <p:spPr>
          <a:xfrm>
            <a:off x="918812" y="5219973"/>
            <a:ext cx="4140962" cy="584166"/>
          </a:xfrm>
          <a:prstGeom prst="rect">
            <a:avLst/>
          </a:prstGeom>
          <a:noFill/>
        </p:spPr>
        <p:txBody>
          <a:bodyPr wrap="square">
            <a:spAutoFit/>
          </a:bodyPr>
          <a:lstStyle/>
          <a:p>
            <a:pPr algn="r" defTabSz="913486" hangingPunct="1">
              <a:defRPr/>
            </a:pPr>
            <a:r>
              <a:rPr lang="fr-FR" sz="1798" kern="1200">
                <a:solidFill>
                  <a:prstClr val="white"/>
                </a:solidFill>
                <a:latin typeface="Leelawadee" panose="020B0502040204020203" pitchFamily="34" charset="-34"/>
                <a:ea typeface="+mn-ea"/>
                <a:cs typeface="Leelawadee" panose="020B0502040204020203" pitchFamily="34" charset="-34"/>
              </a:rPr>
              <a:t>UNICEF/WFP Global Joint Initiative</a:t>
            </a:r>
          </a:p>
          <a:p>
            <a:pPr algn="r" defTabSz="913486" hangingPunct="1">
              <a:defRPr/>
            </a:pPr>
            <a:r>
              <a:rPr lang="en-GB" sz="1399" b="0" kern="1200">
                <a:solidFill>
                  <a:prstClr val="white"/>
                </a:solidFill>
                <a:latin typeface="Leelawadee" panose="020B0502040204020203" pitchFamily="34" charset="-34"/>
                <a:ea typeface="+mn-ea"/>
                <a:cs typeface="Leelawadee" panose="020B0502040204020203" pitchFamily="34" charset="-34"/>
              </a:rPr>
              <a:t>Nutrition Vulnerability </a:t>
            </a:r>
            <a:r>
              <a:rPr lang="en-GB" sz="1399" b="0" kern="1200" err="1">
                <a:solidFill>
                  <a:prstClr val="white"/>
                </a:solidFill>
                <a:latin typeface="Leelawadee" panose="020B0502040204020203" pitchFamily="34" charset="-34"/>
                <a:ea typeface="+mn-ea"/>
                <a:cs typeface="Leelawadee" panose="020B0502040204020203" pitchFamily="34" charset="-34"/>
              </a:rPr>
              <a:t>Assessement</a:t>
            </a:r>
            <a:r>
              <a:rPr lang="en-GB" sz="1399" b="0" kern="1200">
                <a:solidFill>
                  <a:prstClr val="white"/>
                </a:solidFill>
                <a:latin typeface="Leelawadee" panose="020B0502040204020203" pitchFamily="34" charset="-34"/>
                <a:ea typeface="+mn-ea"/>
                <a:cs typeface="Leelawadee" panose="020B0502040204020203" pitchFamily="34" charset="-34"/>
              </a:rPr>
              <a:t> in Crisis </a:t>
            </a:r>
          </a:p>
        </p:txBody>
      </p:sp>
      <p:sp>
        <p:nvSpPr>
          <p:cNvPr id="7" name="TextBox 6">
            <a:extLst>
              <a:ext uri="{FF2B5EF4-FFF2-40B4-BE49-F238E27FC236}">
                <a16:creationId xmlns:a16="http://schemas.microsoft.com/office/drawing/2014/main" id="{C21369D7-5C64-168A-CD20-A9B35A463B9A}"/>
              </a:ext>
            </a:extLst>
          </p:cNvPr>
          <p:cNvSpPr txBox="1"/>
          <p:nvPr/>
        </p:nvSpPr>
        <p:spPr>
          <a:xfrm>
            <a:off x="279807" y="2806147"/>
            <a:ext cx="5683093" cy="722522"/>
          </a:xfrm>
          <a:prstGeom prst="rect">
            <a:avLst/>
          </a:prstGeom>
          <a:noFill/>
        </p:spPr>
        <p:txBody>
          <a:bodyPr wrap="square" lIns="91345" tIns="45672" rIns="91345" bIns="45672" anchor="t">
            <a:spAutoFit/>
          </a:bodyPr>
          <a:lstStyle/>
          <a:p>
            <a:pPr defTabSz="913486" hangingPunct="1">
              <a:lnSpc>
                <a:spcPct val="90000"/>
              </a:lnSpc>
              <a:spcBef>
                <a:spcPct val="0"/>
              </a:spcBef>
              <a:spcAft>
                <a:spcPts val="599"/>
              </a:spcAft>
              <a:defRPr/>
            </a:pPr>
            <a:r>
              <a:rPr lang="en-US" sz="1998" kern="1200">
                <a:solidFill>
                  <a:prstClr val="white"/>
                </a:solidFill>
                <a:latin typeface="Leelawadee" panose="020B0502040204020203" pitchFamily="34" charset="-34"/>
                <a:ea typeface="+mn-ea"/>
                <a:cs typeface="Leelawadee" panose="020B0502040204020203" pitchFamily="34" charset="-34"/>
              </a:rPr>
              <a:t>Pilot country updates</a:t>
            </a:r>
          </a:p>
          <a:p>
            <a:pPr defTabSz="913486" hangingPunct="1">
              <a:lnSpc>
                <a:spcPct val="90000"/>
              </a:lnSpc>
              <a:spcBef>
                <a:spcPct val="0"/>
              </a:spcBef>
              <a:spcAft>
                <a:spcPts val="599"/>
              </a:spcAft>
              <a:defRPr/>
            </a:pPr>
            <a:r>
              <a:rPr lang="en-US" sz="1998" kern="1200">
                <a:solidFill>
                  <a:prstClr val="white"/>
                </a:solidFill>
                <a:latin typeface="Leelawadee" panose="020B0502040204020203" pitchFamily="34" charset="-34"/>
                <a:ea typeface="+mn-ea"/>
                <a:cs typeface="Leelawadee" panose="020B0502040204020203" pitchFamily="34" charset="-34"/>
              </a:rPr>
              <a:t>Madagascar</a:t>
            </a:r>
          </a:p>
        </p:txBody>
      </p:sp>
      <p:grpSp>
        <p:nvGrpSpPr>
          <p:cNvPr id="8" name="Groupe 1">
            <a:extLst>
              <a:ext uri="{FF2B5EF4-FFF2-40B4-BE49-F238E27FC236}">
                <a16:creationId xmlns:a16="http://schemas.microsoft.com/office/drawing/2014/main" id="{BC269305-F072-7CB6-D040-75268ECE9431}"/>
              </a:ext>
            </a:extLst>
          </p:cNvPr>
          <p:cNvGrpSpPr/>
          <p:nvPr/>
        </p:nvGrpSpPr>
        <p:grpSpPr>
          <a:xfrm>
            <a:off x="1905850" y="5928007"/>
            <a:ext cx="2431006" cy="615831"/>
            <a:chOff x="9419095" y="208636"/>
            <a:chExt cx="2433541" cy="616473"/>
          </a:xfrm>
        </p:grpSpPr>
        <p:pic>
          <p:nvPicPr>
            <p:cNvPr id="9" name="Image 12">
              <a:extLst>
                <a:ext uri="{FF2B5EF4-FFF2-40B4-BE49-F238E27FC236}">
                  <a16:creationId xmlns:a16="http://schemas.microsoft.com/office/drawing/2014/main" id="{14AD4F97-D0FA-6164-307B-7075354F0A6A}"/>
                </a:ext>
              </a:extLst>
            </p:cNvPr>
            <p:cNvPicPr>
              <a:picLocks noChangeAspect="1"/>
            </p:cNvPicPr>
            <p:nvPr/>
          </p:nvPicPr>
          <p:blipFill>
            <a:blip r:embed="rId4"/>
            <a:stretch>
              <a:fillRect/>
            </a:stretch>
          </p:blipFill>
          <p:spPr>
            <a:xfrm>
              <a:off x="9419095" y="208636"/>
              <a:ext cx="1021825" cy="616473"/>
            </a:xfrm>
            <a:prstGeom prst="rect">
              <a:avLst/>
            </a:prstGeom>
          </p:spPr>
        </p:pic>
        <p:pic>
          <p:nvPicPr>
            <p:cNvPr id="10" name="Picture 5">
              <a:extLst>
                <a:ext uri="{FF2B5EF4-FFF2-40B4-BE49-F238E27FC236}">
                  <a16:creationId xmlns:a16="http://schemas.microsoft.com/office/drawing/2014/main" id="{6B03A348-D187-730C-5443-5E4D1D4B3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35" y="208636"/>
              <a:ext cx="1102201" cy="612000"/>
            </a:xfrm>
            <a:prstGeom prst="rect">
              <a:avLst/>
            </a:prstGeom>
          </p:spPr>
        </p:pic>
      </p:grpSp>
    </p:spTree>
    <p:extLst>
      <p:ext uri="{BB962C8B-B14F-4D97-AF65-F5344CB8AC3E}">
        <p14:creationId xmlns:p14="http://schemas.microsoft.com/office/powerpoint/2010/main" val="3414742033"/>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CEDCAC5-AF62-4154-C639-A80D57B0A57C}"/>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8" name="ZoneTexte 9">
            <a:extLst>
              <a:ext uri="{FF2B5EF4-FFF2-40B4-BE49-F238E27FC236}">
                <a16:creationId xmlns:a16="http://schemas.microsoft.com/office/drawing/2014/main" id="{A4E19DCD-9CB3-EA40-47D1-95C29B2789C0}"/>
              </a:ext>
            </a:extLst>
          </p:cNvPr>
          <p:cNvSpPr txBox="1"/>
          <p:nvPr/>
        </p:nvSpPr>
        <p:spPr>
          <a:xfrm>
            <a:off x="1475242" y="185629"/>
            <a:ext cx="7570261" cy="737895"/>
          </a:xfrm>
          <a:prstGeom prst="rect">
            <a:avLst/>
          </a:prstGeom>
          <a:noFill/>
        </p:spPr>
        <p:txBody>
          <a:bodyPr wrap="square" rtlCol="0">
            <a:spAutoFit/>
          </a:bodyPr>
          <a:lstStyle/>
          <a:p>
            <a:pPr algn="l" defTabSz="913486" hangingPunct="1"/>
            <a:r>
              <a:rPr lang="en-US" sz="2398" kern="1200">
                <a:solidFill>
                  <a:srgbClr val="ED7D31">
                    <a:lumMod val="75000"/>
                  </a:srgbClr>
                </a:solidFill>
                <a:latin typeface="Arial" panose="020B0604020202020204" pitchFamily="34" charset="0"/>
                <a:ea typeface="+mn-ea"/>
                <a:cs typeface="Arial" panose="020B0604020202020204" pitchFamily="34" charset="0"/>
              </a:rPr>
              <a:t>Madagascar</a:t>
            </a:r>
          </a:p>
          <a:p>
            <a:pPr algn="l" defTabSz="913486" hangingPunct="1"/>
            <a:r>
              <a:rPr lang="en-GB" sz="1798" b="0" kern="1200">
                <a:solidFill>
                  <a:srgbClr val="ED7D31">
                    <a:lumMod val="75000"/>
                  </a:srgbClr>
                </a:solidFill>
                <a:latin typeface="Arial" panose="020B0604020202020204" pitchFamily="34" charset="0"/>
                <a:ea typeface="+mn-ea"/>
                <a:cs typeface="Arial" panose="020B0604020202020204" pitchFamily="34" charset="0"/>
              </a:rPr>
              <a:t>NuVAC anchorage and links with the cluster</a:t>
            </a:r>
          </a:p>
        </p:txBody>
      </p:sp>
      <p:pic>
        <p:nvPicPr>
          <p:cNvPr id="9" name="Image 8">
            <a:extLst>
              <a:ext uri="{FF2B5EF4-FFF2-40B4-BE49-F238E27FC236}">
                <a16:creationId xmlns:a16="http://schemas.microsoft.com/office/drawing/2014/main" id="{3249D057-9D20-BA21-30A2-4888AA53C87A}"/>
              </a:ext>
            </a:extLst>
          </p:cNvPr>
          <p:cNvPicPr>
            <a:picLocks noChangeAspect="1"/>
          </p:cNvPicPr>
          <p:nvPr/>
        </p:nvPicPr>
        <p:blipFill>
          <a:blip r:embed="rId4"/>
          <a:stretch>
            <a:fillRect/>
          </a:stretch>
        </p:blipFill>
        <p:spPr>
          <a:xfrm>
            <a:off x="430951" y="86223"/>
            <a:ext cx="1129454" cy="936706"/>
          </a:xfrm>
          <a:prstGeom prst="rect">
            <a:avLst/>
          </a:prstGeom>
        </p:spPr>
      </p:pic>
      <p:grpSp>
        <p:nvGrpSpPr>
          <p:cNvPr id="13" name="Groupe 12">
            <a:extLst>
              <a:ext uri="{FF2B5EF4-FFF2-40B4-BE49-F238E27FC236}">
                <a16:creationId xmlns:a16="http://schemas.microsoft.com/office/drawing/2014/main" id="{CDE58E07-536F-C3C1-E4EB-A52120519A1F}"/>
              </a:ext>
            </a:extLst>
          </p:cNvPr>
          <p:cNvGrpSpPr/>
          <p:nvPr/>
        </p:nvGrpSpPr>
        <p:grpSpPr>
          <a:xfrm>
            <a:off x="5468823" y="1337706"/>
            <a:ext cx="6215981" cy="4744379"/>
            <a:chOff x="310855" y="1985199"/>
            <a:chExt cx="5672107" cy="3903538"/>
          </a:xfrm>
        </p:grpSpPr>
        <p:pic>
          <p:nvPicPr>
            <p:cNvPr id="11" name="Image 10">
              <a:extLst>
                <a:ext uri="{FF2B5EF4-FFF2-40B4-BE49-F238E27FC236}">
                  <a16:creationId xmlns:a16="http://schemas.microsoft.com/office/drawing/2014/main" id="{2AAF562C-B5F0-96E9-F24B-6951B430DD8C}"/>
                </a:ext>
              </a:extLst>
            </p:cNvPr>
            <p:cNvPicPr>
              <a:picLocks noChangeAspect="1"/>
            </p:cNvPicPr>
            <p:nvPr/>
          </p:nvPicPr>
          <p:blipFill>
            <a:blip r:embed="rId5"/>
            <a:stretch>
              <a:fillRect/>
            </a:stretch>
          </p:blipFill>
          <p:spPr>
            <a:xfrm>
              <a:off x="356908" y="2948512"/>
              <a:ext cx="5580000" cy="2940225"/>
            </a:xfrm>
            <a:prstGeom prst="rect">
              <a:avLst/>
            </a:prstGeom>
          </p:spPr>
        </p:pic>
        <p:sp>
          <p:nvSpPr>
            <p:cNvPr id="12" name="ZoneTexte 11">
              <a:extLst>
                <a:ext uri="{FF2B5EF4-FFF2-40B4-BE49-F238E27FC236}">
                  <a16:creationId xmlns:a16="http://schemas.microsoft.com/office/drawing/2014/main" id="{97D0937D-8A77-1702-875D-C9CEA66AC807}"/>
                </a:ext>
              </a:extLst>
            </p:cNvPr>
            <p:cNvSpPr txBox="1"/>
            <p:nvPr/>
          </p:nvSpPr>
          <p:spPr>
            <a:xfrm>
              <a:off x="310855" y="1985199"/>
              <a:ext cx="5672107" cy="328592"/>
            </a:xfrm>
            <a:prstGeom prst="rect">
              <a:avLst/>
            </a:prstGeom>
            <a:noFill/>
          </p:spPr>
          <p:txBody>
            <a:bodyPr wrap="square" rtlCol="0">
              <a:spAutoFit/>
            </a:bodyPr>
            <a:lstStyle/>
            <a:p>
              <a:pPr defTabSz="913486" hangingPunct="1"/>
              <a:r>
                <a:rPr lang="en-GB" sz="1998"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Where does NuVAC fit into national system(s)?</a:t>
              </a:r>
            </a:p>
          </p:txBody>
        </p:sp>
      </p:grpSp>
      <p:sp>
        <p:nvSpPr>
          <p:cNvPr id="2" name="TextBox 1">
            <a:extLst>
              <a:ext uri="{FF2B5EF4-FFF2-40B4-BE49-F238E27FC236}">
                <a16:creationId xmlns:a16="http://schemas.microsoft.com/office/drawing/2014/main" id="{4329FDAB-DC6C-9A87-002A-FCE6CB569B32}"/>
              </a:ext>
            </a:extLst>
          </p:cNvPr>
          <p:cNvSpPr txBox="1"/>
          <p:nvPr/>
        </p:nvSpPr>
        <p:spPr>
          <a:xfrm>
            <a:off x="661230" y="1337705"/>
            <a:ext cx="4595402" cy="5103769"/>
          </a:xfrm>
          <a:prstGeom prst="rect">
            <a:avLst/>
          </a:prstGeom>
          <a:noFill/>
        </p:spPr>
        <p:txBody>
          <a:bodyPr wrap="square" rtlCol="0">
            <a:spAutoFit/>
          </a:bodyPr>
          <a:lstStyle/>
          <a:p>
            <a:pPr indent="-456743" algn="l" defTabSz="913486" fontAlgn="b" hangingPunct="1">
              <a:buClr>
                <a:prstClr val="black">
                  <a:lumMod val="65000"/>
                  <a:lumOff val="35000"/>
                </a:prstClr>
              </a:buClr>
              <a:defRPr/>
            </a:pPr>
            <a:r>
              <a:rPr lang="fr-FR" sz="1998"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Vision for Madagascar</a:t>
            </a:r>
          </a:p>
          <a:p>
            <a:pPr indent="-456743" algn="l" defTabSz="913486" fontAlgn="b" hangingPunct="1">
              <a:buClr>
                <a:prstClr val="black">
                  <a:lumMod val="65000"/>
                  <a:lumOff val="35000"/>
                </a:prstClr>
              </a:buClr>
              <a:defRPr/>
            </a:pPr>
            <a:endParaRPr lang="fr-FR"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a:p>
            <a:pPr marL="342557" indent="-342557" algn="l" defTabSz="913486" fontAlgn="b" hangingPunct="1">
              <a:buClr>
                <a:prstClr val="black">
                  <a:lumMod val="65000"/>
                  <a:lumOff val="35000"/>
                </a:prstClr>
              </a:buClr>
              <a:buFont typeface="Arial" panose="020B0604020202020204" pitchFamily="34" charset="0"/>
              <a:buChar char="•"/>
              <a:defRPr/>
            </a:pPr>
            <a:r>
              <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Promote a better understanding of nutrition by decision makers and other sectors leaders for a faster, more complete and more efficient response</a:t>
            </a:r>
          </a:p>
          <a:p>
            <a:pPr marL="342557" indent="-342557" algn="l" defTabSz="913486" fontAlgn="b" hangingPunct="1">
              <a:buClr>
                <a:prstClr val="black">
                  <a:lumMod val="65000"/>
                  <a:lumOff val="35000"/>
                </a:prstClr>
              </a:buClr>
              <a:buFont typeface="Arial" panose="020B0604020202020204" pitchFamily="34" charset="0"/>
              <a:buChar char="•"/>
              <a:defRPr/>
            </a:pPr>
            <a:endPar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a:p>
            <a:pPr marL="342557" indent="-342557" algn="l" defTabSz="913486" fontAlgn="b" hangingPunct="1">
              <a:buClr>
                <a:prstClr val="black">
                  <a:lumMod val="65000"/>
                  <a:lumOff val="35000"/>
                </a:prstClr>
              </a:buClr>
              <a:buFont typeface="Arial" panose="020B0604020202020204" pitchFamily="34" charset="0"/>
              <a:buChar char="•"/>
              <a:defRPr/>
            </a:pPr>
            <a:r>
              <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Rely less on costly survey and better use of routine data, to increase the coverage (timely and geographically)</a:t>
            </a:r>
          </a:p>
          <a:p>
            <a:pPr marL="342557" indent="-342557" algn="l" defTabSz="913486" fontAlgn="b" hangingPunct="1">
              <a:buClr>
                <a:prstClr val="black">
                  <a:lumMod val="65000"/>
                  <a:lumOff val="35000"/>
                </a:prstClr>
              </a:buClr>
              <a:buFont typeface="Arial" panose="020B0604020202020204" pitchFamily="34" charset="0"/>
              <a:buChar char="•"/>
              <a:defRPr/>
            </a:pPr>
            <a:endPar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a:p>
            <a:pPr marL="342557" indent="-342557" algn="l" defTabSz="913486" fontAlgn="b" hangingPunct="1">
              <a:buClr>
                <a:prstClr val="black">
                  <a:lumMod val="65000"/>
                  <a:lumOff val="35000"/>
                </a:prstClr>
              </a:buClr>
              <a:buFont typeface="Arial" panose="020B0604020202020204" pitchFamily="34" charset="0"/>
              <a:buChar char="•"/>
              <a:defRPr/>
            </a:pPr>
            <a:r>
              <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Use the NuVAC as an entry point for improving the national EWS / learning for other sectors</a:t>
            </a:r>
          </a:p>
          <a:p>
            <a:pPr marL="342557" indent="-342557" algn="l" defTabSz="913486" fontAlgn="b" hangingPunct="1">
              <a:buClr>
                <a:prstClr val="black">
                  <a:lumMod val="65000"/>
                  <a:lumOff val="35000"/>
                </a:prstClr>
              </a:buClr>
              <a:buFont typeface="Arial" panose="020B0604020202020204" pitchFamily="34" charset="0"/>
              <a:buChar char="•"/>
              <a:defRPr/>
            </a:pPr>
            <a:endPar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a:p>
            <a:pPr marL="342557" indent="-342557" algn="l" defTabSz="913486" fontAlgn="b" hangingPunct="1">
              <a:buClr>
                <a:prstClr val="black">
                  <a:lumMod val="65000"/>
                  <a:lumOff val="35000"/>
                </a:prstClr>
              </a:buClr>
              <a:buFont typeface="Arial" panose="020B0604020202020204" pitchFamily="34" charset="0"/>
              <a:buChar char="•"/>
              <a:defRPr/>
            </a:pPr>
            <a:r>
              <a:rPr lang="en-US" sz="1798"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Integrate in existing structures/NIS working group for durability</a:t>
            </a:r>
          </a:p>
          <a:p>
            <a:pPr algn="l" defTabSz="913486" hangingPunct="1"/>
            <a:endParaRPr lang="fr-FR" sz="1798" b="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6494025"/>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1571D7AA-1E7B-F55D-3A58-70EF782D6C26}"/>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4" name="ZoneTexte 23">
            <a:extLst>
              <a:ext uri="{FF2B5EF4-FFF2-40B4-BE49-F238E27FC236}">
                <a16:creationId xmlns:a16="http://schemas.microsoft.com/office/drawing/2014/main" id="{56010DDF-63F0-5CC1-96FB-97E5E2052DD5}"/>
              </a:ext>
            </a:extLst>
          </p:cNvPr>
          <p:cNvSpPr txBox="1"/>
          <p:nvPr/>
        </p:nvSpPr>
        <p:spPr>
          <a:xfrm>
            <a:off x="823145" y="1620123"/>
            <a:ext cx="6442916" cy="399693"/>
          </a:xfrm>
          <a:prstGeom prst="rect">
            <a:avLst/>
          </a:prstGeom>
          <a:noFill/>
        </p:spPr>
        <p:txBody>
          <a:bodyPr wrap="square" rtlCol="0">
            <a:spAutoFit/>
          </a:bodyPr>
          <a:lstStyle/>
          <a:p>
            <a:pPr algn="l" defTabSz="913486" hangingPunct="1"/>
            <a:r>
              <a:rPr lang="en-GB" sz="1998"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Step 1 : Nutrition Information System mapping  </a:t>
            </a:r>
          </a:p>
        </p:txBody>
      </p:sp>
      <p:sp>
        <p:nvSpPr>
          <p:cNvPr id="3" name="ZoneTexte 9">
            <a:extLst>
              <a:ext uri="{FF2B5EF4-FFF2-40B4-BE49-F238E27FC236}">
                <a16:creationId xmlns:a16="http://schemas.microsoft.com/office/drawing/2014/main" id="{BA23FD2F-6BAE-21AC-C993-EEFD7C446FB4}"/>
              </a:ext>
            </a:extLst>
          </p:cNvPr>
          <p:cNvSpPr txBox="1"/>
          <p:nvPr/>
        </p:nvSpPr>
        <p:spPr>
          <a:xfrm>
            <a:off x="1714557" y="306146"/>
            <a:ext cx="8571874" cy="461184"/>
          </a:xfrm>
          <a:prstGeom prst="rect">
            <a:avLst/>
          </a:prstGeom>
          <a:noFill/>
        </p:spPr>
        <p:txBody>
          <a:bodyPr wrap="square" rtlCol="0">
            <a:spAutoFit/>
          </a:bodyPr>
          <a:lstStyle/>
          <a:p>
            <a:pPr algn="l" defTabSz="913486" hangingPunct="1"/>
            <a:r>
              <a:rPr lang="en-US" sz="2400" kern="1200">
                <a:solidFill>
                  <a:srgbClr val="ED7D31">
                    <a:lumMod val="75000"/>
                  </a:srgbClr>
                </a:solidFill>
                <a:latin typeface="Arial" panose="020B0604020202020204" pitchFamily="34" charset="0"/>
                <a:ea typeface="+mn-ea"/>
                <a:cs typeface="Arial" panose="020B0604020202020204" pitchFamily="34" charset="0"/>
              </a:rPr>
              <a:t>Highlight 1 : NuVAC mission in Madagascar – July 2023</a:t>
            </a:r>
          </a:p>
        </p:txBody>
      </p:sp>
      <p:sp>
        <p:nvSpPr>
          <p:cNvPr id="82" name="ZoneTexte 81">
            <a:extLst>
              <a:ext uri="{FF2B5EF4-FFF2-40B4-BE49-F238E27FC236}">
                <a16:creationId xmlns:a16="http://schemas.microsoft.com/office/drawing/2014/main" id="{44AA40CE-62B0-58B2-1D84-8989EF74967C}"/>
              </a:ext>
            </a:extLst>
          </p:cNvPr>
          <p:cNvSpPr txBox="1"/>
          <p:nvPr/>
        </p:nvSpPr>
        <p:spPr>
          <a:xfrm>
            <a:off x="4547563" y="4069545"/>
            <a:ext cx="2664044" cy="522675"/>
          </a:xfrm>
          <a:prstGeom prst="rect">
            <a:avLst/>
          </a:prstGeom>
          <a:noFill/>
        </p:spPr>
        <p:txBody>
          <a:bodyPr wrap="square" rtlCol="0">
            <a:spAutoFit/>
          </a:bodyPr>
          <a:lstStyle/>
          <a:p>
            <a:pPr defTabSz="913486" hangingPunct="1"/>
            <a:r>
              <a:rPr lang="en-GB" sz="1399"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Data value chain framework as an entry point</a:t>
            </a:r>
          </a:p>
        </p:txBody>
      </p:sp>
      <p:grpSp>
        <p:nvGrpSpPr>
          <p:cNvPr id="89" name="Groupe 88">
            <a:extLst>
              <a:ext uri="{FF2B5EF4-FFF2-40B4-BE49-F238E27FC236}">
                <a16:creationId xmlns:a16="http://schemas.microsoft.com/office/drawing/2014/main" id="{0D743B8E-E468-32FB-4101-4DB88AEB2EF4}"/>
              </a:ext>
            </a:extLst>
          </p:cNvPr>
          <p:cNvGrpSpPr/>
          <p:nvPr/>
        </p:nvGrpSpPr>
        <p:grpSpPr>
          <a:xfrm>
            <a:off x="7732712" y="3419865"/>
            <a:ext cx="3366930" cy="2657184"/>
            <a:chOff x="7568582" y="2663326"/>
            <a:chExt cx="3370441" cy="2659955"/>
          </a:xfrm>
        </p:grpSpPr>
        <p:sp>
          <p:nvSpPr>
            <p:cNvPr id="19" name="ZoneTexte 18">
              <a:extLst>
                <a:ext uri="{FF2B5EF4-FFF2-40B4-BE49-F238E27FC236}">
                  <a16:creationId xmlns:a16="http://schemas.microsoft.com/office/drawing/2014/main" id="{2D38DA52-C89B-D489-E5F3-C40B571253E2}"/>
                </a:ext>
              </a:extLst>
            </p:cNvPr>
            <p:cNvSpPr txBox="1"/>
            <p:nvPr/>
          </p:nvSpPr>
          <p:spPr>
            <a:xfrm>
              <a:off x="7568582" y="2663326"/>
              <a:ext cx="3370441" cy="523220"/>
            </a:xfrm>
            <a:prstGeom prst="rect">
              <a:avLst/>
            </a:prstGeom>
            <a:noFill/>
          </p:spPr>
          <p:txBody>
            <a:bodyPr wrap="square" rtlCol="0">
              <a:spAutoFit/>
            </a:bodyPr>
            <a:lstStyle/>
            <a:p>
              <a:pPr algn="l" defTabSz="913486" hangingPunct="1"/>
              <a:r>
                <a:rPr lang="en-GB"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S    </a:t>
              </a:r>
              <a:r>
                <a:rPr lang="en-GB"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 </a:t>
              </a:r>
              <a:r>
                <a:rPr lang="en-GB"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Strengths</a:t>
              </a:r>
              <a:endParaRPr lang="en-GB"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endParaRPr>
            </a:p>
          </p:txBody>
        </p:sp>
        <p:sp>
          <p:nvSpPr>
            <p:cNvPr id="20" name="ZoneTexte 19">
              <a:extLst>
                <a:ext uri="{FF2B5EF4-FFF2-40B4-BE49-F238E27FC236}">
                  <a16:creationId xmlns:a16="http://schemas.microsoft.com/office/drawing/2014/main" id="{E4F9E1AD-956F-2C0B-BDAF-DABED4816499}"/>
                </a:ext>
              </a:extLst>
            </p:cNvPr>
            <p:cNvSpPr txBox="1"/>
            <p:nvPr/>
          </p:nvSpPr>
          <p:spPr>
            <a:xfrm>
              <a:off x="7568582" y="3375571"/>
              <a:ext cx="3370441" cy="523220"/>
            </a:xfrm>
            <a:prstGeom prst="rect">
              <a:avLst/>
            </a:prstGeom>
            <a:noFill/>
          </p:spPr>
          <p:txBody>
            <a:bodyPr wrap="square" rtlCol="0">
              <a:spAutoFit/>
            </a:bodyPr>
            <a:lstStyle/>
            <a:p>
              <a:pPr algn="l" defTabSz="913486" hangingPunct="1"/>
              <a:r>
                <a:rPr lang="fr-FR"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W  </a:t>
              </a:r>
              <a:r>
                <a:rPr lang="fr-FR"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 </a:t>
              </a:r>
              <a:r>
                <a:rPr lang="en-GB"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Weaknesses</a:t>
              </a:r>
              <a:endParaRPr lang="en-GB"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endParaRPr>
            </a:p>
          </p:txBody>
        </p:sp>
        <p:sp>
          <p:nvSpPr>
            <p:cNvPr id="22" name="ZoneTexte 21">
              <a:extLst>
                <a:ext uri="{FF2B5EF4-FFF2-40B4-BE49-F238E27FC236}">
                  <a16:creationId xmlns:a16="http://schemas.microsoft.com/office/drawing/2014/main" id="{F637DD6B-BB83-C476-E163-C93D71084965}"/>
                </a:ext>
              </a:extLst>
            </p:cNvPr>
            <p:cNvSpPr txBox="1"/>
            <p:nvPr/>
          </p:nvSpPr>
          <p:spPr>
            <a:xfrm>
              <a:off x="7568582" y="4083449"/>
              <a:ext cx="3370441" cy="523220"/>
            </a:xfrm>
            <a:prstGeom prst="rect">
              <a:avLst/>
            </a:prstGeom>
            <a:noFill/>
          </p:spPr>
          <p:txBody>
            <a:bodyPr wrap="square" rtlCol="0">
              <a:spAutoFit/>
            </a:bodyPr>
            <a:lstStyle/>
            <a:p>
              <a:pPr algn="l" defTabSz="913486" hangingPunct="1"/>
              <a:r>
                <a:rPr lang="fr-FR"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A   </a:t>
              </a:r>
              <a:r>
                <a:rPr lang="fr-FR"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 </a:t>
              </a:r>
              <a:r>
                <a:rPr lang="fr-FR"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Aspirations</a:t>
              </a:r>
              <a:endParaRPr lang="fr-FR"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endParaRPr>
            </a:p>
          </p:txBody>
        </p:sp>
        <p:sp>
          <p:nvSpPr>
            <p:cNvPr id="23" name="ZoneTexte 22">
              <a:extLst>
                <a:ext uri="{FF2B5EF4-FFF2-40B4-BE49-F238E27FC236}">
                  <a16:creationId xmlns:a16="http://schemas.microsoft.com/office/drawing/2014/main" id="{25621A52-966B-B39A-E653-8962970D1E66}"/>
                </a:ext>
              </a:extLst>
            </p:cNvPr>
            <p:cNvSpPr txBox="1"/>
            <p:nvPr/>
          </p:nvSpPr>
          <p:spPr>
            <a:xfrm>
              <a:off x="7568582" y="4800061"/>
              <a:ext cx="3370441" cy="523220"/>
            </a:xfrm>
            <a:prstGeom prst="rect">
              <a:avLst/>
            </a:prstGeom>
            <a:noFill/>
          </p:spPr>
          <p:txBody>
            <a:bodyPr wrap="square" rtlCol="0">
              <a:spAutoFit/>
            </a:bodyPr>
            <a:lstStyle/>
            <a:p>
              <a:pPr algn="l" defTabSz="913486" hangingPunct="1"/>
              <a:r>
                <a:rPr lang="fr-FR"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O  </a:t>
              </a:r>
              <a:r>
                <a:rPr lang="fr-FR" sz="2797"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 </a:t>
              </a:r>
              <a:r>
                <a:rPr lang="en-GB"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sym typeface="Wingdings" panose="05000000000000000000" pitchFamily="2" charset="2"/>
                </a:rPr>
                <a:t>Opportunities</a:t>
              </a:r>
              <a:endParaRPr lang="en-GB" sz="2797"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endParaRPr>
            </a:p>
          </p:txBody>
        </p:sp>
      </p:grpSp>
      <p:grpSp>
        <p:nvGrpSpPr>
          <p:cNvPr id="99" name="Groupe 98">
            <a:extLst>
              <a:ext uri="{FF2B5EF4-FFF2-40B4-BE49-F238E27FC236}">
                <a16:creationId xmlns:a16="http://schemas.microsoft.com/office/drawing/2014/main" id="{8B4E62FF-CC78-009C-EB59-8CF41C93B9C7}"/>
              </a:ext>
            </a:extLst>
          </p:cNvPr>
          <p:cNvGrpSpPr/>
          <p:nvPr/>
        </p:nvGrpSpPr>
        <p:grpSpPr>
          <a:xfrm>
            <a:off x="972099" y="2204290"/>
            <a:ext cx="6145011" cy="794678"/>
            <a:chOff x="783106" y="2511771"/>
            <a:chExt cx="6151419" cy="795507"/>
          </a:xfrm>
        </p:grpSpPr>
        <p:cxnSp>
          <p:nvCxnSpPr>
            <p:cNvPr id="85" name="Connecteur droit avec flèche 84">
              <a:extLst>
                <a:ext uri="{FF2B5EF4-FFF2-40B4-BE49-F238E27FC236}">
                  <a16:creationId xmlns:a16="http://schemas.microsoft.com/office/drawing/2014/main" id="{FBEA2195-F484-1279-51DD-13ECA8892A21}"/>
                </a:ext>
              </a:extLst>
            </p:cNvPr>
            <p:cNvCxnSpPr>
              <a:cxnSpLocks/>
            </p:cNvCxnSpPr>
            <p:nvPr/>
          </p:nvCxnSpPr>
          <p:spPr>
            <a:xfrm flipH="1">
              <a:off x="2473694" y="2573568"/>
              <a:ext cx="7456" cy="733710"/>
            </a:xfrm>
            <a:prstGeom prst="straightConnector1">
              <a:avLst/>
            </a:prstGeom>
            <a:ln w="28575">
              <a:solidFill>
                <a:schemeClr val="accent2">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03CBBE36-401B-3F42-DFA6-B2191846C5CA}"/>
                </a:ext>
              </a:extLst>
            </p:cNvPr>
            <p:cNvCxnSpPr>
              <a:cxnSpLocks/>
            </p:cNvCxnSpPr>
            <p:nvPr/>
          </p:nvCxnSpPr>
          <p:spPr>
            <a:xfrm>
              <a:off x="783106" y="2511771"/>
              <a:ext cx="6151419" cy="0"/>
            </a:xfrm>
            <a:prstGeom prst="line">
              <a:avLst/>
            </a:prstGeom>
            <a:ln w="28575">
              <a:solidFill>
                <a:schemeClr val="accent2">
                  <a:lumMod val="75000"/>
                </a:schemeClr>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93" name="Connecteur droit 92">
            <a:extLst>
              <a:ext uri="{FF2B5EF4-FFF2-40B4-BE49-F238E27FC236}">
                <a16:creationId xmlns:a16="http://schemas.microsoft.com/office/drawing/2014/main" id="{B1935291-9A92-6B7C-D069-38A4B397974E}"/>
              </a:ext>
            </a:extLst>
          </p:cNvPr>
          <p:cNvCxnSpPr>
            <a:cxnSpLocks/>
          </p:cNvCxnSpPr>
          <p:nvPr/>
        </p:nvCxnSpPr>
        <p:spPr>
          <a:xfrm flipV="1">
            <a:off x="7640803" y="3441693"/>
            <a:ext cx="0" cy="2675020"/>
          </a:xfrm>
          <a:prstGeom prst="line">
            <a:avLst/>
          </a:prstGeom>
          <a:ln w="28575">
            <a:solidFill>
              <a:schemeClr val="accent2">
                <a:lumMod val="75000"/>
              </a:schemeClr>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B33886F8-4F9B-AC79-D468-DC4F8DFC92B8}"/>
              </a:ext>
            </a:extLst>
          </p:cNvPr>
          <p:cNvCxnSpPr>
            <a:cxnSpLocks/>
          </p:cNvCxnSpPr>
          <p:nvPr/>
        </p:nvCxnSpPr>
        <p:spPr>
          <a:xfrm>
            <a:off x="4401156" y="4779202"/>
            <a:ext cx="2987489" cy="0"/>
          </a:xfrm>
          <a:prstGeom prst="straightConnector1">
            <a:avLst/>
          </a:prstGeom>
          <a:ln w="28575">
            <a:solidFill>
              <a:schemeClr val="accent2">
                <a:lumMod val="75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1" name="Graphic 15">
            <a:extLst>
              <a:ext uri="{FF2B5EF4-FFF2-40B4-BE49-F238E27FC236}">
                <a16:creationId xmlns:a16="http://schemas.microsoft.com/office/drawing/2014/main" id="{1B8ED242-53B5-132E-2425-D6614314659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44" r="22545"/>
          <a:stretch/>
        </p:blipFill>
        <p:spPr>
          <a:xfrm>
            <a:off x="1109814" y="3129479"/>
            <a:ext cx="3117119" cy="3545254"/>
          </a:xfrm>
          <a:prstGeom prst="rect">
            <a:avLst/>
          </a:prstGeom>
          <a:effectLst>
            <a:outerShdw blurRad="63500" sx="102000" sy="102000" algn="ctr" rotWithShape="0">
              <a:prstClr val="black">
                <a:alpha val="40000"/>
              </a:prstClr>
            </a:outerShdw>
          </a:effectLst>
        </p:spPr>
      </p:pic>
      <p:sp>
        <p:nvSpPr>
          <p:cNvPr id="102" name="ZoneTexte 101">
            <a:extLst>
              <a:ext uri="{FF2B5EF4-FFF2-40B4-BE49-F238E27FC236}">
                <a16:creationId xmlns:a16="http://schemas.microsoft.com/office/drawing/2014/main" id="{C5BAC8A2-1DFC-51C3-FA18-5C71DD5B2E4D}"/>
              </a:ext>
            </a:extLst>
          </p:cNvPr>
          <p:cNvSpPr txBox="1"/>
          <p:nvPr/>
        </p:nvSpPr>
        <p:spPr>
          <a:xfrm>
            <a:off x="7732712" y="2878882"/>
            <a:ext cx="4392465" cy="399693"/>
          </a:xfrm>
          <a:prstGeom prst="rect">
            <a:avLst/>
          </a:prstGeom>
          <a:noFill/>
        </p:spPr>
        <p:txBody>
          <a:bodyPr wrap="square" rtlCol="0">
            <a:spAutoFit/>
          </a:bodyPr>
          <a:lstStyle/>
          <a:p>
            <a:pPr algn="l" defTabSz="913486" hangingPunct="1"/>
            <a:r>
              <a:rPr lang="en-GB" sz="1998"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Step 2 : SWAO exercise</a:t>
            </a:r>
          </a:p>
        </p:txBody>
      </p:sp>
      <p:pic>
        <p:nvPicPr>
          <p:cNvPr id="5" name="Image 1">
            <a:extLst>
              <a:ext uri="{FF2B5EF4-FFF2-40B4-BE49-F238E27FC236}">
                <a16:creationId xmlns:a16="http://schemas.microsoft.com/office/drawing/2014/main" id="{A5B68C10-4474-C255-B59B-A6370E0A3475}"/>
              </a:ext>
            </a:extLst>
          </p:cNvPr>
          <p:cNvPicPr>
            <a:picLocks noChangeAspect="1"/>
          </p:cNvPicPr>
          <p:nvPr/>
        </p:nvPicPr>
        <p:blipFill>
          <a:blip r:embed="rId4"/>
          <a:stretch>
            <a:fillRect/>
          </a:stretch>
        </p:blipFill>
        <p:spPr>
          <a:xfrm>
            <a:off x="430951" y="86223"/>
            <a:ext cx="1129454" cy="936706"/>
          </a:xfrm>
          <a:prstGeom prst="rect">
            <a:avLst/>
          </a:prstGeom>
        </p:spPr>
      </p:pic>
    </p:spTree>
    <p:extLst>
      <p:ext uri="{BB962C8B-B14F-4D97-AF65-F5344CB8AC3E}">
        <p14:creationId xmlns:p14="http://schemas.microsoft.com/office/powerpoint/2010/main" val="2997778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 pentagone 3">
            <a:extLst>
              <a:ext uri="{FF2B5EF4-FFF2-40B4-BE49-F238E27FC236}">
                <a16:creationId xmlns:a16="http://schemas.microsoft.com/office/drawing/2014/main" id="{98EFC682-6D54-7C74-0BEF-4B5338B0AAA4}"/>
              </a:ext>
            </a:extLst>
          </p:cNvPr>
          <p:cNvSpPr/>
          <p:nvPr/>
        </p:nvSpPr>
        <p:spPr>
          <a:xfrm>
            <a:off x="508271" y="1092079"/>
            <a:ext cx="1798125" cy="514693"/>
          </a:xfrm>
          <a:prstGeom prst="homePlate">
            <a:avLst/>
          </a:prstGeom>
          <a:solidFill>
            <a:srgbClr val="00B0F0"/>
          </a:solidFill>
          <a:ln w="28575">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99">
                <a:solidFill>
                  <a:schemeClr val="bg1"/>
                </a:solidFill>
                <a:latin typeface="Lato" panose="020F0502020204030203" pitchFamily="34" charset="0"/>
                <a:ea typeface="Lato" panose="020F0502020204030203" pitchFamily="34" charset="0"/>
                <a:cs typeface="Lato" panose="020F0502020204030203" pitchFamily="34" charset="0"/>
              </a:rPr>
              <a:t>Prioritization</a:t>
            </a:r>
          </a:p>
        </p:txBody>
      </p:sp>
      <p:sp>
        <p:nvSpPr>
          <p:cNvPr id="5" name="Flèche : pentagone 4">
            <a:extLst>
              <a:ext uri="{FF2B5EF4-FFF2-40B4-BE49-F238E27FC236}">
                <a16:creationId xmlns:a16="http://schemas.microsoft.com/office/drawing/2014/main" id="{F1492FB8-B0E5-089F-8238-96EA042672CA}"/>
              </a:ext>
            </a:extLst>
          </p:cNvPr>
          <p:cNvSpPr/>
          <p:nvPr/>
        </p:nvSpPr>
        <p:spPr>
          <a:xfrm>
            <a:off x="2356763" y="1092079"/>
            <a:ext cx="1798125" cy="514693"/>
          </a:xfrm>
          <a:prstGeom prst="homePlate">
            <a:avLst/>
          </a:prstGeom>
          <a:solidFill>
            <a:schemeClr val="accent6"/>
          </a:solidFill>
          <a:ln w="28575">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99">
                <a:solidFill>
                  <a:schemeClr val="bg1"/>
                </a:solidFill>
                <a:latin typeface="Lato" panose="020F0502020204030203" pitchFamily="34" charset="0"/>
                <a:ea typeface="Lato" panose="020F0502020204030203" pitchFamily="34" charset="0"/>
                <a:cs typeface="Lato" panose="020F0502020204030203" pitchFamily="34" charset="0"/>
              </a:rPr>
              <a:t>Creation &amp; Collection</a:t>
            </a:r>
          </a:p>
        </p:txBody>
      </p:sp>
      <p:sp>
        <p:nvSpPr>
          <p:cNvPr id="6" name="Flèche : pentagone 5">
            <a:extLst>
              <a:ext uri="{FF2B5EF4-FFF2-40B4-BE49-F238E27FC236}">
                <a16:creationId xmlns:a16="http://schemas.microsoft.com/office/drawing/2014/main" id="{11449EB6-9333-92F5-023E-E11815A43810}"/>
              </a:ext>
            </a:extLst>
          </p:cNvPr>
          <p:cNvSpPr/>
          <p:nvPr/>
        </p:nvSpPr>
        <p:spPr>
          <a:xfrm>
            <a:off x="4203457" y="1101524"/>
            <a:ext cx="1798125" cy="514693"/>
          </a:xfrm>
          <a:prstGeom prst="homePlate">
            <a:avLst/>
          </a:prstGeom>
          <a:solidFill>
            <a:srgbClr val="FF66CC"/>
          </a:solidFill>
          <a:ln w="28575">
            <a:solidFill>
              <a:srgbClr val="FF66CC"/>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99">
                <a:solidFill>
                  <a:schemeClr val="bg1"/>
                </a:solidFill>
                <a:latin typeface="Lato" panose="020F0502020204030203" pitchFamily="34" charset="0"/>
                <a:ea typeface="Lato" panose="020F0502020204030203" pitchFamily="34" charset="0"/>
                <a:cs typeface="Lato" panose="020F0502020204030203" pitchFamily="34" charset="0"/>
              </a:rPr>
              <a:t>Curation</a:t>
            </a:r>
          </a:p>
        </p:txBody>
      </p:sp>
      <p:sp>
        <p:nvSpPr>
          <p:cNvPr id="7" name="Flèche : pentagone 6">
            <a:extLst>
              <a:ext uri="{FF2B5EF4-FFF2-40B4-BE49-F238E27FC236}">
                <a16:creationId xmlns:a16="http://schemas.microsoft.com/office/drawing/2014/main" id="{F99A1EC5-B564-5D5A-8FFD-26337FD4BD87}"/>
              </a:ext>
            </a:extLst>
          </p:cNvPr>
          <p:cNvSpPr/>
          <p:nvPr/>
        </p:nvSpPr>
        <p:spPr>
          <a:xfrm>
            <a:off x="6051656" y="1101524"/>
            <a:ext cx="1798125" cy="514693"/>
          </a:xfrm>
          <a:prstGeom prst="homePlate">
            <a:avLst/>
          </a:prstGeom>
          <a:solidFill>
            <a:srgbClr val="7030A0"/>
          </a:solidFill>
          <a:ln w="28575">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99">
                <a:solidFill>
                  <a:schemeClr val="bg1"/>
                </a:solidFill>
                <a:latin typeface="Lato" panose="020F0502020204030203" pitchFamily="34" charset="0"/>
                <a:ea typeface="Lato" panose="020F0502020204030203" pitchFamily="34" charset="0"/>
                <a:cs typeface="Lato" panose="020F0502020204030203" pitchFamily="34" charset="0"/>
              </a:rPr>
              <a:t>Analysis</a:t>
            </a:r>
          </a:p>
        </p:txBody>
      </p:sp>
      <p:sp>
        <p:nvSpPr>
          <p:cNvPr id="8" name="Flèche : pentagone 7">
            <a:extLst>
              <a:ext uri="{FF2B5EF4-FFF2-40B4-BE49-F238E27FC236}">
                <a16:creationId xmlns:a16="http://schemas.microsoft.com/office/drawing/2014/main" id="{AE638232-5CAE-6A05-5C81-32987D2E4EDA}"/>
              </a:ext>
            </a:extLst>
          </p:cNvPr>
          <p:cNvSpPr/>
          <p:nvPr/>
        </p:nvSpPr>
        <p:spPr>
          <a:xfrm>
            <a:off x="7901275" y="1092079"/>
            <a:ext cx="1798125" cy="514693"/>
          </a:xfrm>
          <a:prstGeom prst="homePlate">
            <a:avLst/>
          </a:prstGeom>
          <a:solidFill>
            <a:schemeClr val="accent4"/>
          </a:solidFill>
          <a:ln w="28575">
            <a:solidFill>
              <a:schemeClr val="accent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99">
                <a:solidFill>
                  <a:schemeClr val="bg1"/>
                </a:solidFill>
                <a:latin typeface="Lato" panose="020F0502020204030203" pitchFamily="34" charset="0"/>
                <a:ea typeface="Lato" panose="020F0502020204030203" pitchFamily="34" charset="0"/>
                <a:cs typeface="Lato" panose="020F0502020204030203" pitchFamily="34" charset="0"/>
              </a:rPr>
              <a:t>Translation &amp; Dissemination</a:t>
            </a:r>
          </a:p>
        </p:txBody>
      </p:sp>
      <p:sp>
        <p:nvSpPr>
          <p:cNvPr id="9" name="Flèche : pentagone 8">
            <a:extLst>
              <a:ext uri="{FF2B5EF4-FFF2-40B4-BE49-F238E27FC236}">
                <a16:creationId xmlns:a16="http://schemas.microsoft.com/office/drawing/2014/main" id="{F5778C5A-37C0-A356-6F25-F4675BBA07FE}"/>
              </a:ext>
            </a:extLst>
          </p:cNvPr>
          <p:cNvSpPr/>
          <p:nvPr/>
        </p:nvSpPr>
        <p:spPr>
          <a:xfrm>
            <a:off x="9744946" y="1092079"/>
            <a:ext cx="1762163" cy="514693"/>
          </a:xfrm>
          <a:prstGeom prst="homePlate">
            <a:avLst/>
          </a:prstGeom>
          <a:solidFill>
            <a:schemeClr val="accent2"/>
          </a:solidFill>
          <a:ln w="28575">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99">
                <a:solidFill>
                  <a:schemeClr val="bg1"/>
                </a:solidFill>
                <a:latin typeface="Lato" panose="020F0502020204030203" pitchFamily="34" charset="0"/>
                <a:ea typeface="Lato" panose="020F0502020204030203" pitchFamily="34" charset="0"/>
                <a:cs typeface="Lato" panose="020F0502020204030203" pitchFamily="34" charset="0"/>
              </a:rPr>
              <a:t>Decision Making</a:t>
            </a:r>
          </a:p>
        </p:txBody>
      </p:sp>
      <p:sp>
        <p:nvSpPr>
          <p:cNvPr id="12" name="Rectangle: Rounded Corners 8">
            <a:extLst>
              <a:ext uri="{FF2B5EF4-FFF2-40B4-BE49-F238E27FC236}">
                <a16:creationId xmlns:a16="http://schemas.microsoft.com/office/drawing/2014/main" id="{85C647E2-6405-7B33-98CD-DD2FDBBDC38D}"/>
              </a:ext>
            </a:extLst>
          </p:cNvPr>
          <p:cNvSpPr/>
          <p:nvPr/>
        </p:nvSpPr>
        <p:spPr>
          <a:xfrm>
            <a:off x="509170" y="3284790"/>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New admissions</a:t>
            </a:r>
          </a:p>
        </p:txBody>
      </p:sp>
      <p:sp>
        <p:nvSpPr>
          <p:cNvPr id="14" name="Rectangle: Rounded Corners 8">
            <a:extLst>
              <a:ext uri="{FF2B5EF4-FFF2-40B4-BE49-F238E27FC236}">
                <a16:creationId xmlns:a16="http://schemas.microsoft.com/office/drawing/2014/main" id="{115162D9-9043-EC27-7856-C7666434EE49}"/>
              </a:ext>
            </a:extLst>
          </p:cNvPr>
          <p:cNvSpPr/>
          <p:nvPr/>
        </p:nvSpPr>
        <p:spPr>
          <a:xfrm>
            <a:off x="509170" y="2652995"/>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Anthropometry</a:t>
            </a:r>
          </a:p>
        </p:txBody>
      </p:sp>
      <p:sp>
        <p:nvSpPr>
          <p:cNvPr id="15" name="Rectangle: Rounded Corners 8">
            <a:extLst>
              <a:ext uri="{FF2B5EF4-FFF2-40B4-BE49-F238E27FC236}">
                <a16:creationId xmlns:a16="http://schemas.microsoft.com/office/drawing/2014/main" id="{C2FF329B-6BB1-0197-159E-F4D46AE5F36C}"/>
              </a:ext>
            </a:extLst>
          </p:cNvPr>
          <p:cNvSpPr/>
          <p:nvPr/>
        </p:nvSpPr>
        <p:spPr>
          <a:xfrm>
            <a:off x="509170" y="2218421"/>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Care practices</a:t>
            </a:r>
          </a:p>
        </p:txBody>
      </p:sp>
      <p:sp>
        <p:nvSpPr>
          <p:cNvPr id="16" name="Rectangle: Rounded Corners 8">
            <a:extLst>
              <a:ext uri="{FF2B5EF4-FFF2-40B4-BE49-F238E27FC236}">
                <a16:creationId xmlns:a16="http://schemas.microsoft.com/office/drawing/2014/main" id="{3E297CD9-EEB5-08CD-F858-112AE619EDF4}"/>
              </a:ext>
            </a:extLst>
          </p:cNvPr>
          <p:cNvSpPr/>
          <p:nvPr/>
        </p:nvSpPr>
        <p:spPr>
          <a:xfrm>
            <a:off x="508271" y="4952480"/>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WASH indicators</a:t>
            </a:r>
          </a:p>
        </p:txBody>
      </p:sp>
      <p:sp>
        <p:nvSpPr>
          <p:cNvPr id="17" name="Rectangle: Rounded Corners 8">
            <a:extLst>
              <a:ext uri="{FF2B5EF4-FFF2-40B4-BE49-F238E27FC236}">
                <a16:creationId xmlns:a16="http://schemas.microsoft.com/office/drawing/2014/main" id="{F9B2B62D-EB7B-0557-6A89-4E4EE00B523D}"/>
              </a:ext>
            </a:extLst>
          </p:cNvPr>
          <p:cNvSpPr/>
          <p:nvPr/>
        </p:nvSpPr>
        <p:spPr>
          <a:xfrm>
            <a:off x="509170" y="4029733"/>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Health indicators</a:t>
            </a:r>
          </a:p>
        </p:txBody>
      </p:sp>
      <p:sp>
        <p:nvSpPr>
          <p:cNvPr id="18" name="Rectangle: Rounded Corners 8">
            <a:extLst>
              <a:ext uri="{FF2B5EF4-FFF2-40B4-BE49-F238E27FC236}">
                <a16:creationId xmlns:a16="http://schemas.microsoft.com/office/drawing/2014/main" id="{6AAF2830-109F-9BCA-5FCB-F0305CFDC8E3}"/>
              </a:ext>
            </a:extLst>
          </p:cNvPr>
          <p:cNvSpPr/>
          <p:nvPr/>
        </p:nvSpPr>
        <p:spPr>
          <a:xfrm>
            <a:off x="509170" y="4491106"/>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Food Sec. indicators</a:t>
            </a:r>
          </a:p>
        </p:txBody>
      </p:sp>
      <p:sp>
        <p:nvSpPr>
          <p:cNvPr id="19" name="Rectangle: Rounded Corners 8">
            <a:extLst>
              <a:ext uri="{FF2B5EF4-FFF2-40B4-BE49-F238E27FC236}">
                <a16:creationId xmlns:a16="http://schemas.microsoft.com/office/drawing/2014/main" id="{265949B3-C99B-EC10-0F14-7AC87101C64F}"/>
              </a:ext>
            </a:extLst>
          </p:cNvPr>
          <p:cNvSpPr/>
          <p:nvPr/>
        </p:nvSpPr>
        <p:spPr>
          <a:xfrm>
            <a:off x="2357663" y="4491106"/>
            <a:ext cx="1438500" cy="359625"/>
          </a:xfrm>
          <a:prstGeom prst="roundRect">
            <a:avLst/>
          </a:prstGeom>
          <a:solidFill>
            <a:schemeClr val="accent6">
              <a:alpha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Food Sec. surveys</a:t>
            </a:r>
          </a:p>
        </p:txBody>
      </p:sp>
      <p:sp>
        <p:nvSpPr>
          <p:cNvPr id="21" name="Rectangle: Rounded Corners 8">
            <a:extLst>
              <a:ext uri="{FF2B5EF4-FFF2-40B4-BE49-F238E27FC236}">
                <a16:creationId xmlns:a16="http://schemas.microsoft.com/office/drawing/2014/main" id="{C4F06F47-9B06-081B-2E78-3E593E5B4EFB}"/>
              </a:ext>
            </a:extLst>
          </p:cNvPr>
          <p:cNvSpPr/>
          <p:nvPr/>
        </p:nvSpPr>
        <p:spPr>
          <a:xfrm>
            <a:off x="2357663" y="3284790"/>
            <a:ext cx="1438500" cy="359625"/>
          </a:xfrm>
          <a:prstGeom prst="roundRect">
            <a:avLst/>
          </a:prstGeom>
          <a:solidFill>
            <a:schemeClr val="accent6">
              <a:alpha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Nutrition Programs</a:t>
            </a:r>
          </a:p>
        </p:txBody>
      </p:sp>
      <p:sp>
        <p:nvSpPr>
          <p:cNvPr id="22" name="Rectangle: Rounded Corners 8">
            <a:extLst>
              <a:ext uri="{FF2B5EF4-FFF2-40B4-BE49-F238E27FC236}">
                <a16:creationId xmlns:a16="http://schemas.microsoft.com/office/drawing/2014/main" id="{1C1347B1-17F8-9518-5001-EF1EC99033E0}"/>
              </a:ext>
            </a:extLst>
          </p:cNvPr>
          <p:cNvSpPr/>
          <p:nvPr/>
        </p:nvSpPr>
        <p:spPr>
          <a:xfrm>
            <a:off x="2357663" y="2213973"/>
            <a:ext cx="1438500" cy="955149"/>
          </a:xfrm>
          <a:prstGeom prst="roundRect">
            <a:avLst/>
          </a:prstGeom>
          <a:solidFill>
            <a:schemeClr val="accent6">
              <a:alpha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SMART surveys</a:t>
            </a:r>
          </a:p>
        </p:txBody>
      </p:sp>
      <p:sp>
        <p:nvSpPr>
          <p:cNvPr id="23" name="Rectangle: Rounded Corners 8">
            <a:extLst>
              <a:ext uri="{FF2B5EF4-FFF2-40B4-BE49-F238E27FC236}">
                <a16:creationId xmlns:a16="http://schemas.microsoft.com/office/drawing/2014/main" id="{CCDAA12E-FE05-FBC8-B422-86263F32E59B}"/>
              </a:ext>
            </a:extLst>
          </p:cNvPr>
          <p:cNvSpPr/>
          <p:nvPr/>
        </p:nvSpPr>
        <p:spPr>
          <a:xfrm>
            <a:off x="6049982" y="4550318"/>
            <a:ext cx="1438500" cy="215775"/>
          </a:xfrm>
          <a:prstGeom prst="roundRect">
            <a:avLst/>
          </a:prstGeom>
          <a:solidFill>
            <a:srgbClr val="7030A0">
              <a:alpha val="35000"/>
            </a:srgbClr>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IPC-AFI</a:t>
            </a:r>
            <a:endParaRPr lang="en-US" sz="104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4" name="Rectangle: Rounded Corners 8">
            <a:extLst>
              <a:ext uri="{FF2B5EF4-FFF2-40B4-BE49-F238E27FC236}">
                <a16:creationId xmlns:a16="http://schemas.microsoft.com/office/drawing/2014/main" id="{C88F74BC-B156-0185-7E41-13285338EFA0}"/>
              </a:ext>
            </a:extLst>
          </p:cNvPr>
          <p:cNvSpPr/>
          <p:nvPr/>
        </p:nvSpPr>
        <p:spPr>
          <a:xfrm>
            <a:off x="4203382" y="2736778"/>
            <a:ext cx="1438500" cy="811992"/>
          </a:xfrm>
          <a:prstGeom prst="roundRect">
            <a:avLst/>
          </a:prstGeom>
          <a:solidFill>
            <a:srgbClr val="FF66CC">
              <a:alpha val="50000"/>
            </a:srgbClr>
          </a:solidFill>
          <a:ln w="952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National Health Information System</a:t>
            </a:r>
          </a:p>
        </p:txBody>
      </p:sp>
      <p:sp>
        <p:nvSpPr>
          <p:cNvPr id="26" name="Rectangle: Rounded Corners 8">
            <a:extLst>
              <a:ext uri="{FF2B5EF4-FFF2-40B4-BE49-F238E27FC236}">
                <a16:creationId xmlns:a16="http://schemas.microsoft.com/office/drawing/2014/main" id="{A0C266DC-EEF2-C06C-6DE6-684CD82F2125}"/>
              </a:ext>
            </a:extLst>
          </p:cNvPr>
          <p:cNvSpPr/>
          <p:nvPr/>
        </p:nvSpPr>
        <p:spPr>
          <a:xfrm>
            <a:off x="6049982" y="2715322"/>
            <a:ext cx="1438500" cy="476110"/>
          </a:xfrm>
          <a:prstGeom prst="roundRect">
            <a:avLst/>
          </a:prstGeom>
          <a:solidFill>
            <a:srgbClr val="7030A0">
              <a:alpha val="35000"/>
            </a:srgbClr>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IPC-AMN</a:t>
            </a:r>
          </a:p>
        </p:txBody>
      </p:sp>
      <p:sp>
        <p:nvSpPr>
          <p:cNvPr id="27" name="Rectangle: Rounded Corners 8">
            <a:extLst>
              <a:ext uri="{FF2B5EF4-FFF2-40B4-BE49-F238E27FC236}">
                <a16:creationId xmlns:a16="http://schemas.microsoft.com/office/drawing/2014/main" id="{4A90E8C5-FFE0-06C4-1770-C8E79B213511}"/>
              </a:ext>
            </a:extLst>
          </p:cNvPr>
          <p:cNvSpPr/>
          <p:nvPr/>
        </p:nvSpPr>
        <p:spPr>
          <a:xfrm>
            <a:off x="6051049" y="2207127"/>
            <a:ext cx="1438500" cy="359625"/>
          </a:xfrm>
          <a:prstGeom prst="roundRect">
            <a:avLst/>
          </a:prstGeom>
          <a:solidFill>
            <a:srgbClr val="7030A0">
              <a:alpha val="35000"/>
            </a:srgbClr>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Cluster Dashboard</a:t>
            </a:r>
          </a:p>
        </p:txBody>
      </p:sp>
      <p:sp>
        <p:nvSpPr>
          <p:cNvPr id="28" name="Rectangle: Rounded Corners 8">
            <a:extLst>
              <a:ext uri="{FF2B5EF4-FFF2-40B4-BE49-F238E27FC236}">
                <a16:creationId xmlns:a16="http://schemas.microsoft.com/office/drawing/2014/main" id="{70A0A193-DAF4-9F9D-B3BA-F020D9924655}"/>
              </a:ext>
            </a:extLst>
          </p:cNvPr>
          <p:cNvSpPr/>
          <p:nvPr/>
        </p:nvSpPr>
        <p:spPr>
          <a:xfrm>
            <a:off x="4204356" y="2279052"/>
            <a:ext cx="1438500" cy="215775"/>
          </a:xfrm>
          <a:prstGeom prst="roundRect">
            <a:avLst/>
          </a:prstGeom>
          <a:solidFill>
            <a:srgbClr val="FF66CC">
              <a:alpha val="50000"/>
            </a:srgbClr>
          </a:solidFill>
          <a:ln w="952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Cluster Database</a:t>
            </a:r>
            <a:endParaRPr lang="en-US" sz="104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30" name="Connecteur droit avec flèche 29">
            <a:extLst>
              <a:ext uri="{FF2B5EF4-FFF2-40B4-BE49-F238E27FC236}">
                <a16:creationId xmlns:a16="http://schemas.microsoft.com/office/drawing/2014/main" id="{72B7E1BB-5FB7-49A0-29C8-288504C05AB7}"/>
              </a:ext>
            </a:extLst>
          </p:cNvPr>
          <p:cNvCxnSpPr>
            <a:cxnSpLocks/>
          </p:cNvCxnSpPr>
          <p:nvPr/>
        </p:nvCxnSpPr>
        <p:spPr>
          <a:xfrm>
            <a:off x="1982733" y="2432542"/>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840E2D67-7378-FDC5-B725-E8C988C0BD86}"/>
              </a:ext>
            </a:extLst>
          </p:cNvPr>
          <p:cNvCxnSpPr>
            <a:cxnSpLocks/>
          </p:cNvCxnSpPr>
          <p:nvPr/>
        </p:nvCxnSpPr>
        <p:spPr>
          <a:xfrm>
            <a:off x="1991142" y="4681105"/>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8">
            <a:extLst>
              <a:ext uri="{FF2B5EF4-FFF2-40B4-BE49-F238E27FC236}">
                <a16:creationId xmlns:a16="http://schemas.microsoft.com/office/drawing/2014/main" id="{05D61995-BF1C-AA20-C8B6-9B69EBEC9F02}"/>
              </a:ext>
            </a:extLst>
          </p:cNvPr>
          <p:cNvSpPr/>
          <p:nvPr/>
        </p:nvSpPr>
        <p:spPr>
          <a:xfrm>
            <a:off x="2356763" y="4952480"/>
            <a:ext cx="1438500" cy="359625"/>
          </a:xfrm>
          <a:prstGeom prst="roundRect">
            <a:avLst/>
          </a:prstGeom>
          <a:solidFill>
            <a:schemeClr val="accent6">
              <a:alpha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WASH surveys</a:t>
            </a:r>
          </a:p>
        </p:txBody>
      </p:sp>
      <p:sp>
        <p:nvSpPr>
          <p:cNvPr id="52" name="Rectangle: Rounded Corners 8">
            <a:extLst>
              <a:ext uri="{FF2B5EF4-FFF2-40B4-BE49-F238E27FC236}">
                <a16:creationId xmlns:a16="http://schemas.microsoft.com/office/drawing/2014/main" id="{21A18896-08CE-9943-EE10-F37966534347}"/>
              </a:ext>
            </a:extLst>
          </p:cNvPr>
          <p:cNvSpPr/>
          <p:nvPr/>
        </p:nvSpPr>
        <p:spPr>
          <a:xfrm>
            <a:off x="2357663" y="4023710"/>
            <a:ext cx="1438500" cy="359625"/>
          </a:xfrm>
          <a:prstGeom prst="roundRect">
            <a:avLst/>
          </a:prstGeom>
          <a:solidFill>
            <a:schemeClr val="accent6">
              <a:alpha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Health surveys</a:t>
            </a:r>
          </a:p>
        </p:txBody>
      </p:sp>
      <p:cxnSp>
        <p:nvCxnSpPr>
          <p:cNvPr id="54" name="Connecteur droit avec flèche 53">
            <a:extLst>
              <a:ext uri="{FF2B5EF4-FFF2-40B4-BE49-F238E27FC236}">
                <a16:creationId xmlns:a16="http://schemas.microsoft.com/office/drawing/2014/main" id="{59B3A185-BF64-9963-3588-4C0171DBCE1D}"/>
              </a:ext>
            </a:extLst>
          </p:cNvPr>
          <p:cNvCxnSpPr>
            <a:cxnSpLocks/>
          </p:cNvCxnSpPr>
          <p:nvPr/>
        </p:nvCxnSpPr>
        <p:spPr>
          <a:xfrm>
            <a:off x="1991142" y="5119210"/>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6BA7DEAF-842D-3A06-5CDB-4460A5636A20}"/>
              </a:ext>
            </a:extLst>
          </p:cNvPr>
          <p:cNvCxnSpPr>
            <a:cxnSpLocks/>
          </p:cNvCxnSpPr>
          <p:nvPr/>
        </p:nvCxnSpPr>
        <p:spPr>
          <a:xfrm>
            <a:off x="3822352" y="2353480"/>
            <a:ext cx="323663"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05C1FB7A-7AA9-BCAE-2613-2E17D53FB48E}"/>
              </a:ext>
            </a:extLst>
          </p:cNvPr>
          <p:cNvCxnSpPr>
            <a:cxnSpLocks/>
          </p:cNvCxnSpPr>
          <p:nvPr/>
        </p:nvCxnSpPr>
        <p:spPr>
          <a:xfrm>
            <a:off x="1991142" y="4204692"/>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27A171BC-91EA-D99D-4FA8-D6E088088466}"/>
              </a:ext>
            </a:extLst>
          </p:cNvPr>
          <p:cNvCxnSpPr>
            <a:cxnSpLocks/>
          </p:cNvCxnSpPr>
          <p:nvPr/>
        </p:nvCxnSpPr>
        <p:spPr>
          <a:xfrm>
            <a:off x="1991142" y="3464603"/>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3E0BA2D4-B084-6EE9-7347-6B47E7862552}"/>
              </a:ext>
            </a:extLst>
          </p:cNvPr>
          <p:cNvCxnSpPr>
            <a:cxnSpLocks/>
          </p:cNvCxnSpPr>
          <p:nvPr/>
        </p:nvCxnSpPr>
        <p:spPr>
          <a:xfrm>
            <a:off x="3822352" y="3440404"/>
            <a:ext cx="323663"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CCBF735-9449-4BF8-9F97-2B6C2B78F918}"/>
              </a:ext>
            </a:extLst>
          </p:cNvPr>
          <p:cNvCxnSpPr>
            <a:cxnSpLocks/>
          </p:cNvCxnSpPr>
          <p:nvPr/>
        </p:nvCxnSpPr>
        <p:spPr>
          <a:xfrm flipH="1">
            <a:off x="3828913" y="4154697"/>
            <a:ext cx="7192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BF8D10C4-EE26-8E68-7818-FC415BE4C30B}"/>
              </a:ext>
            </a:extLst>
          </p:cNvPr>
          <p:cNvCxnSpPr>
            <a:cxnSpLocks/>
          </p:cNvCxnSpPr>
          <p:nvPr/>
        </p:nvCxnSpPr>
        <p:spPr>
          <a:xfrm flipV="1">
            <a:off x="3901026" y="3707936"/>
            <a:ext cx="0" cy="44953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C287A438-F5BC-828C-CB1E-D00366FED86E}"/>
              </a:ext>
            </a:extLst>
          </p:cNvPr>
          <p:cNvCxnSpPr>
            <a:cxnSpLocks/>
          </p:cNvCxnSpPr>
          <p:nvPr/>
        </p:nvCxnSpPr>
        <p:spPr>
          <a:xfrm flipV="1">
            <a:off x="4294993" y="3578414"/>
            <a:ext cx="0" cy="13200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1C5C73CB-E498-14B4-40B2-518FA9D74E70}"/>
              </a:ext>
            </a:extLst>
          </p:cNvPr>
          <p:cNvCxnSpPr>
            <a:cxnSpLocks/>
          </p:cNvCxnSpPr>
          <p:nvPr/>
        </p:nvCxnSpPr>
        <p:spPr>
          <a:xfrm flipV="1">
            <a:off x="3915788" y="2480332"/>
            <a:ext cx="3240" cy="50827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4EB3A345-7F02-89A7-38C2-1FB4AB186DCC}"/>
              </a:ext>
            </a:extLst>
          </p:cNvPr>
          <p:cNvCxnSpPr>
            <a:cxnSpLocks/>
          </p:cNvCxnSpPr>
          <p:nvPr/>
        </p:nvCxnSpPr>
        <p:spPr>
          <a:xfrm flipH="1">
            <a:off x="3830426" y="2483809"/>
            <a:ext cx="8990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7017B15B-C23A-E448-6138-E73B8CE7890F}"/>
              </a:ext>
            </a:extLst>
          </p:cNvPr>
          <p:cNvCxnSpPr>
            <a:cxnSpLocks/>
          </p:cNvCxnSpPr>
          <p:nvPr/>
        </p:nvCxnSpPr>
        <p:spPr>
          <a:xfrm flipV="1">
            <a:off x="4025942" y="2681558"/>
            <a:ext cx="0" cy="7012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D1DD01A3-86D8-D55D-4DA7-E080024AC349}"/>
              </a:ext>
            </a:extLst>
          </p:cNvPr>
          <p:cNvCxnSpPr>
            <a:cxnSpLocks/>
          </p:cNvCxnSpPr>
          <p:nvPr/>
        </p:nvCxnSpPr>
        <p:spPr>
          <a:xfrm flipV="1">
            <a:off x="4271575" y="2533563"/>
            <a:ext cx="0" cy="14385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36FDB6AA-6A83-C745-D095-F4A757BD2645}"/>
              </a:ext>
            </a:extLst>
          </p:cNvPr>
          <p:cNvCxnSpPr>
            <a:cxnSpLocks/>
          </p:cNvCxnSpPr>
          <p:nvPr/>
        </p:nvCxnSpPr>
        <p:spPr>
          <a:xfrm flipH="1">
            <a:off x="3825776" y="3379970"/>
            <a:ext cx="19779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7CDF4EDF-33C7-E1C5-8AEC-3FBBEB6FEA0A}"/>
              </a:ext>
            </a:extLst>
          </p:cNvPr>
          <p:cNvCxnSpPr>
            <a:cxnSpLocks/>
          </p:cNvCxnSpPr>
          <p:nvPr/>
        </p:nvCxnSpPr>
        <p:spPr>
          <a:xfrm flipV="1">
            <a:off x="4026339" y="2680025"/>
            <a:ext cx="251738" cy="78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DB7A5817-0DB8-E00B-AEF7-BB221F134B0D}"/>
              </a:ext>
            </a:extLst>
          </p:cNvPr>
          <p:cNvCxnSpPr>
            <a:cxnSpLocks/>
          </p:cNvCxnSpPr>
          <p:nvPr/>
        </p:nvCxnSpPr>
        <p:spPr>
          <a:xfrm flipH="1">
            <a:off x="3900838" y="3710155"/>
            <a:ext cx="39558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a:extLst>
              <a:ext uri="{FF2B5EF4-FFF2-40B4-BE49-F238E27FC236}">
                <a16:creationId xmlns:a16="http://schemas.microsoft.com/office/drawing/2014/main" id="{8B36C7FF-1FFD-6D5B-988A-7025F18304B7}"/>
              </a:ext>
            </a:extLst>
          </p:cNvPr>
          <p:cNvCxnSpPr>
            <a:cxnSpLocks/>
          </p:cNvCxnSpPr>
          <p:nvPr/>
        </p:nvCxnSpPr>
        <p:spPr>
          <a:xfrm>
            <a:off x="5662980" y="2311861"/>
            <a:ext cx="359625" cy="0"/>
          </a:xfrm>
          <a:prstGeom prst="straightConnector1">
            <a:avLst/>
          </a:prstGeom>
          <a:ln w="127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143ADFFB-EF62-3382-C056-E942FF5D159B}"/>
              </a:ext>
            </a:extLst>
          </p:cNvPr>
          <p:cNvCxnSpPr>
            <a:cxnSpLocks/>
          </p:cNvCxnSpPr>
          <p:nvPr/>
        </p:nvCxnSpPr>
        <p:spPr>
          <a:xfrm>
            <a:off x="5673280" y="2407593"/>
            <a:ext cx="167370" cy="0"/>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1936194C-BC8E-C9A8-2CCA-63966A55E150}"/>
              </a:ext>
            </a:extLst>
          </p:cNvPr>
          <p:cNvCxnSpPr>
            <a:cxnSpLocks/>
          </p:cNvCxnSpPr>
          <p:nvPr/>
        </p:nvCxnSpPr>
        <p:spPr>
          <a:xfrm flipV="1">
            <a:off x="5846419" y="2407593"/>
            <a:ext cx="0" cy="413569"/>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7E3CA75C-0291-D82A-B288-CBEC772D3D49}"/>
              </a:ext>
            </a:extLst>
          </p:cNvPr>
          <p:cNvCxnSpPr>
            <a:cxnSpLocks/>
          </p:cNvCxnSpPr>
          <p:nvPr/>
        </p:nvCxnSpPr>
        <p:spPr>
          <a:xfrm>
            <a:off x="5842218" y="2818453"/>
            <a:ext cx="160263" cy="0"/>
          </a:xfrm>
          <a:prstGeom prst="straightConnector1">
            <a:avLst/>
          </a:prstGeom>
          <a:ln w="1270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124" name="Rectangle: Rounded Corners 8">
            <a:extLst>
              <a:ext uri="{FF2B5EF4-FFF2-40B4-BE49-F238E27FC236}">
                <a16:creationId xmlns:a16="http://schemas.microsoft.com/office/drawing/2014/main" id="{F2C61939-2101-0B98-7C32-09A4AE997AF2}"/>
              </a:ext>
            </a:extLst>
          </p:cNvPr>
          <p:cNvSpPr/>
          <p:nvPr/>
        </p:nvSpPr>
        <p:spPr>
          <a:xfrm>
            <a:off x="4201490" y="4586370"/>
            <a:ext cx="1438500" cy="215775"/>
          </a:xfrm>
          <a:prstGeom prst="roundRect">
            <a:avLst/>
          </a:prstGeom>
          <a:solidFill>
            <a:srgbClr val="FF66CC">
              <a:alpha val="50000"/>
            </a:srgbClr>
          </a:solidFill>
          <a:ln w="952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National FS System</a:t>
            </a:r>
            <a:endParaRPr lang="en-US" sz="104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25" name="Rectangle: Rounded Corners 8">
            <a:extLst>
              <a:ext uri="{FF2B5EF4-FFF2-40B4-BE49-F238E27FC236}">
                <a16:creationId xmlns:a16="http://schemas.microsoft.com/office/drawing/2014/main" id="{693E4874-2B9A-3829-C8D8-862317CCE95E}"/>
              </a:ext>
            </a:extLst>
          </p:cNvPr>
          <p:cNvSpPr/>
          <p:nvPr/>
        </p:nvSpPr>
        <p:spPr>
          <a:xfrm>
            <a:off x="4201490" y="5025183"/>
            <a:ext cx="1438500" cy="215775"/>
          </a:xfrm>
          <a:prstGeom prst="roundRect">
            <a:avLst/>
          </a:prstGeom>
          <a:solidFill>
            <a:srgbClr val="FF66CC">
              <a:alpha val="50000"/>
            </a:srgbClr>
          </a:solidFill>
          <a:ln w="952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National WASH system</a:t>
            </a:r>
            <a:endParaRPr lang="en-US" sz="104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126" name="Connecteur droit avec flèche 125">
            <a:extLst>
              <a:ext uri="{FF2B5EF4-FFF2-40B4-BE49-F238E27FC236}">
                <a16:creationId xmlns:a16="http://schemas.microsoft.com/office/drawing/2014/main" id="{E2453338-F59D-FB3C-BADB-8382E1431DFA}"/>
              </a:ext>
            </a:extLst>
          </p:cNvPr>
          <p:cNvCxnSpPr>
            <a:cxnSpLocks/>
          </p:cNvCxnSpPr>
          <p:nvPr/>
        </p:nvCxnSpPr>
        <p:spPr>
          <a:xfrm>
            <a:off x="3822352" y="4691558"/>
            <a:ext cx="323663"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662CB91C-DFDC-909B-7403-6EB38E98F19B}"/>
              </a:ext>
            </a:extLst>
          </p:cNvPr>
          <p:cNvCxnSpPr>
            <a:cxnSpLocks/>
          </p:cNvCxnSpPr>
          <p:nvPr/>
        </p:nvCxnSpPr>
        <p:spPr>
          <a:xfrm>
            <a:off x="3822352" y="5133479"/>
            <a:ext cx="323663"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necteur droit avec flèche 127">
            <a:extLst>
              <a:ext uri="{FF2B5EF4-FFF2-40B4-BE49-F238E27FC236}">
                <a16:creationId xmlns:a16="http://schemas.microsoft.com/office/drawing/2014/main" id="{054AEBBE-F610-336F-318A-E23BD37003A5}"/>
              </a:ext>
            </a:extLst>
          </p:cNvPr>
          <p:cNvCxnSpPr>
            <a:cxnSpLocks/>
          </p:cNvCxnSpPr>
          <p:nvPr/>
        </p:nvCxnSpPr>
        <p:spPr>
          <a:xfrm flipV="1">
            <a:off x="6316612" y="3227760"/>
            <a:ext cx="0" cy="341644"/>
          </a:xfrm>
          <a:prstGeom prst="straightConnector1">
            <a:avLst/>
          </a:prstGeom>
          <a:ln w="127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eur droit 128">
            <a:extLst>
              <a:ext uri="{FF2B5EF4-FFF2-40B4-BE49-F238E27FC236}">
                <a16:creationId xmlns:a16="http://schemas.microsoft.com/office/drawing/2014/main" id="{7D34F097-4C9B-E213-D142-F140809872CE}"/>
              </a:ext>
            </a:extLst>
          </p:cNvPr>
          <p:cNvCxnSpPr>
            <a:cxnSpLocks/>
          </p:cNvCxnSpPr>
          <p:nvPr/>
        </p:nvCxnSpPr>
        <p:spPr>
          <a:xfrm flipH="1">
            <a:off x="5829279" y="4206386"/>
            <a:ext cx="489400" cy="0"/>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30" name="Connecteur droit 129">
            <a:extLst>
              <a:ext uri="{FF2B5EF4-FFF2-40B4-BE49-F238E27FC236}">
                <a16:creationId xmlns:a16="http://schemas.microsoft.com/office/drawing/2014/main" id="{1F624100-2398-E217-9210-07D2C02B3DF3}"/>
              </a:ext>
            </a:extLst>
          </p:cNvPr>
          <p:cNvCxnSpPr>
            <a:cxnSpLocks/>
          </p:cNvCxnSpPr>
          <p:nvPr/>
        </p:nvCxnSpPr>
        <p:spPr>
          <a:xfrm flipV="1">
            <a:off x="6316612" y="3561551"/>
            <a:ext cx="0" cy="647325"/>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51487139-1F1F-DCAC-AF55-C7BB078E3898}"/>
              </a:ext>
            </a:extLst>
          </p:cNvPr>
          <p:cNvCxnSpPr>
            <a:cxnSpLocks/>
          </p:cNvCxnSpPr>
          <p:nvPr/>
        </p:nvCxnSpPr>
        <p:spPr>
          <a:xfrm flipH="1">
            <a:off x="5666952" y="4706909"/>
            <a:ext cx="161831" cy="0"/>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76B0F534-62F6-BE9A-2EED-C1C9706F1577}"/>
              </a:ext>
            </a:extLst>
          </p:cNvPr>
          <p:cNvCxnSpPr>
            <a:cxnSpLocks/>
          </p:cNvCxnSpPr>
          <p:nvPr/>
        </p:nvCxnSpPr>
        <p:spPr>
          <a:xfrm flipV="1">
            <a:off x="5829280" y="4203523"/>
            <a:ext cx="0" cy="507931"/>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37" name="Connecteur droit avec flèche 136">
            <a:extLst>
              <a:ext uri="{FF2B5EF4-FFF2-40B4-BE49-F238E27FC236}">
                <a16:creationId xmlns:a16="http://schemas.microsoft.com/office/drawing/2014/main" id="{7FB878FC-99A8-3CB8-DEC5-F95317151C9C}"/>
              </a:ext>
            </a:extLst>
          </p:cNvPr>
          <p:cNvCxnSpPr>
            <a:cxnSpLocks/>
          </p:cNvCxnSpPr>
          <p:nvPr/>
        </p:nvCxnSpPr>
        <p:spPr>
          <a:xfrm>
            <a:off x="5662980" y="4647248"/>
            <a:ext cx="359625" cy="0"/>
          </a:xfrm>
          <a:prstGeom prst="straightConnector1">
            <a:avLst/>
          </a:prstGeom>
          <a:ln w="127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E74B9A92-57CC-52A8-59C6-79DA8264F358}"/>
              </a:ext>
            </a:extLst>
          </p:cNvPr>
          <p:cNvCxnSpPr>
            <a:cxnSpLocks/>
          </p:cNvCxnSpPr>
          <p:nvPr/>
        </p:nvCxnSpPr>
        <p:spPr>
          <a:xfrm flipV="1">
            <a:off x="6446432" y="3700047"/>
            <a:ext cx="0" cy="647325"/>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33AD324B-9062-FBFA-EFAE-8495E2DE9528}"/>
              </a:ext>
            </a:extLst>
          </p:cNvPr>
          <p:cNvCxnSpPr>
            <a:cxnSpLocks/>
          </p:cNvCxnSpPr>
          <p:nvPr/>
        </p:nvCxnSpPr>
        <p:spPr>
          <a:xfrm flipH="1">
            <a:off x="5906994" y="4347766"/>
            <a:ext cx="539438" cy="0"/>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49" name="Connecteur droit 148">
            <a:extLst>
              <a:ext uri="{FF2B5EF4-FFF2-40B4-BE49-F238E27FC236}">
                <a16:creationId xmlns:a16="http://schemas.microsoft.com/office/drawing/2014/main" id="{0AC79536-A00D-8148-0609-084C719A6276}"/>
              </a:ext>
            </a:extLst>
          </p:cNvPr>
          <p:cNvCxnSpPr>
            <a:cxnSpLocks/>
          </p:cNvCxnSpPr>
          <p:nvPr/>
        </p:nvCxnSpPr>
        <p:spPr>
          <a:xfrm flipH="1">
            <a:off x="5668938" y="5132293"/>
            <a:ext cx="233756" cy="0"/>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50" name="Connecteur droit 149">
            <a:extLst>
              <a:ext uri="{FF2B5EF4-FFF2-40B4-BE49-F238E27FC236}">
                <a16:creationId xmlns:a16="http://schemas.microsoft.com/office/drawing/2014/main" id="{43091E87-62F8-0122-CBD6-7B4D74570AC5}"/>
              </a:ext>
            </a:extLst>
          </p:cNvPr>
          <p:cNvCxnSpPr>
            <a:cxnSpLocks/>
          </p:cNvCxnSpPr>
          <p:nvPr/>
        </p:nvCxnSpPr>
        <p:spPr>
          <a:xfrm flipV="1">
            <a:off x="5910132" y="4349617"/>
            <a:ext cx="0" cy="791175"/>
          </a:xfrm>
          <a:prstGeom prst="line">
            <a:avLst/>
          </a:prstGeom>
          <a:ln w="127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a:extLst>
              <a:ext uri="{FF2B5EF4-FFF2-40B4-BE49-F238E27FC236}">
                <a16:creationId xmlns:a16="http://schemas.microsoft.com/office/drawing/2014/main" id="{F72D45A1-54AD-09BB-9FA6-8085FDD16FB0}"/>
              </a:ext>
            </a:extLst>
          </p:cNvPr>
          <p:cNvCxnSpPr>
            <a:cxnSpLocks/>
          </p:cNvCxnSpPr>
          <p:nvPr/>
        </p:nvCxnSpPr>
        <p:spPr>
          <a:xfrm>
            <a:off x="5666952" y="3012620"/>
            <a:ext cx="323663" cy="0"/>
          </a:xfrm>
          <a:prstGeom prst="straightConnector1">
            <a:avLst/>
          </a:prstGeom>
          <a:ln w="1270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160" name="Rectangle: Rounded Corners 8">
            <a:extLst>
              <a:ext uri="{FF2B5EF4-FFF2-40B4-BE49-F238E27FC236}">
                <a16:creationId xmlns:a16="http://schemas.microsoft.com/office/drawing/2014/main" id="{23540235-CD54-D71F-F79C-BBA4DE1BF791}"/>
              </a:ext>
            </a:extLst>
          </p:cNvPr>
          <p:cNvSpPr/>
          <p:nvPr/>
        </p:nvSpPr>
        <p:spPr>
          <a:xfrm>
            <a:off x="7905118" y="3912493"/>
            <a:ext cx="1438500" cy="1082977"/>
          </a:xfrm>
          <a:prstGeom prst="roundRect">
            <a:avLst/>
          </a:prstGeom>
          <a:solidFill>
            <a:schemeClr val="accent4">
              <a:alpha val="5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HNO/HRPs</a:t>
            </a:r>
          </a:p>
        </p:txBody>
      </p:sp>
      <p:sp>
        <p:nvSpPr>
          <p:cNvPr id="161" name="Rectangle: Rounded Corners 8">
            <a:extLst>
              <a:ext uri="{FF2B5EF4-FFF2-40B4-BE49-F238E27FC236}">
                <a16:creationId xmlns:a16="http://schemas.microsoft.com/office/drawing/2014/main" id="{B38C5844-0432-5BD0-33C3-0608080EE8ED}"/>
              </a:ext>
            </a:extLst>
          </p:cNvPr>
          <p:cNvSpPr/>
          <p:nvPr/>
        </p:nvSpPr>
        <p:spPr>
          <a:xfrm>
            <a:off x="7897743" y="2213974"/>
            <a:ext cx="1438500" cy="359625"/>
          </a:xfrm>
          <a:prstGeom prst="roundRect">
            <a:avLst/>
          </a:prstGeom>
          <a:solidFill>
            <a:schemeClr val="accent4">
              <a:alpha val="5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Cluster Bulletin</a:t>
            </a:r>
          </a:p>
        </p:txBody>
      </p:sp>
      <p:sp>
        <p:nvSpPr>
          <p:cNvPr id="162" name="Rectangle: Rounded Corners 8">
            <a:extLst>
              <a:ext uri="{FF2B5EF4-FFF2-40B4-BE49-F238E27FC236}">
                <a16:creationId xmlns:a16="http://schemas.microsoft.com/office/drawing/2014/main" id="{B612B16E-3BE8-D93E-FB0B-D716AF5048E2}"/>
              </a:ext>
            </a:extLst>
          </p:cNvPr>
          <p:cNvSpPr/>
          <p:nvPr/>
        </p:nvSpPr>
        <p:spPr>
          <a:xfrm>
            <a:off x="7897743" y="2770760"/>
            <a:ext cx="1438500" cy="359625"/>
          </a:xfrm>
          <a:prstGeom prst="roundRect">
            <a:avLst/>
          </a:prstGeom>
          <a:solidFill>
            <a:schemeClr val="accent4">
              <a:alpha val="5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IPC Reports</a:t>
            </a:r>
          </a:p>
        </p:txBody>
      </p:sp>
      <p:sp>
        <p:nvSpPr>
          <p:cNvPr id="163" name="Rectangle: Rounded Corners 8">
            <a:extLst>
              <a:ext uri="{FF2B5EF4-FFF2-40B4-BE49-F238E27FC236}">
                <a16:creationId xmlns:a16="http://schemas.microsoft.com/office/drawing/2014/main" id="{FE2A5742-281D-1D02-BFE7-D8EA7FB5A510}"/>
              </a:ext>
            </a:extLst>
          </p:cNvPr>
          <p:cNvSpPr/>
          <p:nvPr/>
        </p:nvSpPr>
        <p:spPr>
          <a:xfrm>
            <a:off x="7905118" y="3363598"/>
            <a:ext cx="1438500" cy="359625"/>
          </a:xfrm>
          <a:prstGeom prst="roundRect">
            <a:avLst/>
          </a:prstGeom>
          <a:solidFill>
            <a:schemeClr val="accent4">
              <a:alpha val="5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Institutional Reports</a:t>
            </a:r>
          </a:p>
        </p:txBody>
      </p:sp>
      <p:cxnSp>
        <p:nvCxnSpPr>
          <p:cNvPr id="164" name="Connecteur droit avec flèche 163">
            <a:extLst>
              <a:ext uri="{FF2B5EF4-FFF2-40B4-BE49-F238E27FC236}">
                <a16:creationId xmlns:a16="http://schemas.microsoft.com/office/drawing/2014/main" id="{8FCDA504-1B83-A0E6-F4DD-4C8D9CA230E5}"/>
              </a:ext>
            </a:extLst>
          </p:cNvPr>
          <p:cNvCxnSpPr>
            <a:cxnSpLocks/>
          </p:cNvCxnSpPr>
          <p:nvPr/>
        </p:nvCxnSpPr>
        <p:spPr>
          <a:xfrm>
            <a:off x="7526118" y="2353873"/>
            <a:ext cx="32366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necteur droit avec flèche 164">
            <a:extLst>
              <a:ext uri="{FF2B5EF4-FFF2-40B4-BE49-F238E27FC236}">
                <a16:creationId xmlns:a16="http://schemas.microsoft.com/office/drawing/2014/main" id="{D7681B68-D5EB-488C-91C0-5750589176C5}"/>
              </a:ext>
            </a:extLst>
          </p:cNvPr>
          <p:cNvCxnSpPr>
            <a:cxnSpLocks/>
          </p:cNvCxnSpPr>
          <p:nvPr/>
        </p:nvCxnSpPr>
        <p:spPr>
          <a:xfrm>
            <a:off x="7526118" y="2873938"/>
            <a:ext cx="32366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7" name="Rectangle: Rounded Corners 8">
            <a:extLst>
              <a:ext uri="{FF2B5EF4-FFF2-40B4-BE49-F238E27FC236}">
                <a16:creationId xmlns:a16="http://schemas.microsoft.com/office/drawing/2014/main" id="{60FF807D-C2EB-7B33-E9DA-4690D77442F4}"/>
              </a:ext>
            </a:extLst>
          </p:cNvPr>
          <p:cNvSpPr/>
          <p:nvPr/>
        </p:nvSpPr>
        <p:spPr>
          <a:xfrm>
            <a:off x="508271" y="5583994"/>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Climate</a:t>
            </a:r>
          </a:p>
        </p:txBody>
      </p:sp>
      <p:sp>
        <p:nvSpPr>
          <p:cNvPr id="168" name="Rectangle: Rounded Corners 8">
            <a:extLst>
              <a:ext uri="{FF2B5EF4-FFF2-40B4-BE49-F238E27FC236}">
                <a16:creationId xmlns:a16="http://schemas.microsoft.com/office/drawing/2014/main" id="{46C5BF89-7A7A-A471-EBF5-6A6D28B3F74A}"/>
              </a:ext>
            </a:extLst>
          </p:cNvPr>
          <p:cNvSpPr/>
          <p:nvPr/>
        </p:nvSpPr>
        <p:spPr>
          <a:xfrm>
            <a:off x="508271" y="5993990"/>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Displacements</a:t>
            </a:r>
          </a:p>
        </p:txBody>
      </p:sp>
      <p:cxnSp>
        <p:nvCxnSpPr>
          <p:cNvPr id="172" name="Connecteur droit 171">
            <a:extLst>
              <a:ext uri="{FF2B5EF4-FFF2-40B4-BE49-F238E27FC236}">
                <a16:creationId xmlns:a16="http://schemas.microsoft.com/office/drawing/2014/main" id="{B9AFD8D7-9925-B2B1-2679-AEA80F1159C5}"/>
              </a:ext>
            </a:extLst>
          </p:cNvPr>
          <p:cNvCxnSpPr>
            <a:cxnSpLocks/>
          </p:cNvCxnSpPr>
          <p:nvPr/>
        </p:nvCxnSpPr>
        <p:spPr>
          <a:xfrm flipV="1">
            <a:off x="7243938" y="3293205"/>
            <a:ext cx="0" cy="12227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3" name="Connecteur droit avec flèche 172">
            <a:extLst>
              <a:ext uri="{FF2B5EF4-FFF2-40B4-BE49-F238E27FC236}">
                <a16:creationId xmlns:a16="http://schemas.microsoft.com/office/drawing/2014/main" id="{417701E5-B624-2A31-3D37-28745C706DCE}"/>
              </a:ext>
            </a:extLst>
          </p:cNvPr>
          <p:cNvCxnSpPr>
            <a:cxnSpLocks/>
          </p:cNvCxnSpPr>
          <p:nvPr/>
        </p:nvCxnSpPr>
        <p:spPr>
          <a:xfrm flipV="1">
            <a:off x="8011176" y="3159672"/>
            <a:ext cx="0" cy="132002"/>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eur droit 173">
            <a:extLst>
              <a:ext uri="{FF2B5EF4-FFF2-40B4-BE49-F238E27FC236}">
                <a16:creationId xmlns:a16="http://schemas.microsoft.com/office/drawing/2014/main" id="{053311D0-B1A1-CA2B-692C-74D600777AFE}"/>
              </a:ext>
            </a:extLst>
          </p:cNvPr>
          <p:cNvCxnSpPr>
            <a:cxnSpLocks/>
          </p:cNvCxnSpPr>
          <p:nvPr/>
        </p:nvCxnSpPr>
        <p:spPr>
          <a:xfrm flipH="1">
            <a:off x="7243938" y="3293205"/>
            <a:ext cx="77098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7" name="Connecteur droit 176">
            <a:extLst>
              <a:ext uri="{FF2B5EF4-FFF2-40B4-BE49-F238E27FC236}">
                <a16:creationId xmlns:a16="http://schemas.microsoft.com/office/drawing/2014/main" id="{E94F2FAD-2069-E6F3-E6E7-1EF5A3C9F359}"/>
              </a:ext>
            </a:extLst>
          </p:cNvPr>
          <p:cNvCxnSpPr>
            <a:cxnSpLocks/>
          </p:cNvCxnSpPr>
          <p:nvPr/>
        </p:nvCxnSpPr>
        <p:spPr>
          <a:xfrm>
            <a:off x="7520580" y="2432543"/>
            <a:ext cx="16737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8" name="Connecteur droit 177">
            <a:extLst>
              <a:ext uri="{FF2B5EF4-FFF2-40B4-BE49-F238E27FC236}">
                <a16:creationId xmlns:a16="http://schemas.microsoft.com/office/drawing/2014/main" id="{C996C1EE-03BA-C3B2-746D-7D766F4F28B5}"/>
              </a:ext>
            </a:extLst>
          </p:cNvPr>
          <p:cNvCxnSpPr>
            <a:cxnSpLocks/>
          </p:cNvCxnSpPr>
          <p:nvPr/>
        </p:nvCxnSpPr>
        <p:spPr>
          <a:xfrm flipV="1">
            <a:off x="7683405" y="2432542"/>
            <a:ext cx="0" cy="165427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 name="Connecteur droit avec flèche 178">
            <a:extLst>
              <a:ext uri="{FF2B5EF4-FFF2-40B4-BE49-F238E27FC236}">
                <a16:creationId xmlns:a16="http://schemas.microsoft.com/office/drawing/2014/main" id="{5F59B07D-92F7-770C-97AB-42DB7CE8B407}"/>
              </a:ext>
            </a:extLst>
          </p:cNvPr>
          <p:cNvCxnSpPr>
            <a:cxnSpLocks/>
          </p:cNvCxnSpPr>
          <p:nvPr/>
        </p:nvCxnSpPr>
        <p:spPr>
          <a:xfrm>
            <a:off x="7684973" y="4081013"/>
            <a:ext cx="16026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Connecteur droit 180">
            <a:extLst>
              <a:ext uri="{FF2B5EF4-FFF2-40B4-BE49-F238E27FC236}">
                <a16:creationId xmlns:a16="http://schemas.microsoft.com/office/drawing/2014/main" id="{3F4586D1-D568-7CF8-0487-829C68D39AD7}"/>
              </a:ext>
            </a:extLst>
          </p:cNvPr>
          <p:cNvCxnSpPr>
            <a:cxnSpLocks/>
          </p:cNvCxnSpPr>
          <p:nvPr/>
        </p:nvCxnSpPr>
        <p:spPr>
          <a:xfrm>
            <a:off x="7532544" y="2993234"/>
            <a:ext cx="8990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2" name="Connecteur droit 181">
            <a:extLst>
              <a:ext uri="{FF2B5EF4-FFF2-40B4-BE49-F238E27FC236}">
                <a16:creationId xmlns:a16="http://schemas.microsoft.com/office/drawing/2014/main" id="{58DCB6F0-5CB0-EE7A-CD79-C9CF39F659CF}"/>
              </a:ext>
            </a:extLst>
          </p:cNvPr>
          <p:cNvCxnSpPr>
            <a:cxnSpLocks/>
          </p:cNvCxnSpPr>
          <p:nvPr/>
        </p:nvCxnSpPr>
        <p:spPr>
          <a:xfrm flipV="1">
            <a:off x="7620686" y="2988608"/>
            <a:ext cx="0" cy="118676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3" name="Connecteur droit avec flèche 182">
            <a:extLst>
              <a:ext uri="{FF2B5EF4-FFF2-40B4-BE49-F238E27FC236}">
                <a16:creationId xmlns:a16="http://schemas.microsoft.com/office/drawing/2014/main" id="{2DCE6830-0D89-5E78-985F-60507396E54F}"/>
              </a:ext>
            </a:extLst>
          </p:cNvPr>
          <p:cNvCxnSpPr>
            <a:cxnSpLocks/>
          </p:cNvCxnSpPr>
          <p:nvPr/>
        </p:nvCxnSpPr>
        <p:spPr>
          <a:xfrm>
            <a:off x="7617661" y="4176299"/>
            <a:ext cx="215775"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Connecteur droit 187">
            <a:extLst>
              <a:ext uri="{FF2B5EF4-FFF2-40B4-BE49-F238E27FC236}">
                <a16:creationId xmlns:a16="http://schemas.microsoft.com/office/drawing/2014/main" id="{F5AC7E9F-1B8A-480F-A27A-1D527B33C338}"/>
              </a:ext>
            </a:extLst>
          </p:cNvPr>
          <p:cNvCxnSpPr>
            <a:cxnSpLocks/>
          </p:cNvCxnSpPr>
          <p:nvPr/>
        </p:nvCxnSpPr>
        <p:spPr>
          <a:xfrm flipV="1">
            <a:off x="7368269" y="4279521"/>
            <a:ext cx="0" cy="23798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0" name="Connecteur droit avec flèche 189">
            <a:extLst>
              <a:ext uri="{FF2B5EF4-FFF2-40B4-BE49-F238E27FC236}">
                <a16:creationId xmlns:a16="http://schemas.microsoft.com/office/drawing/2014/main" id="{D8CE77B1-CA6C-E27F-8988-430EA8BC0BD4}"/>
              </a:ext>
            </a:extLst>
          </p:cNvPr>
          <p:cNvCxnSpPr>
            <a:cxnSpLocks/>
          </p:cNvCxnSpPr>
          <p:nvPr/>
        </p:nvCxnSpPr>
        <p:spPr>
          <a:xfrm>
            <a:off x="7365923" y="4286384"/>
            <a:ext cx="46751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Rounded Corners 8">
            <a:extLst>
              <a:ext uri="{FF2B5EF4-FFF2-40B4-BE49-F238E27FC236}">
                <a16:creationId xmlns:a16="http://schemas.microsoft.com/office/drawing/2014/main" id="{D812013B-8F3D-11AD-A95B-79179620D7E2}"/>
              </a:ext>
            </a:extLst>
          </p:cNvPr>
          <p:cNvSpPr/>
          <p:nvPr/>
        </p:nvSpPr>
        <p:spPr>
          <a:xfrm>
            <a:off x="508271" y="1758814"/>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MUAC measurement</a:t>
            </a:r>
          </a:p>
        </p:txBody>
      </p:sp>
      <p:sp>
        <p:nvSpPr>
          <p:cNvPr id="196" name="Rectangle: Rounded Corners 8">
            <a:extLst>
              <a:ext uri="{FF2B5EF4-FFF2-40B4-BE49-F238E27FC236}">
                <a16:creationId xmlns:a16="http://schemas.microsoft.com/office/drawing/2014/main" id="{31FB16F9-75BB-92DF-C200-99EAE15B72BB}"/>
              </a:ext>
            </a:extLst>
          </p:cNvPr>
          <p:cNvSpPr/>
          <p:nvPr/>
        </p:nvSpPr>
        <p:spPr>
          <a:xfrm>
            <a:off x="2356763" y="1758814"/>
            <a:ext cx="1438500" cy="359625"/>
          </a:xfrm>
          <a:prstGeom prst="roundRect">
            <a:avLst/>
          </a:prstGeom>
          <a:solidFill>
            <a:schemeClr val="accent6">
              <a:alpha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Sentinel sites</a:t>
            </a:r>
          </a:p>
        </p:txBody>
      </p:sp>
      <p:cxnSp>
        <p:nvCxnSpPr>
          <p:cNvPr id="198" name="Connecteur droit avec flèche 197">
            <a:extLst>
              <a:ext uri="{FF2B5EF4-FFF2-40B4-BE49-F238E27FC236}">
                <a16:creationId xmlns:a16="http://schemas.microsoft.com/office/drawing/2014/main" id="{7C0E9B41-DBC6-E653-7AF1-5145F15620BD}"/>
              </a:ext>
            </a:extLst>
          </p:cNvPr>
          <p:cNvCxnSpPr>
            <a:cxnSpLocks/>
          </p:cNvCxnSpPr>
          <p:nvPr/>
        </p:nvCxnSpPr>
        <p:spPr>
          <a:xfrm>
            <a:off x="1991142" y="1949134"/>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Connecteur droit 200">
            <a:extLst>
              <a:ext uri="{FF2B5EF4-FFF2-40B4-BE49-F238E27FC236}">
                <a16:creationId xmlns:a16="http://schemas.microsoft.com/office/drawing/2014/main" id="{3D8C7B0B-BB36-2931-7468-43E4C0C20975}"/>
              </a:ext>
            </a:extLst>
          </p:cNvPr>
          <p:cNvCxnSpPr>
            <a:cxnSpLocks/>
          </p:cNvCxnSpPr>
          <p:nvPr/>
        </p:nvCxnSpPr>
        <p:spPr>
          <a:xfrm flipH="1">
            <a:off x="3839310" y="1925678"/>
            <a:ext cx="12586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0" name="Rectangle: Rounded Corners 8">
            <a:extLst>
              <a:ext uri="{FF2B5EF4-FFF2-40B4-BE49-F238E27FC236}">
                <a16:creationId xmlns:a16="http://schemas.microsoft.com/office/drawing/2014/main" id="{EAFD8931-5694-DCF3-306A-C23FB79C5750}"/>
              </a:ext>
            </a:extLst>
          </p:cNvPr>
          <p:cNvSpPr/>
          <p:nvPr/>
        </p:nvSpPr>
        <p:spPr>
          <a:xfrm>
            <a:off x="9744946" y="2491277"/>
            <a:ext cx="1618313" cy="215775"/>
          </a:xfrm>
          <a:prstGeom prst="roundRect">
            <a:avLst/>
          </a:prstGeom>
          <a:solidFill>
            <a:schemeClr val="accent2">
              <a:alpha val="5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National Response Plan</a:t>
            </a:r>
          </a:p>
        </p:txBody>
      </p:sp>
      <p:sp>
        <p:nvSpPr>
          <p:cNvPr id="211" name="Rectangle: Rounded Corners 8">
            <a:extLst>
              <a:ext uri="{FF2B5EF4-FFF2-40B4-BE49-F238E27FC236}">
                <a16:creationId xmlns:a16="http://schemas.microsoft.com/office/drawing/2014/main" id="{F5FE4E93-73C8-7A5E-2588-DC3D3CAA7C3B}"/>
              </a:ext>
            </a:extLst>
          </p:cNvPr>
          <p:cNvSpPr/>
          <p:nvPr/>
        </p:nvSpPr>
        <p:spPr>
          <a:xfrm>
            <a:off x="9744946" y="3202868"/>
            <a:ext cx="1618313" cy="1156334"/>
          </a:xfrm>
          <a:prstGeom prst="roundRect">
            <a:avLst/>
          </a:prstGeom>
          <a:solidFill>
            <a:schemeClr val="accent2">
              <a:alpha val="5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Fundraising </a:t>
            </a:r>
          </a:p>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(Global, Regional &amp; National)</a:t>
            </a:r>
          </a:p>
        </p:txBody>
      </p:sp>
      <p:cxnSp>
        <p:nvCxnSpPr>
          <p:cNvPr id="213" name="Connecteur droit 212">
            <a:extLst>
              <a:ext uri="{FF2B5EF4-FFF2-40B4-BE49-F238E27FC236}">
                <a16:creationId xmlns:a16="http://schemas.microsoft.com/office/drawing/2014/main" id="{1A9DEBB4-1353-DC7B-B0BB-CCA4D9E5C440}"/>
              </a:ext>
            </a:extLst>
          </p:cNvPr>
          <p:cNvCxnSpPr>
            <a:cxnSpLocks/>
          </p:cNvCxnSpPr>
          <p:nvPr/>
        </p:nvCxnSpPr>
        <p:spPr>
          <a:xfrm flipV="1">
            <a:off x="7304158" y="3614096"/>
            <a:ext cx="0" cy="89654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4" name="Connecteur droit avec flèche 213">
            <a:extLst>
              <a:ext uri="{FF2B5EF4-FFF2-40B4-BE49-F238E27FC236}">
                <a16:creationId xmlns:a16="http://schemas.microsoft.com/office/drawing/2014/main" id="{8DF8E166-6B27-2BE7-780B-BDB2EF7FFD9E}"/>
              </a:ext>
            </a:extLst>
          </p:cNvPr>
          <p:cNvCxnSpPr>
            <a:cxnSpLocks/>
          </p:cNvCxnSpPr>
          <p:nvPr/>
        </p:nvCxnSpPr>
        <p:spPr>
          <a:xfrm>
            <a:off x="7301133" y="3614095"/>
            <a:ext cx="562053"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Connecteur droit 216">
            <a:extLst>
              <a:ext uri="{FF2B5EF4-FFF2-40B4-BE49-F238E27FC236}">
                <a16:creationId xmlns:a16="http://schemas.microsoft.com/office/drawing/2014/main" id="{9FE735A3-B866-B7F4-98A6-CD0A7A0D1B75}"/>
              </a:ext>
            </a:extLst>
          </p:cNvPr>
          <p:cNvCxnSpPr>
            <a:cxnSpLocks/>
          </p:cNvCxnSpPr>
          <p:nvPr/>
        </p:nvCxnSpPr>
        <p:spPr>
          <a:xfrm>
            <a:off x="7526210" y="3057033"/>
            <a:ext cx="53944"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8" name="Connecteur droit 217">
            <a:extLst>
              <a:ext uri="{FF2B5EF4-FFF2-40B4-BE49-F238E27FC236}">
                <a16:creationId xmlns:a16="http://schemas.microsoft.com/office/drawing/2014/main" id="{AA5FD987-E1FC-0A28-90F3-4AF984B4D529}"/>
              </a:ext>
            </a:extLst>
          </p:cNvPr>
          <p:cNvCxnSpPr>
            <a:cxnSpLocks/>
          </p:cNvCxnSpPr>
          <p:nvPr/>
        </p:nvCxnSpPr>
        <p:spPr>
          <a:xfrm flipV="1">
            <a:off x="7574188" y="3057032"/>
            <a:ext cx="0" cy="4675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0" name="Connecteur droit avec flèche 219">
            <a:extLst>
              <a:ext uri="{FF2B5EF4-FFF2-40B4-BE49-F238E27FC236}">
                <a16:creationId xmlns:a16="http://schemas.microsoft.com/office/drawing/2014/main" id="{92307C0B-7FFD-C607-2462-78CE23DCB406}"/>
              </a:ext>
            </a:extLst>
          </p:cNvPr>
          <p:cNvCxnSpPr>
            <a:cxnSpLocks/>
          </p:cNvCxnSpPr>
          <p:nvPr/>
        </p:nvCxnSpPr>
        <p:spPr>
          <a:xfrm>
            <a:off x="7574999" y="3525262"/>
            <a:ext cx="288998"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Connecteur droit 222">
            <a:extLst>
              <a:ext uri="{FF2B5EF4-FFF2-40B4-BE49-F238E27FC236}">
                <a16:creationId xmlns:a16="http://schemas.microsoft.com/office/drawing/2014/main" id="{FB525996-D59B-6790-D92D-06901BA7090F}"/>
              </a:ext>
            </a:extLst>
          </p:cNvPr>
          <p:cNvCxnSpPr>
            <a:cxnSpLocks/>
          </p:cNvCxnSpPr>
          <p:nvPr/>
        </p:nvCxnSpPr>
        <p:spPr>
          <a:xfrm>
            <a:off x="7520788" y="2392376"/>
            <a:ext cx="193005" cy="141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4" name="Connecteur droit 223">
            <a:extLst>
              <a:ext uri="{FF2B5EF4-FFF2-40B4-BE49-F238E27FC236}">
                <a16:creationId xmlns:a16="http://schemas.microsoft.com/office/drawing/2014/main" id="{2B583B69-78B6-D4F6-B136-B9A0E2AB8C1C}"/>
              </a:ext>
            </a:extLst>
          </p:cNvPr>
          <p:cNvCxnSpPr>
            <a:cxnSpLocks/>
          </p:cNvCxnSpPr>
          <p:nvPr/>
        </p:nvCxnSpPr>
        <p:spPr>
          <a:xfrm flipV="1">
            <a:off x="7713792" y="2386939"/>
            <a:ext cx="0" cy="10429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a:extLst>
              <a:ext uri="{FF2B5EF4-FFF2-40B4-BE49-F238E27FC236}">
                <a16:creationId xmlns:a16="http://schemas.microsoft.com/office/drawing/2014/main" id="{4AE65268-851F-7AA8-62F4-2871B4583CEB}"/>
              </a:ext>
            </a:extLst>
          </p:cNvPr>
          <p:cNvCxnSpPr>
            <a:cxnSpLocks/>
          </p:cNvCxnSpPr>
          <p:nvPr/>
        </p:nvCxnSpPr>
        <p:spPr>
          <a:xfrm flipV="1">
            <a:off x="7713792" y="3429000"/>
            <a:ext cx="143850"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Connecteur droit 232">
            <a:extLst>
              <a:ext uri="{FF2B5EF4-FFF2-40B4-BE49-F238E27FC236}">
                <a16:creationId xmlns:a16="http://schemas.microsoft.com/office/drawing/2014/main" id="{94F498DA-4E2E-BE34-EA04-38B84E39EFAD}"/>
              </a:ext>
            </a:extLst>
          </p:cNvPr>
          <p:cNvCxnSpPr>
            <a:cxnSpLocks/>
          </p:cNvCxnSpPr>
          <p:nvPr/>
        </p:nvCxnSpPr>
        <p:spPr>
          <a:xfrm>
            <a:off x="9379878" y="2916904"/>
            <a:ext cx="575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4" name="Connecteur droit avec flèche 233">
            <a:extLst>
              <a:ext uri="{FF2B5EF4-FFF2-40B4-BE49-F238E27FC236}">
                <a16:creationId xmlns:a16="http://schemas.microsoft.com/office/drawing/2014/main" id="{C68BC8B2-948C-BDC1-31AE-AA217C7C6230}"/>
              </a:ext>
            </a:extLst>
          </p:cNvPr>
          <p:cNvCxnSpPr>
            <a:cxnSpLocks/>
          </p:cNvCxnSpPr>
          <p:nvPr/>
        </p:nvCxnSpPr>
        <p:spPr>
          <a:xfrm flipV="1">
            <a:off x="9951090" y="2770881"/>
            <a:ext cx="0" cy="14385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Connecteur droit 236">
            <a:extLst>
              <a:ext uri="{FF2B5EF4-FFF2-40B4-BE49-F238E27FC236}">
                <a16:creationId xmlns:a16="http://schemas.microsoft.com/office/drawing/2014/main" id="{AF39F831-5565-7F83-D73D-6B0D41A5498A}"/>
              </a:ext>
            </a:extLst>
          </p:cNvPr>
          <p:cNvCxnSpPr>
            <a:cxnSpLocks/>
          </p:cNvCxnSpPr>
          <p:nvPr/>
        </p:nvCxnSpPr>
        <p:spPr>
          <a:xfrm>
            <a:off x="9379878" y="3004893"/>
            <a:ext cx="575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8" name="Connecteur droit avec flèche 237">
            <a:extLst>
              <a:ext uri="{FF2B5EF4-FFF2-40B4-BE49-F238E27FC236}">
                <a16:creationId xmlns:a16="http://schemas.microsoft.com/office/drawing/2014/main" id="{627E9EE1-2D5C-4422-3862-682DA70D64A6}"/>
              </a:ext>
            </a:extLst>
          </p:cNvPr>
          <p:cNvCxnSpPr>
            <a:cxnSpLocks/>
          </p:cNvCxnSpPr>
          <p:nvPr/>
        </p:nvCxnSpPr>
        <p:spPr>
          <a:xfrm>
            <a:off x="9951090" y="2997779"/>
            <a:ext cx="0" cy="14385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Connecteur droit avec flèche 240">
            <a:extLst>
              <a:ext uri="{FF2B5EF4-FFF2-40B4-BE49-F238E27FC236}">
                <a16:creationId xmlns:a16="http://schemas.microsoft.com/office/drawing/2014/main" id="{C76DA186-7413-97F4-87F8-8CBEE62B40D9}"/>
              </a:ext>
            </a:extLst>
          </p:cNvPr>
          <p:cNvCxnSpPr>
            <a:cxnSpLocks/>
          </p:cNvCxnSpPr>
          <p:nvPr/>
        </p:nvCxnSpPr>
        <p:spPr>
          <a:xfrm>
            <a:off x="9379878" y="3525526"/>
            <a:ext cx="323663"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Connecteur droit 243">
            <a:extLst>
              <a:ext uri="{FF2B5EF4-FFF2-40B4-BE49-F238E27FC236}">
                <a16:creationId xmlns:a16="http://schemas.microsoft.com/office/drawing/2014/main" id="{22736DCA-305A-17DC-494F-51CE202E5BB9}"/>
              </a:ext>
            </a:extLst>
          </p:cNvPr>
          <p:cNvCxnSpPr>
            <a:cxnSpLocks/>
          </p:cNvCxnSpPr>
          <p:nvPr/>
        </p:nvCxnSpPr>
        <p:spPr>
          <a:xfrm>
            <a:off x="9375690" y="4237850"/>
            <a:ext cx="17981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5" name="Connecteur droit avec flèche 244">
            <a:extLst>
              <a:ext uri="{FF2B5EF4-FFF2-40B4-BE49-F238E27FC236}">
                <a16:creationId xmlns:a16="http://schemas.microsoft.com/office/drawing/2014/main" id="{679DCD2C-B088-391D-CFE6-B5B5A7A73DA3}"/>
              </a:ext>
            </a:extLst>
          </p:cNvPr>
          <p:cNvCxnSpPr>
            <a:cxnSpLocks/>
          </p:cNvCxnSpPr>
          <p:nvPr/>
        </p:nvCxnSpPr>
        <p:spPr>
          <a:xfrm flipV="1">
            <a:off x="9551006" y="3667722"/>
            <a:ext cx="143850"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Connecteur droit 246">
            <a:extLst>
              <a:ext uri="{FF2B5EF4-FFF2-40B4-BE49-F238E27FC236}">
                <a16:creationId xmlns:a16="http://schemas.microsoft.com/office/drawing/2014/main" id="{5E308A8D-DD0A-0460-A3F1-1E68475C6DE5}"/>
              </a:ext>
            </a:extLst>
          </p:cNvPr>
          <p:cNvCxnSpPr>
            <a:cxnSpLocks/>
          </p:cNvCxnSpPr>
          <p:nvPr/>
        </p:nvCxnSpPr>
        <p:spPr>
          <a:xfrm>
            <a:off x="9549734" y="3664587"/>
            <a:ext cx="0" cy="5732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0" name="Connecteur droit 249">
            <a:extLst>
              <a:ext uri="{FF2B5EF4-FFF2-40B4-BE49-F238E27FC236}">
                <a16:creationId xmlns:a16="http://schemas.microsoft.com/office/drawing/2014/main" id="{1595827F-8ACD-A27D-876E-2517A2DF55A8}"/>
              </a:ext>
            </a:extLst>
          </p:cNvPr>
          <p:cNvCxnSpPr>
            <a:cxnSpLocks/>
          </p:cNvCxnSpPr>
          <p:nvPr/>
        </p:nvCxnSpPr>
        <p:spPr>
          <a:xfrm>
            <a:off x="9382364" y="2386940"/>
            <a:ext cx="16737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1" name="Connecteur droit 250">
            <a:extLst>
              <a:ext uri="{FF2B5EF4-FFF2-40B4-BE49-F238E27FC236}">
                <a16:creationId xmlns:a16="http://schemas.microsoft.com/office/drawing/2014/main" id="{9582915A-216E-9FA0-CF85-3B07F1E7796D}"/>
              </a:ext>
            </a:extLst>
          </p:cNvPr>
          <p:cNvCxnSpPr>
            <a:cxnSpLocks/>
          </p:cNvCxnSpPr>
          <p:nvPr/>
        </p:nvCxnSpPr>
        <p:spPr>
          <a:xfrm flipV="1">
            <a:off x="9550959" y="2386940"/>
            <a:ext cx="0" cy="99972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2" name="Connecteur droit avec flèche 251">
            <a:extLst>
              <a:ext uri="{FF2B5EF4-FFF2-40B4-BE49-F238E27FC236}">
                <a16:creationId xmlns:a16="http://schemas.microsoft.com/office/drawing/2014/main" id="{6BFC84EE-4E2B-916C-455F-3315EE38DDDB}"/>
              </a:ext>
            </a:extLst>
          </p:cNvPr>
          <p:cNvCxnSpPr>
            <a:cxnSpLocks/>
          </p:cNvCxnSpPr>
          <p:nvPr/>
        </p:nvCxnSpPr>
        <p:spPr>
          <a:xfrm>
            <a:off x="9549734" y="3386666"/>
            <a:ext cx="160263"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Connecteur droit 255">
            <a:extLst>
              <a:ext uri="{FF2B5EF4-FFF2-40B4-BE49-F238E27FC236}">
                <a16:creationId xmlns:a16="http://schemas.microsoft.com/office/drawing/2014/main" id="{BEE35FE2-3EB4-8FF6-8F07-5A9998AA29C9}"/>
              </a:ext>
            </a:extLst>
          </p:cNvPr>
          <p:cNvCxnSpPr>
            <a:cxnSpLocks/>
          </p:cNvCxnSpPr>
          <p:nvPr/>
        </p:nvCxnSpPr>
        <p:spPr>
          <a:xfrm flipV="1">
            <a:off x="133995" y="5468327"/>
            <a:ext cx="11625768" cy="0"/>
          </a:xfrm>
          <a:prstGeom prst="line">
            <a:avLst/>
          </a:prstGeom>
          <a:ln>
            <a:solidFill>
              <a:schemeClr val="tx1">
                <a:lumMod val="65000"/>
                <a:lumOff val="35000"/>
              </a:schemeClr>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58" name="Rectangle 257">
            <a:extLst>
              <a:ext uri="{FF2B5EF4-FFF2-40B4-BE49-F238E27FC236}">
                <a16:creationId xmlns:a16="http://schemas.microsoft.com/office/drawing/2014/main" id="{0DBF8996-555C-1630-21A3-3CB01254B4F4}"/>
              </a:ext>
            </a:extLst>
          </p:cNvPr>
          <p:cNvSpPr/>
          <p:nvPr/>
        </p:nvSpPr>
        <p:spPr>
          <a:xfrm rot="16200000">
            <a:off x="-387462" y="4546832"/>
            <a:ext cx="1294650" cy="251738"/>
          </a:xfrm>
          <a:prstGeom prst="rect">
            <a:avLst/>
          </a:prstGeom>
          <a:solidFill>
            <a:schemeClr val="bg1">
              <a:lumMod val="65000"/>
            </a:schemeClr>
          </a:solidFill>
          <a:ln>
            <a:solidFill>
              <a:schemeClr val="bg1">
                <a:lumMod val="6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1399">
                <a:latin typeface="Lato" panose="020F0502020204030203" pitchFamily="34" charset="0"/>
                <a:ea typeface="Lato" panose="020F0502020204030203" pitchFamily="34" charset="0"/>
                <a:cs typeface="Lato" panose="020F0502020204030203" pitchFamily="34" charset="0"/>
              </a:rPr>
              <a:t>Other Sectors</a:t>
            </a:r>
          </a:p>
        </p:txBody>
      </p:sp>
      <p:sp>
        <p:nvSpPr>
          <p:cNvPr id="259" name="Rectangle 258">
            <a:extLst>
              <a:ext uri="{FF2B5EF4-FFF2-40B4-BE49-F238E27FC236}">
                <a16:creationId xmlns:a16="http://schemas.microsoft.com/office/drawing/2014/main" id="{A1BD05A7-EFB9-A491-E039-1A7249DAE932}"/>
              </a:ext>
            </a:extLst>
          </p:cNvPr>
          <p:cNvSpPr/>
          <p:nvPr/>
        </p:nvSpPr>
        <p:spPr>
          <a:xfrm rot="16200000">
            <a:off x="-674511" y="2560585"/>
            <a:ext cx="1855281" cy="251738"/>
          </a:xfrm>
          <a:prstGeom prst="rect">
            <a:avLst/>
          </a:prstGeom>
          <a:solidFill>
            <a:schemeClr val="bg1">
              <a:lumMod val="65000"/>
            </a:schemeClr>
          </a:solidFill>
          <a:ln>
            <a:solidFill>
              <a:schemeClr val="bg1">
                <a:lumMod val="6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1399">
                <a:latin typeface="Lato" panose="020F0502020204030203" pitchFamily="34" charset="0"/>
                <a:ea typeface="Lato" panose="020F0502020204030203" pitchFamily="34" charset="0"/>
                <a:cs typeface="Lato" panose="020F0502020204030203" pitchFamily="34" charset="0"/>
              </a:rPr>
              <a:t>Nutrition Sector</a:t>
            </a:r>
          </a:p>
        </p:txBody>
      </p:sp>
      <p:cxnSp>
        <p:nvCxnSpPr>
          <p:cNvPr id="261" name="Connecteur droit 260">
            <a:extLst>
              <a:ext uri="{FF2B5EF4-FFF2-40B4-BE49-F238E27FC236}">
                <a16:creationId xmlns:a16="http://schemas.microsoft.com/office/drawing/2014/main" id="{B82B074C-4E09-5A47-7EB3-6C3954B56E80}"/>
              </a:ext>
            </a:extLst>
          </p:cNvPr>
          <p:cNvCxnSpPr>
            <a:cxnSpLocks/>
          </p:cNvCxnSpPr>
          <p:nvPr/>
        </p:nvCxnSpPr>
        <p:spPr>
          <a:xfrm flipV="1">
            <a:off x="133995" y="3806278"/>
            <a:ext cx="9331602" cy="19689"/>
          </a:xfrm>
          <a:prstGeom prst="line">
            <a:avLst/>
          </a:prstGeom>
          <a:ln>
            <a:solidFill>
              <a:schemeClr val="tx1">
                <a:lumMod val="65000"/>
                <a:lumOff val="35000"/>
              </a:schemeClr>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3" name="Rectangle: Rounded Corners 8">
            <a:extLst>
              <a:ext uri="{FF2B5EF4-FFF2-40B4-BE49-F238E27FC236}">
                <a16:creationId xmlns:a16="http://schemas.microsoft.com/office/drawing/2014/main" id="{8AC6DECB-3AE9-DEE3-360A-01D8D0C1C5F1}"/>
              </a:ext>
            </a:extLst>
          </p:cNvPr>
          <p:cNvSpPr/>
          <p:nvPr/>
        </p:nvSpPr>
        <p:spPr>
          <a:xfrm>
            <a:off x="508271" y="6403987"/>
            <a:ext cx="1438500" cy="359625"/>
          </a:xfrm>
          <a:prstGeom prst="roundRect">
            <a:avLst/>
          </a:prstGeom>
          <a:solidFill>
            <a:srgbClr val="00B0F0">
              <a:alpha val="50000"/>
            </a:srgb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99">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Humanitarian access</a:t>
            </a:r>
          </a:p>
        </p:txBody>
      </p:sp>
      <p:sp>
        <p:nvSpPr>
          <p:cNvPr id="264" name="Rectangle 263">
            <a:extLst>
              <a:ext uri="{FF2B5EF4-FFF2-40B4-BE49-F238E27FC236}">
                <a16:creationId xmlns:a16="http://schemas.microsoft.com/office/drawing/2014/main" id="{C998C7E3-B58A-F1F4-F650-387A25AE1191}"/>
              </a:ext>
            </a:extLst>
          </p:cNvPr>
          <p:cNvSpPr/>
          <p:nvPr/>
        </p:nvSpPr>
        <p:spPr>
          <a:xfrm rot="16200000">
            <a:off x="-304290" y="6015544"/>
            <a:ext cx="1114838" cy="251738"/>
          </a:xfrm>
          <a:prstGeom prst="rect">
            <a:avLst/>
          </a:prstGeom>
          <a:solidFill>
            <a:schemeClr val="bg1">
              <a:lumMod val="65000"/>
            </a:schemeClr>
          </a:solidFill>
          <a:ln>
            <a:solidFill>
              <a:schemeClr val="bg1">
                <a:lumMod val="6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1399">
                <a:latin typeface="Lato" panose="020F0502020204030203" pitchFamily="34" charset="0"/>
                <a:ea typeface="Lato" panose="020F0502020204030203" pitchFamily="34" charset="0"/>
                <a:cs typeface="Lato" panose="020F0502020204030203" pitchFamily="34" charset="0"/>
              </a:rPr>
              <a:t>Context</a:t>
            </a:r>
          </a:p>
        </p:txBody>
      </p:sp>
      <p:cxnSp>
        <p:nvCxnSpPr>
          <p:cNvPr id="31" name="Connecteur droit 30">
            <a:extLst>
              <a:ext uri="{FF2B5EF4-FFF2-40B4-BE49-F238E27FC236}">
                <a16:creationId xmlns:a16="http://schemas.microsoft.com/office/drawing/2014/main" id="{83C57D89-36EB-5819-A82E-287752821A36}"/>
              </a:ext>
            </a:extLst>
          </p:cNvPr>
          <p:cNvCxnSpPr>
            <a:cxnSpLocks/>
          </p:cNvCxnSpPr>
          <p:nvPr/>
        </p:nvCxnSpPr>
        <p:spPr>
          <a:xfrm flipV="1">
            <a:off x="2053929" y="2850680"/>
            <a:ext cx="0" cy="129465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2AB44675-F28D-06D4-1E52-323931D4D467}"/>
              </a:ext>
            </a:extLst>
          </p:cNvPr>
          <p:cNvCxnSpPr>
            <a:cxnSpLocks/>
          </p:cNvCxnSpPr>
          <p:nvPr/>
        </p:nvCxnSpPr>
        <p:spPr>
          <a:xfrm flipH="1">
            <a:off x="1994218" y="4140325"/>
            <a:ext cx="5394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D6B008E6-0FC7-0273-6DD2-3977A53A9ABE}"/>
              </a:ext>
            </a:extLst>
          </p:cNvPr>
          <p:cNvCxnSpPr>
            <a:cxnSpLocks/>
          </p:cNvCxnSpPr>
          <p:nvPr/>
        </p:nvCxnSpPr>
        <p:spPr>
          <a:xfrm>
            <a:off x="2000268" y="2757958"/>
            <a:ext cx="323663"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E44DB395-4B83-C37B-58E5-34EFF33718E0}"/>
              </a:ext>
            </a:extLst>
          </p:cNvPr>
          <p:cNvCxnSpPr>
            <a:cxnSpLocks/>
          </p:cNvCxnSpPr>
          <p:nvPr/>
        </p:nvCxnSpPr>
        <p:spPr>
          <a:xfrm>
            <a:off x="2056306" y="2854583"/>
            <a:ext cx="269719"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B3B41ED9-0E79-2326-B1F7-55F6944DAB7C}"/>
              </a:ext>
            </a:extLst>
          </p:cNvPr>
          <p:cNvCxnSpPr>
            <a:cxnSpLocks/>
          </p:cNvCxnSpPr>
          <p:nvPr/>
        </p:nvCxnSpPr>
        <p:spPr>
          <a:xfrm flipV="1">
            <a:off x="2101777" y="2950573"/>
            <a:ext cx="1" cy="1654275"/>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2A5C37F2-CF82-9448-6D91-577FEA67E788}"/>
              </a:ext>
            </a:extLst>
          </p:cNvPr>
          <p:cNvCxnSpPr>
            <a:cxnSpLocks/>
          </p:cNvCxnSpPr>
          <p:nvPr/>
        </p:nvCxnSpPr>
        <p:spPr>
          <a:xfrm flipH="1">
            <a:off x="1999228" y="4598390"/>
            <a:ext cx="107888"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8798BF3A-B419-3D13-773A-B43806935D9F}"/>
              </a:ext>
            </a:extLst>
          </p:cNvPr>
          <p:cNvCxnSpPr>
            <a:cxnSpLocks/>
          </p:cNvCxnSpPr>
          <p:nvPr/>
        </p:nvCxnSpPr>
        <p:spPr>
          <a:xfrm>
            <a:off x="2103365" y="2952155"/>
            <a:ext cx="215775"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A625B69C-663E-2864-783E-8F1A1A0E6567}"/>
              </a:ext>
            </a:extLst>
          </p:cNvPr>
          <p:cNvCxnSpPr>
            <a:cxnSpLocks/>
          </p:cNvCxnSpPr>
          <p:nvPr/>
        </p:nvCxnSpPr>
        <p:spPr>
          <a:xfrm flipV="1">
            <a:off x="2162828" y="3043636"/>
            <a:ext cx="1" cy="201390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517000C-60F7-1996-C10E-32CF052E9862}"/>
              </a:ext>
            </a:extLst>
          </p:cNvPr>
          <p:cNvCxnSpPr>
            <a:cxnSpLocks/>
          </p:cNvCxnSpPr>
          <p:nvPr/>
        </p:nvCxnSpPr>
        <p:spPr>
          <a:xfrm flipH="1">
            <a:off x="1988789" y="5060691"/>
            <a:ext cx="17981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8E01FE96-3B1C-1925-89A9-B09FED3F8830}"/>
              </a:ext>
            </a:extLst>
          </p:cNvPr>
          <p:cNvCxnSpPr>
            <a:cxnSpLocks/>
          </p:cNvCxnSpPr>
          <p:nvPr/>
        </p:nvCxnSpPr>
        <p:spPr>
          <a:xfrm>
            <a:off x="2172789" y="3045116"/>
            <a:ext cx="143850"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7B0D84A2-F6F3-AB34-6153-654001A7EA71}"/>
              </a:ext>
            </a:extLst>
          </p:cNvPr>
          <p:cNvCxnSpPr>
            <a:cxnSpLocks/>
          </p:cNvCxnSpPr>
          <p:nvPr/>
        </p:nvCxnSpPr>
        <p:spPr>
          <a:xfrm flipV="1">
            <a:off x="3972739" y="1922200"/>
            <a:ext cx="0" cy="125868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26DE8EA4-E278-2B89-45F2-CB2C2CF67C32}"/>
              </a:ext>
            </a:extLst>
          </p:cNvPr>
          <p:cNvCxnSpPr>
            <a:cxnSpLocks/>
          </p:cNvCxnSpPr>
          <p:nvPr/>
        </p:nvCxnSpPr>
        <p:spPr>
          <a:xfrm>
            <a:off x="3915788" y="2984733"/>
            <a:ext cx="251738"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D42BF14F-565B-7173-3191-1CEC90E4AF6A}"/>
              </a:ext>
            </a:extLst>
          </p:cNvPr>
          <p:cNvCxnSpPr>
            <a:cxnSpLocks/>
          </p:cNvCxnSpPr>
          <p:nvPr/>
        </p:nvCxnSpPr>
        <p:spPr>
          <a:xfrm>
            <a:off x="3972739" y="3175438"/>
            <a:ext cx="197794"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A6377946-AC3E-7E4E-1A8F-74AF42030EC2}"/>
              </a:ext>
            </a:extLst>
          </p:cNvPr>
          <p:cNvCxnSpPr>
            <a:cxnSpLocks/>
          </p:cNvCxnSpPr>
          <p:nvPr/>
        </p:nvCxnSpPr>
        <p:spPr>
          <a:xfrm flipV="1">
            <a:off x="6446432" y="3227760"/>
            <a:ext cx="0" cy="503475"/>
          </a:xfrm>
          <a:prstGeom prst="straightConnector1">
            <a:avLst/>
          </a:prstGeom>
          <a:ln w="127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31D6B7EE-9303-71A4-3104-EB4FAAAEE1D5}"/>
              </a:ext>
            </a:extLst>
          </p:cNvPr>
          <p:cNvCxnSpPr>
            <a:cxnSpLocks/>
          </p:cNvCxnSpPr>
          <p:nvPr/>
        </p:nvCxnSpPr>
        <p:spPr>
          <a:xfrm>
            <a:off x="1999229" y="2042897"/>
            <a:ext cx="324702" cy="268965"/>
          </a:xfrm>
          <a:prstGeom prst="bentConnector3">
            <a:avLst>
              <a:gd name="adj1" fmla="val 50000"/>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1">
            <a:extLst>
              <a:ext uri="{FF2B5EF4-FFF2-40B4-BE49-F238E27FC236}">
                <a16:creationId xmlns:a16="http://schemas.microsoft.com/office/drawing/2014/main" id="{3E0606C0-AC93-513C-4936-5B6FCE26A18C}"/>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9" name="ZoneTexte 9">
            <a:extLst>
              <a:ext uri="{FF2B5EF4-FFF2-40B4-BE49-F238E27FC236}">
                <a16:creationId xmlns:a16="http://schemas.microsoft.com/office/drawing/2014/main" id="{C18EA4C3-8F8C-58FE-5474-C0A91C1BF2A7}"/>
              </a:ext>
            </a:extLst>
          </p:cNvPr>
          <p:cNvSpPr txBox="1"/>
          <p:nvPr/>
        </p:nvSpPr>
        <p:spPr>
          <a:xfrm>
            <a:off x="1475242" y="185629"/>
            <a:ext cx="7570261" cy="737895"/>
          </a:xfrm>
          <a:prstGeom prst="rect">
            <a:avLst/>
          </a:prstGeom>
          <a:noFill/>
        </p:spPr>
        <p:txBody>
          <a:bodyPr wrap="square" rtlCol="0">
            <a:spAutoFit/>
          </a:bodyPr>
          <a:lstStyle/>
          <a:p>
            <a:pPr algn="l" defTabSz="913486" hangingPunct="1"/>
            <a:r>
              <a:rPr lang="en-US" sz="2398" kern="1200">
                <a:solidFill>
                  <a:srgbClr val="ED7D31">
                    <a:lumMod val="75000"/>
                  </a:srgbClr>
                </a:solidFill>
                <a:latin typeface="Arial" panose="020B0604020202020204" pitchFamily="34" charset="0"/>
                <a:ea typeface="+mn-ea"/>
                <a:cs typeface="Arial" panose="020B0604020202020204" pitchFamily="34" charset="0"/>
              </a:rPr>
              <a:t>Madagascar</a:t>
            </a:r>
          </a:p>
          <a:p>
            <a:pPr algn="l" defTabSz="913486" hangingPunct="1"/>
            <a:r>
              <a:rPr lang="fr-FR" sz="1798" b="0" kern="1200">
                <a:solidFill>
                  <a:srgbClr val="ED7D31">
                    <a:lumMod val="75000"/>
                  </a:srgbClr>
                </a:solidFill>
                <a:latin typeface="Arial" panose="020B0604020202020204" pitchFamily="34" charset="0"/>
                <a:ea typeface="+mn-ea"/>
                <a:cs typeface="Arial" panose="020B0604020202020204" pitchFamily="34" charset="0"/>
                <a:sym typeface="Wingdings" panose="05000000000000000000" pitchFamily="2" charset="2"/>
              </a:rPr>
              <a:t>Nutrition information </a:t>
            </a:r>
            <a:r>
              <a:rPr lang="fr-FR" sz="1798" b="0" kern="1200" err="1">
                <a:solidFill>
                  <a:srgbClr val="ED7D31">
                    <a:lumMod val="75000"/>
                  </a:srgbClr>
                </a:solidFill>
                <a:latin typeface="Arial" panose="020B0604020202020204" pitchFamily="34" charset="0"/>
                <a:ea typeface="+mn-ea"/>
                <a:cs typeface="Arial" panose="020B0604020202020204" pitchFamily="34" charset="0"/>
                <a:sym typeface="Wingdings" panose="05000000000000000000" pitchFamily="2" charset="2"/>
              </a:rPr>
              <a:t>ecosystem</a:t>
            </a:r>
            <a:r>
              <a:rPr lang="fr-FR" sz="1798" b="0" kern="1200">
                <a:solidFill>
                  <a:srgbClr val="ED7D31">
                    <a:lumMod val="75000"/>
                  </a:srgbClr>
                </a:solidFill>
                <a:latin typeface="Arial" panose="020B0604020202020204" pitchFamily="34" charset="0"/>
                <a:ea typeface="+mn-ea"/>
                <a:cs typeface="Arial" panose="020B0604020202020204" pitchFamily="34" charset="0"/>
                <a:sym typeface="Wingdings" panose="05000000000000000000" pitchFamily="2" charset="2"/>
              </a:rPr>
              <a:t> mapping</a:t>
            </a:r>
            <a:endParaRPr lang="fr-FR" sz="1798" b="0" kern="1200">
              <a:solidFill>
                <a:srgbClr val="ED7D31">
                  <a:lumMod val="75000"/>
                </a:srgbClr>
              </a:solidFill>
              <a:latin typeface="Arial" panose="020B0604020202020204" pitchFamily="34" charset="0"/>
              <a:ea typeface="+mn-ea"/>
              <a:cs typeface="Arial" panose="020B0604020202020204" pitchFamily="34" charset="0"/>
            </a:endParaRPr>
          </a:p>
        </p:txBody>
      </p:sp>
      <p:pic>
        <p:nvPicPr>
          <p:cNvPr id="33" name="Image 8">
            <a:extLst>
              <a:ext uri="{FF2B5EF4-FFF2-40B4-BE49-F238E27FC236}">
                <a16:creationId xmlns:a16="http://schemas.microsoft.com/office/drawing/2014/main" id="{8BCF5A0E-C7E0-C7E0-1C0F-8E7DA954AF01}"/>
              </a:ext>
            </a:extLst>
          </p:cNvPr>
          <p:cNvPicPr>
            <a:picLocks noChangeAspect="1"/>
          </p:cNvPicPr>
          <p:nvPr/>
        </p:nvPicPr>
        <p:blipFill>
          <a:blip r:embed="rId2"/>
          <a:stretch>
            <a:fillRect/>
          </a:stretch>
        </p:blipFill>
        <p:spPr>
          <a:xfrm>
            <a:off x="430951" y="86223"/>
            <a:ext cx="1129454" cy="936706"/>
          </a:xfrm>
          <a:prstGeom prst="rect">
            <a:avLst/>
          </a:prstGeom>
        </p:spPr>
      </p:pic>
    </p:spTree>
    <p:extLst>
      <p:ext uri="{BB962C8B-B14F-4D97-AF65-F5344CB8AC3E}">
        <p14:creationId xmlns:p14="http://schemas.microsoft.com/office/powerpoint/2010/main" val="4195184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62DF85C1-2F08-0083-167C-96741FA5549B}"/>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8" name="ZoneTexte 9">
            <a:extLst>
              <a:ext uri="{FF2B5EF4-FFF2-40B4-BE49-F238E27FC236}">
                <a16:creationId xmlns:a16="http://schemas.microsoft.com/office/drawing/2014/main" id="{E0BB0B4E-B063-1612-0B99-359064CE0CDC}"/>
              </a:ext>
            </a:extLst>
          </p:cNvPr>
          <p:cNvSpPr txBox="1"/>
          <p:nvPr/>
        </p:nvSpPr>
        <p:spPr>
          <a:xfrm>
            <a:off x="1475242" y="185629"/>
            <a:ext cx="7570261" cy="737895"/>
          </a:xfrm>
          <a:prstGeom prst="rect">
            <a:avLst/>
          </a:prstGeom>
          <a:noFill/>
        </p:spPr>
        <p:txBody>
          <a:bodyPr wrap="square" rtlCol="0">
            <a:spAutoFit/>
          </a:bodyPr>
          <a:lstStyle/>
          <a:p>
            <a:pPr algn="l" defTabSz="913486" hangingPunct="1"/>
            <a:r>
              <a:rPr lang="en-US" sz="2398" kern="1200">
                <a:solidFill>
                  <a:srgbClr val="ED7D31">
                    <a:lumMod val="75000"/>
                  </a:srgbClr>
                </a:solidFill>
                <a:latin typeface="Arial" panose="020B0604020202020204" pitchFamily="34" charset="0"/>
                <a:ea typeface="+mn-ea"/>
                <a:cs typeface="Arial" panose="020B0604020202020204" pitchFamily="34" charset="0"/>
              </a:rPr>
              <a:t>Madagascar</a:t>
            </a:r>
          </a:p>
          <a:p>
            <a:pPr algn="l" defTabSz="913486" hangingPunct="1"/>
            <a:r>
              <a:rPr lang="fr-FR" sz="1798" b="0" kern="1200">
                <a:solidFill>
                  <a:srgbClr val="ED7D31">
                    <a:lumMod val="75000"/>
                  </a:srgbClr>
                </a:solidFill>
                <a:latin typeface="Arial" panose="020B0604020202020204" pitchFamily="34" charset="0"/>
                <a:ea typeface="+mn-ea"/>
                <a:cs typeface="Arial" panose="020B0604020202020204" pitchFamily="34" charset="0"/>
                <a:sym typeface="Wingdings" panose="05000000000000000000" pitchFamily="2" charset="2"/>
              </a:rPr>
              <a:t> </a:t>
            </a:r>
            <a:r>
              <a:rPr lang="fr-FR" sz="1798" b="0" kern="1200">
                <a:solidFill>
                  <a:srgbClr val="ED7D31">
                    <a:lumMod val="75000"/>
                  </a:srgbClr>
                </a:solidFill>
                <a:latin typeface="Arial" panose="020B0604020202020204" pitchFamily="34" charset="0"/>
                <a:ea typeface="+mn-ea"/>
                <a:cs typeface="Arial" panose="020B0604020202020204" pitchFamily="34" charset="0"/>
              </a:rPr>
              <a:t>SWAO </a:t>
            </a:r>
            <a:r>
              <a:rPr lang="en-GB" sz="1798" b="0" kern="1200">
                <a:solidFill>
                  <a:srgbClr val="ED7D31">
                    <a:lumMod val="75000"/>
                  </a:srgbClr>
                </a:solidFill>
                <a:latin typeface="Arial" panose="020B0604020202020204" pitchFamily="34" charset="0"/>
                <a:ea typeface="+mn-ea"/>
                <a:cs typeface="Arial" panose="020B0604020202020204" pitchFamily="34" charset="0"/>
              </a:rPr>
              <a:t>exercise</a:t>
            </a:r>
          </a:p>
        </p:txBody>
      </p:sp>
      <p:pic>
        <p:nvPicPr>
          <p:cNvPr id="9" name="Image 8">
            <a:extLst>
              <a:ext uri="{FF2B5EF4-FFF2-40B4-BE49-F238E27FC236}">
                <a16:creationId xmlns:a16="http://schemas.microsoft.com/office/drawing/2014/main" id="{2716C580-F386-BC08-6FE6-504274EF5AFD}"/>
              </a:ext>
            </a:extLst>
          </p:cNvPr>
          <p:cNvPicPr>
            <a:picLocks noChangeAspect="1"/>
          </p:cNvPicPr>
          <p:nvPr/>
        </p:nvPicPr>
        <p:blipFill>
          <a:blip r:embed="rId3"/>
          <a:stretch>
            <a:fillRect/>
          </a:stretch>
        </p:blipFill>
        <p:spPr>
          <a:xfrm>
            <a:off x="430951" y="86223"/>
            <a:ext cx="1129454" cy="936706"/>
          </a:xfrm>
          <a:prstGeom prst="rect">
            <a:avLst/>
          </a:prstGeom>
        </p:spPr>
      </p:pic>
      <p:pic>
        <p:nvPicPr>
          <p:cNvPr id="18" name="Graphic 15">
            <a:extLst>
              <a:ext uri="{FF2B5EF4-FFF2-40B4-BE49-F238E27FC236}">
                <a16:creationId xmlns:a16="http://schemas.microsoft.com/office/drawing/2014/main" id="{46706767-181F-DD5D-C5E6-991A3B38834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3744" r="22545"/>
          <a:stretch/>
        </p:blipFill>
        <p:spPr>
          <a:xfrm>
            <a:off x="4482512" y="2671699"/>
            <a:ext cx="3138990" cy="3362807"/>
          </a:xfrm>
          <a:prstGeom prst="rect">
            <a:avLst/>
          </a:prstGeom>
          <a:effectLst>
            <a:outerShdw blurRad="63500" sx="102000" sy="102000" algn="ctr" rotWithShape="0">
              <a:prstClr val="black">
                <a:alpha val="40000"/>
              </a:prstClr>
            </a:outerShdw>
          </a:effectLst>
        </p:spPr>
      </p:pic>
      <p:grpSp>
        <p:nvGrpSpPr>
          <p:cNvPr id="20" name="Groupe 19">
            <a:extLst>
              <a:ext uri="{FF2B5EF4-FFF2-40B4-BE49-F238E27FC236}">
                <a16:creationId xmlns:a16="http://schemas.microsoft.com/office/drawing/2014/main" id="{FC45B77E-AD7C-5144-2528-924F92E9C191}"/>
              </a:ext>
            </a:extLst>
          </p:cNvPr>
          <p:cNvGrpSpPr/>
          <p:nvPr/>
        </p:nvGrpSpPr>
        <p:grpSpPr>
          <a:xfrm>
            <a:off x="4095834" y="1727339"/>
            <a:ext cx="3810188" cy="922368"/>
            <a:chOff x="4212652" y="1224698"/>
            <a:chExt cx="3814161" cy="923330"/>
          </a:xfrm>
        </p:grpSpPr>
        <p:sp>
          <p:nvSpPr>
            <p:cNvPr id="12" name="ZoneTexte 11">
              <a:extLst>
                <a:ext uri="{FF2B5EF4-FFF2-40B4-BE49-F238E27FC236}">
                  <a16:creationId xmlns:a16="http://schemas.microsoft.com/office/drawing/2014/main" id="{EF58A732-BEE8-88DC-3961-85EF6758EBBC}"/>
                </a:ext>
              </a:extLst>
            </p:cNvPr>
            <p:cNvSpPr txBox="1"/>
            <p:nvPr/>
          </p:nvSpPr>
          <p:spPr>
            <a:xfrm>
              <a:off x="4212652" y="1224698"/>
              <a:ext cx="3814161" cy="923330"/>
            </a:xfrm>
            <a:prstGeom prst="rect">
              <a:avLst/>
            </a:prstGeom>
            <a:noFill/>
          </p:spPr>
          <p:txBody>
            <a:bodyPr wrap="square">
              <a:spAutoFit/>
            </a:bodyPr>
            <a:lstStyle/>
            <a:p>
              <a:pPr defTabSz="913486" hangingPunct="1"/>
              <a:r>
                <a:rPr lang="fr-FR" sz="1798" kern="1200">
                  <a:solidFill>
                    <a:srgbClr val="4472C4"/>
                  </a:solidFill>
                  <a:latin typeface="Arial" panose="020B0604020202020204" pitchFamily="34" charset="0"/>
                  <a:ea typeface="Lato" panose="020F0502020204030203" pitchFamily="34" charset="0"/>
                  <a:cs typeface="Arial" panose="020B0604020202020204" pitchFamily="34" charset="0"/>
                </a:rPr>
                <a:t>Weaknesses</a:t>
              </a:r>
            </a:p>
            <a:p>
              <a:pPr defTabSz="913486" hangingPunct="1"/>
              <a:r>
                <a:rPr lang="fr-FR" sz="1798" kern="1200">
                  <a:solidFill>
                    <a:srgbClr val="4472C4"/>
                  </a:solidFill>
                  <a:latin typeface="Arial" panose="020B0604020202020204" pitchFamily="34" charset="0"/>
                  <a:ea typeface="Lato" panose="020F0502020204030203" pitchFamily="34" charset="0"/>
                  <a:cs typeface="Arial" panose="020B0604020202020204" pitchFamily="34" charset="0"/>
                </a:rPr>
                <a:t>versus </a:t>
              </a:r>
            </a:p>
            <a:p>
              <a:pPr defTabSz="913486" hangingPunct="1"/>
              <a:r>
                <a:rPr lang="fr-FR" sz="1798"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598"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pic>
          <p:nvPicPr>
            <p:cNvPr id="14" name="Graphique 13" descr="Graphique en radar contour">
              <a:extLst>
                <a:ext uri="{FF2B5EF4-FFF2-40B4-BE49-F238E27FC236}">
                  <a16:creationId xmlns:a16="http://schemas.microsoft.com/office/drawing/2014/main" id="{15679C69-3961-B6D3-21E4-6A5302BEC7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51446" y="1420887"/>
              <a:ext cx="540000" cy="540000"/>
            </a:xfrm>
            <a:prstGeom prst="rect">
              <a:avLst/>
            </a:prstGeom>
          </p:spPr>
        </p:pic>
        <p:pic>
          <p:nvPicPr>
            <p:cNvPr id="16" name="Graphique 15" descr="Étoile filante contour">
              <a:extLst>
                <a:ext uri="{FF2B5EF4-FFF2-40B4-BE49-F238E27FC236}">
                  <a16:creationId xmlns:a16="http://schemas.microsoft.com/office/drawing/2014/main" id="{B9F5830C-B39B-1999-6943-87DCAFA509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3768" y="1432269"/>
              <a:ext cx="540000" cy="540000"/>
            </a:xfrm>
            <a:prstGeom prst="rect">
              <a:avLst/>
            </a:prstGeom>
          </p:spPr>
        </p:pic>
      </p:grpSp>
      <p:sp>
        <p:nvSpPr>
          <p:cNvPr id="26" name="ZoneTexte 25">
            <a:extLst>
              <a:ext uri="{FF2B5EF4-FFF2-40B4-BE49-F238E27FC236}">
                <a16:creationId xmlns:a16="http://schemas.microsoft.com/office/drawing/2014/main" id="{89EA14D5-385E-34A0-C0AB-074FB7AFC9AD}"/>
              </a:ext>
            </a:extLst>
          </p:cNvPr>
          <p:cNvSpPr txBox="1"/>
          <p:nvPr/>
        </p:nvSpPr>
        <p:spPr>
          <a:xfrm>
            <a:off x="107874" y="1835619"/>
            <a:ext cx="2157750" cy="1445043"/>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National coverage</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Harmonization / rationalization of data collection tools</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Optimization of nutrition surveys </a:t>
            </a: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planning</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Clear leadership on data collection</a:t>
            </a:r>
          </a:p>
        </p:txBody>
      </p:sp>
      <p:sp>
        <p:nvSpPr>
          <p:cNvPr id="28" name="ZoneTexte 27">
            <a:extLst>
              <a:ext uri="{FF2B5EF4-FFF2-40B4-BE49-F238E27FC236}">
                <a16:creationId xmlns:a16="http://schemas.microsoft.com/office/drawing/2014/main" id="{1B41D28F-6756-8E48-A68B-463087145DF9}"/>
              </a:ext>
            </a:extLst>
          </p:cNvPr>
          <p:cNvSpPr txBox="1"/>
          <p:nvPr/>
        </p:nvSpPr>
        <p:spPr>
          <a:xfrm>
            <a:off x="120174" y="1151981"/>
            <a:ext cx="4226554" cy="307456"/>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algn="l" defTabSz="913486" hangingPunct="1">
              <a:defRPr/>
            </a:pPr>
            <a:r>
              <a:rPr lang="en-GB" sz="1399" kern="1200">
                <a:solidFill>
                  <a:prstClr val="white"/>
                </a:solidFill>
                <a:latin typeface="Arial" panose="020B0604020202020204" pitchFamily="34" charset="0"/>
                <a:ea typeface="Lato" panose="020F0502020204030203" pitchFamily="34" charset="0"/>
                <a:cs typeface="Arial" panose="020B0604020202020204" pitchFamily="34" charset="0"/>
              </a:rPr>
              <a:t>1 – Prioritisation</a:t>
            </a:r>
          </a:p>
        </p:txBody>
      </p:sp>
      <p:cxnSp>
        <p:nvCxnSpPr>
          <p:cNvPr id="30" name="Connecteur droit 29">
            <a:extLst>
              <a:ext uri="{FF2B5EF4-FFF2-40B4-BE49-F238E27FC236}">
                <a16:creationId xmlns:a16="http://schemas.microsoft.com/office/drawing/2014/main" id="{BE45FAC8-076C-565B-C5BC-8C38630780E6}"/>
              </a:ext>
            </a:extLst>
          </p:cNvPr>
          <p:cNvCxnSpPr>
            <a:cxnSpLocks/>
          </p:cNvCxnSpPr>
          <p:nvPr/>
        </p:nvCxnSpPr>
        <p:spPr>
          <a:xfrm flipH="1">
            <a:off x="2187906" y="2009638"/>
            <a:ext cx="0" cy="4134674"/>
          </a:xfrm>
          <a:prstGeom prst="line">
            <a:avLst/>
          </a:prstGeom>
          <a:ln w="12700">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3FE146D4-2AEC-F655-902D-7269CC3AD8E4}"/>
              </a:ext>
            </a:extLst>
          </p:cNvPr>
          <p:cNvSpPr txBox="1"/>
          <p:nvPr/>
        </p:nvSpPr>
        <p:spPr>
          <a:xfrm>
            <a:off x="120174" y="3296034"/>
            <a:ext cx="4226554" cy="307456"/>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algn="l" defTabSz="913486" hangingPunct="1">
              <a:defRPr/>
            </a:pPr>
            <a:r>
              <a:rPr lang="en-GB" sz="1399" kern="1200">
                <a:solidFill>
                  <a:prstClr val="white"/>
                </a:solidFill>
                <a:latin typeface="Arial" panose="020B0604020202020204" pitchFamily="34" charset="0"/>
                <a:ea typeface="Lato" panose="020F0502020204030203" pitchFamily="34" charset="0"/>
                <a:cs typeface="Arial" panose="020B0604020202020204" pitchFamily="34" charset="0"/>
              </a:rPr>
              <a:t>2 – Collection</a:t>
            </a:r>
          </a:p>
        </p:txBody>
      </p:sp>
      <p:sp>
        <p:nvSpPr>
          <p:cNvPr id="33" name="ZoneTexte 32">
            <a:extLst>
              <a:ext uri="{FF2B5EF4-FFF2-40B4-BE49-F238E27FC236}">
                <a16:creationId xmlns:a16="http://schemas.microsoft.com/office/drawing/2014/main" id="{2B143934-75CE-9178-B24A-F9B98A23A533}"/>
              </a:ext>
            </a:extLst>
          </p:cNvPr>
          <p:cNvSpPr txBox="1"/>
          <p:nvPr/>
        </p:nvSpPr>
        <p:spPr>
          <a:xfrm>
            <a:off x="107874" y="3942991"/>
            <a:ext cx="2157750" cy="937741"/>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Better synergies and coordination </a:t>
            </a: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between the ONN and the MSP (SNUT)</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Digitalization of nutrition and nutrition sensitive data</a:t>
            </a:r>
            <a:endParaRPr lang="en-GB"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p:txBody>
      </p:sp>
      <p:grpSp>
        <p:nvGrpSpPr>
          <p:cNvPr id="63" name="Groupe 62">
            <a:extLst>
              <a:ext uri="{FF2B5EF4-FFF2-40B4-BE49-F238E27FC236}">
                <a16:creationId xmlns:a16="http://schemas.microsoft.com/office/drawing/2014/main" id="{80EFD4E7-9650-0FE0-3703-65E3D1C70DD2}"/>
              </a:ext>
            </a:extLst>
          </p:cNvPr>
          <p:cNvGrpSpPr/>
          <p:nvPr/>
        </p:nvGrpSpPr>
        <p:grpSpPr>
          <a:xfrm>
            <a:off x="7710698" y="1146561"/>
            <a:ext cx="4307845" cy="2858457"/>
            <a:chOff x="156132" y="4475634"/>
            <a:chExt cx="4312338" cy="2861438"/>
          </a:xfrm>
          <a:solidFill>
            <a:schemeClr val="accent2"/>
          </a:solidFill>
        </p:grpSpPr>
        <p:sp>
          <p:nvSpPr>
            <p:cNvPr id="65" name="ZoneTexte 64">
              <a:extLst>
                <a:ext uri="{FF2B5EF4-FFF2-40B4-BE49-F238E27FC236}">
                  <a16:creationId xmlns:a16="http://schemas.microsoft.com/office/drawing/2014/main" id="{3812363E-0C91-04D9-3D3B-B5DC0F52A25D}"/>
                </a:ext>
              </a:extLst>
            </p:cNvPr>
            <p:cNvSpPr txBox="1"/>
            <p:nvPr/>
          </p:nvSpPr>
          <p:spPr>
            <a:xfrm>
              <a:off x="237509" y="4475634"/>
              <a:ext cx="4230961" cy="307777"/>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algn="l" defTabSz="913486" hangingPunct="1">
                <a:defRPr/>
              </a:pPr>
              <a:r>
                <a:rPr lang="en-GB" sz="1399" kern="1200">
                  <a:solidFill>
                    <a:prstClr val="white"/>
                  </a:solidFill>
                  <a:latin typeface="Arial" panose="020B0604020202020204" pitchFamily="34" charset="0"/>
                  <a:ea typeface="Lato" panose="020F0502020204030203" pitchFamily="34" charset="0"/>
                  <a:cs typeface="Arial" panose="020B0604020202020204" pitchFamily="34" charset="0"/>
                </a:rPr>
                <a:t>4 – Analysis</a:t>
              </a:r>
            </a:p>
          </p:txBody>
        </p:sp>
        <p:sp>
          <p:nvSpPr>
            <p:cNvPr id="66" name="ZoneTexte 65">
              <a:extLst>
                <a:ext uri="{FF2B5EF4-FFF2-40B4-BE49-F238E27FC236}">
                  <a16:creationId xmlns:a16="http://schemas.microsoft.com/office/drawing/2014/main" id="{A9F81492-C4B9-FFC0-0A2C-D42C23292BB2}"/>
                </a:ext>
              </a:extLst>
            </p:cNvPr>
            <p:cNvSpPr txBox="1"/>
            <p:nvPr/>
          </p:nvSpPr>
          <p:spPr>
            <a:xfrm>
              <a:off x="156132" y="5043415"/>
              <a:ext cx="2179023" cy="2293657"/>
            </a:xfrm>
            <a:prstGeom prst="rect">
              <a:avLst/>
            </a:prstGeom>
            <a:noFill/>
            <a:ln>
              <a:noFill/>
            </a:ln>
          </p:spPr>
          <p:txBody>
            <a:bodyPr wrap="square">
              <a:spAutoFit/>
            </a:bodyPr>
            <a:lstStyle/>
            <a:p>
              <a:pPr marL="177622" indent="-177622"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Risk factor monitoring system, with defined thresholds / triggers</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Reinforced capacity (all level)</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Modelling approach for shocks anticipation</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Accurate and contextual analyses covering the most at-risk groups </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Integrated sectoral response and capacities at all level</a:t>
              </a:r>
              <a:endParaRPr lang="en-GB"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a:p>
              <a:pPr marL="177622" indent="-177622" algn="l" defTabSz="913486" hangingPunct="1">
                <a:buClr>
                  <a:srgbClr val="ED7D31">
                    <a:lumMod val="75000"/>
                  </a:srgbClr>
                </a:buClr>
                <a:buFont typeface="Wingdings" panose="05000000000000000000" pitchFamily="2" charset="2"/>
                <a:buChar char="Ø"/>
                <a:defRPr/>
              </a:pPr>
              <a:endPar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endParaRPr>
            </a:p>
          </p:txBody>
        </p:sp>
      </p:grpSp>
      <p:cxnSp>
        <p:nvCxnSpPr>
          <p:cNvPr id="68" name="Connecteur droit 67">
            <a:extLst>
              <a:ext uri="{FF2B5EF4-FFF2-40B4-BE49-F238E27FC236}">
                <a16:creationId xmlns:a16="http://schemas.microsoft.com/office/drawing/2014/main" id="{FFB68890-E997-0DC3-552D-0081CCC73222}"/>
              </a:ext>
            </a:extLst>
          </p:cNvPr>
          <p:cNvCxnSpPr>
            <a:cxnSpLocks/>
          </p:cNvCxnSpPr>
          <p:nvPr/>
        </p:nvCxnSpPr>
        <p:spPr>
          <a:xfrm>
            <a:off x="9828989" y="1368324"/>
            <a:ext cx="0" cy="5322450"/>
          </a:xfrm>
          <a:prstGeom prst="line">
            <a:avLst/>
          </a:prstGeom>
          <a:ln w="12700">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
        <p:nvSpPr>
          <p:cNvPr id="70" name="ZoneTexte 69">
            <a:extLst>
              <a:ext uri="{FF2B5EF4-FFF2-40B4-BE49-F238E27FC236}">
                <a16:creationId xmlns:a16="http://schemas.microsoft.com/office/drawing/2014/main" id="{59FEE663-B7AA-C48A-95A4-180234B353EF}"/>
              </a:ext>
            </a:extLst>
          </p:cNvPr>
          <p:cNvSpPr txBox="1"/>
          <p:nvPr/>
        </p:nvSpPr>
        <p:spPr>
          <a:xfrm>
            <a:off x="7791989" y="3790712"/>
            <a:ext cx="4226554" cy="307456"/>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algn="l" defTabSz="913486" hangingPunct="1">
              <a:defRPr/>
            </a:pPr>
            <a:r>
              <a:rPr lang="en-GB" sz="1399" kern="1200">
                <a:solidFill>
                  <a:prstClr val="white"/>
                </a:solidFill>
                <a:latin typeface="Arial" panose="020B0604020202020204" pitchFamily="34" charset="0"/>
                <a:ea typeface="Lato" panose="020F0502020204030203" pitchFamily="34" charset="0"/>
                <a:cs typeface="Arial" panose="020B0604020202020204" pitchFamily="34" charset="0"/>
              </a:rPr>
              <a:t>5 – Dissemination &amp; Communication</a:t>
            </a:r>
          </a:p>
        </p:txBody>
      </p:sp>
      <p:sp>
        <p:nvSpPr>
          <p:cNvPr id="71" name="ZoneTexte 70">
            <a:extLst>
              <a:ext uri="{FF2B5EF4-FFF2-40B4-BE49-F238E27FC236}">
                <a16:creationId xmlns:a16="http://schemas.microsoft.com/office/drawing/2014/main" id="{29B82E4F-CA86-904E-15E1-684A46E653EE}"/>
              </a:ext>
            </a:extLst>
          </p:cNvPr>
          <p:cNvSpPr txBox="1"/>
          <p:nvPr/>
        </p:nvSpPr>
        <p:spPr>
          <a:xfrm>
            <a:off x="9905266" y="4260792"/>
            <a:ext cx="2157750" cy="938077"/>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ONN websites (Updating and systematic publication of docs) / Virtual library</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Communications Guide</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Training journalists</a:t>
            </a:r>
          </a:p>
        </p:txBody>
      </p:sp>
      <p:sp>
        <p:nvSpPr>
          <p:cNvPr id="73" name="ZoneTexte 72">
            <a:extLst>
              <a:ext uri="{FF2B5EF4-FFF2-40B4-BE49-F238E27FC236}">
                <a16:creationId xmlns:a16="http://schemas.microsoft.com/office/drawing/2014/main" id="{0C74CCC7-31D6-94FB-18F5-903937B3831F}"/>
              </a:ext>
            </a:extLst>
          </p:cNvPr>
          <p:cNvSpPr txBox="1"/>
          <p:nvPr/>
        </p:nvSpPr>
        <p:spPr>
          <a:xfrm>
            <a:off x="7709919" y="5654367"/>
            <a:ext cx="2157750" cy="1275943"/>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Faster and more focused decisions based on good understanding,  analysis and evidence</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rgbClr val="ED7D31"/>
                </a:solidFill>
                <a:latin typeface="Arial" panose="020B0604020202020204" pitchFamily="34" charset="0"/>
                <a:ea typeface="Lato" panose="020F0502020204030203" pitchFamily="34" charset="0"/>
                <a:cs typeface="Arial" panose="020B0604020202020204" pitchFamily="34" charset="0"/>
              </a:rPr>
              <a:t>Inclusion of development stakeholders in the various forums</a:t>
            </a:r>
            <a:endParaRPr lang="en-GB" sz="1099" b="0" kern="1200">
              <a:solidFill>
                <a:srgbClr val="ED7D31"/>
              </a:solidFill>
              <a:latin typeface="Arial" panose="020B0604020202020204" pitchFamily="34" charset="0"/>
              <a:ea typeface="Lato" panose="020F0502020204030203" pitchFamily="34" charset="0"/>
              <a:cs typeface="Arial" panose="020B0604020202020204" pitchFamily="34" charset="0"/>
            </a:endParaRPr>
          </a:p>
        </p:txBody>
      </p:sp>
      <p:sp>
        <p:nvSpPr>
          <p:cNvPr id="74" name="ZoneTexte 73">
            <a:extLst>
              <a:ext uri="{FF2B5EF4-FFF2-40B4-BE49-F238E27FC236}">
                <a16:creationId xmlns:a16="http://schemas.microsoft.com/office/drawing/2014/main" id="{71EC4966-C2B8-518C-DDA1-DF530004FE8D}"/>
              </a:ext>
            </a:extLst>
          </p:cNvPr>
          <p:cNvSpPr txBox="1"/>
          <p:nvPr/>
        </p:nvSpPr>
        <p:spPr>
          <a:xfrm>
            <a:off x="7747516" y="5172182"/>
            <a:ext cx="4226554" cy="307456"/>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algn="l" defTabSz="913486" hangingPunct="1">
              <a:defRPr/>
            </a:pPr>
            <a:r>
              <a:rPr lang="en-GB" sz="1399" kern="1200">
                <a:solidFill>
                  <a:prstClr val="white"/>
                </a:solidFill>
                <a:latin typeface="Arial" panose="020B0604020202020204" pitchFamily="34" charset="0"/>
                <a:ea typeface="Lato" panose="020F0502020204030203" pitchFamily="34" charset="0"/>
                <a:cs typeface="Arial" panose="020B0604020202020204" pitchFamily="34" charset="0"/>
              </a:rPr>
              <a:t>6 – Decision making</a:t>
            </a:r>
          </a:p>
        </p:txBody>
      </p:sp>
      <p:grpSp>
        <p:nvGrpSpPr>
          <p:cNvPr id="78" name="Groupe 77">
            <a:extLst>
              <a:ext uri="{FF2B5EF4-FFF2-40B4-BE49-F238E27FC236}">
                <a16:creationId xmlns:a16="http://schemas.microsoft.com/office/drawing/2014/main" id="{745C353A-6A21-2229-5506-2C32F9035126}"/>
              </a:ext>
            </a:extLst>
          </p:cNvPr>
          <p:cNvGrpSpPr/>
          <p:nvPr/>
        </p:nvGrpSpPr>
        <p:grpSpPr>
          <a:xfrm>
            <a:off x="129947" y="1542109"/>
            <a:ext cx="4280799" cy="307777"/>
            <a:chOff x="75780" y="1816592"/>
            <a:chExt cx="4285263" cy="308098"/>
          </a:xfrm>
        </p:grpSpPr>
        <p:sp>
          <p:nvSpPr>
            <p:cNvPr id="76" name="ZoneTexte 75">
              <a:extLst>
                <a:ext uri="{FF2B5EF4-FFF2-40B4-BE49-F238E27FC236}">
                  <a16:creationId xmlns:a16="http://schemas.microsoft.com/office/drawing/2014/main" id="{6073DCA9-191F-2012-3F65-AF541947BFAB}"/>
                </a:ext>
              </a:extLst>
            </p:cNvPr>
            <p:cNvSpPr txBox="1"/>
            <p:nvPr/>
          </p:nvSpPr>
          <p:spPr>
            <a:xfrm>
              <a:off x="75780" y="1816592"/>
              <a:ext cx="2160000" cy="307777"/>
            </a:xfrm>
            <a:prstGeom prst="rect">
              <a:avLst/>
            </a:prstGeom>
            <a:noFill/>
          </p:spPr>
          <p:txBody>
            <a:bodyPr wrap="square">
              <a:spAutoFit/>
            </a:bodyPr>
            <a:lstStyle/>
            <a:p>
              <a:pPr defTabSz="913486" hangingPunct="1"/>
              <a:r>
                <a:rPr lang="en-GB" sz="1399"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399" b="0" kern="1200">
                <a:solidFill>
                  <a:srgbClr val="4472C4"/>
                </a:solidFill>
                <a:latin typeface="Arial" panose="020B0604020202020204" pitchFamily="34" charset="0"/>
                <a:ea typeface="+mn-ea"/>
                <a:cs typeface="Arial" panose="020B0604020202020204" pitchFamily="34" charset="0"/>
              </a:endParaRPr>
            </a:p>
          </p:txBody>
        </p:sp>
        <p:sp>
          <p:nvSpPr>
            <p:cNvPr id="77" name="ZoneTexte 76">
              <a:extLst>
                <a:ext uri="{FF2B5EF4-FFF2-40B4-BE49-F238E27FC236}">
                  <a16:creationId xmlns:a16="http://schemas.microsoft.com/office/drawing/2014/main" id="{AA4658D4-6F5F-168F-2380-EA66673DCEBE}"/>
                </a:ext>
              </a:extLst>
            </p:cNvPr>
            <p:cNvSpPr txBox="1"/>
            <p:nvPr/>
          </p:nvSpPr>
          <p:spPr>
            <a:xfrm>
              <a:off x="2201043" y="1816592"/>
              <a:ext cx="2160000" cy="308098"/>
            </a:xfrm>
            <a:prstGeom prst="rect">
              <a:avLst/>
            </a:prstGeom>
            <a:noFill/>
          </p:spPr>
          <p:txBody>
            <a:bodyPr wrap="square">
              <a:spAutoFit/>
            </a:bodyPr>
            <a:lstStyle/>
            <a:p>
              <a:pPr defTabSz="913486" hangingPunct="1"/>
              <a:r>
                <a:rPr lang="en-GB" kern="1200">
                  <a:solidFill>
                    <a:srgbClr val="4472C4"/>
                  </a:solidFill>
                  <a:latin typeface="Arial" panose="020B0604020202020204" pitchFamily="34" charset="0"/>
                  <a:ea typeface="Lato" panose="020F0502020204030203" pitchFamily="34" charset="0"/>
                  <a:cs typeface="Arial" panose="020B0604020202020204" pitchFamily="34" charset="0"/>
                </a:rPr>
                <a:t>Opportunities</a:t>
              </a:r>
              <a:endParaRPr lang="fr-FR" sz="1199"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grpSp>
      <p:grpSp>
        <p:nvGrpSpPr>
          <p:cNvPr id="4" name="Groupe 77">
            <a:extLst>
              <a:ext uri="{FF2B5EF4-FFF2-40B4-BE49-F238E27FC236}">
                <a16:creationId xmlns:a16="http://schemas.microsoft.com/office/drawing/2014/main" id="{42AF108A-B06E-0374-CA2C-88E86E1B1EA4}"/>
              </a:ext>
            </a:extLst>
          </p:cNvPr>
          <p:cNvGrpSpPr/>
          <p:nvPr/>
        </p:nvGrpSpPr>
        <p:grpSpPr>
          <a:xfrm>
            <a:off x="12957" y="3621378"/>
            <a:ext cx="4280799" cy="307777"/>
            <a:chOff x="75780" y="1816592"/>
            <a:chExt cx="4285263" cy="308098"/>
          </a:xfrm>
        </p:grpSpPr>
        <p:sp>
          <p:nvSpPr>
            <p:cNvPr id="5" name="ZoneTexte 75">
              <a:extLst>
                <a:ext uri="{FF2B5EF4-FFF2-40B4-BE49-F238E27FC236}">
                  <a16:creationId xmlns:a16="http://schemas.microsoft.com/office/drawing/2014/main" id="{B8DA890F-B063-29B2-7E29-36699387CB3F}"/>
                </a:ext>
              </a:extLst>
            </p:cNvPr>
            <p:cNvSpPr txBox="1"/>
            <p:nvPr/>
          </p:nvSpPr>
          <p:spPr>
            <a:xfrm>
              <a:off x="75780" y="1816592"/>
              <a:ext cx="2160000" cy="307777"/>
            </a:xfrm>
            <a:prstGeom prst="rect">
              <a:avLst/>
            </a:prstGeom>
            <a:noFill/>
          </p:spPr>
          <p:txBody>
            <a:bodyPr wrap="square">
              <a:spAutoFit/>
            </a:bodyPr>
            <a:lstStyle/>
            <a:p>
              <a:pPr defTabSz="913486" hangingPunct="1"/>
              <a:r>
                <a:rPr lang="en-GB" sz="1399"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399" b="0" kern="1200">
                <a:solidFill>
                  <a:srgbClr val="4472C4"/>
                </a:solidFill>
                <a:latin typeface="Arial" panose="020B0604020202020204" pitchFamily="34" charset="0"/>
                <a:ea typeface="+mn-ea"/>
                <a:cs typeface="Arial" panose="020B0604020202020204" pitchFamily="34" charset="0"/>
              </a:endParaRPr>
            </a:p>
          </p:txBody>
        </p:sp>
        <p:sp>
          <p:nvSpPr>
            <p:cNvPr id="6" name="ZoneTexte 76">
              <a:extLst>
                <a:ext uri="{FF2B5EF4-FFF2-40B4-BE49-F238E27FC236}">
                  <a16:creationId xmlns:a16="http://schemas.microsoft.com/office/drawing/2014/main" id="{3ED7201C-57D5-9F96-3B09-2AB0EE5DF94D}"/>
                </a:ext>
              </a:extLst>
            </p:cNvPr>
            <p:cNvSpPr txBox="1"/>
            <p:nvPr/>
          </p:nvSpPr>
          <p:spPr>
            <a:xfrm>
              <a:off x="2201043" y="1816592"/>
              <a:ext cx="2160000" cy="308098"/>
            </a:xfrm>
            <a:prstGeom prst="rect">
              <a:avLst/>
            </a:prstGeom>
            <a:noFill/>
          </p:spPr>
          <p:txBody>
            <a:bodyPr wrap="square">
              <a:spAutoFit/>
            </a:bodyPr>
            <a:lstStyle/>
            <a:p>
              <a:pPr defTabSz="913486" hangingPunct="1"/>
              <a:r>
                <a:rPr lang="en-GB" kern="1200">
                  <a:solidFill>
                    <a:srgbClr val="4472C4"/>
                  </a:solidFill>
                  <a:latin typeface="Arial" panose="020B0604020202020204" pitchFamily="34" charset="0"/>
                  <a:ea typeface="Lato" panose="020F0502020204030203" pitchFamily="34" charset="0"/>
                  <a:cs typeface="Arial" panose="020B0604020202020204" pitchFamily="34" charset="0"/>
                </a:rPr>
                <a:t>Opportunities</a:t>
              </a:r>
              <a:endParaRPr lang="fr-FR" sz="1199"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grpSp>
      <p:sp>
        <p:nvSpPr>
          <p:cNvPr id="7" name="ZoneTexte 30">
            <a:extLst>
              <a:ext uri="{FF2B5EF4-FFF2-40B4-BE49-F238E27FC236}">
                <a16:creationId xmlns:a16="http://schemas.microsoft.com/office/drawing/2014/main" id="{A6D95E0A-F022-DBC1-B219-648F8A3BD393}"/>
              </a:ext>
            </a:extLst>
          </p:cNvPr>
          <p:cNvSpPr txBox="1"/>
          <p:nvPr/>
        </p:nvSpPr>
        <p:spPr>
          <a:xfrm>
            <a:off x="129944" y="5724953"/>
            <a:ext cx="4226554" cy="307456"/>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algn="l" defTabSz="913486" hangingPunct="1">
              <a:defRPr/>
            </a:pPr>
            <a:r>
              <a:rPr lang="en-GB" sz="1399" kern="1200">
                <a:solidFill>
                  <a:prstClr val="white"/>
                </a:solidFill>
                <a:latin typeface="Arial" panose="020B0604020202020204" pitchFamily="34" charset="0"/>
                <a:ea typeface="Lato" panose="020F0502020204030203" pitchFamily="34" charset="0"/>
                <a:cs typeface="Arial" panose="020B0604020202020204" pitchFamily="34" charset="0"/>
              </a:rPr>
              <a:t>3 – Collation</a:t>
            </a:r>
          </a:p>
        </p:txBody>
      </p:sp>
      <p:grpSp>
        <p:nvGrpSpPr>
          <p:cNvPr id="10" name="Groupe 77">
            <a:extLst>
              <a:ext uri="{FF2B5EF4-FFF2-40B4-BE49-F238E27FC236}">
                <a16:creationId xmlns:a16="http://schemas.microsoft.com/office/drawing/2014/main" id="{E54AF53A-84A8-533C-9E5B-AE1CE610878E}"/>
              </a:ext>
            </a:extLst>
          </p:cNvPr>
          <p:cNvGrpSpPr/>
          <p:nvPr/>
        </p:nvGrpSpPr>
        <p:grpSpPr>
          <a:xfrm>
            <a:off x="-17351" y="6022260"/>
            <a:ext cx="4280799" cy="307777"/>
            <a:chOff x="75780" y="1816592"/>
            <a:chExt cx="4285263" cy="308098"/>
          </a:xfrm>
        </p:grpSpPr>
        <p:sp>
          <p:nvSpPr>
            <p:cNvPr id="11" name="ZoneTexte 75">
              <a:extLst>
                <a:ext uri="{FF2B5EF4-FFF2-40B4-BE49-F238E27FC236}">
                  <a16:creationId xmlns:a16="http://schemas.microsoft.com/office/drawing/2014/main" id="{F1E49339-A78A-CDED-2927-ABE8D49695B1}"/>
                </a:ext>
              </a:extLst>
            </p:cNvPr>
            <p:cNvSpPr txBox="1"/>
            <p:nvPr/>
          </p:nvSpPr>
          <p:spPr>
            <a:xfrm>
              <a:off x="75780" y="1816592"/>
              <a:ext cx="2160000" cy="307777"/>
            </a:xfrm>
            <a:prstGeom prst="rect">
              <a:avLst/>
            </a:prstGeom>
            <a:noFill/>
          </p:spPr>
          <p:txBody>
            <a:bodyPr wrap="square">
              <a:spAutoFit/>
            </a:bodyPr>
            <a:lstStyle/>
            <a:p>
              <a:pPr defTabSz="913486" hangingPunct="1"/>
              <a:r>
                <a:rPr lang="en-GB" sz="1399"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399" b="0" kern="1200">
                <a:solidFill>
                  <a:srgbClr val="4472C4"/>
                </a:solidFill>
                <a:latin typeface="Arial" panose="020B0604020202020204" pitchFamily="34" charset="0"/>
                <a:ea typeface="+mn-ea"/>
                <a:cs typeface="Arial" panose="020B0604020202020204" pitchFamily="34" charset="0"/>
              </a:endParaRPr>
            </a:p>
          </p:txBody>
        </p:sp>
        <p:sp>
          <p:nvSpPr>
            <p:cNvPr id="13" name="ZoneTexte 76">
              <a:extLst>
                <a:ext uri="{FF2B5EF4-FFF2-40B4-BE49-F238E27FC236}">
                  <a16:creationId xmlns:a16="http://schemas.microsoft.com/office/drawing/2014/main" id="{D7E4CE6D-59AF-6EC1-64BF-E5408AAB7B83}"/>
                </a:ext>
              </a:extLst>
            </p:cNvPr>
            <p:cNvSpPr txBox="1"/>
            <p:nvPr/>
          </p:nvSpPr>
          <p:spPr>
            <a:xfrm>
              <a:off x="2201043" y="1816592"/>
              <a:ext cx="2160000" cy="308098"/>
            </a:xfrm>
            <a:prstGeom prst="rect">
              <a:avLst/>
            </a:prstGeom>
            <a:noFill/>
          </p:spPr>
          <p:txBody>
            <a:bodyPr wrap="square">
              <a:spAutoFit/>
            </a:bodyPr>
            <a:lstStyle/>
            <a:p>
              <a:pPr defTabSz="913486" hangingPunct="1"/>
              <a:r>
                <a:rPr lang="en-GB" kern="1200">
                  <a:solidFill>
                    <a:srgbClr val="4472C4"/>
                  </a:solidFill>
                  <a:latin typeface="Arial" panose="020B0604020202020204" pitchFamily="34" charset="0"/>
                  <a:ea typeface="Lato" panose="020F0502020204030203" pitchFamily="34" charset="0"/>
                  <a:cs typeface="Arial" panose="020B0604020202020204" pitchFamily="34" charset="0"/>
                </a:rPr>
                <a:t>Opportunities</a:t>
              </a:r>
              <a:endParaRPr lang="fr-FR" sz="1199"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grpSp>
      <p:grpSp>
        <p:nvGrpSpPr>
          <p:cNvPr id="15" name="Groupe 77">
            <a:extLst>
              <a:ext uri="{FF2B5EF4-FFF2-40B4-BE49-F238E27FC236}">
                <a16:creationId xmlns:a16="http://schemas.microsoft.com/office/drawing/2014/main" id="{B28794EB-FCBF-B004-FFAA-3DFF571ECF02}"/>
              </a:ext>
            </a:extLst>
          </p:cNvPr>
          <p:cNvGrpSpPr/>
          <p:nvPr/>
        </p:nvGrpSpPr>
        <p:grpSpPr>
          <a:xfrm>
            <a:off x="7573759" y="1487803"/>
            <a:ext cx="4280799" cy="307777"/>
            <a:chOff x="75780" y="1816592"/>
            <a:chExt cx="4285263" cy="308098"/>
          </a:xfrm>
        </p:grpSpPr>
        <p:sp>
          <p:nvSpPr>
            <p:cNvPr id="17" name="ZoneTexte 75">
              <a:extLst>
                <a:ext uri="{FF2B5EF4-FFF2-40B4-BE49-F238E27FC236}">
                  <a16:creationId xmlns:a16="http://schemas.microsoft.com/office/drawing/2014/main" id="{15325D3C-6829-1DDD-FB3C-AC92080AC29B}"/>
                </a:ext>
              </a:extLst>
            </p:cNvPr>
            <p:cNvSpPr txBox="1"/>
            <p:nvPr/>
          </p:nvSpPr>
          <p:spPr>
            <a:xfrm>
              <a:off x="75780" y="1816592"/>
              <a:ext cx="2160000" cy="307777"/>
            </a:xfrm>
            <a:prstGeom prst="rect">
              <a:avLst/>
            </a:prstGeom>
            <a:noFill/>
          </p:spPr>
          <p:txBody>
            <a:bodyPr wrap="square">
              <a:spAutoFit/>
            </a:bodyPr>
            <a:lstStyle/>
            <a:p>
              <a:pPr defTabSz="913486" hangingPunct="1"/>
              <a:r>
                <a:rPr lang="en-GB" sz="1399"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399" kern="1200">
                <a:solidFill>
                  <a:srgbClr val="4472C4"/>
                </a:solidFill>
                <a:latin typeface="Arial" panose="020B0604020202020204" pitchFamily="34" charset="0"/>
                <a:ea typeface="+mn-ea"/>
                <a:cs typeface="Arial" panose="020B0604020202020204" pitchFamily="34" charset="0"/>
              </a:endParaRPr>
            </a:p>
          </p:txBody>
        </p:sp>
        <p:sp>
          <p:nvSpPr>
            <p:cNvPr id="21" name="ZoneTexte 76">
              <a:extLst>
                <a:ext uri="{FF2B5EF4-FFF2-40B4-BE49-F238E27FC236}">
                  <a16:creationId xmlns:a16="http://schemas.microsoft.com/office/drawing/2014/main" id="{E2AB7268-8D9B-F5F9-9109-AA0C62B9EBAB}"/>
                </a:ext>
              </a:extLst>
            </p:cNvPr>
            <p:cNvSpPr txBox="1"/>
            <p:nvPr/>
          </p:nvSpPr>
          <p:spPr>
            <a:xfrm>
              <a:off x="2201043" y="1816592"/>
              <a:ext cx="2160000" cy="308098"/>
            </a:xfrm>
            <a:prstGeom prst="rect">
              <a:avLst/>
            </a:prstGeom>
            <a:noFill/>
          </p:spPr>
          <p:txBody>
            <a:bodyPr wrap="square">
              <a:spAutoFit/>
            </a:bodyPr>
            <a:lstStyle/>
            <a:p>
              <a:pPr defTabSz="913486" hangingPunct="1"/>
              <a:r>
                <a:rPr lang="en-GB" kern="1200">
                  <a:solidFill>
                    <a:srgbClr val="4472C4"/>
                  </a:solidFill>
                  <a:latin typeface="Arial" panose="020B0604020202020204" pitchFamily="34" charset="0"/>
                  <a:ea typeface="Lato" panose="020F0502020204030203" pitchFamily="34" charset="0"/>
                  <a:cs typeface="Arial" panose="020B0604020202020204" pitchFamily="34" charset="0"/>
                </a:rPr>
                <a:t>Opportunities</a:t>
              </a:r>
              <a:endParaRPr lang="fr-FR" sz="1199"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grpSp>
      <p:grpSp>
        <p:nvGrpSpPr>
          <p:cNvPr id="23" name="Groupe 77">
            <a:extLst>
              <a:ext uri="{FF2B5EF4-FFF2-40B4-BE49-F238E27FC236}">
                <a16:creationId xmlns:a16="http://schemas.microsoft.com/office/drawing/2014/main" id="{69CE4069-34CA-CCF1-54F5-70CE01AA5821}"/>
              </a:ext>
            </a:extLst>
          </p:cNvPr>
          <p:cNvGrpSpPr/>
          <p:nvPr/>
        </p:nvGrpSpPr>
        <p:grpSpPr>
          <a:xfrm>
            <a:off x="7550030" y="4036358"/>
            <a:ext cx="4280799" cy="307777"/>
            <a:chOff x="75780" y="1816592"/>
            <a:chExt cx="4285263" cy="308098"/>
          </a:xfrm>
        </p:grpSpPr>
        <p:sp>
          <p:nvSpPr>
            <p:cNvPr id="24" name="ZoneTexte 75">
              <a:extLst>
                <a:ext uri="{FF2B5EF4-FFF2-40B4-BE49-F238E27FC236}">
                  <a16:creationId xmlns:a16="http://schemas.microsoft.com/office/drawing/2014/main" id="{F9361D11-FFC2-1C9B-F7F5-AE8DBD66FBCA}"/>
                </a:ext>
              </a:extLst>
            </p:cNvPr>
            <p:cNvSpPr txBox="1"/>
            <p:nvPr/>
          </p:nvSpPr>
          <p:spPr>
            <a:xfrm>
              <a:off x="75780" y="1816592"/>
              <a:ext cx="2160000" cy="307777"/>
            </a:xfrm>
            <a:prstGeom prst="rect">
              <a:avLst/>
            </a:prstGeom>
            <a:noFill/>
          </p:spPr>
          <p:txBody>
            <a:bodyPr wrap="square">
              <a:spAutoFit/>
            </a:bodyPr>
            <a:lstStyle/>
            <a:p>
              <a:pPr defTabSz="913486" hangingPunct="1"/>
              <a:r>
                <a:rPr lang="en-GB" sz="1399"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399" kern="1200">
                <a:solidFill>
                  <a:srgbClr val="4472C4"/>
                </a:solidFill>
                <a:latin typeface="Arial" panose="020B0604020202020204" pitchFamily="34" charset="0"/>
                <a:ea typeface="+mn-ea"/>
                <a:cs typeface="Arial" panose="020B0604020202020204" pitchFamily="34" charset="0"/>
              </a:endParaRPr>
            </a:p>
          </p:txBody>
        </p:sp>
        <p:sp>
          <p:nvSpPr>
            <p:cNvPr id="25" name="ZoneTexte 76">
              <a:extLst>
                <a:ext uri="{FF2B5EF4-FFF2-40B4-BE49-F238E27FC236}">
                  <a16:creationId xmlns:a16="http://schemas.microsoft.com/office/drawing/2014/main" id="{9CFA0305-CC63-62FC-8D19-D7637CCC976B}"/>
                </a:ext>
              </a:extLst>
            </p:cNvPr>
            <p:cNvSpPr txBox="1"/>
            <p:nvPr/>
          </p:nvSpPr>
          <p:spPr>
            <a:xfrm>
              <a:off x="2201043" y="1816592"/>
              <a:ext cx="2160000" cy="308098"/>
            </a:xfrm>
            <a:prstGeom prst="rect">
              <a:avLst/>
            </a:prstGeom>
            <a:noFill/>
          </p:spPr>
          <p:txBody>
            <a:bodyPr wrap="square">
              <a:spAutoFit/>
            </a:bodyPr>
            <a:lstStyle/>
            <a:p>
              <a:pPr defTabSz="913486" hangingPunct="1"/>
              <a:r>
                <a:rPr lang="en-GB" kern="1200">
                  <a:solidFill>
                    <a:srgbClr val="4472C4"/>
                  </a:solidFill>
                  <a:latin typeface="Arial" panose="020B0604020202020204" pitchFamily="34" charset="0"/>
                  <a:ea typeface="Lato" panose="020F0502020204030203" pitchFamily="34" charset="0"/>
                  <a:cs typeface="Arial" panose="020B0604020202020204" pitchFamily="34" charset="0"/>
                </a:rPr>
                <a:t>Opportunities</a:t>
              </a:r>
              <a:endParaRPr lang="fr-FR" sz="1199"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grpSp>
      <p:grpSp>
        <p:nvGrpSpPr>
          <p:cNvPr id="27" name="Groupe 77">
            <a:extLst>
              <a:ext uri="{FF2B5EF4-FFF2-40B4-BE49-F238E27FC236}">
                <a16:creationId xmlns:a16="http://schemas.microsoft.com/office/drawing/2014/main" id="{A2117157-D791-A391-38DE-82D2D4BEAFBE}"/>
              </a:ext>
            </a:extLst>
          </p:cNvPr>
          <p:cNvGrpSpPr/>
          <p:nvPr/>
        </p:nvGrpSpPr>
        <p:grpSpPr>
          <a:xfrm>
            <a:off x="7550030" y="5428575"/>
            <a:ext cx="4280799" cy="307777"/>
            <a:chOff x="75780" y="1816592"/>
            <a:chExt cx="4285263" cy="308098"/>
          </a:xfrm>
        </p:grpSpPr>
        <p:sp>
          <p:nvSpPr>
            <p:cNvPr id="29" name="ZoneTexte 75">
              <a:extLst>
                <a:ext uri="{FF2B5EF4-FFF2-40B4-BE49-F238E27FC236}">
                  <a16:creationId xmlns:a16="http://schemas.microsoft.com/office/drawing/2014/main" id="{39808DF2-CB86-6B6E-687C-0888D07D450A}"/>
                </a:ext>
              </a:extLst>
            </p:cNvPr>
            <p:cNvSpPr txBox="1"/>
            <p:nvPr/>
          </p:nvSpPr>
          <p:spPr>
            <a:xfrm>
              <a:off x="75780" y="1816592"/>
              <a:ext cx="2160000" cy="307777"/>
            </a:xfrm>
            <a:prstGeom prst="rect">
              <a:avLst/>
            </a:prstGeom>
            <a:noFill/>
          </p:spPr>
          <p:txBody>
            <a:bodyPr wrap="square">
              <a:spAutoFit/>
            </a:bodyPr>
            <a:lstStyle/>
            <a:p>
              <a:pPr defTabSz="913486" hangingPunct="1"/>
              <a:r>
                <a:rPr lang="en-GB" sz="1399" kern="1200">
                  <a:solidFill>
                    <a:srgbClr val="4472C4"/>
                  </a:solidFill>
                  <a:latin typeface="Arial" panose="020B0604020202020204" pitchFamily="34" charset="0"/>
                  <a:ea typeface="Lato" panose="020F0502020204030203" pitchFamily="34" charset="0"/>
                  <a:cs typeface="Arial" panose="020B0604020202020204" pitchFamily="34" charset="0"/>
                </a:rPr>
                <a:t>Aspirations</a:t>
              </a:r>
              <a:endParaRPr lang="fr-FR" sz="1399" kern="1200">
                <a:solidFill>
                  <a:srgbClr val="4472C4"/>
                </a:solidFill>
                <a:latin typeface="Arial" panose="020B0604020202020204" pitchFamily="34" charset="0"/>
                <a:ea typeface="+mn-ea"/>
                <a:cs typeface="Arial" panose="020B0604020202020204" pitchFamily="34" charset="0"/>
              </a:endParaRPr>
            </a:p>
          </p:txBody>
        </p:sp>
        <p:sp>
          <p:nvSpPr>
            <p:cNvPr id="32" name="ZoneTexte 76">
              <a:extLst>
                <a:ext uri="{FF2B5EF4-FFF2-40B4-BE49-F238E27FC236}">
                  <a16:creationId xmlns:a16="http://schemas.microsoft.com/office/drawing/2014/main" id="{73DDAE82-CBD0-DFAC-B744-C2642DB141C6}"/>
                </a:ext>
              </a:extLst>
            </p:cNvPr>
            <p:cNvSpPr txBox="1"/>
            <p:nvPr/>
          </p:nvSpPr>
          <p:spPr>
            <a:xfrm>
              <a:off x="2201043" y="1816592"/>
              <a:ext cx="2160000" cy="308098"/>
            </a:xfrm>
            <a:prstGeom prst="rect">
              <a:avLst/>
            </a:prstGeom>
            <a:noFill/>
          </p:spPr>
          <p:txBody>
            <a:bodyPr wrap="square">
              <a:spAutoFit/>
            </a:bodyPr>
            <a:lstStyle/>
            <a:p>
              <a:pPr defTabSz="913486" hangingPunct="1"/>
              <a:r>
                <a:rPr lang="en-GB" kern="1200">
                  <a:solidFill>
                    <a:srgbClr val="4472C4"/>
                  </a:solidFill>
                  <a:latin typeface="Arial" panose="020B0604020202020204" pitchFamily="34" charset="0"/>
                  <a:ea typeface="Lato" panose="020F0502020204030203" pitchFamily="34" charset="0"/>
                  <a:cs typeface="Arial" panose="020B0604020202020204" pitchFamily="34" charset="0"/>
                </a:rPr>
                <a:t>Opportunities</a:t>
              </a:r>
              <a:endParaRPr lang="fr-FR" sz="1199" kern="1200">
                <a:solidFill>
                  <a:srgbClr val="4472C4"/>
                </a:solidFill>
                <a:latin typeface="Arial" panose="020B0604020202020204" pitchFamily="34" charset="0"/>
                <a:ea typeface="Lato" panose="020F0502020204030203" pitchFamily="34" charset="0"/>
                <a:cs typeface="Arial" panose="020B0604020202020204" pitchFamily="34" charset="0"/>
              </a:endParaRPr>
            </a:p>
          </p:txBody>
        </p:sp>
      </p:grpSp>
      <p:sp>
        <p:nvSpPr>
          <p:cNvPr id="34" name="ZoneTexte 25">
            <a:extLst>
              <a:ext uri="{FF2B5EF4-FFF2-40B4-BE49-F238E27FC236}">
                <a16:creationId xmlns:a16="http://schemas.microsoft.com/office/drawing/2014/main" id="{C81EFE63-98AC-D7DB-FEA5-245E234B0C8C}"/>
              </a:ext>
            </a:extLst>
          </p:cNvPr>
          <p:cNvSpPr txBox="1"/>
          <p:nvPr/>
        </p:nvSpPr>
        <p:spPr>
          <a:xfrm>
            <a:off x="2327737" y="1893423"/>
            <a:ext cx="2157750" cy="1107226"/>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Revision of DHIS2 + PSERAN indicators (registers)</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Early Warning System (EWS) and Anticipatory Action (AA) Initiative</a:t>
            </a:r>
          </a:p>
        </p:txBody>
      </p:sp>
      <p:sp>
        <p:nvSpPr>
          <p:cNvPr id="37" name="ZoneTexte 25">
            <a:extLst>
              <a:ext uri="{FF2B5EF4-FFF2-40B4-BE49-F238E27FC236}">
                <a16:creationId xmlns:a16="http://schemas.microsoft.com/office/drawing/2014/main" id="{9865C283-7D06-6ABB-837D-59751266A770}"/>
              </a:ext>
            </a:extLst>
          </p:cNvPr>
          <p:cNvSpPr txBox="1"/>
          <p:nvPr/>
        </p:nvSpPr>
        <p:spPr>
          <a:xfrm>
            <a:off x="2235308" y="3909490"/>
            <a:ext cx="2232371" cy="1783822"/>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Planning and localization (nutritional assessment plan)</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Donor interest in nexus-oriented tools and processes</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 BNGRC Leadership (SAP)</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New community health policy (including data collection)</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Nutrition communication platform (ONN + other actors)</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Upcoming surveys (KAP, MN)</a:t>
            </a:r>
          </a:p>
        </p:txBody>
      </p:sp>
      <p:sp>
        <p:nvSpPr>
          <p:cNvPr id="38" name="ZoneTexte 65">
            <a:extLst>
              <a:ext uri="{FF2B5EF4-FFF2-40B4-BE49-F238E27FC236}">
                <a16:creationId xmlns:a16="http://schemas.microsoft.com/office/drawing/2014/main" id="{F914AB09-EF3B-9B59-8842-AFB600B42001}"/>
              </a:ext>
            </a:extLst>
          </p:cNvPr>
          <p:cNvSpPr txBox="1"/>
          <p:nvPr/>
        </p:nvSpPr>
        <p:spPr>
          <a:xfrm>
            <a:off x="9833747" y="1713750"/>
            <a:ext cx="2176753" cy="2122119"/>
          </a:xfrm>
          <a:prstGeom prst="rect">
            <a:avLst/>
          </a:prstGeom>
          <a:noFill/>
          <a:ln>
            <a:noFill/>
          </a:ln>
        </p:spPr>
        <p:txBody>
          <a:bodyPr wrap="square">
            <a:spAutoFit/>
          </a:bodyPr>
          <a:lstStyle/>
          <a:p>
            <a:pPr marL="177622" indent="-177622"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Revision of DHIS2 with integration of dashboards to support decision making</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Sub-cluster and technical working groups</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IPC AMN Certification</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Integration of formative research data into analyses</a:t>
            </a:r>
          </a:p>
          <a:p>
            <a:pPr marL="177622" indent="-177622"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IPC GSU Monitoring of risk factors (with reflection in progress for the elements of collection and analysis)</a:t>
            </a:r>
          </a:p>
        </p:txBody>
      </p:sp>
      <p:sp>
        <p:nvSpPr>
          <p:cNvPr id="42" name="ZoneTexte 70">
            <a:extLst>
              <a:ext uri="{FF2B5EF4-FFF2-40B4-BE49-F238E27FC236}">
                <a16:creationId xmlns:a16="http://schemas.microsoft.com/office/drawing/2014/main" id="{9DEC5AE7-B117-E4B2-720B-BCED6F27447E}"/>
              </a:ext>
            </a:extLst>
          </p:cNvPr>
          <p:cNvSpPr txBox="1"/>
          <p:nvPr/>
        </p:nvSpPr>
        <p:spPr>
          <a:xfrm>
            <a:off x="7758357" y="4260792"/>
            <a:ext cx="2157750" cy="768639"/>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GB" sz="1099" b="0" kern="1200">
                <a:solidFill>
                  <a:srgbClr val="ED7D31"/>
                </a:solidFill>
                <a:latin typeface="Arial" panose="020B0604020202020204" pitchFamily="34" charset="0"/>
                <a:ea typeface="Lato" panose="020F0502020204030203" pitchFamily="34" charset="0"/>
                <a:cs typeface="Arial" panose="020B0604020202020204" pitchFamily="34" charset="0"/>
              </a:rPr>
              <a:t>Coordinated communication plan and advocacy strategy</a:t>
            </a:r>
          </a:p>
          <a:p>
            <a:pPr marL="171279" indent="-171279" algn="l" defTabSz="913486" hangingPunct="1">
              <a:buClr>
                <a:srgbClr val="ED7D31">
                  <a:lumMod val="75000"/>
                </a:srgbClr>
              </a:buClr>
              <a:buFont typeface="Wingdings" panose="05000000000000000000" pitchFamily="2" charset="2"/>
              <a:buChar char="Ø"/>
              <a:defRPr/>
            </a:pPr>
            <a:r>
              <a:rPr lang="en-GB" sz="1099"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Strengthened accountability aspects</a:t>
            </a:r>
          </a:p>
        </p:txBody>
      </p:sp>
      <p:sp>
        <p:nvSpPr>
          <p:cNvPr id="43" name="ZoneTexte 72">
            <a:extLst>
              <a:ext uri="{FF2B5EF4-FFF2-40B4-BE49-F238E27FC236}">
                <a16:creationId xmlns:a16="http://schemas.microsoft.com/office/drawing/2014/main" id="{1C337270-FA15-7E6F-880F-B70D6C26272A}"/>
              </a:ext>
            </a:extLst>
          </p:cNvPr>
          <p:cNvSpPr txBox="1"/>
          <p:nvPr/>
        </p:nvSpPr>
        <p:spPr>
          <a:xfrm>
            <a:off x="9888199" y="5617218"/>
            <a:ext cx="2157750" cy="599780"/>
          </a:xfrm>
          <a:prstGeom prst="rect">
            <a:avLst/>
          </a:prstGeom>
          <a:noFill/>
        </p:spPr>
        <p:txBody>
          <a:bodyPr wrap="square">
            <a:spAutoFit/>
          </a:bodyPr>
          <a:lstStyle/>
          <a:p>
            <a:pPr marL="171279" indent="-171279" algn="l" defTabSz="913486" hangingPunct="1">
              <a:buClr>
                <a:srgbClr val="ED7D31">
                  <a:lumMod val="75000"/>
                </a:srgbClr>
              </a:buClr>
              <a:buFont typeface="Wingdings" panose="05000000000000000000" pitchFamily="2" charset="2"/>
              <a:buChar char="Ø"/>
              <a:defRPr/>
            </a:pPr>
            <a:r>
              <a:rPr lang="en-US" sz="1099" b="0" kern="1200" err="1">
                <a:solidFill>
                  <a:schemeClr val="tx1"/>
                </a:solidFill>
                <a:latin typeface="Arial" panose="020B0604020202020204" pitchFamily="34" charset="0"/>
                <a:ea typeface="Lato" panose="020F0502020204030203" pitchFamily="34" charset="0"/>
                <a:cs typeface="Arial" panose="020B0604020202020204" pitchFamily="34" charset="0"/>
              </a:rPr>
              <a:t>Decentralisation</a:t>
            </a: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 policy (long term)</a:t>
            </a:r>
          </a:p>
          <a:p>
            <a:pPr marL="171279" indent="-171279" algn="l" defTabSz="913486" hangingPunct="1">
              <a:buClr>
                <a:srgbClr val="ED7D31">
                  <a:lumMod val="75000"/>
                </a:srgbClr>
              </a:buClr>
              <a:buFont typeface="Wingdings" panose="05000000000000000000" pitchFamily="2" charset="2"/>
              <a:buChar char="Ø"/>
              <a:defRPr/>
            </a:pPr>
            <a:r>
              <a:rPr lang="en-US" sz="1099" b="0" kern="1200">
                <a:solidFill>
                  <a:schemeClr val="tx1"/>
                </a:solidFill>
                <a:latin typeface="Arial" panose="020B0604020202020204" pitchFamily="34" charset="0"/>
                <a:ea typeface="Lato" panose="020F0502020204030203" pitchFamily="34" charset="0"/>
                <a:cs typeface="Arial" panose="020B0604020202020204" pitchFamily="34" charset="0"/>
              </a:rPr>
              <a:t>SAP development</a:t>
            </a:r>
            <a:endParaRPr lang="en-GB" sz="1099" b="0" kern="1200">
              <a:solidFill>
                <a:schemeClr val="tx1"/>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588828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627081-A701-E3A5-B732-30DBCD4F455B}"/>
              </a:ext>
            </a:extLst>
          </p:cNvPr>
          <p:cNvSpPr txBox="1"/>
          <p:nvPr/>
        </p:nvSpPr>
        <p:spPr>
          <a:xfrm>
            <a:off x="2339320" y="1415383"/>
            <a:ext cx="9672890" cy="1936972"/>
          </a:xfrm>
          <a:prstGeom prst="rect">
            <a:avLst/>
          </a:prstGeom>
          <a:noFill/>
        </p:spPr>
        <p:txBody>
          <a:bodyPr wrap="square">
            <a:spAutoFit/>
          </a:bodyPr>
          <a:lstStyle/>
          <a:p>
            <a:pPr algn="just" defTabSz="913486" hangingPunct="1"/>
            <a:r>
              <a:rPr lang="en-US" sz="2398" b="0" kern="1200">
                <a:solidFill>
                  <a:prstClr val="black"/>
                </a:solidFill>
                <a:latin typeface="Arial" panose="020B0604020202020204" pitchFamily="34" charset="0"/>
                <a:ea typeface="+mn-ea"/>
                <a:cs typeface="Arial" panose="020B0604020202020204" pitchFamily="34" charset="0"/>
              </a:rPr>
              <a:t>Take stock of the </a:t>
            </a:r>
            <a:r>
              <a:rPr lang="en-US" sz="2398" b="0" kern="1200" err="1">
                <a:solidFill>
                  <a:prstClr val="black"/>
                </a:solidFill>
                <a:latin typeface="Arial" panose="020B0604020202020204" pitchFamily="34" charset="0"/>
                <a:ea typeface="+mn-ea"/>
                <a:cs typeface="Arial" panose="020B0604020202020204" pitchFamily="34" charset="0"/>
              </a:rPr>
              <a:t>NuVAC</a:t>
            </a:r>
            <a:r>
              <a:rPr lang="en-US" sz="2398" b="0" kern="1200">
                <a:solidFill>
                  <a:prstClr val="black"/>
                </a:solidFill>
                <a:latin typeface="Arial" panose="020B0604020202020204" pitchFamily="34" charset="0"/>
                <a:ea typeface="+mn-ea"/>
                <a:cs typeface="Arial" panose="020B0604020202020204" pitchFamily="34" charset="0"/>
              </a:rPr>
              <a:t> joint initiative and co-design the strategic vision and technical linkages critical to its long-term success through exchanges between key actors at the global, regional and national levels. to its long-term success through exchanges between key actors at the global, regional and national levels.</a:t>
            </a:r>
            <a:endParaRPr lang="fr-FR" sz="2398" b="0" kern="1200">
              <a:solidFill>
                <a:prstClr val="black"/>
              </a:solidFill>
              <a:latin typeface="Arial" panose="020B0604020202020204" pitchFamily="34" charset="0"/>
              <a:ea typeface="+mn-ea"/>
              <a:cs typeface="Arial" panose="020B0604020202020204" pitchFamily="34" charset="0"/>
            </a:endParaRPr>
          </a:p>
        </p:txBody>
      </p:sp>
      <p:pic>
        <p:nvPicPr>
          <p:cNvPr id="3" name="Image 2">
            <a:extLst>
              <a:ext uri="{FF2B5EF4-FFF2-40B4-BE49-F238E27FC236}">
                <a16:creationId xmlns:a16="http://schemas.microsoft.com/office/drawing/2014/main" id="{DA9A6FF3-D909-DADC-B1E3-B54B9C14FF20}"/>
              </a:ext>
            </a:extLst>
          </p:cNvPr>
          <p:cNvPicPr>
            <a:picLocks noChangeAspect="1"/>
          </p:cNvPicPr>
          <p:nvPr/>
        </p:nvPicPr>
        <p:blipFill>
          <a:blip r:embed="rId2"/>
          <a:stretch>
            <a:fillRect/>
          </a:stretch>
        </p:blipFill>
        <p:spPr>
          <a:xfrm>
            <a:off x="146995" y="1564438"/>
            <a:ext cx="2001416" cy="1466687"/>
          </a:xfrm>
          <a:prstGeom prst="rect">
            <a:avLst/>
          </a:prstGeom>
        </p:spPr>
      </p:pic>
      <p:pic>
        <p:nvPicPr>
          <p:cNvPr id="6" name="Image 5">
            <a:extLst>
              <a:ext uri="{FF2B5EF4-FFF2-40B4-BE49-F238E27FC236}">
                <a16:creationId xmlns:a16="http://schemas.microsoft.com/office/drawing/2014/main" id="{6AA7CA60-9736-E6E0-4378-D9B66AF7DC9B}"/>
              </a:ext>
            </a:extLst>
          </p:cNvPr>
          <p:cNvPicPr>
            <a:picLocks noChangeAspect="1"/>
          </p:cNvPicPr>
          <p:nvPr/>
        </p:nvPicPr>
        <p:blipFill>
          <a:blip r:embed="rId3"/>
          <a:stretch>
            <a:fillRect/>
          </a:stretch>
        </p:blipFill>
        <p:spPr>
          <a:xfrm>
            <a:off x="10139506" y="4209613"/>
            <a:ext cx="1892803" cy="2221986"/>
          </a:xfrm>
          <a:prstGeom prst="rect">
            <a:avLst/>
          </a:prstGeom>
        </p:spPr>
      </p:pic>
      <p:graphicFrame>
        <p:nvGraphicFramePr>
          <p:cNvPr id="7" name="Diagramme 6">
            <a:extLst>
              <a:ext uri="{FF2B5EF4-FFF2-40B4-BE49-F238E27FC236}">
                <a16:creationId xmlns:a16="http://schemas.microsoft.com/office/drawing/2014/main" id="{75819B63-7F2E-F706-727C-63C69FC2FBD6}"/>
              </a:ext>
            </a:extLst>
          </p:cNvPr>
          <p:cNvGraphicFramePr/>
          <p:nvPr/>
        </p:nvGraphicFramePr>
        <p:xfrm>
          <a:off x="146992" y="3731598"/>
          <a:ext cx="9767255" cy="2894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Connecteur droit 3">
            <a:extLst>
              <a:ext uri="{FF2B5EF4-FFF2-40B4-BE49-F238E27FC236}">
                <a16:creationId xmlns:a16="http://schemas.microsoft.com/office/drawing/2014/main" id="{CBA4D7D7-3565-D8C6-DC5F-A05661CDB4F6}"/>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2" name="Titre 1">
            <a:extLst>
              <a:ext uri="{FF2B5EF4-FFF2-40B4-BE49-F238E27FC236}">
                <a16:creationId xmlns:a16="http://schemas.microsoft.com/office/drawing/2014/main" id="{10C07701-4D29-C757-B7D2-D5B9DB89E523}"/>
              </a:ext>
            </a:extLst>
          </p:cNvPr>
          <p:cNvSpPr txBox="1">
            <a:spLocks/>
          </p:cNvSpPr>
          <p:nvPr/>
        </p:nvSpPr>
        <p:spPr>
          <a:xfrm>
            <a:off x="1635780" y="137606"/>
            <a:ext cx="9692440" cy="841038"/>
          </a:xfrm>
          <a:prstGeom prst="rect">
            <a:avLst/>
          </a:prstGeom>
        </p:spPr>
        <p:txBody>
          <a:bodyPr vert="horz" lIns="91440" tIns="45720" rIns="91440" bIns="45720" rtlCol="0" anchor="ctr">
            <a:normAutofit/>
          </a:bodyPr>
          <a:lstStyle>
            <a:lvl1pPr algn="l" defTabSz="913486" rtl="0" eaLnBrk="1" latinLnBrk="0" hangingPunct="1">
              <a:lnSpc>
                <a:spcPct val="90000"/>
              </a:lnSpc>
              <a:spcBef>
                <a:spcPct val="0"/>
              </a:spcBef>
              <a:buNone/>
              <a:defRPr sz="4396" kern="1200">
                <a:solidFill>
                  <a:schemeClr val="tx1"/>
                </a:solidFill>
                <a:latin typeface="+mj-lt"/>
                <a:ea typeface="+mj-ea"/>
                <a:cs typeface="+mj-cs"/>
              </a:defRPr>
            </a:lvl1pPr>
          </a:lstStyle>
          <a:p>
            <a:r>
              <a:rPr lang="en-US" sz="2398" b="1">
                <a:solidFill>
                  <a:schemeClr val="accent2">
                    <a:lumMod val="75000"/>
                  </a:schemeClr>
                </a:solidFill>
                <a:latin typeface="Arial" panose="020B0604020202020204" pitchFamily="34" charset="0"/>
                <a:ea typeface="+mn-ea"/>
                <a:cs typeface="Arial" panose="020B0604020202020204" pitchFamily="34" charset="0"/>
              </a:rPr>
              <a:t>Highlight 2 : CONSULTATION WORKSHOP </a:t>
            </a:r>
            <a:br>
              <a:rPr lang="en-US" sz="2398" b="1">
                <a:solidFill>
                  <a:schemeClr val="accent2">
                    <a:lumMod val="75000"/>
                  </a:schemeClr>
                </a:solidFill>
                <a:latin typeface="Arial" panose="020B0604020202020204" pitchFamily="34" charset="0"/>
                <a:ea typeface="+mn-ea"/>
                <a:cs typeface="Arial" panose="020B0604020202020204" pitchFamily="34" charset="0"/>
              </a:rPr>
            </a:br>
            <a:r>
              <a:rPr lang="en-US" sz="2398" b="1">
                <a:solidFill>
                  <a:schemeClr val="accent2">
                    <a:lumMod val="75000"/>
                  </a:schemeClr>
                </a:solidFill>
                <a:latin typeface="Arial" panose="020B0604020202020204" pitchFamily="34" charset="0"/>
                <a:ea typeface="+mn-ea"/>
                <a:cs typeface="Arial" panose="020B0604020202020204" pitchFamily="34" charset="0"/>
              </a:rPr>
              <a:t>01 to 03 November 2023 in Nairobi, KENYA</a:t>
            </a:r>
            <a:endParaRPr lang="fr-FR" sz="2398" b="1">
              <a:solidFill>
                <a:schemeClr val="accent2">
                  <a:lumMod val="75000"/>
                </a:schemeClr>
              </a:solidFill>
              <a:latin typeface="Arial" panose="020B0604020202020204" pitchFamily="34" charset="0"/>
              <a:ea typeface="+mn-ea"/>
              <a:cs typeface="Arial" panose="020B0604020202020204" pitchFamily="34" charset="0"/>
            </a:endParaRPr>
          </a:p>
        </p:txBody>
      </p:sp>
      <p:pic>
        <p:nvPicPr>
          <p:cNvPr id="15" name="Image 1">
            <a:extLst>
              <a:ext uri="{FF2B5EF4-FFF2-40B4-BE49-F238E27FC236}">
                <a16:creationId xmlns:a16="http://schemas.microsoft.com/office/drawing/2014/main" id="{7CC3F4DB-5238-4E37-C7FF-BE02BD1B9846}"/>
              </a:ext>
            </a:extLst>
          </p:cNvPr>
          <p:cNvPicPr>
            <a:picLocks noChangeAspect="1"/>
          </p:cNvPicPr>
          <p:nvPr/>
        </p:nvPicPr>
        <p:blipFill>
          <a:blip r:embed="rId9"/>
          <a:stretch>
            <a:fillRect/>
          </a:stretch>
        </p:blipFill>
        <p:spPr>
          <a:xfrm>
            <a:off x="430951" y="86223"/>
            <a:ext cx="1129454" cy="936706"/>
          </a:xfrm>
          <a:prstGeom prst="rect">
            <a:avLst/>
          </a:prstGeom>
        </p:spPr>
      </p:pic>
    </p:spTree>
    <p:extLst>
      <p:ext uri="{BB962C8B-B14F-4D97-AF65-F5344CB8AC3E}">
        <p14:creationId xmlns:p14="http://schemas.microsoft.com/office/powerpoint/2010/main" val="3955360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0861-0D6D-D7B6-1BE5-1426D353AF69}"/>
            </a:ext>
          </a:extLst>
        </p:cNvPr>
        <p:cNvGrpSpPr/>
        <p:nvPr/>
      </p:nvGrpSpPr>
      <p:grpSpPr>
        <a:xfrm>
          <a:off x="0" y="0"/>
          <a:ext cx="0" cy="0"/>
          <a:chOff x="0" y="0"/>
          <a:chExt cx="0" cy="0"/>
        </a:xfrm>
      </p:grpSpPr>
      <p:pic>
        <p:nvPicPr>
          <p:cNvPr id="4" name="Picture 3" descr="A group of women in colorful scarves&#10;&#10;Description automatically generated">
            <a:extLst>
              <a:ext uri="{FF2B5EF4-FFF2-40B4-BE49-F238E27FC236}">
                <a16:creationId xmlns:a16="http://schemas.microsoft.com/office/drawing/2014/main" id="{52FAB05F-138E-99D8-10EC-89926259D9A6}"/>
              </a:ext>
            </a:extLst>
          </p:cNvPr>
          <p:cNvPicPr>
            <a:picLocks noChangeAspect="1"/>
          </p:cNvPicPr>
          <p:nvPr/>
        </p:nvPicPr>
        <p:blipFill rotWithShape="1">
          <a:blip r:embed="rId3">
            <a:alphaModFix/>
          </a:blip>
          <a:srcRect t="5100" b="10630"/>
          <a:stretch/>
        </p:blipFill>
        <p:spPr>
          <a:xfrm>
            <a:off x="20" y="3582"/>
            <a:ext cx="12179280" cy="6850846"/>
          </a:xfrm>
          <a:prstGeom prst="rect">
            <a:avLst/>
          </a:prstGeom>
        </p:spPr>
      </p:pic>
      <p:sp>
        <p:nvSpPr>
          <p:cNvPr id="2" name="TextBox 1">
            <a:extLst>
              <a:ext uri="{FF2B5EF4-FFF2-40B4-BE49-F238E27FC236}">
                <a16:creationId xmlns:a16="http://schemas.microsoft.com/office/drawing/2014/main" id="{6EBDD0D7-16EE-BC25-D5AC-1988EFEC7860}"/>
              </a:ext>
            </a:extLst>
          </p:cNvPr>
          <p:cNvSpPr txBox="1"/>
          <p:nvPr/>
        </p:nvSpPr>
        <p:spPr>
          <a:xfrm>
            <a:off x="2187278" y="2702461"/>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lnSpcReduction="10000"/>
          </a:bodyPr>
          <a:lstStyle/>
          <a:p>
            <a:pPr marL="0" marR="0" indent="0" algn="ctr" defTabSz="412750" rtl="0" fontAlgn="auto" latinLnBrk="0" hangingPunct="0">
              <a:lnSpc>
                <a:spcPct val="100000"/>
              </a:lnSpc>
              <a:spcBef>
                <a:spcPts val="0"/>
              </a:spcBef>
              <a:spcAft>
                <a:spcPts val="0"/>
              </a:spcAft>
              <a:buClrTx/>
              <a:buSzTx/>
              <a:buFontTx/>
              <a:buNone/>
              <a:tabLst/>
            </a:pPr>
            <a:r>
              <a:rPr lang="en-US" sz="4800">
                <a:solidFill>
                  <a:srgbClr val="455F51"/>
                </a:solidFill>
              </a:rPr>
              <a:t>GNC New Ways of Working</a:t>
            </a:r>
            <a:endParaRPr kumimoji="0" lang="en-NL" sz="4800" b="0" i="0" u="none" strike="noStrike" cap="none" spc="0" normalizeH="0" baseline="0">
              <a:ln>
                <a:noFill/>
              </a:ln>
              <a:solidFill>
                <a:srgbClr val="455F51"/>
              </a:solidFill>
              <a:effectLst/>
              <a:uFillTx/>
              <a:latin typeface="Helvetica Neue"/>
              <a:ea typeface="Helvetica Neue"/>
              <a:cs typeface="Helvetica Neue"/>
              <a:sym typeface="Helvetica Neue"/>
            </a:endParaRPr>
          </a:p>
        </p:txBody>
      </p:sp>
      <p:pic>
        <p:nvPicPr>
          <p:cNvPr id="8" name="Picture 7" descr="A black background with white text&#10;&#10;Description automatically generated">
            <a:extLst>
              <a:ext uri="{FF2B5EF4-FFF2-40B4-BE49-F238E27FC236}">
                <a16:creationId xmlns:a16="http://schemas.microsoft.com/office/drawing/2014/main" id="{E6398983-D942-A20E-9AAC-8A150EB18258}"/>
              </a:ext>
            </a:extLst>
          </p:cNvPr>
          <p:cNvPicPr>
            <a:picLocks noChangeAspect="1"/>
          </p:cNvPicPr>
          <p:nvPr/>
        </p:nvPicPr>
        <p:blipFill>
          <a:blip r:embed="rId4"/>
          <a:stretch>
            <a:fillRect/>
          </a:stretch>
        </p:blipFill>
        <p:spPr>
          <a:xfrm>
            <a:off x="9641945" y="5756617"/>
            <a:ext cx="2102380" cy="817871"/>
          </a:xfrm>
          <a:prstGeom prst="rect">
            <a:avLst/>
          </a:prstGeom>
        </p:spPr>
      </p:pic>
    </p:spTree>
    <p:extLst>
      <p:ext uri="{BB962C8B-B14F-4D97-AF65-F5344CB8AC3E}">
        <p14:creationId xmlns:p14="http://schemas.microsoft.com/office/powerpoint/2010/main" val="212528432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3">
            <a:extLst>
              <a:ext uri="{FF2B5EF4-FFF2-40B4-BE49-F238E27FC236}">
                <a16:creationId xmlns:a16="http://schemas.microsoft.com/office/drawing/2014/main" id="{DFDD7E5B-3A19-AF52-6C36-7758272263A3}"/>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8" name="ZoneTexte 9">
            <a:extLst>
              <a:ext uri="{FF2B5EF4-FFF2-40B4-BE49-F238E27FC236}">
                <a16:creationId xmlns:a16="http://schemas.microsoft.com/office/drawing/2014/main" id="{89240BC4-4617-4683-14BF-14DB592E2706}"/>
              </a:ext>
            </a:extLst>
          </p:cNvPr>
          <p:cNvSpPr txBox="1"/>
          <p:nvPr/>
        </p:nvSpPr>
        <p:spPr>
          <a:xfrm>
            <a:off x="1714557" y="306146"/>
            <a:ext cx="8571874" cy="461665"/>
          </a:xfrm>
          <a:prstGeom prst="rect">
            <a:avLst/>
          </a:prstGeom>
          <a:noFill/>
        </p:spPr>
        <p:txBody>
          <a:bodyPr wrap="square" rtlCol="0">
            <a:spAutoFit/>
          </a:bodyPr>
          <a:lstStyle/>
          <a:p>
            <a:pPr algn="l" defTabSz="913486" hangingPunct="1"/>
            <a:r>
              <a:rPr lang="en-US" sz="2400" kern="1200">
                <a:solidFill>
                  <a:srgbClr val="ED7D31">
                    <a:lumMod val="75000"/>
                  </a:srgbClr>
                </a:solidFill>
                <a:latin typeface="Arial" panose="020B0604020202020204" pitchFamily="34" charset="0"/>
                <a:ea typeface="+mn-ea"/>
                <a:cs typeface="Arial" panose="020B0604020202020204" pitchFamily="34" charset="0"/>
              </a:rPr>
              <a:t>Key recommendations – Nairobi workshop</a:t>
            </a:r>
          </a:p>
        </p:txBody>
      </p:sp>
      <p:graphicFrame>
        <p:nvGraphicFramePr>
          <p:cNvPr id="11" name="Diagramme 4">
            <a:extLst>
              <a:ext uri="{FF2B5EF4-FFF2-40B4-BE49-F238E27FC236}">
                <a16:creationId xmlns:a16="http://schemas.microsoft.com/office/drawing/2014/main" id="{BCFC2E71-614F-05B5-8844-05138951EF43}"/>
              </a:ext>
            </a:extLst>
          </p:cNvPr>
          <p:cNvGraphicFramePr/>
          <p:nvPr/>
        </p:nvGraphicFramePr>
        <p:xfrm>
          <a:off x="300796" y="1162795"/>
          <a:ext cx="11315634" cy="5531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 1">
            <a:extLst>
              <a:ext uri="{FF2B5EF4-FFF2-40B4-BE49-F238E27FC236}">
                <a16:creationId xmlns:a16="http://schemas.microsoft.com/office/drawing/2014/main" id="{8E71969E-B351-0A33-93D8-B44EFA283768}"/>
              </a:ext>
            </a:extLst>
          </p:cNvPr>
          <p:cNvPicPr>
            <a:picLocks noChangeAspect="1"/>
          </p:cNvPicPr>
          <p:nvPr/>
        </p:nvPicPr>
        <p:blipFill>
          <a:blip r:embed="rId7"/>
          <a:stretch>
            <a:fillRect/>
          </a:stretch>
        </p:blipFill>
        <p:spPr>
          <a:xfrm>
            <a:off x="430951" y="86223"/>
            <a:ext cx="1129454" cy="936706"/>
          </a:xfrm>
          <a:prstGeom prst="rect">
            <a:avLst/>
          </a:prstGeom>
        </p:spPr>
      </p:pic>
    </p:spTree>
    <p:extLst>
      <p:ext uri="{BB962C8B-B14F-4D97-AF65-F5344CB8AC3E}">
        <p14:creationId xmlns:p14="http://schemas.microsoft.com/office/powerpoint/2010/main" val="689735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A843FC-DDD4-8D8F-345A-F942FD47F529}"/>
              </a:ext>
            </a:extLst>
          </p:cNvPr>
          <p:cNvSpPr>
            <a:spLocks noGrp="1"/>
          </p:cNvSpPr>
          <p:nvPr>
            <p:ph type="title"/>
          </p:nvPr>
        </p:nvSpPr>
        <p:spPr>
          <a:xfrm>
            <a:off x="83683" y="-1383766"/>
            <a:ext cx="11448832" cy="1081428"/>
          </a:xfrm>
        </p:spPr>
        <p:txBody>
          <a:bodyPr vert="horz" lIns="91345" tIns="45672" rIns="91345" bIns="45672" rtlCol="0" anchor="t">
            <a:noAutofit/>
          </a:bodyPr>
          <a:lstStyle/>
          <a:p>
            <a:pPr fontAlgn="t">
              <a:lnSpc>
                <a:spcPct val="115000"/>
              </a:lnSpc>
              <a:spcBef>
                <a:spcPts val="0"/>
              </a:spcBef>
            </a:pPr>
            <a:r>
              <a:rPr lang="en-GB" sz="2000" b="1">
                <a:solidFill>
                  <a:schemeClr val="accent2">
                    <a:lumMod val="75000"/>
                  </a:schemeClr>
                </a:solidFill>
                <a:latin typeface="Arial" panose="020B0604020202020204" pitchFamily="34" charset="0"/>
                <a:ea typeface="+mn-ea"/>
                <a:cs typeface="Arial" panose="020B0604020202020204" pitchFamily="34" charset="0"/>
              </a:rPr>
              <a:t>Highlight 3 : NuVAC integration during the IPC AMN </a:t>
            </a:r>
            <a:r>
              <a:rPr lang="en-GB" sz="2000" b="1" err="1">
                <a:solidFill>
                  <a:schemeClr val="accent2">
                    <a:lumMod val="75000"/>
                  </a:schemeClr>
                </a:solidFill>
                <a:latin typeface="Arial" panose="020B0604020202020204" pitchFamily="34" charset="0"/>
                <a:ea typeface="+mn-ea"/>
                <a:cs typeface="Arial" panose="020B0604020202020204" pitchFamily="34" charset="0"/>
              </a:rPr>
              <a:t>Exercice</a:t>
            </a:r>
            <a:r>
              <a:rPr lang="en-GB" sz="2000" b="1">
                <a:solidFill>
                  <a:schemeClr val="accent2">
                    <a:lumMod val="75000"/>
                  </a:schemeClr>
                </a:solidFill>
                <a:latin typeface="Arial" panose="020B0604020202020204" pitchFamily="34" charset="0"/>
                <a:ea typeface="+mn-ea"/>
                <a:cs typeface="Arial" panose="020B0604020202020204" pitchFamily="34" charset="0"/>
              </a:rPr>
              <a:t> – December 2023</a:t>
            </a:r>
            <a:br>
              <a:rPr lang="en-GB" sz="2400">
                <a:solidFill>
                  <a:schemeClr val="accent2">
                    <a:lumMod val="75000"/>
                  </a:schemeClr>
                </a:solidFill>
                <a:latin typeface="Arial" panose="020B0604020202020204" pitchFamily="34" charset="0"/>
                <a:ea typeface="Tahoma" panose="020B0604030504040204" pitchFamily="34" charset="0"/>
                <a:cs typeface="Arial" panose="020B0604020202020204" pitchFamily="34" charset="0"/>
              </a:rPr>
            </a:br>
            <a:r>
              <a:rPr lang="en-GB" sz="2000" b="1">
                <a:solidFill>
                  <a:schemeClr val="accent2">
                    <a:lumMod val="75000"/>
                  </a:schemeClr>
                </a:solidFill>
                <a:latin typeface="Arial" panose="020B0604020202020204" pitchFamily="34" charset="0"/>
                <a:ea typeface="+mn-ea"/>
                <a:cs typeface="Arial" panose="020B0604020202020204" pitchFamily="34" charset="0"/>
              </a:rPr>
              <a:t>Introduction to Risk Surveillance for Nutrition </a:t>
            </a:r>
          </a:p>
        </p:txBody>
      </p:sp>
      <p:sp>
        <p:nvSpPr>
          <p:cNvPr id="10" name="TextBox 9">
            <a:extLst>
              <a:ext uri="{FF2B5EF4-FFF2-40B4-BE49-F238E27FC236}">
                <a16:creationId xmlns:a16="http://schemas.microsoft.com/office/drawing/2014/main" id="{10FE179B-61AB-6BA6-270D-FE263337CDAF}"/>
              </a:ext>
            </a:extLst>
          </p:cNvPr>
          <p:cNvSpPr txBox="1"/>
          <p:nvPr/>
        </p:nvSpPr>
        <p:spPr>
          <a:xfrm>
            <a:off x="1509377" y="1436142"/>
            <a:ext cx="10023138" cy="338554"/>
          </a:xfrm>
          <a:prstGeom prst="rect">
            <a:avLst/>
          </a:prstGeom>
          <a:noFill/>
        </p:spPr>
        <p:txBody>
          <a:bodyPr wrap="square">
            <a:spAutoFit/>
          </a:bodyPr>
          <a:lstStyle/>
          <a:p>
            <a:pPr algn="l" defTabSz="456743" hangingPunct="1"/>
            <a:r>
              <a:rPr lang="en-US" sz="1600" u="sng"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Understand, prevent and mitigate any deterioration in the nutritional situation.</a:t>
            </a:r>
            <a:endParaRPr lang="fr-FR" sz="1600" b="0" kern="1200">
              <a:solidFill>
                <a:srgbClr val="374151"/>
              </a:solidFill>
              <a:latin typeface="Arial" panose="020B0604020202020204" pitchFamily="34" charset="0"/>
              <a:ea typeface="Lato" panose="020F0502020204030203" pitchFamily="34" charset="0"/>
              <a:cs typeface="Arial" panose="020B0604020202020204" pitchFamily="34" charset="0"/>
            </a:endParaRPr>
          </a:p>
        </p:txBody>
      </p:sp>
      <p:pic>
        <p:nvPicPr>
          <p:cNvPr id="12" name="Graphic 11" descr="Bullseye outline">
            <a:extLst>
              <a:ext uri="{FF2B5EF4-FFF2-40B4-BE49-F238E27FC236}">
                <a16:creationId xmlns:a16="http://schemas.microsoft.com/office/drawing/2014/main" id="{28D6C92E-9B2E-A7A5-0350-B3139C55E7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784" y="1341404"/>
            <a:ext cx="913448" cy="913448"/>
          </a:xfrm>
          <a:prstGeom prst="rect">
            <a:avLst/>
          </a:prstGeom>
        </p:spPr>
      </p:pic>
      <p:sp>
        <p:nvSpPr>
          <p:cNvPr id="14" name="TextBox 13">
            <a:extLst>
              <a:ext uri="{FF2B5EF4-FFF2-40B4-BE49-F238E27FC236}">
                <a16:creationId xmlns:a16="http://schemas.microsoft.com/office/drawing/2014/main" id="{9B077A7E-BAC7-7D7F-12E4-8995FF42CDB4}"/>
              </a:ext>
            </a:extLst>
          </p:cNvPr>
          <p:cNvSpPr txBox="1"/>
          <p:nvPr/>
        </p:nvSpPr>
        <p:spPr>
          <a:xfrm>
            <a:off x="430951" y="2254865"/>
            <a:ext cx="11448832" cy="584775"/>
          </a:xfrm>
          <a:prstGeom prst="rect">
            <a:avLst/>
          </a:prstGeom>
          <a:noFill/>
        </p:spPr>
        <p:txBody>
          <a:bodyPr wrap="square">
            <a:spAutoFit/>
          </a:bodyPr>
          <a:lstStyle/>
          <a:p>
            <a:pPr algn="l" defTabSz="456743" hangingPunct="1"/>
            <a:r>
              <a:rPr lang="en-US" sz="1600" b="0" kern="1200">
                <a:solidFill>
                  <a:srgbClr val="374151"/>
                </a:solidFill>
                <a:latin typeface="Arial" panose="020B0604020202020204" pitchFamily="34" charset="0"/>
                <a:ea typeface="Lato" panose="020F0502020204030203" pitchFamily="34" charset="0"/>
                <a:cs typeface="Arial" panose="020B0604020202020204" pitchFamily="34" charset="0"/>
              </a:rPr>
              <a:t>Regular monitoring of risk indicators provides critical data to guide interventions, assess program effectiveness, and proactively respond to emergencies. It helps identify trends, vulnerabilities, and population groups most at risk.</a:t>
            </a:r>
            <a:endParaRPr lang="fr-FR" sz="1600" b="0" kern="1200">
              <a:solidFill>
                <a:srgbClr val="374151"/>
              </a:solidFill>
              <a:latin typeface="Arial" panose="020B0604020202020204" pitchFamily="34" charset="0"/>
              <a:ea typeface="Lato" panose="020F0502020204030203"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8DA7CF1C-3D49-0D4B-C4EA-07ADAF087109}"/>
              </a:ext>
            </a:extLst>
          </p:cNvPr>
          <p:cNvGrpSpPr/>
          <p:nvPr/>
        </p:nvGrpSpPr>
        <p:grpSpPr>
          <a:xfrm>
            <a:off x="7070296" y="3424429"/>
            <a:ext cx="4672326" cy="3013068"/>
            <a:chOff x="627250" y="3898745"/>
            <a:chExt cx="4677198" cy="3016210"/>
          </a:xfrm>
        </p:grpSpPr>
        <p:sp>
          <p:nvSpPr>
            <p:cNvPr id="23" name="Rectangle 22">
              <a:extLst>
                <a:ext uri="{FF2B5EF4-FFF2-40B4-BE49-F238E27FC236}">
                  <a16:creationId xmlns:a16="http://schemas.microsoft.com/office/drawing/2014/main" id="{63118A1A-E984-8D72-C872-1D4B54F3F039}"/>
                </a:ext>
              </a:extLst>
            </p:cNvPr>
            <p:cNvSpPr/>
            <p:nvPr/>
          </p:nvSpPr>
          <p:spPr>
            <a:xfrm>
              <a:off x="627250" y="3898745"/>
              <a:ext cx="4677198" cy="301621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6743" hangingPunct="1">
                <a:defRPr/>
              </a:pPr>
              <a:endParaRPr lang="en-GB" sz="1600" b="0" kern="1200">
                <a:solidFill>
                  <a:prstClr val="whit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10BA2B9-D644-5B4F-33BB-202B02F4E13F}"/>
                </a:ext>
              </a:extLst>
            </p:cNvPr>
            <p:cNvSpPr txBox="1"/>
            <p:nvPr/>
          </p:nvSpPr>
          <p:spPr>
            <a:xfrm>
              <a:off x="796807" y="4049400"/>
              <a:ext cx="4338084" cy="1971824"/>
            </a:xfrm>
            <a:prstGeom prst="rect">
              <a:avLst/>
            </a:prstGeom>
            <a:noFill/>
          </p:spPr>
          <p:txBody>
            <a:bodyPr wrap="square">
              <a:spAutoFit/>
            </a:bodyPr>
            <a:lstStyle/>
            <a:p>
              <a:pPr defTabSz="456743" hangingPunct="1">
                <a:defRPr/>
              </a:pPr>
              <a:r>
                <a:rPr lang="fr-FR" sz="160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IMPORTANT</a:t>
              </a:r>
            </a:p>
            <a:p>
              <a:pPr defTabSz="456743" hangingPunct="1">
                <a:defRPr/>
              </a:pPr>
              <a:endParaRPr lang="fr-FR" sz="1600"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a:p>
              <a:pPr defTabSz="456743" hangingPunct="1"/>
              <a:r>
                <a:rPr lang="en-US" sz="1800"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rPr>
                <a:t>By collecting and analyzing reliable data on specific indicators, decision-makers are better equipped to make informed decisions about financing strategy and planning nutrition interventions.</a:t>
              </a:r>
              <a:endParaRPr lang="fr-FR" sz="1800" b="0" kern="1200">
                <a:solidFill>
                  <a:prstClr val="black">
                    <a:lumMod val="65000"/>
                    <a:lumOff val="35000"/>
                  </a:prstClr>
                </a:solidFill>
                <a:latin typeface="Arial" panose="020B0604020202020204" pitchFamily="34" charset="0"/>
                <a:ea typeface="Lato" panose="020F0502020204030203"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11CFC0A3-396D-8C1D-14DF-C81FEDB7D278}"/>
              </a:ext>
            </a:extLst>
          </p:cNvPr>
          <p:cNvSpPr txBox="1"/>
          <p:nvPr/>
        </p:nvSpPr>
        <p:spPr>
          <a:xfrm>
            <a:off x="557055" y="3424429"/>
            <a:ext cx="6191127" cy="2800767"/>
          </a:xfrm>
          <a:prstGeom prst="rect">
            <a:avLst/>
          </a:prstGeom>
          <a:noFill/>
        </p:spPr>
        <p:txBody>
          <a:bodyPr wrap="square">
            <a:spAutoFit/>
          </a:bodyPr>
          <a:lstStyle/>
          <a:p>
            <a:pPr marL="285464" indent="-285464" algn="l" defTabSz="456743" hangingPunct="1">
              <a:buFont typeface="Arial" panose="020B0604020202020204" pitchFamily="34" charset="0"/>
              <a:buChar char="•"/>
            </a:pPr>
            <a:r>
              <a:rPr lang="en-GB" sz="160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STEP 1: </a:t>
            </a:r>
            <a:r>
              <a:rPr lang="en-GB" sz="1600"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Understand the nutritional context (prevalence of acute malnutrition, historical trends, groups most at risk, underlying factors, etc.) </a:t>
            </a:r>
          </a:p>
          <a:p>
            <a:pPr marL="285464" indent="-285464" algn="l" defTabSz="456743" hangingPunct="1">
              <a:buFont typeface="Arial" panose="020B0604020202020204" pitchFamily="34" charset="0"/>
              <a:buChar char="•"/>
            </a:pPr>
            <a:endParaRPr lang="en-GB" sz="160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endParaRPr>
          </a:p>
          <a:p>
            <a:pPr marL="285464" indent="-285464" algn="l" defTabSz="456743" hangingPunct="1">
              <a:buFont typeface="Arial" panose="020B0604020202020204" pitchFamily="34" charset="0"/>
              <a:buChar char="•"/>
            </a:pPr>
            <a:r>
              <a:rPr lang="en-GB" sz="160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STEP 2: </a:t>
            </a:r>
            <a:r>
              <a:rPr lang="en-GB" sz="1600"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Have an overview of the available indicators and select a series of them based on different criteria (availability, origin, frequency, disaggregation, coverage, etc.)</a:t>
            </a:r>
          </a:p>
          <a:p>
            <a:pPr marL="285750" indent="-285750" algn="l" defTabSz="456743" hangingPunct="1">
              <a:buFont typeface="Arial" panose="020B0604020202020204" pitchFamily="34" charset="0"/>
              <a:buChar char="•"/>
            </a:pPr>
            <a:endParaRPr lang="en-GB" sz="160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endParaRPr>
          </a:p>
          <a:p>
            <a:pPr marL="285750" indent="-285750" algn="l" defTabSz="456743" hangingPunct="1">
              <a:buFont typeface="Arial" panose="020B0604020202020204" pitchFamily="34" charset="0"/>
              <a:buChar char="•"/>
            </a:pPr>
            <a:r>
              <a:rPr lang="en-GB" sz="160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STEP 3: </a:t>
            </a:r>
            <a:r>
              <a:rPr lang="en-GB" sz="1600" b="0" kern="1200">
                <a:solidFill>
                  <a:srgbClr val="ED7D31">
                    <a:lumMod val="75000"/>
                  </a:srgbClr>
                </a:solidFill>
                <a:latin typeface="Arial" panose="020B0604020202020204" pitchFamily="34" charset="0"/>
                <a:ea typeface="Lato" panose="020F0502020204030203" pitchFamily="34" charset="0"/>
                <a:cs typeface="Arial" panose="020B0604020202020204" pitchFamily="34" charset="0"/>
              </a:rPr>
              <a:t>Collect and analyse data on these specific indicators to better identify risk factors and quantify their impact on nutrition security.</a:t>
            </a:r>
            <a:endParaRPr lang="en-GB" b="0" kern="1200">
              <a:solidFill>
                <a:srgbClr val="374151"/>
              </a:solidFill>
              <a:latin typeface="Arial" panose="020B0604020202020204" pitchFamily="34" charset="0"/>
              <a:ea typeface="Lato" panose="020F0502020204030203" pitchFamily="34" charset="0"/>
              <a:cs typeface="Arial" panose="020B0604020202020204" pitchFamily="34" charset="0"/>
            </a:endParaRPr>
          </a:p>
        </p:txBody>
      </p:sp>
      <p:cxnSp>
        <p:nvCxnSpPr>
          <p:cNvPr id="2" name="Connecteur droit 3">
            <a:extLst>
              <a:ext uri="{FF2B5EF4-FFF2-40B4-BE49-F238E27FC236}">
                <a16:creationId xmlns:a16="http://schemas.microsoft.com/office/drawing/2014/main" id="{D9548168-E82E-680C-0017-DAD3C4C9ECDF}"/>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5" name="Titre 1">
            <a:extLst>
              <a:ext uri="{FF2B5EF4-FFF2-40B4-BE49-F238E27FC236}">
                <a16:creationId xmlns:a16="http://schemas.microsoft.com/office/drawing/2014/main" id="{4F8020BF-49A6-DD59-F131-41C13368B4C9}"/>
              </a:ext>
            </a:extLst>
          </p:cNvPr>
          <p:cNvSpPr txBox="1">
            <a:spLocks/>
          </p:cNvSpPr>
          <p:nvPr/>
        </p:nvSpPr>
        <p:spPr>
          <a:xfrm>
            <a:off x="1635780" y="137606"/>
            <a:ext cx="9692440" cy="841038"/>
          </a:xfrm>
          <a:prstGeom prst="rect">
            <a:avLst/>
          </a:prstGeom>
        </p:spPr>
        <p:txBody>
          <a:bodyPr vert="horz" lIns="91440" tIns="45720" rIns="91440" bIns="45720" rtlCol="0" anchor="ctr">
            <a:normAutofit/>
          </a:bodyPr>
          <a:lstStyle>
            <a:lvl1pPr algn="l" defTabSz="913486" rtl="0" eaLnBrk="1" latinLnBrk="0" hangingPunct="1">
              <a:lnSpc>
                <a:spcPct val="90000"/>
              </a:lnSpc>
              <a:spcBef>
                <a:spcPct val="0"/>
              </a:spcBef>
              <a:buNone/>
              <a:defRPr sz="4396" kern="1200">
                <a:solidFill>
                  <a:schemeClr val="tx1"/>
                </a:solidFill>
                <a:latin typeface="+mj-lt"/>
                <a:ea typeface="+mj-ea"/>
                <a:cs typeface="+mj-cs"/>
              </a:defRPr>
            </a:lvl1pPr>
          </a:lstStyle>
          <a:p>
            <a:r>
              <a:rPr lang="en-GB" sz="2400" b="1">
                <a:solidFill>
                  <a:schemeClr val="accent2">
                    <a:lumMod val="75000"/>
                  </a:schemeClr>
                </a:solidFill>
                <a:latin typeface="Arial" panose="020B0604020202020204" pitchFamily="34" charset="0"/>
                <a:ea typeface="+mn-ea"/>
                <a:cs typeface="Arial" panose="020B0604020202020204" pitchFamily="34" charset="0"/>
              </a:rPr>
              <a:t>Highlight 3: NuVAC integration during the IPC AMN (Exercise – December 2023) – Introduction to Risk Surveillance for Nutrition</a:t>
            </a:r>
            <a:endParaRPr lang="fr-FR" sz="2398" b="1">
              <a:solidFill>
                <a:schemeClr val="accent2">
                  <a:lumMod val="75000"/>
                </a:schemeClr>
              </a:solidFill>
              <a:latin typeface="Arial" panose="020B0604020202020204" pitchFamily="34" charset="0"/>
              <a:ea typeface="+mn-ea"/>
              <a:cs typeface="Arial" panose="020B0604020202020204" pitchFamily="34" charset="0"/>
            </a:endParaRPr>
          </a:p>
        </p:txBody>
      </p:sp>
      <p:pic>
        <p:nvPicPr>
          <p:cNvPr id="6" name="Image 1">
            <a:extLst>
              <a:ext uri="{FF2B5EF4-FFF2-40B4-BE49-F238E27FC236}">
                <a16:creationId xmlns:a16="http://schemas.microsoft.com/office/drawing/2014/main" id="{2AEB6142-493C-2E5E-D7B1-A02C3C0F3874}"/>
              </a:ext>
            </a:extLst>
          </p:cNvPr>
          <p:cNvPicPr>
            <a:picLocks noChangeAspect="1"/>
          </p:cNvPicPr>
          <p:nvPr/>
        </p:nvPicPr>
        <p:blipFill>
          <a:blip r:embed="rId4"/>
          <a:stretch>
            <a:fillRect/>
          </a:stretch>
        </p:blipFill>
        <p:spPr>
          <a:xfrm>
            <a:off x="430951" y="86223"/>
            <a:ext cx="1129454" cy="936706"/>
          </a:xfrm>
          <a:prstGeom prst="rect">
            <a:avLst/>
          </a:prstGeom>
        </p:spPr>
      </p:pic>
    </p:spTree>
    <p:extLst>
      <p:ext uri="{BB962C8B-B14F-4D97-AF65-F5344CB8AC3E}">
        <p14:creationId xmlns:p14="http://schemas.microsoft.com/office/powerpoint/2010/main" val="2884182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1CB916C-E123-DDAD-C920-2AB92DBEF5C6}"/>
              </a:ext>
            </a:extLst>
          </p:cNvPr>
          <p:cNvGraphicFramePr>
            <a:graphicFrameLocks noGrp="1"/>
          </p:cNvGraphicFramePr>
          <p:nvPr>
            <p:ph idx="1"/>
          </p:nvPr>
        </p:nvGraphicFramePr>
        <p:xfrm>
          <a:off x="837326" y="1164036"/>
          <a:ext cx="10504648" cy="3032946"/>
        </p:xfrm>
        <a:graphic>
          <a:graphicData uri="http://schemas.openxmlformats.org/drawingml/2006/table">
            <a:tbl>
              <a:tblPr/>
              <a:tblGrid>
                <a:gridCol w="1134851">
                  <a:extLst>
                    <a:ext uri="{9D8B030D-6E8A-4147-A177-3AD203B41FA5}">
                      <a16:colId xmlns:a16="http://schemas.microsoft.com/office/drawing/2014/main" val="1525087190"/>
                    </a:ext>
                  </a:extLst>
                </a:gridCol>
                <a:gridCol w="2890476">
                  <a:extLst>
                    <a:ext uri="{9D8B030D-6E8A-4147-A177-3AD203B41FA5}">
                      <a16:colId xmlns:a16="http://schemas.microsoft.com/office/drawing/2014/main" val="2073257728"/>
                    </a:ext>
                  </a:extLst>
                </a:gridCol>
                <a:gridCol w="2890476">
                  <a:extLst>
                    <a:ext uri="{9D8B030D-6E8A-4147-A177-3AD203B41FA5}">
                      <a16:colId xmlns:a16="http://schemas.microsoft.com/office/drawing/2014/main" val="784551372"/>
                    </a:ext>
                  </a:extLst>
                </a:gridCol>
                <a:gridCol w="1037855">
                  <a:extLst>
                    <a:ext uri="{9D8B030D-6E8A-4147-A177-3AD203B41FA5}">
                      <a16:colId xmlns:a16="http://schemas.microsoft.com/office/drawing/2014/main" val="2373428036"/>
                    </a:ext>
                  </a:extLst>
                </a:gridCol>
                <a:gridCol w="805065">
                  <a:extLst>
                    <a:ext uri="{9D8B030D-6E8A-4147-A177-3AD203B41FA5}">
                      <a16:colId xmlns:a16="http://schemas.microsoft.com/office/drawing/2014/main" val="2444899538"/>
                    </a:ext>
                  </a:extLst>
                </a:gridCol>
                <a:gridCol w="805065">
                  <a:extLst>
                    <a:ext uri="{9D8B030D-6E8A-4147-A177-3AD203B41FA5}">
                      <a16:colId xmlns:a16="http://schemas.microsoft.com/office/drawing/2014/main" val="1435869018"/>
                    </a:ext>
                  </a:extLst>
                </a:gridCol>
                <a:gridCol w="940860">
                  <a:extLst>
                    <a:ext uri="{9D8B030D-6E8A-4147-A177-3AD203B41FA5}">
                      <a16:colId xmlns:a16="http://schemas.microsoft.com/office/drawing/2014/main" val="1761156580"/>
                    </a:ext>
                  </a:extLst>
                </a:gridCol>
              </a:tblGrid>
              <a:tr h="430715">
                <a:tc>
                  <a:txBody>
                    <a:bodyPr/>
                    <a:lstStyle/>
                    <a:p>
                      <a:pPr algn="l" fontAlgn="ctr"/>
                      <a:r>
                        <a:rPr lang="fr-FR" sz="1000" b="1" i="0" u="none" strike="noStrike">
                          <a:solidFill>
                            <a:srgbClr val="000000"/>
                          </a:solidFill>
                          <a:effectLst/>
                          <a:latin typeface="Arial" panose="020B0604020202020204" pitchFamily="34" charset="0"/>
                          <a:cs typeface="Arial" panose="020B0604020202020204" pitchFamily="34" charset="0"/>
                        </a:rPr>
                        <a:t>Catégories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ctr"/>
                      <a:r>
                        <a:rPr lang="fr-FR" sz="1000" b="1" i="0" u="none" strike="noStrike">
                          <a:solidFill>
                            <a:srgbClr val="000000"/>
                          </a:solidFill>
                          <a:effectLst/>
                          <a:latin typeface="Arial" panose="020B0604020202020204" pitchFamily="34" charset="0"/>
                          <a:cs typeface="Arial" panose="020B0604020202020204" pitchFamily="34" charset="0"/>
                        </a:rPr>
                        <a:t>Indicator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ctr"/>
                      <a:r>
                        <a:rPr lang="fr-FR" sz="1000" b="1" i="0" u="none" strike="noStrike" err="1">
                          <a:solidFill>
                            <a:srgbClr val="000000"/>
                          </a:solidFill>
                          <a:effectLst/>
                          <a:latin typeface="Arial" panose="020B0604020202020204" pitchFamily="34" charset="0"/>
                          <a:cs typeface="Arial" panose="020B0604020202020204" pitchFamily="34" charset="0"/>
                        </a:rPr>
                        <a:t>Definition</a:t>
                      </a:r>
                      <a:endParaRPr lang="fr-FR"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ctr"/>
                      <a:r>
                        <a:rPr lang="fr-FR" sz="1000" b="1" i="0" u="none" strike="noStrike" err="1">
                          <a:solidFill>
                            <a:srgbClr val="000000"/>
                          </a:solidFill>
                          <a:effectLst/>
                          <a:latin typeface="Arial" panose="020B0604020202020204" pitchFamily="34" charset="0"/>
                          <a:cs typeface="Arial" panose="020B0604020202020204" pitchFamily="34" charset="0"/>
                        </a:rPr>
                        <a:t>Level</a:t>
                      </a:r>
                      <a:r>
                        <a:rPr lang="fr-FR" sz="1000" b="1" i="0" u="none" strike="noStrike">
                          <a:solidFill>
                            <a:srgbClr val="000000"/>
                          </a:solidFill>
                          <a:effectLst/>
                          <a:latin typeface="Arial" panose="020B0604020202020204" pitchFamily="34" charset="0"/>
                          <a:cs typeface="Arial" panose="020B0604020202020204" pitchFamily="34" charset="0"/>
                        </a:rPr>
                        <a:t> of </a:t>
                      </a:r>
                      <a:r>
                        <a:rPr lang="fr-FR" sz="1000" b="1" i="0" u="none" strike="noStrike" err="1">
                          <a:solidFill>
                            <a:srgbClr val="000000"/>
                          </a:solidFill>
                          <a:effectLst/>
                          <a:latin typeface="Arial" panose="020B0604020202020204" pitchFamily="34" charset="0"/>
                          <a:cs typeface="Arial" panose="020B0604020202020204" pitchFamily="34" charset="0"/>
                        </a:rPr>
                        <a:t>disaggregation</a:t>
                      </a:r>
                      <a:endParaRPr lang="fr-FR"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ctr"/>
                      <a:r>
                        <a:rPr lang="fr-FR" sz="1000" b="1" i="0" u="none" strike="noStrike">
                          <a:solidFill>
                            <a:srgbClr val="000000"/>
                          </a:solidFill>
                          <a:effectLst/>
                          <a:latin typeface="Arial" panose="020B0604020202020204" pitchFamily="34" charset="0"/>
                          <a:cs typeface="Arial" panose="020B0604020202020204" pitchFamily="34" charset="0"/>
                        </a:rPr>
                        <a:t>Frequency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ctr"/>
                      <a:r>
                        <a:rPr lang="fr-FR" sz="1000" b="1" i="0" u="none" strike="noStrike" err="1">
                          <a:solidFill>
                            <a:srgbClr val="000000"/>
                          </a:solidFill>
                          <a:effectLst/>
                          <a:latin typeface="Arial" panose="020B0604020202020204" pitchFamily="34" charset="0"/>
                          <a:cs typeface="Arial" panose="020B0604020202020204" pitchFamily="34" charset="0"/>
                        </a:rPr>
                        <a:t>Responsible</a:t>
                      </a:r>
                      <a:endParaRPr lang="fr-FR"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ctr"/>
                      <a:r>
                        <a:rPr lang="fr-FR" sz="1000" b="1" i="0" u="none" strike="noStrike">
                          <a:solidFill>
                            <a:srgbClr val="000000"/>
                          </a:solidFill>
                          <a:effectLst/>
                          <a:latin typeface="Arial" panose="020B0604020202020204" pitchFamily="34" charset="0"/>
                          <a:cs typeface="Arial" panose="020B0604020202020204" pitchFamily="34" charset="0"/>
                        </a:rPr>
                        <a:t>Sources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573507763"/>
                  </a:ext>
                </a:extLst>
              </a:tr>
              <a:tr h="394821">
                <a:tc rowSpan="3">
                  <a:txBody>
                    <a:bodyPr/>
                    <a:lstStyle/>
                    <a:p>
                      <a:pPr algn="l" fontAlgn="ctr"/>
                      <a:r>
                        <a:rPr lang="fr-FR" sz="900" b="1" i="0" u="none" strike="noStrike">
                          <a:solidFill>
                            <a:srgbClr val="000000"/>
                          </a:solidFill>
                          <a:effectLst/>
                          <a:latin typeface="Arial" panose="020B0604020202020204" pitchFamily="34" charset="0"/>
                          <a:cs typeface="Arial" panose="020B0604020202020204" pitchFamily="34" charset="0"/>
                        </a:rPr>
                        <a:t>Nutrition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ctr"/>
                      <a:r>
                        <a:rPr lang="fr-FR" sz="900" b="1" i="0" u="none" strike="noStrike">
                          <a:solidFill>
                            <a:srgbClr val="000000"/>
                          </a:solidFill>
                          <a:effectLst/>
                          <a:latin typeface="Arial" panose="020B0604020202020204" pitchFamily="34" charset="0"/>
                          <a:cs typeface="Arial" panose="020B0604020202020204" pitchFamily="34" charset="0"/>
                        </a:rPr>
                        <a:t>Admission CRENAS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Nombre d'enfants dépistés pour la Malnutrition Aiguë Sévère (MAS) et nouvellement admis au CRENAS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UNICEF ou SNUT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DHIS2 ou RMA Nut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5779610"/>
                  </a:ext>
                </a:extLst>
              </a:tr>
              <a:tr h="430715">
                <a:tc vMerge="1">
                  <a:txBody>
                    <a:bodyPr/>
                    <a:lstStyle/>
                    <a:p>
                      <a:endParaRPr lang="fr-FR"/>
                    </a:p>
                  </a:txBody>
                  <a:tcPr/>
                </a:tc>
                <a:tc>
                  <a:txBody>
                    <a:bodyPr/>
                    <a:lstStyle/>
                    <a:p>
                      <a:pPr algn="l" fontAlgn="ctr"/>
                      <a:r>
                        <a:rPr lang="fr-FR" sz="900" b="1" i="0" u="none" strike="noStrike">
                          <a:solidFill>
                            <a:srgbClr val="000000"/>
                          </a:solidFill>
                          <a:effectLst/>
                          <a:latin typeface="Arial" panose="020B0604020202020204" pitchFamily="34" charset="0"/>
                          <a:cs typeface="Arial" panose="020B0604020202020204" pitchFamily="34" charset="0"/>
                        </a:rPr>
                        <a:t>Admission CRENI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Nombre d'enfants dépistés pour la Malnutrition Aiguë Sévère (MAS) avec complication et nouvellement admis au CRENI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UNICEF ou SNUT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RMA Nut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971073"/>
                  </a:ext>
                </a:extLst>
              </a:tr>
              <a:tr h="394821">
                <a:tc vMerge="1">
                  <a:txBody>
                    <a:bodyPr/>
                    <a:lstStyle/>
                    <a:p>
                      <a:endParaRPr lang="fr-FR"/>
                    </a:p>
                  </a:txBody>
                  <a:tcPr/>
                </a:tc>
                <a:tc>
                  <a:txBody>
                    <a:bodyPr/>
                    <a:lstStyle/>
                    <a:p>
                      <a:pPr algn="l" fontAlgn="ctr"/>
                      <a:r>
                        <a:rPr lang="fr-FR" sz="900" b="1" i="0" u="none" strike="noStrike">
                          <a:solidFill>
                            <a:srgbClr val="000000"/>
                          </a:solidFill>
                          <a:effectLst/>
                          <a:latin typeface="Arial" panose="020B0604020202020204" pitchFamily="34" charset="0"/>
                          <a:cs typeface="Arial" panose="020B0604020202020204" pitchFamily="34" charset="0"/>
                        </a:rPr>
                        <a:t>Admission CRENAM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Nombre d'enfants dépistés pour la Malnutrition Aiguë Moderée (MAM) et nouvellement admis au CRENAM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PAM ou ONN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PAM ou ONN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393628"/>
                  </a:ext>
                </a:extLst>
              </a:tr>
              <a:tr h="592232">
                <a:tc rowSpan="3">
                  <a:txBody>
                    <a:bodyPr/>
                    <a:lstStyle/>
                    <a:p>
                      <a:pPr algn="l" fontAlgn="ctr"/>
                      <a:r>
                        <a:rPr lang="fr-FR" sz="900" b="1" i="0" u="none" strike="noStrike" err="1">
                          <a:solidFill>
                            <a:srgbClr val="000000"/>
                          </a:solidFill>
                          <a:effectLst/>
                          <a:latin typeface="Arial" panose="020B0604020202020204" pitchFamily="34" charset="0"/>
                          <a:cs typeface="Arial" panose="020B0604020202020204" pitchFamily="34" charset="0"/>
                        </a:rPr>
                        <a:t>Diseases</a:t>
                      </a:r>
                      <a:endParaRPr lang="fr-FR" sz="9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ctr"/>
                      <a:r>
                        <a:rPr lang="fr-FR" sz="900" b="1" i="0" u="none" strike="noStrike" err="1">
                          <a:solidFill>
                            <a:srgbClr val="000000"/>
                          </a:solidFill>
                          <a:effectLst/>
                          <a:latin typeface="Arial" panose="020B0604020202020204" pitchFamily="34" charset="0"/>
                          <a:cs typeface="Arial" panose="020B0604020202020204" pitchFamily="34" charset="0"/>
                        </a:rPr>
                        <a:t>Number</a:t>
                      </a:r>
                      <a:r>
                        <a:rPr lang="fr-FR" sz="900" b="1" i="0" u="none" strike="noStrike">
                          <a:solidFill>
                            <a:srgbClr val="000000"/>
                          </a:solidFill>
                          <a:effectLst/>
                          <a:latin typeface="Arial" panose="020B0604020202020204" pitchFamily="34" charset="0"/>
                          <a:cs typeface="Arial" panose="020B0604020202020204" pitchFamily="34" charset="0"/>
                        </a:rPr>
                        <a:t> of malaria cases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Nombre de nouveaux cas de paludisme rapportés par les structures de santé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SURRECA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DHIS2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818271"/>
                  </a:ext>
                </a:extLst>
              </a:tr>
              <a:tr h="394821">
                <a:tc vMerge="1">
                  <a:txBody>
                    <a:bodyPr/>
                    <a:lstStyle/>
                    <a:p>
                      <a:endParaRPr lang="fr-FR"/>
                    </a:p>
                  </a:txBody>
                  <a:tcPr/>
                </a:tc>
                <a:tc>
                  <a:txBody>
                    <a:bodyPr/>
                    <a:lstStyle/>
                    <a:p>
                      <a:pPr algn="l" fontAlgn="ctr"/>
                      <a:r>
                        <a:rPr lang="en-US" sz="900" b="1" i="0" u="none" strike="noStrike">
                          <a:solidFill>
                            <a:srgbClr val="000000"/>
                          </a:solidFill>
                          <a:effectLst/>
                          <a:latin typeface="Arial" panose="020B0604020202020204" pitchFamily="34" charset="0"/>
                          <a:cs typeface="Arial" panose="020B0604020202020204" pitchFamily="34" charset="0"/>
                        </a:rPr>
                        <a:t>Number of cases of </a:t>
                      </a:r>
                      <a:r>
                        <a:rPr lang="en-US" sz="900" b="1" i="0" u="none" strike="noStrike" err="1">
                          <a:solidFill>
                            <a:srgbClr val="000000"/>
                          </a:solidFill>
                          <a:effectLst/>
                          <a:latin typeface="Arial" panose="020B0604020202020204" pitchFamily="34" charset="0"/>
                          <a:cs typeface="Arial" panose="020B0604020202020204" pitchFamily="34" charset="0"/>
                        </a:rPr>
                        <a:t>diarrhoea</a:t>
                      </a:r>
                      <a:endParaRPr lang="fr-FR" sz="9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Nombre de nouveaux cas de diarrhée rapportés par les structures de santé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SURRECA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DHIS2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991206"/>
                  </a:ext>
                </a:extLst>
              </a:tr>
              <a:tr h="394821">
                <a:tc vMerge="1">
                  <a:txBody>
                    <a:bodyPr/>
                    <a:lstStyle/>
                    <a:p>
                      <a:endParaRPr lang="fr-FR"/>
                    </a:p>
                  </a:txBody>
                  <a:tcPr/>
                </a:tc>
                <a:tc>
                  <a:txBody>
                    <a:bodyPr/>
                    <a:lstStyle/>
                    <a:p>
                      <a:pPr algn="l" fontAlgn="ctr"/>
                      <a:r>
                        <a:rPr lang="fr-FR" sz="900" b="1" i="0" u="none" strike="noStrike" err="1">
                          <a:solidFill>
                            <a:srgbClr val="000000"/>
                          </a:solidFill>
                          <a:effectLst/>
                          <a:latin typeface="Arial" panose="020B0604020202020204" pitchFamily="34" charset="0"/>
                          <a:cs typeface="Arial" panose="020B0604020202020204" pitchFamily="34" charset="0"/>
                        </a:rPr>
                        <a:t>Number</a:t>
                      </a:r>
                      <a:r>
                        <a:rPr lang="fr-FR" sz="900" b="1" i="0" u="none" strike="noStrike">
                          <a:solidFill>
                            <a:srgbClr val="000000"/>
                          </a:solidFill>
                          <a:effectLst/>
                          <a:latin typeface="Arial" panose="020B0604020202020204" pitchFamily="34" charset="0"/>
                          <a:cs typeface="Arial" panose="020B0604020202020204" pitchFamily="34" charset="0"/>
                        </a:rPr>
                        <a:t> of cases of 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Nombre de nouveaux cas d'IRA rapportés par les structures de santé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SURRECA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Arial" panose="020B0604020202020204" pitchFamily="34" charset="0"/>
                          <a:cs typeface="Arial" panose="020B0604020202020204" pitchFamily="34" charset="0"/>
                        </a:rPr>
                        <a:t>DHIS2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2769482"/>
                  </a:ext>
                </a:extLst>
              </a:tr>
            </a:tbl>
          </a:graphicData>
        </a:graphic>
      </p:graphicFrame>
      <p:graphicFrame>
        <p:nvGraphicFramePr>
          <p:cNvPr id="5" name="Table 4">
            <a:extLst>
              <a:ext uri="{FF2B5EF4-FFF2-40B4-BE49-F238E27FC236}">
                <a16:creationId xmlns:a16="http://schemas.microsoft.com/office/drawing/2014/main" id="{9A99BC29-FDB5-96A4-50AA-922F6E949197}"/>
              </a:ext>
            </a:extLst>
          </p:cNvPr>
          <p:cNvGraphicFramePr>
            <a:graphicFrameLocks noGrp="1"/>
          </p:cNvGraphicFramePr>
          <p:nvPr/>
        </p:nvGraphicFramePr>
        <p:xfrm>
          <a:off x="837326" y="4208408"/>
          <a:ext cx="10504648" cy="1224642"/>
        </p:xfrm>
        <a:graphic>
          <a:graphicData uri="http://schemas.openxmlformats.org/drawingml/2006/table">
            <a:tbl>
              <a:tblPr/>
              <a:tblGrid>
                <a:gridCol w="1134851">
                  <a:extLst>
                    <a:ext uri="{9D8B030D-6E8A-4147-A177-3AD203B41FA5}">
                      <a16:colId xmlns:a16="http://schemas.microsoft.com/office/drawing/2014/main" val="2725842261"/>
                    </a:ext>
                  </a:extLst>
                </a:gridCol>
                <a:gridCol w="2890476">
                  <a:extLst>
                    <a:ext uri="{9D8B030D-6E8A-4147-A177-3AD203B41FA5}">
                      <a16:colId xmlns:a16="http://schemas.microsoft.com/office/drawing/2014/main" val="3111138325"/>
                    </a:ext>
                  </a:extLst>
                </a:gridCol>
                <a:gridCol w="2890476">
                  <a:extLst>
                    <a:ext uri="{9D8B030D-6E8A-4147-A177-3AD203B41FA5}">
                      <a16:colId xmlns:a16="http://schemas.microsoft.com/office/drawing/2014/main" val="1357720220"/>
                    </a:ext>
                  </a:extLst>
                </a:gridCol>
                <a:gridCol w="1037855">
                  <a:extLst>
                    <a:ext uri="{9D8B030D-6E8A-4147-A177-3AD203B41FA5}">
                      <a16:colId xmlns:a16="http://schemas.microsoft.com/office/drawing/2014/main" val="2897385013"/>
                    </a:ext>
                  </a:extLst>
                </a:gridCol>
                <a:gridCol w="805065">
                  <a:extLst>
                    <a:ext uri="{9D8B030D-6E8A-4147-A177-3AD203B41FA5}">
                      <a16:colId xmlns:a16="http://schemas.microsoft.com/office/drawing/2014/main" val="3757216336"/>
                    </a:ext>
                  </a:extLst>
                </a:gridCol>
                <a:gridCol w="805065">
                  <a:extLst>
                    <a:ext uri="{9D8B030D-6E8A-4147-A177-3AD203B41FA5}">
                      <a16:colId xmlns:a16="http://schemas.microsoft.com/office/drawing/2014/main" val="3467576820"/>
                    </a:ext>
                  </a:extLst>
                </a:gridCol>
                <a:gridCol w="940860">
                  <a:extLst>
                    <a:ext uri="{9D8B030D-6E8A-4147-A177-3AD203B41FA5}">
                      <a16:colId xmlns:a16="http://schemas.microsoft.com/office/drawing/2014/main" val="3140313740"/>
                    </a:ext>
                  </a:extLst>
                </a:gridCol>
              </a:tblGrid>
              <a:tr h="548069">
                <a:tc rowSpan="3">
                  <a:txBody>
                    <a:bodyPr/>
                    <a:lstStyle/>
                    <a:p>
                      <a:pPr algn="l" fontAlgn="ctr"/>
                      <a:r>
                        <a:rPr lang="fr-FR" sz="900" b="1" i="0" u="none" strike="noStrike" err="1">
                          <a:solidFill>
                            <a:srgbClr val="000000"/>
                          </a:solidFill>
                          <a:effectLst/>
                          <a:latin typeface="Lato" panose="020F0502020204030203" pitchFamily="34" charset="0"/>
                        </a:rPr>
                        <a:t>Climate</a:t>
                      </a:r>
                      <a:r>
                        <a:rPr lang="fr-FR" sz="900" b="1" i="0" u="none" strike="noStrike">
                          <a:solidFill>
                            <a:srgbClr val="000000"/>
                          </a:solidFill>
                          <a:effectLst/>
                          <a:latin typeface="Lato" panose="020F0502020204030203" pitchFamily="34" charset="0"/>
                        </a:rPr>
                        <a:t> Risks and WASH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fr-FR" sz="900" b="1" i="0" u="none" strike="noStrike" err="1">
                          <a:solidFill>
                            <a:srgbClr val="000000"/>
                          </a:solidFill>
                          <a:effectLst/>
                          <a:latin typeface="Lato" panose="020F0502020204030203" pitchFamily="34" charset="0"/>
                        </a:rPr>
                        <a:t>Prices</a:t>
                      </a:r>
                      <a:r>
                        <a:rPr lang="fr-FR" sz="900" b="1" i="0" u="none" strike="noStrike">
                          <a:solidFill>
                            <a:srgbClr val="000000"/>
                          </a:solidFill>
                          <a:effectLst/>
                          <a:latin typeface="Lato" panose="020F0502020204030203" pitchFamily="34" charset="0"/>
                        </a:rPr>
                        <a:t> of </a:t>
                      </a:r>
                      <a:r>
                        <a:rPr lang="fr-FR" sz="900" b="1" i="0" u="none" strike="noStrike" err="1">
                          <a:solidFill>
                            <a:srgbClr val="000000"/>
                          </a:solidFill>
                          <a:effectLst/>
                          <a:latin typeface="Lato" panose="020F0502020204030203" pitchFamily="34" charset="0"/>
                        </a:rPr>
                        <a:t>canisters</a:t>
                      </a:r>
                      <a:endParaRPr lang="fr-FR" sz="900" b="1" i="0" u="none" strike="noStrike">
                        <a:solidFill>
                          <a:srgbClr val="000000"/>
                        </a:solidFill>
                        <a:effectLst/>
                        <a:latin typeface="Lato" panose="020F050202020403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fr-FR" sz="900" b="0" i="0" u="none" strike="noStrike">
                          <a:solidFill>
                            <a:srgbClr val="000000"/>
                          </a:solidFill>
                          <a:effectLst/>
                          <a:latin typeface="Lato" panose="020F0502020204030203" pitchFamily="34" charset="0"/>
                        </a:rPr>
                        <a:t>Prix moyens du bidon d'eau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District (Grand-Sud)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UNICEF (Section WASH) ou DREAH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r>
                        <a:rPr lang="fr-FR" sz="900" b="0" i="0" u="sng" strike="noStrike">
                          <a:solidFill>
                            <a:srgbClr val="0563C1"/>
                          </a:solidFill>
                          <a:effectLst/>
                          <a:latin typeface="Lato" panose="020F0502020204030203" pitchFamily="34" charset="0"/>
                          <a:hlinkClick r:id="rId2"/>
                        </a:rPr>
                      </a:br>
                      <a:endParaRPr lang="fr-FR" sz="900" b="0" i="0" u="sng" strike="noStrike">
                        <a:solidFill>
                          <a:srgbClr val="0563C1"/>
                        </a:solidFill>
                        <a:effectLst/>
                        <a:latin typeface="Lato" panose="020F050202020403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468290"/>
                  </a:ext>
                </a:extLst>
              </a:tr>
              <a:tr h="328295">
                <a:tc vMerge="1">
                  <a:txBody>
                    <a:bodyPr/>
                    <a:lstStyle/>
                    <a:p>
                      <a:endParaRPr lang="fr-FR"/>
                    </a:p>
                  </a:txBody>
                  <a:tcPr/>
                </a:tc>
                <a:tc>
                  <a:txBody>
                    <a:bodyPr/>
                    <a:lstStyle/>
                    <a:p>
                      <a:pPr algn="l" fontAlgn="ctr"/>
                      <a:r>
                        <a:rPr lang="fr-FR" sz="900" b="1" i="0" u="none" strike="noStrike" err="1">
                          <a:solidFill>
                            <a:srgbClr val="000000"/>
                          </a:solidFill>
                          <a:effectLst/>
                          <a:latin typeface="Lato" panose="020F0502020204030203" pitchFamily="34" charset="0"/>
                        </a:rPr>
                        <a:t>Precipitation</a:t>
                      </a:r>
                      <a:r>
                        <a:rPr lang="fr-FR" sz="900" b="1" i="0" u="none" strike="noStrike">
                          <a:solidFill>
                            <a:srgbClr val="000000"/>
                          </a:solidFill>
                          <a:effectLst/>
                          <a:latin typeface="Lato" panose="020F0502020204030203" pitchFamily="34" charset="0"/>
                        </a:rPr>
                        <a:t> </a:t>
                      </a:r>
                      <a:r>
                        <a:rPr lang="fr-FR" sz="900" b="1" i="0" u="none" strike="noStrike" err="1">
                          <a:solidFill>
                            <a:srgbClr val="000000"/>
                          </a:solidFill>
                          <a:effectLst/>
                          <a:latin typeface="Lato" panose="020F0502020204030203" pitchFamily="34" charset="0"/>
                        </a:rPr>
                        <a:t>Forecast</a:t>
                      </a:r>
                      <a:r>
                        <a:rPr lang="fr-FR" sz="900" b="1" i="0" u="none" strike="noStrike">
                          <a:solidFill>
                            <a:srgbClr val="000000"/>
                          </a:solidFill>
                          <a:effectLst/>
                          <a:latin typeface="Lato" panose="020F0502020204030203" pitchFamily="34" charset="0"/>
                        </a:rPr>
                        <a:t>/ </a:t>
                      </a:r>
                      <a:r>
                        <a:rPr lang="fr-FR" sz="900" b="1" i="0" u="none" strike="noStrike" err="1">
                          <a:solidFill>
                            <a:srgbClr val="000000"/>
                          </a:solidFill>
                          <a:effectLst/>
                          <a:latin typeface="Lato" panose="020F0502020204030203" pitchFamily="34" charset="0"/>
                        </a:rPr>
                        <a:t>Temperature</a:t>
                      </a:r>
                      <a:endParaRPr lang="fr-FR" sz="900" b="1" i="0" u="none" strike="noStrike">
                        <a:solidFill>
                          <a:srgbClr val="000000"/>
                        </a:solidFill>
                        <a:effectLst/>
                        <a:latin typeface="Lato" panose="020F050202020403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fr-FR" sz="900" b="0" i="0" u="none" strike="noStrike">
                          <a:solidFill>
                            <a:srgbClr val="000000"/>
                          </a:solidFill>
                          <a:effectLst/>
                          <a:latin typeface="Lato" panose="020F0502020204030203" pitchFamily="34" charset="0"/>
                        </a:rPr>
                        <a:t>Prévision de précipitation et de température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District (National)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DRM/NC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717568"/>
                  </a:ext>
                </a:extLst>
              </a:tr>
              <a:tr h="347707">
                <a:tc vMerge="1">
                  <a:txBody>
                    <a:bodyPr/>
                    <a:lstStyle/>
                    <a:p>
                      <a:endParaRPr lang="fr-FR"/>
                    </a:p>
                  </a:txBody>
                  <a:tcPr/>
                </a:tc>
                <a:tc>
                  <a:txBody>
                    <a:bodyPr/>
                    <a:lstStyle/>
                    <a:p>
                      <a:pPr algn="l" fontAlgn="ctr"/>
                      <a:r>
                        <a:rPr lang="en-US" sz="900" b="1" i="0" u="none" strike="noStrike">
                          <a:solidFill>
                            <a:srgbClr val="000000"/>
                          </a:solidFill>
                          <a:effectLst/>
                          <a:latin typeface="Lato" panose="020F0502020204030203" pitchFamily="34" charset="0"/>
                        </a:rPr>
                        <a:t>Groundwater levels - changes from normal</a:t>
                      </a:r>
                      <a:br>
                        <a:rPr lang="fr-FR" sz="900" b="1" i="0" u="none" strike="noStrike">
                          <a:solidFill>
                            <a:srgbClr val="000000"/>
                          </a:solidFill>
                          <a:effectLst/>
                          <a:latin typeface="Lato" panose="020F0502020204030203" pitchFamily="34" charset="0"/>
                        </a:rPr>
                      </a:br>
                      <a:endParaRPr lang="fr-FR" sz="900" b="1" i="0" u="none" strike="noStrike">
                        <a:solidFill>
                          <a:srgbClr val="000000"/>
                        </a:solidFill>
                        <a:effectLst/>
                        <a:latin typeface="Lato" panose="020F050202020403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fr-FR" sz="900" b="0" i="0" u="none" strike="noStrike">
                          <a:solidFill>
                            <a:srgbClr val="000000"/>
                          </a:solidFill>
                          <a:effectLst/>
                          <a:latin typeface="Lato" panose="020F0502020204030203" pitchFamily="34" charset="0"/>
                        </a:rPr>
                        <a:t>Niveau des nappes phréatiques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District (Grand-Sud)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Mensuelle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DRM/NC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rgbClr val="000000"/>
                          </a:solidFill>
                          <a:effectLst/>
                          <a:latin typeface="Lato" panose="020F0502020204030203"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549494"/>
                  </a:ext>
                </a:extLst>
              </a:tr>
            </a:tbl>
          </a:graphicData>
        </a:graphic>
      </p:graphicFrame>
      <p:graphicFrame>
        <p:nvGraphicFramePr>
          <p:cNvPr id="7" name="Content Placeholder 3">
            <a:extLst>
              <a:ext uri="{FF2B5EF4-FFF2-40B4-BE49-F238E27FC236}">
                <a16:creationId xmlns:a16="http://schemas.microsoft.com/office/drawing/2014/main" id="{B4B6F7C1-F038-2CA1-7255-1FDC5804BA27}"/>
              </a:ext>
            </a:extLst>
          </p:cNvPr>
          <p:cNvGraphicFramePr>
            <a:graphicFrameLocks/>
          </p:cNvGraphicFramePr>
          <p:nvPr/>
        </p:nvGraphicFramePr>
        <p:xfrm>
          <a:off x="837326" y="5433050"/>
          <a:ext cx="10504648" cy="1429620"/>
        </p:xfrm>
        <a:graphic>
          <a:graphicData uri="http://schemas.openxmlformats.org/drawingml/2006/table">
            <a:tbl>
              <a:tblPr/>
              <a:tblGrid>
                <a:gridCol w="1134851">
                  <a:extLst>
                    <a:ext uri="{9D8B030D-6E8A-4147-A177-3AD203B41FA5}">
                      <a16:colId xmlns:a16="http://schemas.microsoft.com/office/drawing/2014/main" val="2081901285"/>
                    </a:ext>
                  </a:extLst>
                </a:gridCol>
                <a:gridCol w="2890476">
                  <a:extLst>
                    <a:ext uri="{9D8B030D-6E8A-4147-A177-3AD203B41FA5}">
                      <a16:colId xmlns:a16="http://schemas.microsoft.com/office/drawing/2014/main" val="2155665777"/>
                    </a:ext>
                  </a:extLst>
                </a:gridCol>
                <a:gridCol w="2890476">
                  <a:extLst>
                    <a:ext uri="{9D8B030D-6E8A-4147-A177-3AD203B41FA5}">
                      <a16:colId xmlns:a16="http://schemas.microsoft.com/office/drawing/2014/main" val="2012329532"/>
                    </a:ext>
                  </a:extLst>
                </a:gridCol>
                <a:gridCol w="1037855">
                  <a:extLst>
                    <a:ext uri="{9D8B030D-6E8A-4147-A177-3AD203B41FA5}">
                      <a16:colId xmlns:a16="http://schemas.microsoft.com/office/drawing/2014/main" val="888480617"/>
                    </a:ext>
                  </a:extLst>
                </a:gridCol>
                <a:gridCol w="805065">
                  <a:extLst>
                    <a:ext uri="{9D8B030D-6E8A-4147-A177-3AD203B41FA5}">
                      <a16:colId xmlns:a16="http://schemas.microsoft.com/office/drawing/2014/main" val="320562022"/>
                    </a:ext>
                  </a:extLst>
                </a:gridCol>
                <a:gridCol w="805065">
                  <a:extLst>
                    <a:ext uri="{9D8B030D-6E8A-4147-A177-3AD203B41FA5}">
                      <a16:colId xmlns:a16="http://schemas.microsoft.com/office/drawing/2014/main" val="1083009089"/>
                    </a:ext>
                  </a:extLst>
                </a:gridCol>
                <a:gridCol w="940860">
                  <a:extLst>
                    <a:ext uri="{9D8B030D-6E8A-4147-A177-3AD203B41FA5}">
                      <a16:colId xmlns:a16="http://schemas.microsoft.com/office/drawing/2014/main" val="793722026"/>
                    </a:ext>
                  </a:extLst>
                </a:gridCol>
              </a:tblGrid>
              <a:tr h="319048">
                <a:tc rowSpan="3">
                  <a:txBody>
                    <a:bodyPr/>
                    <a:lstStyle/>
                    <a:p>
                      <a:pPr algn="ctr" fontAlgn="ctr"/>
                      <a:r>
                        <a:rPr lang="en-GB" sz="900" b="1" i="0" u="none" strike="noStrike" noProof="0">
                          <a:solidFill>
                            <a:srgbClr val="000000"/>
                          </a:solidFill>
                          <a:effectLst/>
                          <a:latin typeface="Arial" panose="020B0604020202020204" pitchFamily="34" charset="0"/>
                          <a:cs typeface="Arial" panose="020B0604020202020204" pitchFamily="34" charset="0"/>
                        </a:rPr>
                        <a:t>Food security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GB" sz="900" b="1" i="0" u="none" strike="noStrike" noProof="0">
                          <a:solidFill>
                            <a:srgbClr val="000000"/>
                          </a:solidFill>
                          <a:effectLst/>
                          <a:latin typeface="Arial" panose="020B0604020202020204" pitchFamily="34" charset="0"/>
                          <a:cs typeface="Arial" panose="020B0604020202020204" pitchFamily="34" charset="0"/>
                        </a:rPr>
                        <a:t>Food Prices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Prix des </a:t>
                      </a:r>
                      <a:r>
                        <a:rPr lang="en-GB" sz="900" b="0" i="0" u="none" strike="noStrike" noProof="0" err="1">
                          <a:solidFill>
                            <a:srgbClr val="000000"/>
                          </a:solidFill>
                          <a:effectLst/>
                          <a:latin typeface="Arial" panose="020B0604020202020204" pitchFamily="34" charset="0"/>
                          <a:cs typeface="Arial" panose="020B0604020202020204" pitchFamily="34" charset="0"/>
                        </a:rPr>
                        <a:t>denrées</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alimentaires</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Région</a:t>
                      </a:r>
                      <a:r>
                        <a:rPr lang="en-GB" sz="900" b="0" i="0" u="none" strike="noStrike" noProof="0">
                          <a:solidFill>
                            <a:srgbClr val="000000"/>
                          </a:solidFill>
                          <a:effectLst/>
                          <a:latin typeface="Arial" panose="020B0604020202020204" pitchFamily="34" charset="0"/>
                          <a:cs typeface="Arial" panose="020B0604020202020204" pitchFamily="34" charset="0"/>
                        </a:rPr>
                        <a:t> (Grand </a:t>
                      </a:r>
                      <a:r>
                        <a:rPr lang="en-GB" sz="900" b="0" i="0" u="none" strike="noStrike" noProof="0" err="1">
                          <a:solidFill>
                            <a:srgbClr val="000000"/>
                          </a:solidFill>
                          <a:effectLst/>
                          <a:latin typeface="Arial" panose="020B0604020202020204" pitchFamily="34" charset="0"/>
                          <a:cs typeface="Arial" panose="020B0604020202020204" pitchFamily="34" charset="0"/>
                        </a:rPr>
                        <a:t>sud</a:t>
                      </a:r>
                      <a:r>
                        <a:rPr lang="en-GB" sz="900" b="0" i="0" u="none" strike="noStrike" noProof="0">
                          <a:solidFill>
                            <a:srgbClr val="000000"/>
                          </a:solidFill>
                          <a:effectLst/>
                          <a:latin typeface="Arial" panose="020B0604020202020204" pitchFamily="34" charset="0"/>
                          <a:cs typeface="Arial" panose="020B0604020202020204" pitchFamily="34" charset="0"/>
                        </a:rPr>
                        <a:t> et grand Sud-Est)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Mensuelle</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RTN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PAM/ FAO/ BNGRC/ INSTAT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634212"/>
                  </a:ext>
                </a:extLst>
              </a:tr>
              <a:tr h="313595">
                <a:tc vMerge="1">
                  <a:txBody>
                    <a:bodyPr/>
                    <a:lstStyle/>
                    <a:p>
                      <a:endParaRPr lang="fr-FR"/>
                    </a:p>
                  </a:txBody>
                  <a:tcPr/>
                </a:tc>
                <a:tc>
                  <a:txBody>
                    <a:bodyPr/>
                    <a:lstStyle/>
                    <a:p>
                      <a:pPr algn="l" fontAlgn="ctr"/>
                      <a:r>
                        <a:rPr lang="en-GB" sz="900" b="1" i="0" u="none" strike="noStrike" noProof="0">
                          <a:solidFill>
                            <a:srgbClr val="000000"/>
                          </a:solidFill>
                          <a:effectLst/>
                          <a:latin typeface="Arial" panose="020B0604020202020204" pitchFamily="34" charset="0"/>
                          <a:cs typeface="Arial" panose="020B0604020202020204" pitchFamily="34" charset="0"/>
                        </a:rPr>
                        <a:t>Food Consumption Score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nombre</a:t>
                      </a:r>
                      <a:r>
                        <a:rPr lang="en-GB" sz="900" b="0" i="0" u="none" strike="noStrike" noProof="0">
                          <a:solidFill>
                            <a:srgbClr val="000000"/>
                          </a:solidFill>
                          <a:effectLst/>
                          <a:latin typeface="Arial" panose="020B0604020202020204" pitchFamily="34" charset="0"/>
                          <a:cs typeface="Arial" panose="020B0604020202020204" pitchFamily="34" charset="0"/>
                        </a:rPr>
                        <a:t> de </a:t>
                      </a:r>
                      <a:r>
                        <a:rPr lang="en-GB" sz="900" b="0" i="0" u="none" strike="noStrike" noProof="0" err="1">
                          <a:solidFill>
                            <a:srgbClr val="000000"/>
                          </a:solidFill>
                          <a:effectLst/>
                          <a:latin typeface="Arial" panose="020B0604020202020204" pitchFamily="34" charset="0"/>
                          <a:cs typeface="Arial" panose="020B0604020202020204" pitchFamily="34" charset="0"/>
                        </a:rPr>
                        <a:t>personnes</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ayant</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une</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consommation</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alimentaire</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insuffisante</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Region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Mensuelle</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PAM (</a:t>
                      </a:r>
                      <a:r>
                        <a:rPr lang="en-GB" sz="900" b="0" i="0" u="none" strike="noStrike" noProof="0" err="1">
                          <a:solidFill>
                            <a:srgbClr val="000000"/>
                          </a:solidFill>
                          <a:effectLst/>
                          <a:latin typeface="Arial" panose="020B0604020202020204" pitchFamily="34" charset="0"/>
                          <a:cs typeface="Arial" panose="020B0604020202020204" pitchFamily="34" charset="0"/>
                        </a:rPr>
                        <a:t>mVAM</a:t>
                      </a:r>
                      <a:r>
                        <a:rPr lang="en-GB" sz="900" b="0" i="0" u="none" strike="noStrike" noProof="0">
                          <a:solidFill>
                            <a:srgbClr val="000000"/>
                          </a:solidFill>
                          <a:effectLst/>
                          <a:latin typeface="Arial" panose="020B0604020202020204" pitchFamily="34" charset="0"/>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3487760"/>
                  </a:ext>
                </a:extLst>
              </a:tr>
              <a:tr h="251051">
                <a:tc vMerge="1">
                  <a:txBody>
                    <a:bodyPr/>
                    <a:lstStyle/>
                    <a:p>
                      <a:endParaRPr lang="fr-FR"/>
                    </a:p>
                  </a:txBody>
                  <a:tcPr/>
                </a:tc>
                <a:tc>
                  <a:txBody>
                    <a:bodyPr/>
                    <a:lstStyle/>
                    <a:p>
                      <a:pPr algn="l" fontAlgn="ctr"/>
                      <a:r>
                        <a:rPr lang="en-GB" sz="900" b="1" i="0" u="none" strike="noStrike" noProof="0">
                          <a:solidFill>
                            <a:srgbClr val="000000"/>
                          </a:solidFill>
                          <a:effectLst/>
                          <a:latin typeface="Arial" panose="020B0604020202020204" pitchFamily="34" charset="0"/>
                          <a:cs typeface="Arial" panose="020B0604020202020204" pitchFamily="34" charset="0"/>
                        </a:rPr>
                        <a:t>Dietary Accommodations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nombre</a:t>
                      </a:r>
                      <a:r>
                        <a:rPr lang="en-GB" sz="900" b="0" i="0" u="none" strike="noStrike" noProof="0">
                          <a:solidFill>
                            <a:srgbClr val="000000"/>
                          </a:solidFill>
                          <a:effectLst/>
                          <a:latin typeface="Arial" panose="020B0604020202020204" pitchFamily="34" charset="0"/>
                          <a:cs typeface="Arial" panose="020B0604020202020204" pitchFamily="34" charset="0"/>
                        </a:rPr>
                        <a:t> de </a:t>
                      </a:r>
                      <a:r>
                        <a:rPr lang="en-GB" sz="900" b="0" i="0" u="none" strike="noStrike" noProof="0" err="1">
                          <a:solidFill>
                            <a:srgbClr val="000000"/>
                          </a:solidFill>
                          <a:effectLst/>
                          <a:latin typeface="Arial" panose="020B0604020202020204" pitchFamily="34" charset="0"/>
                          <a:cs typeface="Arial" panose="020B0604020202020204" pitchFamily="34" charset="0"/>
                        </a:rPr>
                        <a:t>personnes</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utilisant</a:t>
                      </a:r>
                      <a:r>
                        <a:rPr lang="en-GB" sz="900" b="0" i="0" u="none" strike="noStrike" noProof="0">
                          <a:solidFill>
                            <a:srgbClr val="000000"/>
                          </a:solidFill>
                          <a:effectLst/>
                          <a:latin typeface="Arial" panose="020B0604020202020204" pitchFamily="34" charset="0"/>
                          <a:cs typeface="Arial" panose="020B0604020202020204" pitchFamily="34" charset="0"/>
                        </a:rPr>
                        <a:t> des </a:t>
                      </a:r>
                      <a:r>
                        <a:rPr lang="en-GB" sz="900" b="0" i="0" u="none" strike="noStrike" noProof="0" err="1">
                          <a:solidFill>
                            <a:srgbClr val="000000"/>
                          </a:solidFill>
                          <a:effectLst/>
                          <a:latin typeface="Arial" panose="020B0604020202020204" pitchFamily="34" charset="0"/>
                          <a:cs typeface="Arial" panose="020B0604020202020204" pitchFamily="34" charset="0"/>
                        </a:rPr>
                        <a:t>moyens</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d'adaptation</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alimentaires</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en</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cas</a:t>
                      </a:r>
                      <a:r>
                        <a:rPr lang="en-GB" sz="900" b="0" i="0" u="none" strike="noStrike" noProof="0">
                          <a:solidFill>
                            <a:srgbClr val="000000"/>
                          </a:solidFill>
                          <a:effectLst/>
                          <a:latin typeface="Arial" panose="020B0604020202020204" pitchFamily="34" charset="0"/>
                          <a:cs typeface="Arial" panose="020B0604020202020204" pitchFamily="34" charset="0"/>
                        </a:rPr>
                        <a:t> de crise </a:t>
                      </a:r>
                      <a:r>
                        <a:rPr lang="en-GB" sz="900" b="0" i="0" u="none" strike="noStrike" noProof="0" err="1">
                          <a:solidFill>
                            <a:srgbClr val="000000"/>
                          </a:solidFill>
                          <a:effectLst/>
                          <a:latin typeface="Arial" panose="020B0604020202020204" pitchFamily="34" charset="0"/>
                          <a:cs typeface="Arial" panose="020B0604020202020204" pitchFamily="34" charset="0"/>
                        </a:rPr>
                        <a:t>ou</a:t>
                      </a:r>
                      <a:r>
                        <a:rPr lang="en-GB" sz="900" b="0" i="0" u="none" strike="noStrike" noProof="0">
                          <a:solidFill>
                            <a:srgbClr val="000000"/>
                          </a:solidFill>
                          <a:effectLst/>
                          <a:latin typeface="Arial" panose="020B0604020202020204" pitchFamily="34" charset="0"/>
                          <a:cs typeface="Arial" panose="020B0604020202020204" pitchFamily="34" charset="0"/>
                        </a:rPr>
                        <a:t> au-</a:t>
                      </a:r>
                      <a:r>
                        <a:rPr lang="en-GB" sz="900" b="0" i="0" u="none" strike="noStrike" noProof="0" err="1">
                          <a:solidFill>
                            <a:srgbClr val="000000"/>
                          </a:solidFill>
                          <a:effectLst/>
                          <a:latin typeface="Arial" panose="020B0604020202020204" pitchFamily="34" charset="0"/>
                          <a:cs typeface="Arial" panose="020B0604020202020204" pitchFamily="34" charset="0"/>
                        </a:rPr>
                        <a:t>delà</a:t>
                      </a:r>
                      <a:r>
                        <a:rPr lang="en-GB" sz="900" b="0" i="0" u="none" strike="noStrike" noProof="0">
                          <a:solidFill>
                            <a:srgbClr val="000000"/>
                          </a:solidFill>
                          <a:effectLst/>
                          <a:latin typeface="Arial" panose="020B0604020202020204" pitchFamily="34" charset="0"/>
                          <a:cs typeface="Arial" panose="020B0604020202020204" pitchFamily="34" charset="0"/>
                        </a:rPr>
                        <a:t> de la crise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Region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Mensuelle</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PAM (</a:t>
                      </a:r>
                      <a:r>
                        <a:rPr lang="en-GB" sz="900" b="0" i="0" u="none" strike="noStrike" noProof="0" err="1">
                          <a:solidFill>
                            <a:srgbClr val="000000"/>
                          </a:solidFill>
                          <a:effectLst/>
                          <a:latin typeface="Arial" panose="020B0604020202020204" pitchFamily="34" charset="0"/>
                          <a:cs typeface="Arial" panose="020B0604020202020204" pitchFamily="34" charset="0"/>
                        </a:rPr>
                        <a:t>mVAM</a:t>
                      </a:r>
                      <a:r>
                        <a:rPr lang="en-GB" sz="900" b="0" i="0" u="none" strike="noStrike" noProof="0">
                          <a:solidFill>
                            <a:srgbClr val="000000"/>
                          </a:solidFill>
                          <a:effectLst/>
                          <a:latin typeface="Arial" panose="020B0604020202020204" pitchFamily="34" charset="0"/>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54274"/>
                  </a:ext>
                </a:extLst>
              </a:tr>
              <a:tr h="522657">
                <a:tc>
                  <a:txBody>
                    <a:bodyPr/>
                    <a:lstStyle/>
                    <a:p>
                      <a:pPr algn="l" fontAlgn="ctr"/>
                      <a:r>
                        <a:rPr lang="en-GB" sz="900" b="1" i="0" u="none" strike="noStrike" noProof="0">
                          <a:solidFill>
                            <a:srgbClr val="000000"/>
                          </a:solidFill>
                          <a:effectLst/>
                          <a:latin typeface="Arial" panose="020B0604020202020204" pitchFamily="34" charset="0"/>
                          <a:cs typeface="Arial" panose="020B0604020202020204" pitchFamily="34" charset="0"/>
                        </a:rPr>
                        <a:t>Locust resurgence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ctr"/>
                      <a:r>
                        <a:rPr lang="en-GB" sz="900" b="1" i="0" u="none" strike="noStrike" noProof="0">
                          <a:solidFill>
                            <a:srgbClr val="000000"/>
                          </a:solidFill>
                          <a:effectLst/>
                          <a:latin typeface="Arial" panose="020B0604020202020204" pitchFamily="34" charset="0"/>
                          <a:cs typeface="Arial" panose="020B0604020202020204" pitchFamily="34" charset="0"/>
                        </a:rPr>
                        <a:t>Infestation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Taux</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d'infestation</a:t>
                      </a:r>
                      <a:r>
                        <a:rPr lang="en-GB" sz="900" b="0" i="0" u="none" strike="noStrike" noProof="0">
                          <a:solidFill>
                            <a:srgbClr val="000000"/>
                          </a:solidFill>
                          <a:effectLst/>
                          <a:latin typeface="Arial" panose="020B0604020202020204" pitchFamily="34" charset="0"/>
                          <a:cs typeface="Arial" panose="020B0604020202020204" pitchFamily="34" charset="0"/>
                        </a:rPr>
                        <a:t> </a:t>
                      </a:r>
                      <a:r>
                        <a:rPr lang="en-GB" sz="900" b="0" i="0" u="none" strike="noStrike" noProof="0" err="1">
                          <a:solidFill>
                            <a:srgbClr val="000000"/>
                          </a:solidFill>
                          <a:effectLst/>
                          <a:latin typeface="Arial" panose="020B0604020202020204" pitchFamily="34" charset="0"/>
                          <a:cs typeface="Arial" panose="020B0604020202020204" pitchFamily="34" charset="0"/>
                        </a:rPr>
                        <a:t>acridienne</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err="1">
                          <a:solidFill>
                            <a:srgbClr val="000000"/>
                          </a:solidFill>
                          <a:effectLst/>
                          <a:latin typeface="Arial" panose="020B0604020202020204" pitchFamily="34" charset="0"/>
                          <a:cs typeface="Arial" panose="020B0604020202020204" pitchFamily="34" charset="0"/>
                        </a:rPr>
                        <a:t>Mensuelle</a:t>
                      </a:r>
                      <a:endParaRPr lang="en-GB" sz="900" b="0" i="0" u="none" strike="noStrike" noProof="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FAO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noProof="0">
                          <a:solidFill>
                            <a:srgbClr val="000000"/>
                          </a:solidFill>
                          <a:effectLst/>
                          <a:latin typeface="Arial" panose="020B0604020202020204" pitchFamily="34" charset="0"/>
                          <a:cs typeface="Arial" panose="020B0604020202020204" pitchFamily="34" charset="0"/>
                        </a:rPr>
                        <a:t>FAO/PAM/MINAGRI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388421"/>
                  </a:ext>
                </a:extLst>
              </a:tr>
            </a:tbl>
          </a:graphicData>
        </a:graphic>
      </p:graphicFrame>
      <p:cxnSp>
        <p:nvCxnSpPr>
          <p:cNvPr id="3" name="Connecteur droit 3">
            <a:extLst>
              <a:ext uri="{FF2B5EF4-FFF2-40B4-BE49-F238E27FC236}">
                <a16:creationId xmlns:a16="http://schemas.microsoft.com/office/drawing/2014/main" id="{522E7767-F2BA-6C37-A96F-3A70C46D0617}"/>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6" name="ZoneTexte 9">
            <a:extLst>
              <a:ext uri="{FF2B5EF4-FFF2-40B4-BE49-F238E27FC236}">
                <a16:creationId xmlns:a16="http://schemas.microsoft.com/office/drawing/2014/main" id="{FAEB5E91-77BF-804D-877D-33756BB8352F}"/>
              </a:ext>
            </a:extLst>
          </p:cNvPr>
          <p:cNvSpPr txBox="1"/>
          <p:nvPr/>
        </p:nvSpPr>
        <p:spPr>
          <a:xfrm>
            <a:off x="1714557" y="306146"/>
            <a:ext cx="8571874" cy="461665"/>
          </a:xfrm>
          <a:prstGeom prst="rect">
            <a:avLst/>
          </a:prstGeom>
          <a:noFill/>
        </p:spPr>
        <p:txBody>
          <a:bodyPr wrap="square" rtlCol="0">
            <a:spAutoFit/>
          </a:bodyPr>
          <a:lstStyle/>
          <a:p>
            <a:pPr algn="l" defTabSz="913486" hangingPunct="1"/>
            <a:r>
              <a:rPr lang="en-US" sz="2400" kern="1200">
                <a:solidFill>
                  <a:srgbClr val="ED7D31">
                    <a:lumMod val="75000"/>
                  </a:srgbClr>
                </a:solidFill>
                <a:latin typeface="Arial" panose="020B0604020202020204" pitchFamily="34" charset="0"/>
                <a:ea typeface="+mn-ea"/>
                <a:cs typeface="Arial" panose="020B0604020202020204" pitchFamily="34" charset="0"/>
              </a:rPr>
              <a:t>Multisectoral indicator list</a:t>
            </a:r>
          </a:p>
        </p:txBody>
      </p:sp>
      <p:pic>
        <p:nvPicPr>
          <p:cNvPr id="11" name="Image 1">
            <a:extLst>
              <a:ext uri="{FF2B5EF4-FFF2-40B4-BE49-F238E27FC236}">
                <a16:creationId xmlns:a16="http://schemas.microsoft.com/office/drawing/2014/main" id="{EE4061D7-6194-48D5-8A8F-FA4B5F98A5E0}"/>
              </a:ext>
            </a:extLst>
          </p:cNvPr>
          <p:cNvPicPr>
            <a:picLocks noChangeAspect="1"/>
          </p:cNvPicPr>
          <p:nvPr/>
        </p:nvPicPr>
        <p:blipFill>
          <a:blip r:embed="rId3"/>
          <a:stretch>
            <a:fillRect/>
          </a:stretch>
        </p:blipFill>
        <p:spPr>
          <a:xfrm>
            <a:off x="430951" y="86223"/>
            <a:ext cx="1129454" cy="936706"/>
          </a:xfrm>
          <a:prstGeom prst="rect">
            <a:avLst/>
          </a:prstGeom>
        </p:spPr>
      </p:pic>
    </p:spTree>
    <p:extLst>
      <p:ext uri="{BB962C8B-B14F-4D97-AF65-F5344CB8AC3E}">
        <p14:creationId xmlns:p14="http://schemas.microsoft.com/office/powerpoint/2010/main" val="40516240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9">
            <a:extLst>
              <a:ext uri="{FF2B5EF4-FFF2-40B4-BE49-F238E27FC236}">
                <a16:creationId xmlns:a16="http://schemas.microsoft.com/office/drawing/2014/main" id="{AC101297-DBDC-BA79-070B-96008FD7E65F}"/>
              </a:ext>
            </a:extLst>
          </p:cNvPr>
          <p:cNvSpPr txBox="1"/>
          <p:nvPr/>
        </p:nvSpPr>
        <p:spPr>
          <a:xfrm>
            <a:off x="1593938" y="354338"/>
            <a:ext cx="5617263" cy="523220"/>
          </a:xfrm>
          <a:prstGeom prst="rect">
            <a:avLst/>
          </a:prstGeom>
          <a:noFill/>
        </p:spPr>
        <p:txBody>
          <a:bodyPr wrap="square" rtlCol="0">
            <a:spAutoFit/>
          </a:bodyPr>
          <a:lstStyle/>
          <a:p>
            <a:pPr algn="l" defTabSz="913486" hangingPunct="1"/>
            <a:r>
              <a:rPr lang="en-GB" sz="2800" kern="1200">
                <a:solidFill>
                  <a:srgbClr val="ED7D31">
                    <a:lumMod val="75000"/>
                  </a:srgbClr>
                </a:solidFill>
                <a:latin typeface="Arial" panose="020B0604020202020204" pitchFamily="34" charset="0"/>
                <a:ea typeface="+mn-ea"/>
                <a:cs typeface="Arial" panose="020B0604020202020204" pitchFamily="34" charset="0"/>
              </a:rPr>
              <a:t>Madagascar </a:t>
            </a:r>
          </a:p>
        </p:txBody>
      </p:sp>
      <p:cxnSp>
        <p:nvCxnSpPr>
          <p:cNvPr id="14" name="Connecteur droit 13">
            <a:extLst>
              <a:ext uri="{FF2B5EF4-FFF2-40B4-BE49-F238E27FC236}">
                <a16:creationId xmlns:a16="http://schemas.microsoft.com/office/drawing/2014/main" id="{15B33589-52B7-48F4-415D-716F0CD26A9C}"/>
              </a:ext>
            </a:extLst>
          </p:cNvPr>
          <p:cNvCxnSpPr>
            <a:cxnSpLocks/>
          </p:cNvCxnSpPr>
          <p:nvPr/>
        </p:nvCxnSpPr>
        <p:spPr>
          <a:xfrm flipH="1">
            <a:off x="430951" y="1036060"/>
            <a:ext cx="10897269" cy="0"/>
          </a:xfrm>
          <a:prstGeom prst="line">
            <a:avLst/>
          </a:prstGeom>
          <a:ln>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15" name="Groupe 14">
            <a:extLst>
              <a:ext uri="{FF2B5EF4-FFF2-40B4-BE49-F238E27FC236}">
                <a16:creationId xmlns:a16="http://schemas.microsoft.com/office/drawing/2014/main" id="{8B15A623-CDCB-47AF-0052-341ADD850E30}"/>
              </a:ext>
            </a:extLst>
          </p:cNvPr>
          <p:cNvGrpSpPr/>
          <p:nvPr/>
        </p:nvGrpSpPr>
        <p:grpSpPr>
          <a:xfrm>
            <a:off x="7625434" y="5686817"/>
            <a:ext cx="3117664" cy="1171774"/>
            <a:chOff x="8374832" y="-65809"/>
            <a:chExt cx="3120915" cy="1172996"/>
          </a:xfrm>
        </p:grpSpPr>
        <p:pic>
          <p:nvPicPr>
            <p:cNvPr id="16" name="Image 12">
              <a:extLst>
                <a:ext uri="{FF2B5EF4-FFF2-40B4-BE49-F238E27FC236}">
                  <a16:creationId xmlns:a16="http://schemas.microsoft.com/office/drawing/2014/main" id="{5AD6688C-D4CC-FB6F-F895-4A3717E54A20}"/>
                </a:ext>
              </a:extLst>
            </p:cNvPr>
            <p:cNvPicPr>
              <a:picLocks noChangeAspect="1"/>
            </p:cNvPicPr>
            <p:nvPr/>
          </p:nvPicPr>
          <p:blipFill>
            <a:blip r:embed="rId2"/>
            <a:stretch>
              <a:fillRect/>
            </a:stretch>
          </p:blipFill>
          <p:spPr>
            <a:xfrm>
              <a:off x="9478865" y="-65809"/>
              <a:ext cx="2016882" cy="1172996"/>
            </a:xfrm>
            <a:prstGeom prst="rect">
              <a:avLst/>
            </a:prstGeom>
          </p:spPr>
        </p:pic>
        <p:pic>
          <p:nvPicPr>
            <p:cNvPr id="17" name="Picture 5">
              <a:extLst>
                <a:ext uri="{FF2B5EF4-FFF2-40B4-BE49-F238E27FC236}">
                  <a16:creationId xmlns:a16="http://schemas.microsoft.com/office/drawing/2014/main" id="{F6029F0E-F874-FDA0-9080-460454F82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832" y="214689"/>
              <a:ext cx="1102201" cy="612000"/>
            </a:xfrm>
            <a:prstGeom prst="rect">
              <a:avLst/>
            </a:prstGeom>
          </p:spPr>
        </p:pic>
      </p:grpSp>
      <p:pic>
        <p:nvPicPr>
          <p:cNvPr id="2" name="Image 1">
            <a:extLst>
              <a:ext uri="{FF2B5EF4-FFF2-40B4-BE49-F238E27FC236}">
                <a16:creationId xmlns:a16="http://schemas.microsoft.com/office/drawing/2014/main" id="{3C8E1DC5-462D-8E56-F15E-928B44500B73}"/>
              </a:ext>
            </a:extLst>
          </p:cNvPr>
          <p:cNvPicPr>
            <a:picLocks noChangeAspect="1"/>
          </p:cNvPicPr>
          <p:nvPr/>
        </p:nvPicPr>
        <p:blipFill>
          <a:blip r:embed="rId4"/>
          <a:stretch>
            <a:fillRect/>
          </a:stretch>
        </p:blipFill>
        <p:spPr>
          <a:xfrm>
            <a:off x="430951" y="86223"/>
            <a:ext cx="1129454" cy="936706"/>
          </a:xfrm>
          <a:prstGeom prst="rect">
            <a:avLst/>
          </a:prstGeom>
        </p:spPr>
      </p:pic>
      <p:pic>
        <p:nvPicPr>
          <p:cNvPr id="4" name="Picture 3" descr="A logo for a company&#10;&#10;Description automatically generated">
            <a:extLst>
              <a:ext uri="{FF2B5EF4-FFF2-40B4-BE49-F238E27FC236}">
                <a16:creationId xmlns:a16="http://schemas.microsoft.com/office/drawing/2014/main" id="{9FBF1C1E-0AE0-7B4D-A4A6-51D5047E5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382" y="5809470"/>
            <a:ext cx="845527" cy="806801"/>
          </a:xfrm>
          <a:prstGeom prst="rect">
            <a:avLst/>
          </a:prstGeom>
        </p:spPr>
      </p:pic>
      <p:pic>
        <p:nvPicPr>
          <p:cNvPr id="6" name="Picture 5" descr="A logo with a baby in a circle&#10;&#10;Description automatically generated with medium confidence">
            <a:extLst>
              <a:ext uri="{FF2B5EF4-FFF2-40B4-BE49-F238E27FC236}">
                <a16:creationId xmlns:a16="http://schemas.microsoft.com/office/drawing/2014/main" id="{4FAC1F34-CADF-F963-50F9-EECF83EDEF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912" y="5885376"/>
            <a:ext cx="1446315" cy="679538"/>
          </a:xfrm>
          <a:prstGeom prst="rect">
            <a:avLst/>
          </a:prstGeom>
        </p:spPr>
      </p:pic>
      <p:pic>
        <p:nvPicPr>
          <p:cNvPr id="8" name="Picture 7" descr="A green and grey text on a black background&#10;&#10;Description automatically generated">
            <a:extLst>
              <a:ext uri="{FF2B5EF4-FFF2-40B4-BE49-F238E27FC236}">
                <a16:creationId xmlns:a16="http://schemas.microsoft.com/office/drawing/2014/main" id="{37CC7038-95DA-0785-DD2C-3515C9EDB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3721" y="5888807"/>
            <a:ext cx="1907480" cy="727464"/>
          </a:xfrm>
          <a:prstGeom prst="rect">
            <a:avLst/>
          </a:prstGeom>
        </p:spPr>
      </p:pic>
      <p:sp>
        <p:nvSpPr>
          <p:cNvPr id="9" name="TextBox 8">
            <a:extLst>
              <a:ext uri="{FF2B5EF4-FFF2-40B4-BE49-F238E27FC236}">
                <a16:creationId xmlns:a16="http://schemas.microsoft.com/office/drawing/2014/main" id="{F84FB6AF-71B2-2A64-1CA7-3E65E692C62A}"/>
              </a:ext>
            </a:extLst>
          </p:cNvPr>
          <p:cNvSpPr txBox="1"/>
          <p:nvPr/>
        </p:nvSpPr>
        <p:spPr>
          <a:xfrm>
            <a:off x="1509567" y="5034944"/>
            <a:ext cx="5667303" cy="584679"/>
          </a:xfrm>
          <a:prstGeom prst="rect">
            <a:avLst/>
          </a:prstGeom>
          <a:noFill/>
        </p:spPr>
        <p:txBody>
          <a:bodyPr wrap="square" lIns="91345" tIns="45672" rIns="91345" bIns="45672" rtlCol="0" anchor="t">
            <a:spAutoFit/>
          </a:bodyPr>
          <a:lstStyle/>
          <a:p>
            <a:pPr algn="l" defTabSz="913486" hangingPunct="1"/>
            <a:r>
              <a:rPr lang="fr-FR" sz="3200" kern="1200" err="1">
                <a:solidFill>
                  <a:srgbClr val="ED7D31">
                    <a:lumMod val="75000"/>
                  </a:srgbClr>
                </a:solidFill>
                <a:latin typeface="Arial" panose="020B0604020202020204" pitchFamily="34" charset="0"/>
                <a:ea typeface="+mn-ea"/>
                <a:cs typeface="Arial" panose="020B0604020202020204" pitchFamily="34" charset="0"/>
              </a:rPr>
              <a:t>Misaotra</a:t>
            </a:r>
            <a:r>
              <a:rPr lang="fr-FR" sz="3200" kern="1200">
                <a:solidFill>
                  <a:srgbClr val="ED7D31">
                    <a:lumMod val="75000"/>
                  </a:srgbClr>
                </a:solidFill>
                <a:latin typeface="Arial" panose="020B0604020202020204" pitchFamily="34" charset="0"/>
                <a:ea typeface="+mn-ea"/>
                <a:cs typeface="Arial" panose="020B0604020202020204" pitchFamily="34" charset="0"/>
              </a:rPr>
              <a:t> </a:t>
            </a:r>
            <a:r>
              <a:rPr lang="fr-FR" sz="3200" kern="1200" err="1">
                <a:solidFill>
                  <a:srgbClr val="ED7D31">
                    <a:lumMod val="75000"/>
                  </a:srgbClr>
                </a:solidFill>
                <a:latin typeface="Arial" panose="020B0604020202020204" pitchFamily="34" charset="0"/>
                <a:ea typeface="+mn-ea"/>
                <a:cs typeface="Arial" panose="020B0604020202020204" pitchFamily="34" charset="0"/>
              </a:rPr>
              <a:t>tompoko</a:t>
            </a:r>
            <a:r>
              <a:rPr lang="fr-FR" sz="3200" kern="1200">
                <a:solidFill>
                  <a:srgbClr val="ED7D31">
                    <a:lumMod val="75000"/>
                  </a:srgbClr>
                </a:solidFill>
                <a:latin typeface="Arial" panose="020B0604020202020204" pitchFamily="34" charset="0"/>
                <a:ea typeface="+mn-ea"/>
                <a:cs typeface="Arial" panose="020B0604020202020204" pitchFamily="34" charset="0"/>
              </a:rPr>
              <a:t> ! </a:t>
            </a:r>
          </a:p>
        </p:txBody>
      </p:sp>
      <p:pic>
        <p:nvPicPr>
          <p:cNvPr id="11" name="Picture 10" descr="A group of people standing in front of a blue door&#10;&#10;Description automatically generated">
            <a:extLst>
              <a:ext uri="{FF2B5EF4-FFF2-40B4-BE49-F238E27FC236}">
                <a16:creationId xmlns:a16="http://schemas.microsoft.com/office/drawing/2014/main" id="{FADA5D6A-DE1B-230A-8A4D-9B4CBAF44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4877" y="2326808"/>
            <a:ext cx="4210978" cy="2807319"/>
          </a:xfrm>
          <a:prstGeom prst="rect">
            <a:avLst/>
          </a:prstGeom>
        </p:spPr>
      </p:pic>
      <p:pic>
        <p:nvPicPr>
          <p:cNvPr id="1026" name="Picture 2">
            <a:extLst>
              <a:ext uri="{FF2B5EF4-FFF2-40B4-BE49-F238E27FC236}">
                <a16:creationId xmlns:a16="http://schemas.microsoft.com/office/drawing/2014/main" id="{1D6176EF-0B1D-74E7-D395-38F42EEA4F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690" y="1460895"/>
            <a:ext cx="5600960" cy="32597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003891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346951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a:extLst>
            <a:ext uri="{FF2B5EF4-FFF2-40B4-BE49-F238E27FC236}">
              <a16:creationId xmlns:a16="http://schemas.microsoft.com/office/drawing/2014/main" id="{C65151CD-D969-3AAE-214F-44B052AA8241}"/>
            </a:ext>
          </a:extLst>
        </p:cNvPr>
        <p:cNvGrpSpPr/>
        <p:nvPr/>
      </p:nvGrpSpPr>
      <p:grpSpPr>
        <a:xfrm>
          <a:off x="0" y="0"/>
          <a:ext cx="0" cy="0"/>
          <a:chOff x="0" y="0"/>
          <a:chExt cx="0" cy="0"/>
        </a:xfrm>
      </p:grpSpPr>
    </p:spTree>
    <p:extLst>
      <p:ext uri="{BB962C8B-B14F-4D97-AF65-F5344CB8AC3E}">
        <p14:creationId xmlns:p14="http://schemas.microsoft.com/office/powerpoint/2010/main" val="18119634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3" t="-1" r="981" b="-1"/>
          <a:stretch/>
        </p:blipFill>
        <p:spPr>
          <a:xfrm>
            <a:off x="-539" y="-251"/>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5882821" y="870047"/>
            <a:ext cx="6377940" cy="404679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Calibri"/>
                <a:ea typeface="+mj-ea"/>
                <a:cs typeface="Calibri"/>
              </a:rPr>
              <a:t>Preparedness, Anticipatory Actions, </a:t>
            </a:r>
            <a:r>
              <a:rPr lang="en-US" sz="4800" b="0" kern="1200" err="1">
                <a:solidFill>
                  <a:srgbClr val="455F51"/>
                </a:solidFill>
                <a:latin typeface="Calibri"/>
                <a:ea typeface="+mj-ea"/>
                <a:cs typeface="Calibri"/>
              </a:rPr>
              <a:t>NiE</a:t>
            </a:r>
            <a:r>
              <a:rPr lang="en-US" sz="4800" b="0" kern="1200">
                <a:solidFill>
                  <a:srgbClr val="455F51"/>
                </a:solidFill>
                <a:latin typeface="Calibri"/>
                <a:ea typeface="+mj-ea"/>
                <a:cs typeface="Calibri"/>
              </a:rPr>
              <a:t> and the Climate crisis</a:t>
            </a:r>
          </a:p>
        </p:txBody>
      </p:sp>
      <p:sp>
        <p:nvSpPr>
          <p:cNvPr id="7" name="TextBox 6">
            <a:extLst>
              <a:ext uri="{FF2B5EF4-FFF2-40B4-BE49-F238E27FC236}">
                <a16:creationId xmlns:a16="http://schemas.microsoft.com/office/drawing/2014/main" id="{46F15353-574B-9729-C113-68EDE3D0273D}"/>
              </a:ext>
            </a:extLst>
          </p:cNvPr>
          <p:cNvSpPr txBox="1"/>
          <p:nvPr/>
        </p:nvSpPr>
        <p:spPr>
          <a:xfrm>
            <a:off x="7293429" y="5206668"/>
            <a:ext cx="4572000" cy="148606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Cécile Basquin and </a:t>
            </a:r>
            <a:r>
              <a:rPr lang="en-US" sz="2000" b="0" kern="1200" err="1">
                <a:solidFill>
                  <a:srgbClr val="455F51"/>
                </a:solidFill>
                <a:latin typeface="Calibri"/>
                <a:ea typeface="+mj-ea"/>
                <a:cs typeface="Calibri"/>
              </a:rPr>
              <a:t>Géraldine</a:t>
            </a:r>
            <a:r>
              <a:rPr lang="en-US" sz="2000" b="0" kern="1200">
                <a:solidFill>
                  <a:srgbClr val="455F51"/>
                </a:solidFill>
                <a:latin typeface="Calibri"/>
                <a:ea typeface="+mj-ea"/>
                <a:cs typeface="Calibri"/>
              </a:rPr>
              <a:t> </a:t>
            </a:r>
            <a:r>
              <a:rPr lang="en-US" sz="2000" b="0" kern="1200" err="1">
                <a:solidFill>
                  <a:srgbClr val="455F51"/>
                </a:solidFill>
                <a:latin typeface="Calibri"/>
                <a:ea typeface="+mj-ea"/>
                <a:cs typeface="Calibri"/>
              </a:rPr>
              <a:t>Bellocq</a:t>
            </a:r>
            <a:endParaRPr lang="en-US" sz="2000" b="0" kern="1200">
              <a:solidFill>
                <a:srgbClr val="455F51"/>
              </a:solidFill>
              <a:latin typeface="Calibri"/>
              <a:ea typeface="+mj-ea"/>
              <a:cs typeface="Calibri"/>
            </a:endParaRPr>
          </a:p>
          <a:p>
            <a:pPr defTabSz="914400">
              <a:lnSpc>
                <a:spcPct val="90000"/>
              </a:lnSpc>
              <a:spcBef>
                <a:spcPct val="0"/>
              </a:spcBef>
              <a:spcAft>
                <a:spcPts val="600"/>
              </a:spcAft>
              <a:defRPr sz="2400" b="0">
                <a:latin typeface="Arial"/>
                <a:ea typeface="Arial"/>
                <a:cs typeface="Arial"/>
                <a:sym typeface="Arial"/>
              </a:defRPr>
            </a:pPr>
            <a:r>
              <a:rPr lang="en-US" sz="2000" b="0" kern="1200" err="1">
                <a:solidFill>
                  <a:srgbClr val="455F51"/>
                </a:solidFill>
                <a:latin typeface="Calibri"/>
                <a:ea typeface="+mj-ea"/>
                <a:cs typeface="Calibri"/>
              </a:rPr>
              <a:t>Domitille</a:t>
            </a:r>
            <a:r>
              <a:rPr lang="en-US" sz="2000" b="0" kern="1200">
                <a:solidFill>
                  <a:srgbClr val="455F51"/>
                </a:solidFill>
                <a:latin typeface="Calibri"/>
                <a:ea typeface="+mj-ea"/>
                <a:cs typeface="Calibri"/>
              </a:rPr>
              <a:t> Kauffmann and Marjorie </a:t>
            </a:r>
            <a:r>
              <a:rPr lang="en-US" sz="2000" b="0" kern="1200" err="1">
                <a:solidFill>
                  <a:srgbClr val="455F51"/>
                </a:solidFill>
                <a:latin typeface="Calibri"/>
                <a:ea typeface="+mj-ea"/>
                <a:cs typeface="Calibri"/>
              </a:rPr>
              <a:t>Volege</a:t>
            </a:r>
            <a:endParaRPr lang="en-US" sz="2000" b="0" kern="1200">
              <a:solidFill>
                <a:srgbClr val="455F51"/>
              </a:solidFill>
              <a:latin typeface="Calibri"/>
              <a:ea typeface="+mj-ea"/>
              <a:cs typeface="Calibri"/>
            </a:endParaRPr>
          </a:p>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Diane Holland and Christiane </a:t>
            </a:r>
            <a:r>
              <a:rPr lang="en-US" sz="2000" b="0" kern="1200" err="1">
                <a:solidFill>
                  <a:srgbClr val="455F51"/>
                </a:solidFill>
                <a:latin typeface="Calibri"/>
                <a:ea typeface="+mj-ea"/>
                <a:cs typeface="Calibri"/>
              </a:rPr>
              <a:t>Rudert</a:t>
            </a:r>
            <a:endParaRPr lang="en-US" sz="2000" b="0" kern="1200">
              <a:solidFill>
                <a:srgbClr val="455F51"/>
              </a:solidFill>
              <a:latin typeface="Calibri"/>
              <a:ea typeface="+mj-ea"/>
              <a:cs typeface="Calibri"/>
            </a:endParaRPr>
          </a:p>
          <a:p>
            <a:pPr defTabSz="914400">
              <a:lnSpc>
                <a:spcPct val="90000"/>
              </a:lnSpc>
              <a:spcBef>
                <a:spcPct val="0"/>
              </a:spcBef>
              <a:spcAft>
                <a:spcPts val="600"/>
              </a:spcAft>
              <a:defRPr sz="2400" b="0">
                <a:latin typeface="Arial"/>
                <a:ea typeface="Arial"/>
                <a:cs typeface="Arial"/>
                <a:sym typeface="Arial"/>
              </a:defRPr>
            </a:pPr>
            <a:r>
              <a:rPr lang="en-US" sz="2000" b="0" kern="1200">
                <a:solidFill>
                  <a:srgbClr val="455F51"/>
                </a:solidFill>
                <a:latin typeface="Calibri"/>
                <a:ea typeface="+mj-ea"/>
                <a:cs typeface="Calibri"/>
              </a:rPr>
              <a:t>29</a:t>
            </a:r>
            <a:r>
              <a:rPr lang="en-US" sz="2000" b="0" kern="1200" baseline="30000">
                <a:solidFill>
                  <a:srgbClr val="455F51"/>
                </a:solidFill>
                <a:latin typeface="Calibri"/>
                <a:ea typeface="+mj-ea"/>
                <a:cs typeface="Calibri"/>
              </a:rPr>
              <a:t>th</a:t>
            </a:r>
            <a:r>
              <a:rPr lang="en-US" sz="2000" b="0" kern="1200">
                <a:solidFill>
                  <a:srgbClr val="455F51"/>
                </a:solidFill>
                <a:latin typeface="Calibri"/>
                <a:ea typeface="+mj-ea"/>
                <a:cs typeface="Calibri"/>
              </a:rPr>
              <a:t> January 2024</a:t>
            </a:r>
            <a:endParaRPr lang="en-US"/>
          </a:p>
        </p:txBody>
      </p:sp>
    </p:spTree>
    <p:extLst>
      <p:ext uri="{BB962C8B-B14F-4D97-AF65-F5344CB8AC3E}">
        <p14:creationId xmlns:p14="http://schemas.microsoft.com/office/powerpoint/2010/main" val="40973366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DDB54-3324-3A9D-20B6-EF4EA7C88906}"/>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E0D1FB89-4918-8700-3022-50E204F5DA7E}"/>
              </a:ext>
            </a:extLst>
          </p:cNvPr>
          <p:cNvSpPr txBox="1"/>
          <p:nvPr/>
        </p:nvSpPr>
        <p:spPr>
          <a:xfrm>
            <a:off x="681661" y="6143330"/>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 </a:t>
            </a:r>
            <a:r>
              <a:rPr lang="fr-FR" err="1">
                <a:solidFill>
                  <a:srgbClr val="808080"/>
                </a:solidFill>
              </a:rPr>
              <a:t>AAs</a:t>
            </a:r>
            <a:r>
              <a:rPr lang="fr-FR">
                <a:solidFill>
                  <a:srgbClr val="808080"/>
                </a:solidFill>
              </a:rPr>
              <a:t>, </a:t>
            </a:r>
            <a:r>
              <a:rPr lang="fr-FR" err="1">
                <a:solidFill>
                  <a:srgbClr val="808080"/>
                </a:solidFill>
              </a:rPr>
              <a:t>NiE</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6A7880B6-421A-091B-55BD-C1F4731C65F8}"/>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ED125471-5E90-50FD-1771-3C8978A93546}"/>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D7CD1A6-6F66-FE16-CCBD-DA8693A5999F}"/>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7A6FE4EE-BF29-561A-05A0-9ADDF87584D8}"/>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9AE1BC89-FADB-E2CE-1FC7-E69DE98CAF9B}"/>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A4EC9B2E-F6D8-F8DD-4F6F-325D63ACD6F9}"/>
              </a:ext>
            </a:extLst>
          </p:cNvPr>
          <p:cNvSpPr txBox="1">
            <a:spLocks/>
          </p:cNvSpPr>
          <p:nvPr/>
        </p:nvSpPr>
        <p:spPr>
          <a:xfrm>
            <a:off x="514350" y="160672"/>
            <a:ext cx="10344150"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Afternoon</a:t>
            </a:r>
            <a:r>
              <a:rPr lang="fr-FR" sz="4800">
                <a:solidFill>
                  <a:schemeClr val="bg1">
                    <a:lumMod val="50000"/>
                  </a:schemeClr>
                </a:solidFill>
                <a:cs typeface="Arial"/>
                <a:sym typeface="Arial"/>
              </a:rPr>
              <a:t> session programme</a:t>
            </a:r>
            <a:endParaRPr lang="fr-FR" sz="4800">
              <a:solidFill>
                <a:schemeClr val="bg1">
                  <a:lumMod val="50000"/>
                </a:schemeClr>
              </a:solidFill>
              <a:cs typeface="Arial"/>
            </a:endParaRPr>
          </a:p>
        </p:txBody>
      </p:sp>
      <p:sp>
        <p:nvSpPr>
          <p:cNvPr id="5" name="ZoneTexte 4">
            <a:extLst>
              <a:ext uri="{FF2B5EF4-FFF2-40B4-BE49-F238E27FC236}">
                <a16:creationId xmlns:a16="http://schemas.microsoft.com/office/drawing/2014/main" id="{18CB740C-A209-8A7C-CD92-2B1A0AD10759}"/>
              </a:ext>
            </a:extLst>
          </p:cNvPr>
          <p:cNvSpPr txBox="1"/>
          <p:nvPr/>
        </p:nvSpPr>
        <p:spPr>
          <a:xfrm>
            <a:off x="681661" y="1058028"/>
            <a:ext cx="11274115" cy="47782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2" indent="-342900" algn="l">
              <a:buFont typeface="Wingdings" panose="05000000000000000000" pitchFamily="2" charset="2"/>
              <a:buChar char="Ø"/>
            </a:pPr>
            <a:r>
              <a:rPr lang="fr-FR" sz="2800" b="0" kern="1200">
                <a:solidFill>
                  <a:schemeClr val="tx1"/>
                </a:solidFill>
                <a:latin typeface="Calibri"/>
                <a:ea typeface="+mj-ea"/>
                <a:cs typeface="Calibri"/>
              </a:rPr>
              <a:t>Emergency </a:t>
            </a:r>
            <a:r>
              <a:rPr lang="fr-FR" sz="2800" b="0" kern="1200" err="1">
                <a:solidFill>
                  <a:schemeClr val="tx1"/>
                </a:solidFill>
                <a:latin typeface="Calibri"/>
                <a:ea typeface="+mj-ea"/>
                <a:cs typeface="Calibri"/>
              </a:rPr>
              <a:t>Response</a:t>
            </a:r>
            <a:r>
              <a:rPr lang="fr-FR" sz="2800" b="0" kern="1200">
                <a:solidFill>
                  <a:schemeClr val="tx1"/>
                </a:solidFill>
                <a:latin typeface="Calibri"/>
                <a:ea typeface="+mj-ea"/>
                <a:cs typeface="Calibri"/>
              </a:rPr>
              <a:t> </a:t>
            </a:r>
            <a:r>
              <a:rPr lang="fr-FR" sz="2800" b="0" kern="1200" err="1">
                <a:solidFill>
                  <a:schemeClr val="tx1"/>
                </a:solidFill>
                <a:latin typeface="Calibri"/>
                <a:ea typeface="+mj-ea"/>
                <a:cs typeface="Calibri"/>
              </a:rPr>
              <a:t>Preparedness</a:t>
            </a:r>
            <a:r>
              <a:rPr lang="fr-FR" sz="2800" b="0" kern="1200">
                <a:solidFill>
                  <a:schemeClr val="tx1"/>
                </a:solidFill>
                <a:latin typeface="Calibri"/>
                <a:ea typeface="+mj-ea"/>
                <a:cs typeface="Calibri"/>
              </a:rPr>
              <a:t> (ERP)</a:t>
            </a:r>
          </a:p>
          <a:p>
            <a:pPr marL="342900" lvl="2" indent="-342900" algn="l">
              <a:buFont typeface="Wingdings" panose="05000000000000000000" pitchFamily="2" charset="2"/>
              <a:buChar char="Ø"/>
            </a:pPr>
            <a:r>
              <a:rPr lang="fr-FR" sz="2800" b="0" kern="1200" err="1">
                <a:solidFill>
                  <a:schemeClr val="tx1"/>
                </a:solidFill>
                <a:latin typeface="Calibri"/>
                <a:ea typeface="+mj-ea"/>
                <a:cs typeface="Calibri"/>
              </a:rPr>
              <a:t>Anticipatory</a:t>
            </a:r>
            <a:r>
              <a:rPr lang="fr-FR" sz="2800" b="0" kern="1200">
                <a:solidFill>
                  <a:schemeClr val="tx1"/>
                </a:solidFill>
                <a:latin typeface="Calibri"/>
                <a:ea typeface="+mj-ea"/>
                <a:cs typeface="Calibri"/>
              </a:rPr>
              <a:t> Actions (AA)</a:t>
            </a:r>
          </a:p>
          <a:p>
            <a:pPr marL="342900" lvl="2" indent="-342900" algn="l">
              <a:buFont typeface="Wingdings" panose="05000000000000000000" pitchFamily="2" charset="2"/>
              <a:buChar char="Ø"/>
            </a:pPr>
            <a:r>
              <a:rPr lang="fr-FR" sz="2800" b="0" kern="1200">
                <a:solidFill>
                  <a:schemeClr val="tx1"/>
                </a:solidFill>
                <a:latin typeface="Calibri"/>
                <a:ea typeface="+mj-ea"/>
                <a:cs typeface="Calibri"/>
              </a:rPr>
              <a:t>Nutrition in Emergencies (</a:t>
            </a:r>
            <a:r>
              <a:rPr lang="fr-FR" sz="2800" b="0" kern="1200" err="1">
                <a:solidFill>
                  <a:schemeClr val="tx1"/>
                </a:solidFill>
                <a:latin typeface="Calibri"/>
                <a:ea typeface="+mj-ea"/>
                <a:cs typeface="Calibri"/>
              </a:rPr>
              <a:t>NiE</a:t>
            </a:r>
            <a:r>
              <a:rPr lang="fr-FR" sz="2800" b="0" kern="1200">
                <a:solidFill>
                  <a:schemeClr val="tx1"/>
                </a:solidFill>
                <a:latin typeface="Calibri"/>
                <a:ea typeface="+mj-ea"/>
                <a:cs typeface="Calibri"/>
              </a:rPr>
              <a:t>) and the </a:t>
            </a:r>
            <a:r>
              <a:rPr lang="fr-FR" sz="2800" b="0" kern="1200" err="1">
                <a:solidFill>
                  <a:schemeClr val="tx1"/>
                </a:solidFill>
                <a:latin typeface="Calibri"/>
                <a:ea typeface="+mj-ea"/>
                <a:cs typeface="Calibri"/>
              </a:rPr>
              <a:t>Climate</a:t>
            </a:r>
            <a:r>
              <a:rPr lang="fr-FR" sz="2800" b="0" kern="1200">
                <a:solidFill>
                  <a:schemeClr val="tx1"/>
                </a:solidFill>
                <a:latin typeface="Calibri"/>
                <a:ea typeface="+mj-ea"/>
                <a:cs typeface="Calibri"/>
              </a:rPr>
              <a:t> </a:t>
            </a:r>
            <a:r>
              <a:rPr lang="fr-FR" sz="2800" b="0" kern="1200" err="1">
                <a:solidFill>
                  <a:schemeClr val="tx1"/>
                </a:solidFill>
                <a:latin typeface="Calibri"/>
                <a:ea typeface="+mj-ea"/>
                <a:cs typeface="Calibri"/>
              </a:rPr>
              <a:t>crisis</a:t>
            </a:r>
            <a:endParaRPr lang="fr-FR" sz="28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endParaRPr lang="fr-FR" sz="28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2800" b="0" i="1" kern="1200">
                <a:solidFill>
                  <a:schemeClr val="tx1"/>
                </a:solidFill>
                <a:latin typeface="Calibri"/>
                <a:ea typeface="+mj-ea"/>
                <a:cs typeface="Calibri"/>
              </a:rPr>
              <a:t>Coffee break</a:t>
            </a:r>
          </a:p>
          <a:p>
            <a:pPr marL="0" marR="0" indent="0" algn="l" defTabSz="412750" rtl="0" fontAlgn="auto" latinLnBrk="0" hangingPunct="0">
              <a:lnSpc>
                <a:spcPct val="100000"/>
              </a:lnSpc>
              <a:spcBef>
                <a:spcPts val="0"/>
              </a:spcBef>
              <a:spcAft>
                <a:spcPts val="0"/>
              </a:spcAft>
              <a:buClrTx/>
              <a:buSzTx/>
              <a:buFontTx/>
              <a:buNone/>
              <a:tabLst/>
            </a:pPr>
            <a:endParaRPr lang="fr-FR" sz="28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2800" b="0" kern="1200">
                <a:solidFill>
                  <a:schemeClr val="tx1"/>
                </a:solidFill>
                <a:latin typeface="Calibri"/>
                <a:ea typeface="+mj-ea"/>
                <a:cs typeface="Calibri"/>
              </a:rPr>
              <a:t>Group </a:t>
            </a:r>
            <a:r>
              <a:rPr lang="fr-FR" sz="2800" b="0" kern="1200" err="1">
                <a:solidFill>
                  <a:schemeClr val="tx1"/>
                </a:solidFill>
                <a:latin typeface="Calibri"/>
                <a:ea typeface="+mj-ea"/>
                <a:cs typeface="Calibri"/>
              </a:rPr>
              <a:t>work</a:t>
            </a:r>
            <a:r>
              <a:rPr lang="fr-FR" sz="2800" b="0" kern="1200">
                <a:solidFill>
                  <a:schemeClr val="tx1"/>
                </a:solidFill>
                <a:latin typeface="Calibri"/>
                <a:ea typeface="+mj-ea"/>
                <a:cs typeface="Calibri"/>
              </a:rPr>
              <a:t> session:</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fr-FR" sz="2800" b="0" kern="1200">
                <a:solidFill>
                  <a:schemeClr val="tx1"/>
                </a:solidFill>
                <a:latin typeface="Calibri"/>
                <a:ea typeface="+mj-ea"/>
                <a:cs typeface="Calibri"/>
              </a:rPr>
              <a:t>Best practices</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fr-FR" sz="2800" b="0" kern="1200">
                <a:solidFill>
                  <a:schemeClr val="tx1"/>
                </a:solidFill>
                <a:latin typeface="Calibri"/>
                <a:ea typeface="+mj-ea"/>
                <a:cs typeface="Calibri"/>
              </a:rPr>
              <a:t>Challenges</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ü"/>
              <a:tabLst/>
            </a:pPr>
            <a:r>
              <a:rPr lang="fr-FR" sz="2800" b="0" kern="1200">
                <a:solidFill>
                  <a:schemeClr val="tx1"/>
                </a:solidFill>
                <a:latin typeface="Calibri"/>
                <a:ea typeface="+mj-ea"/>
                <a:cs typeface="Calibri"/>
              </a:rPr>
              <a:t>New </a:t>
            </a:r>
            <a:r>
              <a:rPr lang="fr-FR" sz="2800" b="0" kern="1200" err="1">
                <a:solidFill>
                  <a:schemeClr val="tx1"/>
                </a:solidFill>
                <a:latin typeface="Calibri"/>
                <a:ea typeface="+mj-ea"/>
                <a:cs typeface="Calibri"/>
              </a:rPr>
              <a:t>ideas</a:t>
            </a:r>
            <a:r>
              <a:rPr lang="fr-FR" sz="2800" b="0" kern="1200">
                <a:solidFill>
                  <a:schemeClr val="tx1"/>
                </a:solidFill>
                <a:latin typeface="Calibri"/>
                <a:ea typeface="+mj-ea"/>
                <a:cs typeface="Calibri"/>
              </a:rPr>
              <a:t> and </a:t>
            </a:r>
            <a:r>
              <a:rPr lang="fr-FR" sz="2800" b="0" kern="1200" err="1">
                <a:solidFill>
                  <a:schemeClr val="tx1"/>
                </a:solidFill>
                <a:latin typeface="Calibri"/>
                <a:ea typeface="+mj-ea"/>
                <a:cs typeface="Calibri"/>
              </a:rPr>
              <a:t>opportunities</a:t>
            </a:r>
            <a:endParaRPr lang="fr-FR" sz="28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2800" b="0" kern="1200">
                <a:solidFill>
                  <a:schemeClr val="tx1"/>
                </a:solidFill>
                <a:latin typeface="Calibri"/>
                <a:ea typeface="+mj-ea"/>
                <a:cs typeface="Calibri"/>
              </a:rPr>
              <a:t> </a:t>
            </a:r>
          </a:p>
        </p:txBody>
      </p:sp>
    </p:spTree>
    <p:extLst>
      <p:ext uri="{BB962C8B-B14F-4D97-AF65-F5344CB8AC3E}">
        <p14:creationId xmlns:p14="http://schemas.microsoft.com/office/powerpoint/2010/main" val="2120253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 </a:t>
            </a:r>
            <a:r>
              <a:rPr lang="fr-FR" err="1">
                <a:solidFill>
                  <a:srgbClr val="808080"/>
                </a:solidFill>
              </a:rPr>
              <a:t>AAs</a:t>
            </a:r>
            <a:r>
              <a:rPr lang="fr-FR">
                <a:solidFill>
                  <a:srgbClr val="808080"/>
                </a:solidFill>
              </a:rPr>
              <a:t>, </a:t>
            </a:r>
            <a:r>
              <a:rPr lang="fr-FR" err="1">
                <a:solidFill>
                  <a:srgbClr val="808080"/>
                </a:solidFill>
              </a:rPr>
              <a:t>NiE</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514350" y="160672"/>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Afternoon</a:t>
            </a:r>
            <a:r>
              <a:rPr lang="fr-FR" sz="4800">
                <a:solidFill>
                  <a:schemeClr val="bg1">
                    <a:lumMod val="50000"/>
                  </a:schemeClr>
                </a:solidFill>
                <a:cs typeface="Arial"/>
                <a:sym typeface="Arial"/>
              </a:rPr>
              <a:t> session </a:t>
            </a:r>
            <a:r>
              <a:rPr lang="fr-FR" sz="4800" err="1">
                <a:solidFill>
                  <a:schemeClr val="bg1">
                    <a:lumMod val="50000"/>
                  </a:schemeClr>
                </a:solidFill>
                <a:cs typeface="Arial"/>
                <a:sym typeface="Arial"/>
              </a:rPr>
              <a:t>overall</a:t>
            </a:r>
            <a:r>
              <a:rPr lang="fr-FR" sz="4800">
                <a:solidFill>
                  <a:schemeClr val="bg1">
                    <a:lumMod val="50000"/>
                  </a:schemeClr>
                </a:solidFill>
                <a:cs typeface="Arial"/>
                <a:sym typeface="Arial"/>
              </a:rPr>
              <a:t> objectives</a:t>
            </a:r>
            <a:endParaRPr lang="fr-FR" sz="4800">
              <a:solidFill>
                <a:schemeClr val="bg1">
                  <a:lumMod val="50000"/>
                </a:schemeClr>
              </a:solidFill>
              <a:cs typeface="Arial"/>
            </a:endParaRPr>
          </a:p>
        </p:txBody>
      </p:sp>
      <p:sp>
        <p:nvSpPr>
          <p:cNvPr id="5" name="ZoneTexte 4">
            <a:extLst>
              <a:ext uri="{FF2B5EF4-FFF2-40B4-BE49-F238E27FC236}">
                <a16:creationId xmlns:a16="http://schemas.microsoft.com/office/drawing/2014/main" id="{EA862E55-FE34-D2B3-E1CB-BE9AC4676364}"/>
              </a:ext>
            </a:extLst>
          </p:cNvPr>
          <p:cNvSpPr txBox="1"/>
          <p:nvPr/>
        </p:nvSpPr>
        <p:spPr>
          <a:xfrm>
            <a:off x="681661" y="1406986"/>
            <a:ext cx="10736908" cy="2558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468313" indent="-457200" algn="l">
              <a:lnSpc>
                <a:spcPct val="90000"/>
              </a:lnSpc>
              <a:spcAft>
                <a:spcPts val="800"/>
              </a:spcAft>
              <a:buFont typeface="Arial" panose="020B0604020202020204" pitchFamily="34" charset="0"/>
              <a:buChar char="•"/>
              <a:tabLst>
                <a:tab pos="400050" algn="l"/>
              </a:tabLst>
            </a:pPr>
            <a:r>
              <a:rPr lang="en-GB" sz="3200" b="0">
                <a:solidFill>
                  <a:srgbClr val="000000"/>
                </a:solidFill>
                <a:effectLst/>
                <a:latin typeface="Calibri" panose="020F0502020204030204" pitchFamily="34" charset="0"/>
                <a:ea typeface="Cambria" panose="02040503050406030204" pitchFamily="18" charset="0"/>
                <a:cs typeface="Calibri" panose="020F0502020204030204" pitchFamily="34" charset="0"/>
              </a:rPr>
              <a:t>To provide an overview of mechanisms and initiatives used to reduce the impact of crisis</a:t>
            </a:r>
          </a:p>
          <a:p>
            <a:pPr marL="468313" indent="-457200" algn="l">
              <a:lnSpc>
                <a:spcPct val="90000"/>
              </a:lnSpc>
              <a:spcAft>
                <a:spcPts val="800"/>
              </a:spcAft>
              <a:buFont typeface="Arial" panose="020B0604020202020204" pitchFamily="34" charset="0"/>
              <a:buChar char="•"/>
              <a:tabLst>
                <a:tab pos="400050" algn="l"/>
              </a:tabLst>
            </a:pPr>
            <a:r>
              <a:rPr lang="en-GB" sz="3200" b="0">
                <a:latin typeface="Calibri" panose="020F0502020204030204" pitchFamily="34" charset="0"/>
                <a:ea typeface="Cambria" panose="02040503050406030204" pitchFamily="18" charset="0"/>
                <a:cs typeface="Calibri" panose="020F0502020204030204" pitchFamily="34" charset="0"/>
              </a:rPr>
              <a:t>To </a:t>
            </a:r>
            <a:r>
              <a:rPr lang="en-GB" sz="3200" b="0">
                <a:solidFill>
                  <a:srgbClr val="000000"/>
                </a:solidFill>
                <a:effectLst/>
                <a:latin typeface="Calibri" panose="020F0502020204030204" pitchFamily="34" charset="0"/>
                <a:ea typeface="Cambria" panose="02040503050406030204" pitchFamily="18" charset="0"/>
                <a:cs typeface="Calibri" panose="020F0502020204030204" pitchFamily="34" charset="0"/>
              </a:rPr>
              <a:t>hear/learn country experience</a:t>
            </a:r>
            <a:endParaRPr lang="en-FR" sz="3200" b="0">
              <a:effectLst/>
              <a:latin typeface="Calibri" panose="020F0502020204030204" pitchFamily="34" charset="0"/>
              <a:ea typeface="Cambria" panose="02040503050406030204" pitchFamily="18" charset="0"/>
              <a:cs typeface="Calibri" panose="020F0502020204030204" pitchFamily="34" charset="0"/>
            </a:endParaRPr>
          </a:p>
          <a:p>
            <a:pPr marL="457200" indent="-457200" algn="l">
              <a:buFont typeface="Arial" panose="020B0604020202020204" pitchFamily="34" charset="0"/>
              <a:buChar char="•"/>
            </a:pPr>
            <a:r>
              <a:rPr lang="en-GB" sz="3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identify actions that can be taken collectively to make progress</a:t>
            </a:r>
            <a:r>
              <a:rPr lang="fr-FR" sz="3200" b="0" kern="1200">
                <a:solidFill>
                  <a:schemeClr val="tx1"/>
                </a:solidFill>
                <a:latin typeface="Calibri" panose="020F0502020204030204" pitchFamily="34" charset="0"/>
                <a:ea typeface="+mj-ea"/>
                <a:cs typeface="Calibri" panose="020F0502020204030204" pitchFamily="34" charset="0"/>
              </a:rPr>
              <a:t> &amp; </a:t>
            </a:r>
            <a:r>
              <a:rPr lang="fr-FR" sz="3200" b="0" kern="1200" err="1">
                <a:solidFill>
                  <a:schemeClr val="tx1"/>
                </a:solidFill>
                <a:latin typeface="Calibri" panose="020F0502020204030204" pitchFamily="34" charset="0"/>
                <a:ea typeface="+mj-ea"/>
                <a:cs typeface="Calibri" panose="020F0502020204030204" pitchFamily="34" charset="0"/>
              </a:rPr>
              <a:t>need</a:t>
            </a:r>
            <a:r>
              <a:rPr lang="fr-FR" sz="3200" b="0" kern="1200">
                <a:solidFill>
                  <a:schemeClr val="tx1"/>
                </a:solidFill>
                <a:latin typeface="Calibri" panose="020F0502020204030204" pitchFamily="34" charset="0"/>
                <a:ea typeface="+mj-ea"/>
                <a:cs typeface="Calibri" panose="020F0502020204030204" pitchFamily="34" charset="0"/>
              </a:rPr>
              <a:t> for support </a:t>
            </a:r>
            <a:r>
              <a:rPr lang="fr-FR" sz="3200" b="0" kern="1200" err="1">
                <a:solidFill>
                  <a:schemeClr val="tx1"/>
                </a:solidFill>
                <a:latin typeface="Calibri" panose="020F0502020204030204" pitchFamily="34" charset="0"/>
                <a:ea typeface="+mj-ea"/>
                <a:cs typeface="Calibri" panose="020F0502020204030204" pitchFamily="34" charset="0"/>
              </a:rPr>
              <a:t>from</a:t>
            </a:r>
            <a:r>
              <a:rPr lang="fr-FR" sz="3200" b="0" kern="1200">
                <a:solidFill>
                  <a:schemeClr val="tx1"/>
                </a:solidFill>
                <a:latin typeface="Calibri" panose="020F0502020204030204" pitchFamily="34" charset="0"/>
                <a:ea typeface="+mj-ea"/>
                <a:cs typeface="Calibri" panose="020F0502020204030204" pitchFamily="34" charset="0"/>
              </a:rPr>
              <a:t> </a:t>
            </a:r>
            <a:r>
              <a:rPr lang="fr-FR" sz="3200" b="0" kern="1200" err="1">
                <a:solidFill>
                  <a:schemeClr val="tx1"/>
                </a:solidFill>
                <a:latin typeface="Calibri" panose="020F0502020204030204" pitchFamily="34" charset="0"/>
                <a:ea typeface="+mj-ea"/>
                <a:cs typeface="Calibri" panose="020F0502020204030204" pitchFamily="34" charset="0"/>
              </a:rPr>
              <a:t>regional</a:t>
            </a:r>
            <a:r>
              <a:rPr lang="fr-FR" sz="3200" b="0" kern="1200">
                <a:solidFill>
                  <a:schemeClr val="tx1"/>
                </a:solidFill>
                <a:latin typeface="Calibri" panose="020F0502020204030204" pitchFamily="34" charset="0"/>
                <a:ea typeface="+mj-ea"/>
                <a:cs typeface="Calibri" panose="020F0502020204030204" pitchFamily="34" charset="0"/>
              </a:rPr>
              <a:t> and global </a:t>
            </a:r>
            <a:r>
              <a:rPr lang="fr-FR" sz="3200" b="0" kern="1200" err="1">
                <a:solidFill>
                  <a:schemeClr val="tx1"/>
                </a:solidFill>
                <a:latin typeface="Calibri" panose="020F0502020204030204" pitchFamily="34" charset="0"/>
                <a:ea typeface="+mj-ea"/>
                <a:cs typeface="Calibri" panose="020F0502020204030204" pitchFamily="34" charset="0"/>
              </a:rPr>
              <a:t>levels</a:t>
            </a:r>
            <a:endParaRPr lang="fr-FR" sz="3200" b="0" kern="1200">
              <a:solidFill>
                <a:schemeClr val="tx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5203166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563E9-492B-81A9-3FCA-075DD0865BE3}"/>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DD1A0EDB-2265-FFED-B030-D025DA1F3132}"/>
              </a:ext>
            </a:extLst>
          </p:cNvPr>
          <p:cNvSpPr txBox="1"/>
          <p:nvPr/>
        </p:nvSpPr>
        <p:spPr>
          <a:xfrm>
            <a:off x="681661" y="6143330"/>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NIS, ERP, </a:t>
            </a:r>
            <a:r>
              <a:rPr lang="fr-FR" err="1">
                <a:solidFill>
                  <a:srgbClr val="808080"/>
                </a:solidFill>
              </a:rPr>
              <a:t>AAs</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247EEE07-0C7F-B36F-3022-1FDF2D5A067E}"/>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67301F9-664C-A69D-F6A4-55E27E94481C}"/>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07C9FC52-1CE1-CB32-09A6-9A3CDD1BB52A}"/>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E9D47A8E-D0C9-7CE2-03D1-585D4936D85C}"/>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1EC9EADF-353E-BA78-B758-118C8DEABD2C}"/>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4BB3A89E-6701-3660-78EE-E5D1FB94973C}"/>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Shifting</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away</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from</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reactive</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humanitarian</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crisis</a:t>
            </a:r>
            <a:endParaRPr lang="fr-FR" sz="4800">
              <a:solidFill>
                <a:schemeClr val="bg1">
                  <a:lumMod val="50000"/>
                </a:schemeClr>
              </a:solidFill>
              <a:cs typeface="Arial"/>
            </a:endParaRPr>
          </a:p>
        </p:txBody>
      </p:sp>
      <p:pic>
        <p:nvPicPr>
          <p:cNvPr id="12" name="Picture 11" descr="A red triangle with a exclamation mark and black text&#10;&#10;Description automatically generated">
            <a:extLst>
              <a:ext uri="{FF2B5EF4-FFF2-40B4-BE49-F238E27FC236}">
                <a16:creationId xmlns:a16="http://schemas.microsoft.com/office/drawing/2014/main" id="{323E3675-6647-FCB1-6418-92889A09A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81" y="982161"/>
            <a:ext cx="10986065" cy="2182380"/>
          </a:xfrm>
          <a:prstGeom prst="rect">
            <a:avLst/>
          </a:prstGeom>
        </p:spPr>
      </p:pic>
      <p:sp>
        <p:nvSpPr>
          <p:cNvPr id="17" name="TextBox 16">
            <a:extLst>
              <a:ext uri="{FF2B5EF4-FFF2-40B4-BE49-F238E27FC236}">
                <a16:creationId xmlns:a16="http://schemas.microsoft.com/office/drawing/2014/main" id="{A6DCD1CF-612A-73CE-1DEB-0B980FF23023}"/>
              </a:ext>
            </a:extLst>
          </p:cNvPr>
          <p:cNvSpPr txBox="1"/>
          <p:nvPr/>
        </p:nvSpPr>
        <p:spPr>
          <a:xfrm>
            <a:off x="1698311" y="3564914"/>
            <a:ext cx="3478443"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H</a:t>
            </a:r>
            <a:r>
              <a:rPr kumimoji="0" lang="en-FR" sz="1800" b="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ow can we ensure </a:t>
            </a:r>
            <a:r>
              <a:rPr lang="en-GB" sz="1800" b="0" i="0" u="none" strike="noStrike">
                <a:solidFill>
                  <a:srgbClr val="0070C0"/>
                </a:solidFill>
                <a:effectLst/>
                <a:latin typeface="Calibri" panose="020F0502020204030204" pitchFamily="34" charset="0"/>
                <a:cs typeface="Calibri" panose="020F0502020204030204" pitchFamily="34" charset="0"/>
              </a:rPr>
              <a:t>effective and coordinated Nutrition emergency responses are timely scaled up / implemented early on</a:t>
            </a:r>
            <a:r>
              <a:rPr kumimoji="0" lang="en-FR" sz="1800" b="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a:t>
            </a:r>
          </a:p>
        </p:txBody>
      </p:sp>
      <p:sp>
        <p:nvSpPr>
          <p:cNvPr id="18" name="TextBox 17">
            <a:extLst>
              <a:ext uri="{FF2B5EF4-FFF2-40B4-BE49-F238E27FC236}">
                <a16:creationId xmlns:a16="http://schemas.microsoft.com/office/drawing/2014/main" id="{B05B7B8B-3B85-8B88-029A-17CDD7F406B4}"/>
              </a:ext>
            </a:extLst>
          </p:cNvPr>
          <p:cNvSpPr txBox="1"/>
          <p:nvPr/>
        </p:nvSpPr>
        <p:spPr>
          <a:xfrm>
            <a:off x="5484916" y="4548999"/>
            <a:ext cx="4996073"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180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H</a:t>
            </a:r>
            <a:r>
              <a:rPr kumimoji="0" lang="en-FR" sz="180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ow can we </a:t>
            </a:r>
            <a:r>
              <a:rPr kumimoji="0" lang="fr-FR" sz="180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shift </a:t>
            </a:r>
            <a:r>
              <a:rPr kumimoji="0" lang="fr-FR" sz="1800" i="0" u="none" strike="noStrike" cap="none" spc="0" normalizeH="0" baseline="0" err="1">
                <a:ln>
                  <a:noFill/>
                </a:ln>
                <a:solidFill>
                  <a:srgbClr val="0070C0"/>
                </a:solidFill>
                <a:effectLst/>
                <a:uFillTx/>
                <a:latin typeface="Calibri" panose="020F0502020204030204" pitchFamily="34" charset="0"/>
                <a:cs typeface="Calibri" panose="020F0502020204030204" pitchFamily="34" charset="0"/>
                <a:sym typeface="Helvetica Neue"/>
              </a:rPr>
              <a:t>from</a:t>
            </a:r>
            <a:r>
              <a:rPr kumimoji="0" lang="fr-FR" sz="180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 </a:t>
            </a:r>
            <a:r>
              <a:rPr lang="en-US" sz="1800">
                <a:solidFill>
                  <a:srgbClr val="0070C0"/>
                </a:solidFill>
                <a:effectLst/>
                <a:latin typeface="Calibri" panose="020F0502020204030204" pitchFamily="34" charset="0"/>
                <a:ea typeface="Arial Unicode MS"/>
                <a:cs typeface="Calibri" panose="020F0502020204030204" pitchFamily="34" charset="0"/>
              </a:rPr>
              <a:t>reactive crisis management to prevention, early actions and response</a:t>
            </a:r>
            <a:r>
              <a:rPr kumimoji="0" lang="en-FR" sz="1800"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sym typeface="Helvetica Neue"/>
              </a:rPr>
              <a:t>?</a:t>
            </a:r>
          </a:p>
        </p:txBody>
      </p:sp>
    </p:spTree>
    <p:extLst>
      <p:ext uri="{BB962C8B-B14F-4D97-AF65-F5344CB8AC3E}">
        <p14:creationId xmlns:p14="http://schemas.microsoft.com/office/powerpoint/2010/main" val="32081180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3C39F06-8733-892D-66BE-5C23CE81E99E}"/>
              </a:ext>
            </a:extLst>
          </p:cNvPr>
          <p:cNvSpPr/>
          <p:nvPr/>
        </p:nvSpPr>
        <p:spPr>
          <a:xfrm>
            <a:off x="261257" y="742809"/>
            <a:ext cx="11697195" cy="5444222"/>
          </a:xfrm>
          <a:prstGeom prst="ellipse">
            <a:avLst/>
          </a:prstGeom>
          <a:solidFill>
            <a:srgbClr val="92D0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Oval 32">
            <a:extLst>
              <a:ext uri="{FF2B5EF4-FFF2-40B4-BE49-F238E27FC236}">
                <a16:creationId xmlns:a16="http://schemas.microsoft.com/office/drawing/2014/main" id="{320F6766-6DAF-B7BA-9722-1DA3F7DB377A}"/>
              </a:ext>
            </a:extLst>
          </p:cNvPr>
          <p:cNvSpPr/>
          <p:nvPr/>
        </p:nvSpPr>
        <p:spPr>
          <a:xfrm>
            <a:off x="968791" y="1327231"/>
            <a:ext cx="4849813" cy="4241353"/>
          </a:xfrm>
          <a:prstGeom prst="ellipse">
            <a:avLst/>
          </a:prstGeom>
          <a:solidFill>
            <a:srgbClr val="80808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NL"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44A17B11-0B3C-9D55-87B8-2AD3E3FFD50D}"/>
              </a:ext>
            </a:extLst>
          </p:cNvPr>
          <p:cNvSpPr/>
          <p:nvPr/>
        </p:nvSpPr>
        <p:spPr>
          <a:xfrm>
            <a:off x="6373093" y="1329734"/>
            <a:ext cx="4849813" cy="4241353"/>
          </a:xfrm>
          <a:prstGeom prst="ellipse">
            <a:avLst/>
          </a:prstGeom>
          <a:solidFill>
            <a:srgbClr val="80808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NL"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3" name="TextBox 12">
            <a:extLst>
              <a:ext uri="{FF2B5EF4-FFF2-40B4-BE49-F238E27FC236}">
                <a16:creationId xmlns:a16="http://schemas.microsoft.com/office/drawing/2014/main" id="{2A9952CC-74D4-36E6-EFF1-2C2E2776EB09}"/>
              </a:ext>
            </a:extLst>
          </p:cNvPr>
          <p:cNvSpPr txBox="1"/>
          <p:nvPr/>
        </p:nvSpPr>
        <p:spPr>
          <a:xfrm>
            <a:off x="7313695" y="1769562"/>
            <a:ext cx="3303416" cy="400110"/>
          </a:xfrm>
          <a:prstGeom prst="rect">
            <a:avLst/>
          </a:prstGeom>
          <a:noFill/>
        </p:spPr>
        <p:txBody>
          <a:bodyPr wrap="square">
            <a:spAutoFit/>
          </a:bodyPr>
          <a:lstStyle/>
          <a:p>
            <a:pPr rtl="0">
              <a:spcBef>
                <a:spcPts val="0"/>
              </a:spcBef>
              <a:spcAft>
                <a:spcPts val="0"/>
              </a:spcAft>
            </a:pPr>
            <a:r>
              <a:rPr lang="en-US" sz="2000" b="1">
                <a:solidFill>
                  <a:schemeClr val="bg1"/>
                </a:solidFill>
                <a:effectLst>
                  <a:innerShdw blurRad="63500" dist="50800" dir="13500000">
                    <a:prstClr val="black">
                      <a:alpha val="50000"/>
                    </a:prstClr>
                  </a:innerShdw>
                </a:effectLst>
                <a:latin typeface="Open Sans" panose="020B0606030504020204" pitchFamily="34" charset="0"/>
              </a:rPr>
              <a:t>Learning &amp; Resources</a:t>
            </a:r>
          </a:p>
        </p:txBody>
      </p:sp>
      <p:sp>
        <p:nvSpPr>
          <p:cNvPr id="14" name="TextBox 13">
            <a:extLst>
              <a:ext uri="{FF2B5EF4-FFF2-40B4-BE49-F238E27FC236}">
                <a16:creationId xmlns:a16="http://schemas.microsoft.com/office/drawing/2014/main" id="{A046E1D0-FA00-2FAF-7E9B-C9F648ACD587}"/>
              </a:ext>
            </a:extLst>
          </p:cNvPr>
          <p:cNvSpPr txBox="1"/>
          <p:nvPr/>
        </p:nvSpPr>
        <p:spPr>
          <a:xfrm>
            <a:off x="3173985" y="965715"/>
            <a:ext cx="5791418" cy="707886"/>
          </a:xfrm>
          <a:prstGeom prst="rect">
            <a:avLst/>
          </a:prstGeom>
          <a:noFill/>
        </p:spPr>
        <p:txBody>
          <a:bodyPr wrap="square">
            <a:spAutoFit/>
          </a:bodyPr>
          <a:lstStyle/>
          <a:p>
            <a:pPr rtl="0">
              <a:spcBef>
                <a:spcPts val="0"/>
              </a:spcBef>
              <a:spcAft>
                <a:spcPts val="0"/>
              </a:spcAft>
            </a:pPr>
            <a:r>
              <a:rPr lang="en-US" sz="2000" b="1" i="0">
                <a:solidFill>
                  <a:srgbClr val="808080"/>
                </a:solidFill>
                <a:effectLst/>
                <a:latin typeface="Arial" panose="020B0604020202020204" pitchFamily="34" charset="0"/>
              </a:rPr>
              <a:t>GLOBAL NUTRITION CLUSTER</a:t>
            </a:r>
          </a:p>
          <a:p>
            <a:pPr rtl="0">
              <a:spcBef>
                <a:spcPts val="0"/>
              </a:spcBef>
              <a:spcAft>
                <a:spcPts val="0"/>
              </a:spcAft>
            </a:pPr>
            <a:r>
              <a:rPr lang="en-US" sz="2000">
                <a:ln w="0"/>
                <a:effectLst>
                  <a:outerShdw blurRad="38100" dist="19050" dir="2700000" algn="tl" rotWithShape="0">
                    <a:schemeClr val="dk1">
                      <a:alpha val="40000"/>
                    </a:schemeClr>
                  </a:outerShdw>
                </a:effectLst>
                <a:latin typeface="Arial" panose="020B0604020202020204" pitchFamily="34" charset="0"/>
              </a:rPr>
              <a:t>SUPPORT</a:t>
            </a:r>
            <a:endParaRPr lang="en-US" sz="900" b="0">
              <a:solidFill>
                <a:schemeClr val="bg1"/>
              </a:solidFill>
              <a:effectLst/>
            </a:endParaRPr>
          </a:p>
        </p:txBody>
      </p:sp>
      <p:sp>
        <p:nvSpPr>
          <p:cNvPr id="15" name="TextBox 14">
            <a:extLst>
              <a:ext uri="{FF2B5EF4-FFF2-40B4-BE49-F238E27FC236}">
                <a16:creationId xmlns:a16="http://schemas.microsoft.com/office/drawing/2014/main" id="{A2D733AD-2613-6DB7-2DDC-EC7B1ADBAE67}"/>
              </a:ext>
            </a:extLst>
          </p:cNvPr>
          <p:cNvSpPr txBox="1"/>
          <p:nvPr/>
        </p:nvSpPr>
        <p:spPr>
          <a:xfrm>
            <a:off x="2005562" y="1564031"/>
            <a:ext cx="2891083" cy="1323439"/>
          </a:xfrm>
          <a:prstGeom prst="rect">
            <a:avLst/>
          </a:prstGeom>
          <a:noFill/>
        </p:spPr>
        <p:txBody>
          <a:bodyPr wrap="square">
            <a:spAutoFit/>
          </a:bodyPr>
          <a:lstStyle/>
          <a:p>
            <a:pPr algn="ctr" rtl="0">
              <a:spcBef>
                <a:spcPts val="0"/>
              </a:spcBef>
              <a:spcAft>
                <a:spcPts val="0"/>
              </a:spcAft>
            </a:pPr>
            <a:r>
              <a:rPr lang="en-US" sz="2000" b="1" i="0" u="none" strike="noStrike">
                <a:solidFill>
                  <a:schemeClr val="bg1"/>
                </a:solidFill>
                <a:effectLst>
                  <a:innerShdw blurRad="63500" dist="50800" dir="13500000">
                    <a:prstClr val="black">
                      <a:alpha val="50000"/>
                    </a:prstClr>
                  </a:innerShdw>
                </a:effectLst>
                <a:latin typeface="Open Sans" panose="020B0606030504020204" pitchFamily="34" charset="0"/>
              </a:rPr>
              <a:t>Coordination,</a:t>
            </a:r>
            <a:r>
              <a:rPr lang="en-US" sz="2000" b="1">
                <a:solidFill>
                  <a:schemeClr val="bg1"/>
                </a:solidFill>
                <a:effectLst>
                  <a:innerShdw blurRad="63500" dist="50800" dir="13500000">
                    <a:prstClr val="black">
                      <a:alpha val="50000"/>
                    </a:prstClr>
                  </a:innerShdw>
                </a:effectLst>
                <a:latin typeface="Open Sans" panose="020B0606030504020204" pitchFamily="34" charset="0"/>
              </a:rPr>
              <a:t> Information Management &amp; </a:t>
            </a:r>
            <a:r>
              <a:rPr lang="en-US" sz="2000" b="1" i="0" u="none" strike="noStrike" err="1">
                <a:solidFill>
                  <a:schemeClr val="bg1"/>
                </a:solidFill>
                <a:effectLst>
                  <a:innerShdw blurRad="63500" dist="50800" dir="13500000">
                    <a:prstClr val="black">
                      <a:alpha val="50000"/>
                    </a:prstClr>
                  </a:innerShdw>
                </a:effectLst>
                <a:latin typeface="Open Sans" panose="020B0606030504020204" pitchFamily="34" charset="0"/>
              </a:rPr>
              <a:t>NiE</a:t>
            </a:r>
            <a:endParaRPr lang="en-US" sz="2000" b="1" i="0" u="none" strike="noStrike">
              <a:solidFill>
                <a:schemeClr val="bg1"/>
              </a:solidFill>
              <a:effectLst>
                <a:innerShdw blurRad="63500" dist="50800" dir="13500000">
                  <a:prstClr val="black">
                    <a:alpha val="50000"/>
                  </a:prstClr>
                </a:innerShdw>
              </a:effectLst>
              <a:latin typeface="Open Sans" panose="020B0606030504020204" pitchFamily="34" charset="0"/>
            </a:endParaRPr>
          </a:p>
          <a:p>
            <a:pPr algn="ctr" rtl="0">
              <a:spcBef>
                <a:spcPts val="0"/>
              </a:spcBef>
              <a:spcAft>
                <a:spcPts val="0"/>
              </a:spcAft>
            </a:pPr>
            <a:r>
              <a:rPr lang="en-US" sz="2000" b="1">
                <a:solidFill>
                  <a:schemeClr val="bg1"/>
                </a:solidFill>
                <a:effectLst>
                  <a:innerShdw blurRad="63500" dist="50800" dir="13500000">
                    <a:prstClr val="black">
                      <a:alpha val="50000"/>
                    </a:prstClr>
                  </a:innerShdw>
                </a:effectLst>
                <a:latin typeface="Open Sans" panose="020B0606030504020204" pitchFamily="34" charset="0"/>
              </a:rPr>
              <a:t>Technical</a:t>
            </a:r>
            <a:endParaRPr lang="en-US" sz="2000" b="1">
              <a:solidFill>
                <a:schemeClr val="bg1"/>
              </a:solidFill>
              <a:effectLst>
                <a:innerShdw blurRad="63500" dist="50800" dir="13500000">
                  <a:prstClr val="black">
                    <a:alpha val="50000"/>
                  </a:prstClr>
                </a:innerShdw>
              </a:effectLst>
            </a:endParaRPr>
          </a:p>
        </p:txBody>
      </p:sp>
      <p:sp>
        <p:nvSpPr>
          <p:cNvPr id="17" name="Oval 16">
            <a:extLst>
              <a:ext uri="{FF2B5EF4-FFF2-40B4-BE49-F238E27FC236}">
                <a16:creationId xmlns:a16="http://schemas.microsoft.com/office/drawing/2014/main" id="{59520360-92A4-329A-116E-D436E73F3E49}"/>
              </a:ext>
            </a:extLst>
          </p:cNvPr>
          <p:cNvSpPr/>
          <p:nvPr/>
        </p:nvSpPr>
        <p:spPr>
          <a:xfrm>
            <a:off x="1313839" y="3095595"/>
            <a:ext cx="1525868" cy="1264950"/>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92E133A1-6CA5-2754-B72A-B919992B93BD}"/>
              </a:ext>
            </a:extLst>
          </p:cNvPr>
          <p:cNvSpPr txBox="1"/>
          <p:nvPr/>
        </p:nvSpPr>
        <p:spPr>
          <a:xfrm>
            <a:off x="1300033" y="3466460"/>
            <a:ext cx="1530519" cy="523220"/>
          </a:xfrm>
          <a:prstGeom prst="rect">
            <a:avLst/>
          </a:prstGeom>
          <a:noFill/>
        </p:spPr>
        <p:txBody>
          <a:bodyPr wrap="square">
            <a:spAutoFit/>
          </a:bodyPr>
          <a:lstStyle/>
          <a:p>
            <a:pPr algn="ctr" rtl="0">
              <a:spcBef>
                <a:spcPts val="0"/>
              </a:spcBef>
              <a:spcAft>
                <a:spcPts val="0"/>
              </a:spcAft>
            </a:pPr>
            <a:r>
              <a:rPr lang="en-US" sz="1400" b="1" i="0" u="none" strike="noStrike">
                <a:solidFill>
                  <a:srgbClr val="808080"/>
                </a:solidFill>
                <a:effectLst/>
                <a:latin typeface="Open Sans" panose="020B0606030504020204" pitchFamily="34" charset="0"/>
              </a:rPr>
              <a:t>Virtual </a:t>
            </a:r>
          </a:p>
          <a:p>
            <a:pPr algn="ctr" rtl="0">
              <a:spcBef>
                <a:spcPts val="0"/>
              </a:spcBef>
              <a:spcAft>
                <a:spcPts val="0"/>
              </a:spcAft>
            </a:pPr>
            <a:r>
              <a:rPr lang="en-US" sz="1400" b="1">
                <a:solidFill>
                  <a:srgbClr val="808080"/>
                </a:solidFill>
                <a:latin typeface="Open Sans" panose="020B0606030504020204" pitchFamily="34" charset="0"/>
              </a:rPr>
              <a:t>Helpdesk</a:t>
            </a:r>
            <a:endParaRPr lang="en-US" sz="1400" b="1">
              <a:solidFill>
                <a:srgbClr val="808080"/>
              </a:solidFill>
              <a:effectLst/>
            </a:endParaRPr>
          </a:p>
        </p:txBody>
      </p:sp>
      <p:sp>
        <p:nvSpPr>
          <p:cNvPr id="19" name="Oval 18">
            <a:extLst>
              <a:ext uri="{FF2B5EF4-FFF2-40B4-BE49-F238E27FC236}">
                <a16:creationId xmlns:a16="http://schemas.microsoft.com/office/drawing/2014/main" id="{2C387874-583A-852D-5979-D22D1E458AD3}"/>
              </a:ext>
            </a:extLst>
          </p:cNvPr>
          <p:cNvSpPr/>
          <p:nvPr/>
        </p:nvSpPr>
        <p:spPr>
          <a:xfrm>
            <a:off x="2639883" y="4018941"/>
            <a:ext cx="1525868" cy="1264950"/>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20" name="TextBox 19">
            <a:extLst>
              <a:ext uri="{FF2B5EF4-FFF2-40B4-BE49-F238E27FC236}">
                <a16:creationId xmlns:a16="http://schemas.microsoft.com/office/drawing/2014/main" id="{151E5FAE-DEFB-FEAA-07BE-18A921F92133}"/>
              </a:ext>
            </a:extLst>
          </p:cNvPr>
          <p:cNvSpPr txBox="1"/>
          <p:nvPr/>
        </p:nvSpPr>
        <p:spPr>
          <a:xfrm>
            <a:off x="2626077" y="4389806"/>
            <a:ext cx="1530519" cy="523220"/>
          </a:xfrm>
          <a:prstGeom prst="rect">
            <a:avLst/>
          </a:prstGeom>
          <a:noFill/>
        </p:spPr>
        <p:txBody>
          <a:bodyPr wrap="square">
            <a:spAutoFit/>
          </a:bodyPr>
          <a:lstStyle/>
          <a:p>
            <a:pPr algn="ctr" rtl="0">
              <a:spcBef>
                <a:spcPts val="0"/>
              </a:spcBef>
              <a:spcAft>
                <a:spcPts val="0"/>
              </a:spcAft>
            </a:pPr>
            <a:r>
              <a:rPr lang="en-US" sz="1400" b="1" i="0" u="none" strike="noStrike">
                <a:solidFill>
                  <a:srgbClr val="808080"/>
                </a:solidFill>
                <a:effectLst/>
                <a:latin typeface="Open Sans" panose="020B0606030504020204" pitchFamily="34" charset="0"/>
              </a:rPr>
              <a:t>Deployed</a:t>
            </a:r>
          </a:p>
          <a:p>
            <a:pPr algn="ctr" rtl="0">
              <a:spcBef>
                <a:spcPts val="0"/>
              </a:spcBef>
              <a:spcAft>
                <a:spcPts val="0"/>
              </a:spcAft>
            </a:pPr>
            <a:r>
              <a:rPr lang="en-US" sz="1400" b="1">
                <a:solidFill>
                  <a:srgbClr val="808080"/>
                </a:solidFill>
                <a:latin typeface="Open Sans" panose="020B0606030504020204" pitchFamily="34" charset="0"/>
              </a:rPr>
              <a:t>Advisors</a:t>
            </a:r>
            <a:endParaRPr lang="en-US" sz="1400" b="1">
              <a:solidFill>
                <a:srgbClr val="808080"/>
              </a:solidFill>
              <a:effectLst/>
            </a:endParaRPr>
          </a:p>
        </p:txBody>
      </p:sp>
      <p:sp>
        <p:nvSpPr>
          <p:cNvPr id="21" name="Oval 20">
            <a:extLst>
              <a:ext uri="{FF2B5EF4-FFF2-40B4-BE49-F238E27FC236}">
                <a16:creationId xmlns:a16="http://schemas.microsoft.com/office/drawing/2014/main" id="{0109A78C-C146-EF6B-098C-9EF00C86FB5F}"/>
              </a:ext>
            </a:extLst>
          </p:cNvPr>
          <p:cNvSpPr/>
          <p:nvPr/>
        </p:nvSpPr>
        <p:spPr>
          <a:xfrm>
            <a:off x="3965927" y="3095595"/>
            <a:ext cx="1525868" cy="1264950"/>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22" name="TextBox 21">
            <a:extLst>
              <a:ext uri="{FF2B5EF4-FFF2-40B4-BE49-F238E27FC236}">
                <a16:creationId xmlns:a16="http://schemas.microsoft.com/office/drawing/2014/main" id="{7D10E053-FF4B-B9A0-2D0F-B5F9A69EC8D4}"/>
              </a:ext>
            </a:extLst>
          </p:cNvPr>
          <p:cNvSpPr txBox="1"/>
          <p:nvPr/>
        </p:nvSpPr>
        <p:spPr>
          <a:xfrm>
            <a:off x="4076386" y="3508484"/>
            <a:ext cx="1383970" cy="523220"/>
          </a:xfrm>
          <a:prstGeom prst="rect">
            <a:avLst/>
          </a:prstGeom>
          <a:noFill/>
        </p:spPr>
        <p:txBody>
          <a:bodyPr wrap="square">
            <a:spAutoFit/>
          </a:bodyPr>
          <a:lstStyle/>
          <a:p>
            <a:pPr algn="ctr" rtl="0">
              <a:spcBef>
                <a:spcPts val="0"/>
              </a:spcBef>
              <a:spcAft>
                <a:spcPts val="0"/>
              </a:spcAft>
            </a:pPr>
            <a:r>
              <a:rPr lang="en-US" sz="1400" b="1" i="0" u="none" strike="noStrike">
                <a:solidFill>
                  <a:srgbClr val="808080"/>
                </a:solidFill>
                <a:effectLst/>
                <a:latin typeface="Open Sans" panose="020B0606030504020204" pitchFamily="34" charset="0"/>
              </a:rPr>
              <a:t>Consultant Roster</a:t>
            </a:r>
            <a:endParaRPr lang="en-US" sz="1400" b="1">
              <a:solidFill>
                <a:srgbClr val="808080"/>
              </a:solidFill>
              <a:effectLst/>
            </a:endParaRPr>
          </a:p>
        </p:txBody>
      </p:sp>
      <p:sp>
        <p:nvSpPr>
          <p:cNvPr id="23" name="Oval 22">
            <a:extLst>
              <a:ext uri="{FF2B5EF4-FFF2-40B4-BE49-F238E27FC236}">
                <a16:creationId xmlns:a16="http://schemas.microsoft.com/office/drawing/2014/main" id="{033587D0-8200-FAD8-4A1F-98F62202B7D0}"/>
              </a:ext>
            </a:extLst>
          </p:cNvPr>
          <p:cNvSpPr/>
          <p:nvPr/>
        </p:nvSpPr>
        <p:spPr>
          <a:xfrm>
            <a:off x="8037601" y="2343583"/>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TextBox 23">
            <a:extLst>
              <a:ext uri="{FF2B5EF4-FFF2-40B4-BE49-F238E27FC236}">
                <a16:creationId xmlns:a16="http://schemas.microsoft.com/office/drawing/2014/main" id="{06BCC41D-385C-99FE-55E4-DA351B00F381}"/>
              </a:ext>
            </a:extLst>
          </p:cNvPr>
          <p:cNvSpPr txBox="1"/>
          <p:nvPr/>
        </p:nvSpPr>
        <p:spPr>
          <a:xfrm>
            <a:off x="8108550" y="2685148"/>
            <a:ext cx="1383970" cy="584775"/>
          </a:xfrm>
          <a:prstGeom prst="rect">
            <a:avLst/>
          </a:prstGeom>
          <a:noFill/>
        </p:spPr>
        <p:txBody>
          <a:bodyPr wrap="square">
            <a:spAutoFit/>
          </a:bodyPr>
          <a:lstStyle/>
          <a:p>
            <a:pPr algn="ctr" rtl="0">
              <a:spcBef>
                <a:spcPts val="0"/>
              </a:spcBef>
              <a:spcAft>
                <a:spcPts val="0"/>
              </a:spcAft>
            </a:pPr>
            <a:r>
              <a:rPr lang="en-US" sz="1600" b="1" i="0" u="none" strike="noStrike">
                <a:solidFill>
                  <a:srgbClr val="808080"/>
                </a:solidFill>
                <a:effectLst/>
                <a:latin typeface="Open Sans" panose="020B0606030504020204" pitchFamily="34" charset="0"/>
              </a:rPr>
              <a:t>Working </a:t>
            </a:r>
          </a:p>
          <a:p>
            <a:pPr algn="ctr" rtl="0">
              <a:spcBef>
                <a:spcPts val="0"/>
              </a:spcBef>
              <a:spcAft>
                <a:spcPts val="0"/>
              </a:spcAft>
            </a:pPr>
            <a:r>
              <a:rPr lang="en-US" sz="1600" b="1">
                <a:solidFill>
                  <a:srgbClr val="808080"/>
                </a:solidFill>
                <a:latin typeface="Open Sans" panose="020B0606030504020204" pitchFamily="34" charset="0"/>
              </a:rPr>
              <a:t>Groups</a:t>
            </a:r>
            <a:endParaRPr lang="en-US" sz="1600" b="1">
              <a:solidFill>
                <a:srgbClr val="808080"/>
              </a:solidFill>
              <a:effectLst/>
            </a:endParaRPr>
          </a:p>
        </p:txBody>
      </p:sp>
      <p:sp>
        <p:nvSpPr>
          <p:cNvPr id="25" name="Oval 24">
            <a:extLst>
              <a:ext uri="{FF2B5EF4-FFF2-40B4-BE49-F238E27FC236}">
                <a16:creationId xmlns:a16="http://schemas.microsoft.com/office/drawing/2014/main" id="{38EE8E74-0F03-5890-B1CF-AB541B0917D1}"/>
              </a:ext>
            </a:extLst>
          </p:cNvPr>
          <p:cNvSpPr/>
          <p:nvPr/>
        </p:nvSpPr>
        <p:spPr>
          <a:xfrm>
            <a:off x="6606181" y="3122211"/>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TextBox 25">
            <a:extLst>
              <a:ext uri="{FF2B5EF4-FFF2-40B4-BE49-F238E27FC236}">
                <a16:creationId xmlns:a16="http://schemas.microsoft.com/office/drawing/2014/main" id="{6C6B1246-034F-8A2B-0B9C-EDE803B4F6AB}"/>
              </a:ext>
            </a:extLst>
          </p:cNvPr>
          <p:cNvSpPr txBox="1"/>
          <p:nvPr/>
        </p:nvSpPr>
        <p:spPr>
          <a:xfrm>
            <a:off x="6678568" y="3477707"/>
            <a:ext cx="1383970" cy="584775"/>
          </a:xfrm>
          <a:prstGeom prst="rect">
            <a:avLst/>
          </a:prstGeom>
          <a:noFill/>
        </p:spPr>
        <p:txBody>
          <a:bodyPr wrap="square">
            <a:spAutoFit/>
          </a:bodyPr>
          <a:lstStyle/>
          <a:p>
            <a:pPr algn="ctr" rtl="0">
              <a:spcBef>
                <a:spcPts val="0"/>
              </a:spcBef>
              <a:spcAft>
                <a:spcPts val="0"/>
              </a:spcAft>
            </a:pPr>
            <a:r>
              <a:rPr lang="en-US" sz="1600" b="1" i="0" u="none" strike="noStrike">
                <a:solidFill>
                  <a:srgbClr val="808080"/>
                </a:solidFill>
                <a:effectLst/>
                <a:latin typeface="Open Sans" panose="020B0606030504020204" pitchFamily="34" charset="0"/>
              </a:rPr>
              <a:t>Resource</a:t>
            </a:r>
          </a:p>
          <a:p>
            <a:pPr algn="ctr" rtl="0">
              <a:spcBef>
                <a:spcPts val="0"/>
              </a:spcBef>
              <a:spcAft>
                <a:spcPts val="0"/>
              </a:spcAft>
            </a:pPr>
            <a:r>
              <a:rPr lang="en-US" sz="1600" b="1">
                <a:solidFill>
                  <a:srgbClr val="808080"/>
                </a:solidFill>
                <a:latin typeface="Open Sans" panose="020B0606030504020204" pitchFamily="34" charset="0"/>
              </a:rPr>
              <a:t>Library</a:t>
            </a:r>
            <a:endParaRPr lang="en-US" sz="1600" b="1">
              <a:solidFill>
                <a:srgbClr val="808080"/>
              </a:solidFill>
              <a:effectLst/>
            </a:endParaRPr>
          </a:p>
        </p:txBody>
      </p:sp>
      <p:sp>
        <p:nvSpPr>
          <p:cNvPr id="27" name="Oval 26">
            <a:extLst>
              <a:ext uri="{FF2B5EF4-FFF2-40B4-BE49-F238E27FC236}">
                <a16:creationId xmlns:a16="http://schemas.microsoft.com/office/drawing/2014/main" id="{65AF8AE6-A8B6-1F2A-D460-84464703C382}"/>
              </a:ext>
            </a:extLst>
          </p:cNvPr>
          <p:cNvSpPr/>
          <p:nvPr/>
        </p:nvSpPr>
        <p:spPr>
          <a:xfrm>
            <a:off x="8062538" y="4014060"/>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TextBox 27">
            <a:extLst>
              <a:ext uri="{FF2B5EF4-FFF2-40B4-BE49-F238E27FC236}">
                <a16:creationId xmlns:a16="http://schemas.microsoft.com/office/drawing/2014/main" id="{8BE3F9C7-BF49-2903-371B-8731BD154FE1}"/>
              </a:ext>
            </a:extLst>
          </p:cNvPr>
          <p:cNvSpPr txBox="1"/>
          <p:nvPr/>
        </p:nvSpPr>
        <p:spPr>
          <a:xfrm>
            <a:off x="8133487" y="4369556"/>
            <a:ext cx="1383970" cy="584775"/>
          </a:xfrm>
          <a:prstGeom prst="rect">
            <a:avLst/>
          </a:prstGeom>
          <a:noFill/>
        </p:spPr>
        <p:txBody>
          <a:bodyPr wrap="square">
            <a:spAutoFit/>
          </a:bodyPr>
          <a:lstStyle/>
          <a:p>
            <a:pPr algn="ctr" rtl="0">
              <a:spcBef>
                <a:spcPts val="0"/>
              </a:spcBef>
              <a:spcAft>
                <a:spcPts val="0"/>
              </a:spcAft>
            </a:pPr>
            <a:r>
              <a:rPr lang="en-US" sz="1600" b="1" i="0" u="none" strike="noStrike">
                <a:solidFill>
                  <a:srgbClr val="808080"/>
                </a:solidFill>
                <a:effectLst/>
                <a:latin typeface="Open Sans" panose="020B0606030504020204" pitchFamily="34" charset="0"/>
              </a:rPr>
              <a:t>News &amp; Events</a:t>
            </a:r>
            <a:endParaRPr lang="en-US" sz="1600" b="1">
              <a:solidFill>
                <a:srgbClr val="808080"/>
              </a:solidFill>
              <a:effectLst/>
            </a:endParaRPr>
          </a:p>
        </p:txBody>
      </p:sp>
      <p:sp>
        <p:nvSpPr>
          <p:cNvPr id="29" name="Oval 28">
            <a:extLst>
              <a:ext uri="{FF2B5EF4-FFF2-40B4-BE49-F238E27FC236}">
                <a16:creationId xmlns:a16="http://schemas.microsoft.com/office/drawing/2014/main" id="{6936131C-EF20-FEE2-ECFF-CDDFAD3CC97B}"/>
              </a:ext>
            </a:extLst>
          </p:cNvPr>
          <p:cNvSpPr/>
          <p:nvPr/>
        </p:nvSpPr>
        <p:spPr>
          <a:xfrm>
            <a:off x="9446508" y="3117948"/>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DF6C18FF-DD83-6DBA-53AD-11D419D588F1}"/>
              </a:ext>
            </a:extLst>
          </p:cNvPr>
          <p:cNvSpPr txBox="1"/>
          <p:nvPr/>
        </p:nvSpPr>
        <p:spPr>
          <a:xfrm>
            <a:off x="9400071" y="3447908"/>
            <a:ext cx="1618742" cy="523220"/>
          </a:xfrm>
          <a:prstGeom prst="rect">
            <a:avLst/>
          </a:prstGeom>
          <a:noFill/>
        </p:spPr>
        <p:txBody>
          <a:bodyPr wrap="square">
            <a:spAutoFit/>
          </a:bodyPr>
          <a:lstStyle/>
          <a:p>
            <a:pPr algn="ctr" rtl="0">
              <a:spcBef>
                <a:spcPts val="0"/>
              </a:spcBef>
              <a:spcAft>
                <a:spcPts val="0"/>
              </a:spcAft>
            </a:pPr>
            <a:r>
              <a:rPr lang="en-US" b="1" i="0" u="none" strike="noStrike">
                <a:solidFill>
                  <a:srgbClr val="808080"/>
                </a:solidFill>
                <a:effectLst/>
                <a:latin typeface="Open Sans" panose="020B0606030504020204" pitchFamily="34" charset="0"/>
              </a:rPr>
              <a:t>Capacity</a:t>
            </a:r>
          </a:p>
          <a:p>
            <a:pPr algn="ctr" rtl="0">
              <a:spcBef>
                <a:spcPts val="0"/>
              </a:spcBef>
              <a:spcAft>
                <a:spcPts val="0"/>
              </a:spcAft>
            </a:pPr>
            <a:r>
              <a:rPr lang="en-US" b="1">
                <a:solidFill>
                  <a:srgbClr val="808080"/>
                </a:solidFill>
                <a:effectLst/>
                <a:latin typeface="Open Sans" panose="020B0606030504020204" pitchFamily="34" charset="0"/>
              </a:rPr>
              <a:t>Strengthening</a:t>
            </a:r>
            <a:endParaRPr lang="en-US" b="1">
              <a:solidFill>
                <a:srgbClr val="808080"/>
              </a:solidFill>
              <a:effectLst/>
            </a:endParaRPr>
          </a:p>
        </p:txBody>
      </p:sp>
      <p:pic>
        <p:nvPicPr>
          <p:cNvPr id="31" name="Graphic 30" descr="Rope Knot with solid fill">
            <a:extLst>
              <a:ext uri="{FF2B5EF4-FFF2-40B4-BE49-F238E27FC236}">
                <a16:creationId xmlns:a16="http://schemas.microsoft.com/office/drawing/2014/main" id="{3CE2A158-7CBE-7819-8C5E-B000B714E5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0052" y="2756710"/>
            <a:ext cx="713773" cy="713773"/>
          </a:xfrm>
          <a:prstGeom prst="rect">
            <a:avLst/>
          </a:prstGeom>
        </p:spPr>
      </p:pic>
      <p:pic>
        <p:nvPicPr>
          <p:cNvPr id="5" name="Picture 4" descr="A qr code with a baby and a logo&#10;&#10;Description automatically generated">
            <a:extLst>
              <a:ext uri="{FF2B5EF4-FFF2-40B4-BE49-F238E27FC236}">
                <a16:creationId xmlns:a16="http://schemas.microsoft.com/office/drawing/2014/main" id="{9BCC12D6-7515-D0EE-53CB-72D29E21E5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771" y="5297043"/>
            <a:ext cx="1461253" cy="1461253"/>
          </a:xfrm>
          <a:prstGeom prst="rect">
            <a:avLst/>
          </a:prstGeom>
        </p:spPr>
      </p:pic>
    </p:spTree>
    <p:extLst>
      <p:ext uri="{BB962C8B-B14F-4D97-AF65-F5344CB8AC3E}">
        <p14:creationId xmlns:p14="http://schemas.microsoft.com/office/powerpoint/2010/main" val="1682096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711C-D278-2B26-1746-E8F2426CA5B3}"/>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20C69F73-94F6-35C3-044B-78A7DA473CCA}"/>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NIS, ERP, </a:t>
            </a:r>
            <a:r>
              <a:rPr lang="fr-FR" err="1">
                <a:solidFill>
                  <a:srgbClr val="808080"/>
                </a:solidFill>
              </a:rPr>
              <a:t>AAs</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895DC60C-42BC-9F4E-E178-E9C12B5301D6}"/>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6F02A690-006B-6228-3FBC-F8522DCFBBAF}"/>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EB44671A-8820-DD4E-37A7-CF765A1B1927}"/>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4BAE650E-99D0-F28B-E7BA-9AAC91F7A658}"/>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3CCC682F-030E-5C16-AF29-395A3652F6C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71F48BF9-C0F5-8BB1-31FA-BD36F912B019}"/>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Towards</a:t>
            </a:r>
            <a:r>
              <a:rPr lang="fr-FR" sz="4800">
                <a:solidFill>
                  <a:schemeClr val="bg1">
                    <a:lumMod val="50000"/>
                  </a:schemeClr>
                </a:solidFill>
                <a:cs typeface="Arial"/>
                <a:sym typeface="Arial"/>
              </a:rPr>
              <a:t> more </a:t>
            </a:r>
            <a:r>
              <a:rPr lang="fr-FR" sz="4800" err="1">
                <a:solidFill>
                  <a:schemeClr val="bg1">
                    <a:lumMod val="50000"/>
                  </a:schemeClr>
                </a:solidFill>
                <a:cs typeface="Arial"/>
                <a:sym typeface="Arial"/>
              </a:rPr>
              <a:t>timely</a:t>
            </a:r>
            <a:r>
              <a:rPr lang="fr-FR" sz="4800">
                <a:solidFill>
                  <a:schemeClr val="bg1">
                    <a:lumMod val="50000"/>
                  </a:schemeClr>
                </a:solidFill>
                <a:cs typeface="Arial"/>
                <a:sym typeface="Arial"/>
              </a:rPr>
              <a:t> and effective </a:t>
            </a:r>
            <a:r>
              <a:rPr lang="fr-FR" sz="4800" err="1">
                <a:solidFill>
                  <a:schemeClr val="bg1">
                    <a:lumMod val="50000"/>
                  </a:schemeClr>
                </a:solidFill>
                <a:cs typeface="Arial"/>
                <a:sym typeface="Arial"/>
              </a:rPr>
              <a:t>response</a:t>
            </a:r>
            <a:endParaRPr lang="fr-FR" sz="4800">
              <a:solidFill>
                <a:schemeClr val="bg1">
                  <a:lumMod val="50000"/>
                </a:schemeClr>
              </a:solidFill>
              <a:cs typeface="Arial"/>
            </a:endParaRPr>
          </a:p>
        </p:txBody>
      </p:sp>
      <p:pic>
        <p:nvPicPr>
          <p:cNvPr id="12" name="Picture 11" descr="A red triangle with a exclamation mark and black text&#10;&#10;Description automatically generated">
            <a:extLst>
              <a:ext uri="{FF2B5EF4-FFF2-40B4-BE49-F238E27FC236}">
                <a16:creationId xmlns:a16="http://schemas.microsoft.com/office/drawing/2014/main" id="{C7393EBE-5338-A9E4-F388-D44C82BC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81" y="982161"/>
            <a:ext cx="10986065" cy="2182380"/>
          </a:xfrm>
          <a:prstGeom prst="rect">
            <a:avLst/>
          </a:prstGeom>
        </p:spPr>
      </p:pic>
      <p:pic>
        <p:nvPicPr>
          <p:cNvPr id="14" name="Picture 13" descr="A diagram of a diagram&#10;&#10;Description automatically generated with medium confidence">
            <a:extLst>
              <a:ext uri="{FF2B5EF4-FFF2-40B4-BE49-F238E27FC236}">
                <a16:creationId xmlns:a16="http://schemas.microsoft.com/office/drawing/2014/main" id="{8484E001-4C0F-5AEB-1006-BA2533FE2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857" y="3164541"/>
            <a:ext cx="7772400" cy="2379070"/>
          </a:xfrm>
          <a:prstGeom prst="rect">
            <a:avLst/>
          </a:prstGeom>
        </p:spPr>
      </p:pic>
      <p:sp>
        <p:nvSpPr>
          <p:cNvPr id="7" name="TextBox 23">
            <a:extLst>
              <a:ext uri="{FF2B5EF4-FFF2-40B4-BE49-F238E27FC236}">
                <a16:creationId xmlns:a16="http://schemas.microsoft.com/office/drawing/2014/main" id="{1F192355-7E5F-77C7-60C2-BFBBAD4323C8}"/>
              </a:ext>
            </a:extLst>
          </p:cNvPr>
          <p:cNvSpPr txBox="1"/>
          <p:nvPr/>
        </p:nvSpPr>
        <p:spPr>
          <a:xfrm>
            <a:off x="2864950" y="3211716"/>
            <a:ext cx="2877185" cy="376199"/>
          </a:xfrm>
          <a:prstGeom prst="rect">
            <a:avLst/>
          </a:prstGeom>
          <a:noFill/>
        </p:spPr>
        <p:txBody>
          <a:bodyPr wrap="square" rtlCol="0">
            <a:noAutofit/>
          </a:bodyPr>
          <a:lstStyle/>
          <a:p>
            <a:pPr algn="ctr"/>
            <a:r>
              <a:rPr lang="en-US" sz="1200" b="1" kern="1200">
                <a:solidFill>
                  <a:srgbClr val="FF6600"/>
                </a:solidFill>
                <a:effectLst/>
                <a:latin typeface="Calibri" panose="020F0502020204030204" pitchFamily="34" charset="0"/>
                <a:ea typeface="Arial Unicode MS" panose="020B0604020202020204" pitchFamily="34" charset="-128"/>
              </a:rPr>
              <a:t>ERP planning &amp; </a:t>
            </a:r>
            <a:r>
              <a:rPr lang="en-US" sz="1200" b="1" kern="1200">
                <a:solidFill>
                  <a:srgbClr val="0070C0"/>
                </a:solidFill>
                <a:effectLst/>
                <a:latin typeface="Calibri" panose="020F0502020204030204" pitchFamily="34" charset="0"/>
                <a:ea typeface="Arial Unicode MS" panose="020B0604020202020204" pitchFamily="34" charset="-128"/>
              </a:rPr>
              <a:t>Anticipatory Actions </a:t>
            </a:r>
            <a:endParaRPr lang="en-FR" sz="1200">
              <a:effectLst/>
              <a:latin typeface="Times New Roman" panose="02020603050405020304" pitchFamily="18" charset="0"/>
              <a:ea typeface="Arial Unicode MS" panose="020B0604020202020204" pitchFamily="34" charset="-128"/>
            </a:endParaRPr>
          </a:p>
        </p:txBody>
      </p:sp>
      <p:grpSp>
        <p:nvGrpSpPr>
          <p:cNvPr id="27" name="Group 26">
            <a:extLst>
              <a:ext uri="{FF2B5EF4-FFF2-40B4-BE49-F238E27FC236}">
                <a16:creationId xmlns:a16="http://schemas.microsoft.com/office/drawing/2014/main" id="{711CBB6A-8763-7A7A-93B1-B8D4827CFBF8}"/>
              </a:ext>
            </a:extLst>
          </p:cNvPr>
          <p:cNvGrpSpPr/>
          <p:nvPr/>
        </p:nvGrpSpPr>
        <p:grpSpPr>
          <a:xfrm>
            <a:off x="876338" y="3911058"/>
            <a:ext cx="3314028" cy="568492"/>
            <a:chOff x="876338" y="5246867"/>
            <a:chExt cx="3314028" cy="568492"/>
          </a:xfrm>
        </p:grpSpPr>
        <p:sp>
          <p:nvSpPr>
            <p:cNvPr id="13" name="Right Arrow 12">
              <a:extLst>
                <a:ext uri="{FF2B5EF4-FFF2-40B4-BE49-F238E27FC236}">
                  <a16:creationId xmlns:a16="http://schemas.microsoft.com/office/drawing/2014/main" id="{1BC56D35-E2AE-F1C8-C9F5-112FDD6035BF}"/>
                </a:ext>
              </a:extLst>
            </p:cNvPr>
            <p:cNvSpPr/>
            <p:nvPr/>
          </p:nvSpPr>
          <p:spPr bwMode="auto">
            <a:xfrm>
              <a:off x="876338" y="5246867"/>
              <a:ext cx="3314028" cy="568492"/>
            </a:xfrm>
            <a:prstGeom prs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18" name="TextBox 19">
              <a:extLst>
                <a:ext uri="{FF2B5EF4-FFF2-40B4-BE49-F238E27FC236}">
                  <a16:creationId xmlns:a16="http://schemas.microsoft.com/office/drawing/2014/main" id="{AC501837-410A-F1B2-2D93-8109DBCA0A2E}"/>
                </a:ext>
              </a:extLst>
            </p:cNvPr>
            <p:cNvSpPr txBox="1"/>
            <p:nvPr/>
          </p:nvSpPr>
          <p:spPr>
            <a:xfrm>
              <a:off x="924364" y="5363369"/>
              <a:ext cx="1489185" cy="292020"/>
            </a:xfrm>
            <a:prstGeom prst="rect">
              <a:avLst/>
            </a:prstGeom>
            <a:noFill/>
          </p:spPr>
          <p:txBody>
            <a:bodyPr wrap="square" rtlCol="0">
              <a:noAutofit/>
            </a:bodyPr>
            <a:lstStyle/>
            <a:p>
              <a:r>
                <a:rPr lang="en-US" sz="1500" b="1" kern="1200">
                  <a:solidFill>
                    <a:srgbClr val="FFFFFF"/>
                  </a:solidFill>
                  <a:effectLst/>
                  <a:latin typeface="Calibri" panose="020F0502020204030204" pitchFamily="34" charset="0"/>
                  <a:ea typeface="Arial Unicode MS" panose="020B0604020202020204" pitchFamily="34" charset="-128"/>
                </a:rPr>
                <a:t>Preparedness</a:t>
              </a:r>
              <a:endParaRPr lang="en-FR" sz="1200">
                <a:effectLst/>
                <a:latin typeface="Times New Roman" panose="02020603050405020304" pitchFamily="18" charset="0"/>
                <a:ea typeface="Arial Unicode MS" panose="020B0604020202020204" pitchFamily="34" charset="-128"/>
              </a:endParaRPr>
            </a:p>
          </p:txBody>
        </p:sp>
      </p:grpSp>
      <p:sp>
        <p:nvSpPr>
          <p:cNvPr id="19" name="Left Brace 18">
            <a:extLst>
              <a:ext uri="{FF2B5EF4-FFF2-40B4-BE49-F238E27FC236}">
                <a16:creationId xmlns:a16="http://schemas.microsoft.com/office/drawing/2014/main" id="{4965C526-B2F2-D0F9-1C05-4D8590FBF964}"/>
              </a:ext>
            </a:extLst>
          </p:cNvPr>
          <p:cNvSpPr/>
          <p:nvPr/>
        </p:nvSpPr>
        <p:spPr bwMode="auto">
          <a:xfrm rot="5400000">
            <a:off x="1825773" y="2587456"/>
            <a:ext cx="378995" cy="2277865"/>
          </a:xfrm>
          <a:prstGeom prst="leftBrace">
            <a:avLst/>
          </a:prstGeom>
          <a:noFill/>
          <a:ln w="2857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20" name="TextBox 20">
            <a:extLst>
              <a:ext uri="{FF2B5EF4-FFF2-40B4-BE49-F238E27FC236}">
                <a16:creationId xmlns:a16="http://schemas.microsoft.com/office/drawing/2014/main" id="{2B559B20-CC0C-8C9E-E004-F35529F8B325}"/>
              </a:ext>
            </a:extLst>
          </p:cNvPr>
          <p:cNvSpPr txBox="1"/>
          <p:nvPr/>
        </p:nvSpPr>
        <p:spPr>
          <a:xfrm>
            <a:off x="969672" y="3105431"/>
            <a:ext cx="2006516" cy="523882"/>
          </a:xfrm>
          <a:prstGeom prst="rect">
            <a:avLst/>
          </a:prstGeom>
          <a:noFill/>
        </p:spPr>
        <p:txBody>
          <a:bodyPr wrap="square" rtlCol="0">
            <a:noAutofit/>
          </a:bodyPr>
          <a:lstStyle/>
          <a:p>
            <a:pPr algn="ctr"/>
            <a:r>
              <a:rPr lang="en-US" sz="1200" b="1" kern="1200">
                <a:solidFill>
                  <a:srgbClr val="808080"/>
                </a:solidFill>
                <a:effectLst/>
                <a:latin typeface="Calibri" panose="020F0502020204030204" pitchFamily="34" charset="0"/>
                <a:ea typeface="Arial Unicode MS" panose="020B0604020202020204" pitchFamily="34" charset="-128"/>
              </a:rPr>
              <a:t>Disaster risk reduction,</a:t>
            </a:r>
            <a:endParaRPr lang="en-FR" sz="1200">
              <a:effectLst/>
              <a:latin typeface="Times New Roman" panose="02020603050405020304" pitchFamily="18" charset="0"/>
              <a:ea typeface="Arial Unicode MS" panose="020B0604020202020204" pitchFamily="34" charset="-128"/>
            </a:endParaRPr>
          </a:p>
          <a:p>
            <a:pPr algn="ctr"/>
            <a:r>
              <a:rPr lang="en-US" sz="1200" b="1" kern="1200">
                <a:solidFill>
                  <a:srgbClr val="808080"/>
                </a:solidFill>
                <a:effectLst/>
                <a:latin typeface="Calibri" panose="020F0502020204030204" pitchFamily="34" charset="0"/>
                <a:ea typeface="Arial Unicode MS" panose="020B0604020202020204" pitchFamily="34" charset="-128"/>
              </a:rPr>
              <a:t>prevention &amp; mitigation</a:t>
            </a:r>
            <a:endParaRPr lang="en-FR" sz="1200">
              <a:effectLst/>
              <a:latin typeface="Times New Roman" panose="02020603050405020304" pitchFamily="18" charset="0"/>
              <a:ea typeface="Arial Unicode MS" panose="020B0604020202020204" pitchFamily="34" charset="-128"/>
            </a:endParaRPr>
          </a:p>
        </p:txBody>
      </p:sp>
      <p:sp>
        <p:nvSpPr>
          <p:cNvPr id="21" name="Left Brace 20">
            <a:extLst>
              <a:ext uri="{FF2B5EF4-FFF2-40B4-BE49-F238E27FC236}">
                <a16:creationId xmlns:a16="http://schemas.microsoft.com/office/drawing/2014/main" id="{5F3BA2E0-1DBD-BB57-34BE-FEB81563CC70}"/>
              </a:ext>
            </a:extLst>
          </p:cNvPr>
          <p:cNvSpPr/>
          <p:nvPr/>
        </p:nvSpPr>
        <p:spPr bwMode="auto">
          <a:xfrm rot="5400000">
            <a:off x="3463360" y="3254432"/>
            <a:ext cx="378995" cy="943913"/>
          </a:xfrm>
          <a:prstGeom prst="leftBrac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28" name="Rounded Rectangle 27">
            <a:extLst>
              <a:ext uri="{FF2B5EF4-FFF2-40B4-BE49-F238E27FC236}">
                <a16:creationId xmlns:a16="http://schemas.microsoft.com/office/drawing/2014/main" id="{B50FFF11-FA1C-1302-73F3-9A54C6BB10C1}"/>
              </a:ext>
            </a:extLst>
          </p:cNvPr>
          <p:cNvSpPr/>
          <p:nvPr/>
        </p:nvSpPr>
        <p:spPr>
          <a:xfrm>
            <a:off x="924364" y="927330"/>
            <a:ext cx="2553942" cy="1838801"/>
          </a:xfrm>
          <a:prstGeom prst="round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FR" sz="1800" b="0" i="0" u="none" strike="noStrike" cap="none" spc="0" normalizeH="0" baseline="0">
              <a:ln>
                <a:noFill/>
              </a:ln>
              <a:solidFill>
                <a:srgbClr val="FFFFFF"/>
              </a:solidFill>
              <a:effectLst/>
              <a:uFillTx/>
              <a:latin typeface="+mn-lt"/>
              <a:ea typeface="+mn-ea"/>
              <a:cs typeface="+mn-cs"/>
              <a:sym typeface="Helvetica Neue Medium"/>
            </a:endParaRPr>
          </a:p>
          <a:p>
            <a:pPr marL="0" marR="0" indent="0" algn="ctr" defTabSz="412750" rtl="0" fontAlgn="auto" latinLnBrk="0" hangingPunct="0">
              <a:lnSpc>
                <a:spcPct val="100000"/>
              </a:lnSpc>
              <a:spcBef>
                <a:spcPts val="0"/>
              </a:spcBef>
              <a:spcAft>
                <a:spcPts val="0"/>
              </a:spcAft>
              <a:buClrTx/>
              <a:buSzTx/>
              <a:buFontTx/>
              <a:buNone/>
              <a:tabLst/>
            </a:pPr>
            <a:r>
              <a:rPr kumimoji="0" lang="en-FR" sz="1800" b="0" i="0" u="none" strike="noStrike" cap="none" spc="0" normalizeH="0" baseline="0">
                <a:ln>
                  <a:noFill/>
                </a:ln>
                <a:solidFill>
                  <a:srgbClr val="FFFFFF"/>
                </a:solidFill>
                <a:effectLst/>
                <a:uFillTx/>
                <a:latin typeface="+mn-lt"/>
                <a:ea typeface="+mn-ea"/>
                <a:cs typeface="+mn-cs"/>
                <a:sym typeface="Helvetica Neue Medium"/>
              </a:rPr>
              <a:t>What does preparedness, and anticipated actions look like?</a:t>
            </a:r>
          </a:p>
          <a:p>
            <a:pPr marL="0" marR="0" indent="0" algn="ctr" defTabSz="412750" rtl="0" fontAlgn="auto" latinLnBrk="0" hangingPunct="0">
              <a:lnSpc>
                <a:spcPct val="100000"/>
              </a:lnSpc>
              <a:spcBef>
                <a:spcPts val="0"/>
              </a:spcBef>
              <a:spcAft>
                <a:spcPts val="0"/>
              </a:spcAft>
              <a:buClrTx/>
              <a:buSzTx/>
              <a:buFontTx/>
              <a:buNone/>
              <a:tabLst/>
            </a:pPr>
            <a:endParaRPr kumimoji="0" lang="en-FR" sz="18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222986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E8DA3-2B10-24DB-368C-679AC56D593C}"/>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D47A629C-51B5-C404-5A36-E9328992EE1A}"/>
              </a:ext>
            </a:extLst>
          </p:cNvPr>
          <p:cNvSpPr txBox="1"/>
          <p:nvPr/>
        </p:nvSpPr>
        <p:spPr>
          <a:xfrm>
            <a:off x="681661" y="6143330"/>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NIS, ERP, </a:t>
            </a:r>
            <a:r>
              <a:rPr lang="fr-FR" err="1">
                <a:solidFill>
                  <a:srgbClr val="808080"/>
                </a:solidFill>
              </a:rPr>
              <a:t>AAs</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8C515933-D801-0EBE-5B4A-F11669AD4945}"/>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9C8D1BFC-13D8-4D1C-7BD2-1231F27BA62B}"/>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609ACAF5-6631-F8D1-B375-B31D3198F810}"/>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5A515689-4378-3EDB-C4DB-00953EE68C59}"/>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AA992538-4075-B67E-5CDD-21D11B7A7B9E}"/>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0B366F87-3E37-2D2B-EBBD-6252C56094A2}"/>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Clarifying</a:t>
            </a:r>
            <a:r>
              <a:rPr lang="fr-FR" sz="4800">
                <a:solidFill>
                  <a:schemeClr val="bg1">
                    <a:lumMod val="50000"/>
                  </a:schemeClr>
                </a:solidFill>
                <a:cs typeface="Arial"/>
                <a:sym typeface="Arial"/>
              </a:rPr>
              <a:t> concepts</a:t>
            </a:r>
            <a:endParaRPr lang="fr-FR" sz="4800">
              <a:solidFill>
                <a:schemeClr val="bg1">
                  <a:lumMod val="50000"/>
                </a:schemeClr>
              </a:solidFill>
              <a:cs typeface="Arial"/>
            </a:endParaRPr>
          </a:p>
        </p:txBody>
      </p:sp>
      <p:pic>
        <p:nvPicPr>
          <p:cNvPr id="5" name="Picture 4" descr="A diagram of an anticipated activity&#10;&#10;Description automatically generated">
            <a:extLst>
              <a:ext uri="{FF2B5EF4-FFF2-40B4-BE49-F238E27FC236}">
                <a16:creationId xmlns:a16="http://schemas.microsoft.com/office/drawing/2014/main" id="{A00ABFCD-D653-E7BE-6E5B-D4A8E6607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24" y="1336834"/>
            <a:ext cx="11344451" cy="2428888"/>
          </a:xfrm>
          <a:prstGeom prst="rect">
            <a:avLst/>
          </a:prstGeom>
        </p:spPr>
      </p:pic>
      <p:sp>
        <p:nvSpPr>
          <p:cNvPr id="2" name="Rectangle 1">
            <a:extLst>
              <a:ext uri="{FF2B5EF4-FFF2-40B4-BE49-F238E27FC236}">
                <a16:creationId xmlns:a16="http://schemas.microsoft.com/office/drawing/2014/main" id="{02387111-8567-E0C4-50AF-D40E7ECD3792}"/>
              </a:ext>
            </a:extLst>
          </p:cNvPr>
          <p:cNvSpPr/>
          <p:nvPr/>
        </p:nvSpPr>
        <p:spPr>
          <a:xfrm>
            <a:off x="972880" y="3661264"/>
            <a:ext cx="3213638" cy="24082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200" b="0">
                <a:solidFill>
                  <a:schemeClr val="tx1"/>
                </a:solidFill>
                <a:effectLst/>
              </a:rPr>
              <a:t>The IASC defines ERP as an approach to optimize the speed and volume of critical assistance delivered immediately after the onset of a humanitarian emergency. </a:t>
            </a:r>
            <a:endParaRPr lang="en-GB" sz="1200" b="0">
              <a:solidFill>
                <a:schemeClr val="tx1"/>
              </a:solidFill>
            </a:endParaRPr>
          </a:p>
          <a:p>
            <a:pPr algn="l"/>
            <a:endParaRPr lang="en-US" sz="1200" b="0">
              <a:solidFill>
                <a:schemeClr val="tx1"/>
              </a:solidFill>
            </a:endParaRPr>
          </a:p>
          <a:p>
            <a:pPr algn="l"/>
            <a:r>
              <a:rPr lang="en-US" sz="1200" b="0">
                <a:solidFill>
                  <a:schemeClr val="tx1"/>
                </a:solidFill>
              </a:rPr>
              <a:t>Nutrition ERP enables timely and coordinated Nutrition responses for the effective protection of the nutritional status of vulnerable populations affected at time of crisis.</a:t>
            </a:r>
            <a:endParaRPr lang="fr-FR" sz="1200" b="0">
              <a:solidFill>
                <a:schemeClr val="tx1"/>
              </a:solidFill>
            </a:endParaRPr>
          </a:p>
        </p:txBody>
      </p:sp>
    </p:spTree>
    <p:extLst>
      <p:ext uri="{BB962C8B-B14F-4D97-AF65-F5344CB8AC3E}">
        <p14:creationId xmlns:p14="http://schemas.microsoft.com/office/powerpoint/2010/main" val="1783568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FD7D-86DE-4675-1DD7-D247390B99C3}"/>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64909CDA-8508-1719-FD18-DB2863303FB4}"/>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NIS, ERP, </a:t>
            </a:r>
            <a:r>
              <a:rPr lang="fr-FR" err="1">
                <a:solidFill>
                  <a:srgbClr val="808080"/>
                </a:solidFill>
              </a:rPr>
              <a:t>AAs</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B9A284B8-5134-B597-4B11-1F8E3F6E20EE}"/>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7F4BF78E-85B8-4C82-586A-E9EE22E64675}"/>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687898B5-C90D-6702-CEE0-50E053118977}"/>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6AA7A2F8-442F-C6DC-C313-F79DB7F29235}"/>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A206C214-3A6F-C7B3-7D39-9E4EDF2B245C}"/>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FF04CCDA-2334-7F9B-50CE-73C89990A116}"/>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Clarifying</a:t>
            </a:r>
            <a:r>
              <a:rPr lang="fr-FR" sz="4800">
                <a:solidFill>
                  <a:schemeClr val="bg1">
                    <a:lumMod val="50000"/>
                  </a:schemeClr>
                </a:solidFill>
                <a:cs typeface="Arial"/>
                <a:sym typeface="Arial"/>
              </a:rPr>
              <a:t> concepts</a:t>
            </a:r>
            <a:endParaRPr lang="fr-FR" sz="4800">
              <a:solidFill>
                <a:schemeClr val="bg1">
                  <a:lumMod val="50000"/>
                </a:schemeClr>
              </a:solidFill>
              <a:cs typeface="Arial"/>
            </a:endParaRPr>
          </a:p>
        </p:txBody>
      </p:sp>
      <p:pic>
        <p:nvPicPr>
          <p:cNvPr id="5" name="Picture 4" descr="A diagram of an anticipated activity&#10;&#10;Description automatically generated">
            <a:extLst>
              <a:ext uri="{FF2B5EF4-FFF2-40B4-BE49-F238E27FC236}">
                <a16:creationId xmlns:a16="http://schemas.microsoft.com/office/drawing/2014/main" id="{F4AA4FCC-A34F-FC30-07B5-09C39CF27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24" y="1336834"/>
            <a:ext cx="11344451" cy="2428888"/>
          </a:xfrm>
          <a:prstGeom prst="rect">
            <a:avLst/>
          </a:prstGeom>
        </p:spPr>
      </p:pic>
      <p:sp>
        <p:nvSpPr>
          <p:cNvPr id="7" name="Rectangle 6">
            <a:extLst>
              <a:ext uri="{FF2B5EF4-FFF2-40B4-BE49-F238E27FC236}">
                <a16:creationId xmlns:a16="http://schemas.microsoft.com/office/drawing/2014/main" id="{05537B3B-037D-7188-637C-6C20E119CAB4}"/>
              </a:ext>
            </a:extLst>
          </p:cNvPr>
          <p:cNvSpPr/>
          <p:nvPr/>
        </p:nvSpPr>
        <p:spPr>
          <a:xfrm>
            <a:off x="5364576" y="3765722"/>
            <a:ext cx="3085482" cy="229486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200" b="0">
                <a:solidFill>
                  <a:schemeClr val="tx1"/>
                </a:solidFill>
              </a:rPr>
              <a:t>OCHA defines AA as “actions that are taken in response to a trigger before the manifestation of humanitarian needs” </a:t>
            </a:r>
          </a:p>
          <a:p>
            <a:pPr algn="l"/>
            <a:endParaRPr lang="en-GB" sz="1200" b="0">
              <a:solidFill>
                <a:schemeClr val="tx1"/>
              </a:solidFill>
            </a:endParaRPr>
          </a:p>
          <a:p>
            <a:pPr algn="l"/>
            <a:r>
              <a:rPr lang="en-GB" sz="1200" b="0">
                <a:solidFill>
                  <a:schemeClr val="tx1"/>
                </a:solidFill>
              </a:rPr>
              <a:t>It means Nutrition i</a:t>
            </a:r>
            <a:r>
              <a:rPr lang="en-GB" sz="1200" b="0">
                <a:solidFill>
                  <a:schemeClr val="tx1"/>
                </a:solidFill>
                <a:effectLst/>
              </a:rPr>
              <a:t>nterventions preventing the deterioration of the nutritional status of vulnerable people must be implemented prior a predicted shock, prior an expected peak of malnutrition </a:t>
            </a:r>
          </a:p>
          <a:p>
            <a:pPr algn="l"/>
            <a:endParaRPr lang="fr-FR" sz="1200" b="0">
              <a:solidFill>
                <a:schemeClr val="tx1"/>
              </a:solidFill>
            </a:endParaRPr>
          </a:p>
        </p:txBody>
      </p:sp>
    </p:spTree>
    <p:extLst>
      <p:ext uri="{BB962C8B-B14F-4D97-AF65-F5344CB8AC3E}">
        <p14:creationId xmlns:p14="http://schemas.microsoft.com/office/powerpoint/2010/main" val="12496416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NIS, ERP, </a:t>
            </a:r>
            <a:r>
              <a:rPr lang="fr-FR" err="1">
                <a:solidFill>
                  <a:srgbClr val="808080"/>
                </a:solidFill>
              </a:rPr>
              <a:t>AAs</a:t>
            </a:r>
            <a:r>
              <a:rPr lang="fr-FR">
                <a:solidFill>
                  <a:srgbClr val="808080"/>
                </a:solidFill>
              </a:rPr>
              <a:t> and </a:t>
            </a:r>
            <a:r>
              <a:rPr lang="fr-FR" err="1">
                <a:solidFill>
                  <a:srgbClr val="808080"/>
                </a:solidFill>
              </a:rPr>
              <a:t>Climate</a:t>
            </a:r>
            <a:r>
              <a:rPr lang="fr-FR">
                <a:solidFill>
                  <a:srgbClr val="808080"/>
                </a:solidFill>
              </a:rPr>
              <a:t> </a:t>
            </a:r>
            <a:r>
              <a:rPr lang="fr-FR" err="1">
                <a:solidFill>
                  <a:srgbClr val="808080"/>
                </a:solidFill>
              </a:rPr>
              <a:t>crisis</a:t>
            </a:r>
            <a:r>
              <a:rPr lang="en-US">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err="1">
                <a:solidFill>
                  <a:schemeClr val="bg1">
                    <a:lumMod val="50000"/>
                  </a:schemeClr>
                </a:solidFill>
                <a:cs typeface="Arial"/>
                <a:sym typeface="Arial"/>
              </a:rPr>
              <a:t>Interlinked</a:t>
            </a:r>
            <a:r>
              <a:rPr lang="fr-FR" sz="4800">
                <a:solidFill>
                  <a:schemeClr val="bg1">
                    <a:lumMod val="50000"/>
                  </a:schemeClr>
                </a:solidFill>
                <a:cs typeface="Arial"/>
                <a:sym typeface="Arial"/>
              </a:rPr>
              <a:t> concepts</a:t>
            </a:r>
            <a:endParaRPr lang="fr-FR" sz="4800">
              <a:solidFill>
                <a:schemeClr val="bg1">
                  <a:lumMod val="50000"/>
                </a:schemeClr>
              </a:solidFill>
              <a:cs typeface="Arial"/>
            </a:endParaRPr>
          </a:p>
        </p:txBody>
      </p:sp>
      <p:pic>
        <p:nvPicPr>
          <p:cNvPr id="5" name="Picture 4" descr="A diagram of an anticipated activity&#10;&#10;Description automatically generated">
            <a:extLst>
              <a:ext uri="{FF2B5EF4-FFF2-40B4-BE49-F238E27FC236}">
                <a16:creationId xmlns:a16="http://schemas.microsoft.com/office/drawing/2014/main" id="{329FCFB3-8BF2-4883-439C-46B3AAD98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24" y="2029838"/>
            <a:ext cx="11344451" cy="2428888"/>
          </a:xfrm>
          <a:prstGeom prst="rect">
            <a:avLst/>
          </a:prstGeom>
        </p:spPr>
      </p:pic>
      <p:sp>
        <p:nvSpPr>
          <p:cNvPr id="7" name="Hexagone 2">
            <a:extLst>
              <a:ext uri="{FF2B5EF4-FFF2-40B4-BE49-F238E27FC236}">
                <a16:creationId xmlns:a16="http://schemas.microsoft.com/office/drawing/2014/main" id="{45C6416D-78A7-D85B-12C7-51763E978145}"/>
              </a:ext>
            </a:extLst>
          </p:cNvPr>
          <p:cNvSpPr/>
          <p:nvPr/>
        </p:nvSpPr>
        <p:spPr>
          <a:xfrm>
            <a:off x="571175" y="4458726"/>
            <a:ext cx="11125191" cy="452121"/>
          </a:xfrm>
          <a:prstGeom prst="hexagon">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rPr>
              <a:t>Nutrition surveillance, Nutrition information system</a:t>
            </a:r>
          </a:p>
        </p:txBody>
      </p:sp>
      <p:sp>
        <p:nvSpPr>
          <p:cNvPr id="10" name="Hexagone 2">
            <a:extLst>
              <a:ext uri="{FF2B5EF4-FFF2-40B4-BE49-F238E27FC236}">
                <a16:creationId xmlns:a16="http://schemas.microsoft.com/office/drawing/2014/main" id="{9F16A8FA-EEF8-0FDB-F08E-96AF74BFF83F}"/>
              </a:ext>
            </a:extLst>
          </p:cNvPr>
          <p:cNvSpPr/>
          <p:nvPr/>
        </p:nvSpPr>
        <p:spPr>
          <a:xfrm>
            <a:off x="9695405" y="828786"/>
            <a:ext cx="1458226" cy="553999"/>
          </a:xfrm>
          <a:prstGeom prst="hexagon">
            <a:avLst/>
          </a:prstGeom>
          <a:solidFill>
            <a:srgbClr val="66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err="1">
                <a:solidFill>
                  <a:schemeClr val="tx1"/>
                </a:solidFill>
              </a:rPr>
              <a:t>Climate</a:t>
            </a:r>
            <a:r>
              <a:rPr lang="fr-FR" sz="1200">
                <a:solidFill>
                  <a:schemeClr val="tx1"/>
                </a:solidFill>
              </a:rPr>
              <a:t> Crisis</a:t>
            </a:r>
          </a:p>
        </p:txBody>
      </p:sp>
      <p:sp>
        <p:nvSpPr>
          <p:cNvPr id="13" name="TextBox 12">
            <a:extLst>
              <a:ext uri="{FF2B5EF4-FFF2-40B4-BE49-F238E27FC236}">
                <a16:creationId xmlns:a16="http://schemas.microsoft.com/office/drawing/2014/main" id="{820FBF59-3E47-CBF1-0152-36B390E7E66D}"/>
              </a:ext>
            </a:extLst>
          </p:cNvPr>
          <p:cNvSpPr txBox="1"/>
          <p:nvPr/>
        </p:nvSpPr>
        <p:spPr>
          <a:xfrm>
            <a:off x="7510335" y="882966"/>
            <a:ext cx="1879446" cy="6848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1400" b="1" i="0" u="none" strike="noStrike" cap="none" spc="0" normalizeH="0" baseline="0">
                <a:ln>
                  <a:noFill/>
                </a:ln>
                <a:solidFill>
                  <a:srgbClr val="000000"/>
                </a:solidFill>
                <a:effectLst/>
                <a:uFillTx/>
                <a:latin typeface="Helvetica Neue"/>
                <a:ea typeface="Helvetica Neue"/>
                <a:cs typeface="Helvetica Neue"/>
                <a:sym typeface="Helvetica Neue"/>
              </a:rPr>
              <a:t>N</a:t>
            </a:r>
            <a:r>
              <a:rPr kumimoji="0" lang="en-FR" sz="1400" b="1" i="0" u="none" strike="noStrike" cap="none" spc="0" normalizeH="0" baseline="0">
                <a:ln>
                  <a:noFill/>
                </a:ln>
                <a:solidFill>
                  <a:srgbClr val="000000"/>
                </a:solidFill>
                <a:effectLst/>
                <a:uFillTx/>
                <a:latin typeface="Helvetica Neue"/>
                <a:ea typeface="Helvetica Neue"/>
                <a:cs typeface="Helvetica Neue"/>
                <a:sym typeface="Helvetica Neue"/>
              </a:rPr>
              <a:t>atural hazards,</a:t>
            </a:r>
          </a:p>
          <a:p>
            <a:pPr marL="0" marR="0" indent="0" algn="ctr" defTabSz="412750" rtl="0" fontAlgn="auto" latinLnBrk="0" hangingPunct="0">
              <a:lnSpc>
                <a:spcPct val="100000"/>
              </a:lnSpc>
              <a:spcBef>
                <a:spcPts val="0"/>
              </a:spcBef>
              <a:spcAft>
                <a:spcPts val="0"/>
              </a:spcAft>
              <a:buClrTx/>
              <a:buSzTx/>
              <a:buFontTx/>
              <a:buNone/>
              <a:tabLst/>
            </a:pPr>
            <a:r>
              <a:rPr lang="en-GB"/>
              <a:t>C</a:t>
            </a:r>
            <a:r>
              <a:rPr lang="en-FR"/>
              <a:t>onflicts</a:t>
            </a:r>
          </a:p>
          <a:p>
            <a:pPr marL="0" marR="0" indent="0" algn="ctr" defTabSz="412750" rtl="0" fontAlgn="auto" latinLnBrk="0" hangingPunct="0">
              <a:lnSpc>
                <a:spcPct val="100000"/>
              </a:lnSpc>
              <a:spcBef>
                <a:spcPts val="0"/>
              </a:spcBef>
              <a:spcAft>
                <a:spcPts val="0"/>
              </a:spcAft>
              <a:buClrTx/>
              <a:buSzTx/>
              <a:buFontTx/>
              <a:buNone/>
              <a:tabLst/>
            </a:pPr>
            <a:r>
              <a:rPr kumimoji="0" lang="en-FR" sz="1400" b="1" i="0" u="none" strike="noStrike" cap="none" spc="0" normalizeH="0" baseline="0">
                <a:ln>
                  <a:noFill/>
                </a:ln>
                <a:solidFill>
                  <a:srgbClr val="000000"/>
                </a:solidFill>
                <a:effectLst/>
                <a:uFillTx/>
                <a:latin typeface="Helvetica Neue"/>
                <a:ea typeface="Helvetica Neue"/>
                <a:cs typeface="Helvetica Neue"/>
                <a:sym typeface="Helvetica Neue"/>
              </a:rPr>
              <a:t>epidemics</a:t>
            </a:r>
          </a:p>
        </p:txBody>
      </p:sp>
      <p:sp>
        <p:nvSpPr>
          <p:cNvPr id="14" name="Lightning Bolt 13">
            <a:extLst>
              <a:ext uri="{FF2B5EF4-FFF2-40B4-BE49-F238E27FC236}">
                <a16:creationId xmlns:a16="http://schemas.microsoft.com/office/drawing/2014/main" id="{30B5697A-4501-9843-B710-139F5C23AD56}"/>
              </a:ext>
            </a:extLst>
          </p:cNvPr>
          <p:cNvSpPr/>
          <p:nvPr/>
        </p:nvSpPr>
        <p:spPr>
          <a:xfrm>
            <a:off x="8858250" y="1767809"/>
            <a:ext cx="400050" cy="447013"/>
          </a:xfrm>
          <a:prstGeom prst="lightningBolt">
            <a:avLst/>
          </a:prstGeom>
          <a:solidFill>
            <a:schemeClr val="accent5"/>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FR" sz="14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6443373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chemeClr val="bg1">
                    <a:lumMod val="50000"/>
                  </a:schemeClr>
                </a:solidFill>
                <a:cs typeface="Arial"/>
                <a:sym typeface="Arial"/>
              </a:rPr>
              <a:t>Emergency </a:t>
            </a:r>
            <a:r>
              <a:rPr lang="fr-FR" sz="4800" err="1">
                <a:solidFill>
                  <a:schemeClr val="bg1">
                    <a:lumMod val="50000"/>
                  </a:schemeClr>
                </a:solidFill>
                <a:cs typeface="Arial"/>
                <a:sym typeface="Arial"/>
              </a:rPr>
              <a:t>Response</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Preparedness</a:t>
            </a:r>
            <a:r>
              <a:rPr lang="fr-FR" sz="4800">
                <a:solidFill>
                  <a:schemeClr val="bg1">
                    <a:lumMod val="50000"/>
                  </a:schemeClr>
                </a:solidFill>
                <a:cs typeface="Arial"/>
                <a:sym typeface="Arial"/>
              </a:rPr>
              <a:t> (ERP)</a:t>
            </a:r>
            <a:endParaRPr lang="fr-FR" sz="4800">
              <a:solidFill>
                <a:schemeClr val="bg1">
                  <a:lumMod val="50000"/>
                </a:schemeClr>
              </a:solidFill>
              <a:cs typeface="Arial"/>
            </a:endParaRPr>
          </a:p>
        </p:txBody>
      </p:sp>
      <p:sp>
        <p:nvSpPr>
          <p:cNvPr id="5" name="ZoneTexte 4">
            <a:extLst>
              <a:ext uri="{FF2B5EF4-FFF2-40B4-BE49-F238E27FC236}">
                <a16:creationId xmlns:a16="http://schemas.microsoft.com/office/drawing/2014/main" id="{412CEB8F-B768-0ED6-89F2-CE81A5D5AD41}"/>
              </a:ext>
            </a:extLst>
          </p:cNvPr>
          <p:cNvSpPr txBox="1"/>
          <p:nvPr/>
        </p:nvSpPr>
        <p:spPr>
          <a:xfrm>
            <a:off x="681662" y="1193229"/>
            <a:ext cx="10743526" cy="41011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indent="-342900" algn="l" defTabSz="609492">
              <a:buFont typeface="Wingdings" pitchFamily="2" charset="2"/>
              <a:buChar char="v"/>
              <a:defRPr sz="2400" b="0">
                <a:latin typeface="Arial"/>
                <a:ea typeface="Arial"/>
                <a:cs typeface="Arial"/>
                <a:sym typeface="Arial"/>
              </a:defRPr>
            </a:pPr>
            <a:r>
              <a:rPr lang="en-GB"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Global Nutrition Cluster (GNC) Strategy includes a strong focus on ERP to improve Nutrition Clusters/sectors’ capacities </a:t>
            </a:r>
            <a:r>
              <a:rPr lang="en-GB" sz="2400">
                <a:solidFill>
                  <a:schemeClr val="tx1"/>
                </a:solidFill>
                <a:latin typeface="Calibri" panose="020F0502020204030204" pitchFamily="34" charset="0"/>
                <a:ea typeface="Calibri" panose="020F0502020204030204" pitchFamily="34" charset="0"/>
                <a:cs typeface="Calibri" panose="020F0502020204030204" pitchFamily="34" charset="0"/>
              </a:rPr>
              <a:t>not only to respond but to become </a:t>
            </a:r>
            <a:r>
              <a:rPr lang="en-GB" sz="2400" u="sng">
                <a:solidFill>
                  <a:schemeClr val="tx1"/>
                </a:solidFill>
                <a:latin typeface="Calibri" panose="020F0502020204030204" pitchFamily="34" charset="0"/>
                <a:ea typeface="Calibri" panose="020F0502020204030204" pitchFamily="34" charset="0"/>
                <a:cs typeface="Calibri" panose="020F0502020204030204" pitchFamily="34" charset="0"/>
              </a:rPr>
              <a:t>better prepared </a:t>
            </a:r>
            <a:r>
              <a:rPr lang="en-GB" sz="2400">
                <a:solidFill>
                  <a:schemeClr val="tx1"/>
                </a:solidFill>
                <a:latin typeface="Calibri" panose="020F0502020204030204" pitchFamily="34" charset="0"/>
                <a:ea typeface="Calibri" panose="020F0502020204030204" pitchFamily="34" charset="0"/>
                <a:cs typeface="Calibri" panose="020F0502020204030204" pitchFamily="34" charset="0"/>
              </a:rPr>
              <a:t>for emergencies</a:t>
            </a:r>
          </a:p>
          <a:p>
            <a:pPr marL="342900" indent="-342900" algn="l" defTabSz="609492">
              <a:buFont typeface="Wingdings" pitchFamily="2" charset="2"/>
              <a:buChar char="v"/>
              <a:defRPr sz="2400" b="0">
                <a:latin typeface="Arial"/>
                <a:ea typeface="Arial"/>
                <a:cs typeface="Arial"/>
                <a:sym typeface="Arial"/>
              </a:defRPr>
            </a:pPr>
            <a:r>
              <a:rPr lang="en-GB" sz="2400" b="0">
                <a:solidFill>
                  <a:schemeClr val="tx1"/>
                </a:solidFill>
                <a:latin typeface="Calibri" panose="020F0502020204030204" pitchFamily="34" charset="0"/>
                <a:cs typeface="Calibri" panose="020F0502020204030204" pitchFamily="34" charset="0"/>
              </a:rPr>
              <a:t>To </a:t>
            </a:r>
            <a:r>
              <a:rPr lang="en-US" b="0">
                <a:solidFill>
                  <a:schemeClr val="tx1"/>
                </a:solidFill>
                <a:latin typeface="Calibri" panose="020F0502020204030204" pitchFamily="34" charset="0"/>
                <a:cs typeface="Calibri" panose="020F0502020204030204" pitchFamily="34" charset="0"/>
              </a:rPr>
              <a:t>strengthen Nutrition Clusters/sectors’ Preparedness capacities, and to standardize and systematize the ERP </a:t>
            </a:r>
            <a:r>
              <a:rPr lang="en-US">
                <a:solidFill>
                  <a:schemeClr val="tx1"/>
                </a:solidFill>
                <a:latin typeface="Calibri" panose="020F0502020204030204" pitchFamily="34" charset="0"/>
                <a:cs typeface="Calibri" panose="020F0502020204030204" pitchFamily="34" charset="0"/>
              </a:rPr>
              <a:t>approach</a:t>
            </a:r>
          </a:p>
          <a:p>
            <a:pPr marL="342900" indent="-342900" algn="l" defTabSz="609492">
              <a:buFont typeface="Wingdings" pitchFamily="2" charset="2"/>
              <a:buChar char="v"/>
              <a:defRPr sz="2400" b="0">
                <a:latin typeface="Arial"/>
                <a:ea typeface="Arial"/>
                <a:cs typeface="Arial"/>
                <a:sym typeface="Arial"/>
              </a:defRPr>
            </a:pPr>
            <a:r>
              <a:rPr lang="en-US" sz="2400">
                <a:solidFill>
                  <a:schemeClr val="tx1"/>
                </a:solidFill>
                <a:latin typeface="Calibri" panose="020F0502020204030204" pitchFamily="34" charset="0"/>
                <a:ea typeface="Calibri" panose="020F0502020204030204" pitchFamily="34" charset="0"/>
                <a:cs typeface="Calibri" panose="020F0502020204030204" pitchFamily="34" charset="0"/>
              </a:rPr>
              <a:t>The IASC ERP guidance was expanded into a step-by-step approach</a:t>
            </a:r>
            <a:endParaRPr lang="en-GB" sz="2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defTabSz="609492">
              <a:buFont typeface="Wingdings" pitchFamily="2" charset="2"/>
              <a:buChar char="v"/>
              <a:defRPr sz="2400" b="0">
                <a:latin typeface="Arial"/>
                <a:ea typeface="Arial"/>
                <a:cs typeface="Arial"/>
                <a:sym typeface="Arial"/>
              </a:defRPr>
            </a:pPr>
            <a:endParaRPr lang="en-GB" sz="2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defTabSz="609492">
              <a:buFont typeface="Wingdings" pitchFamily="2" charset="2"/>
              <a:buChar char="v"/>
              <a:defRPr sz="2400" b="0">
                <a:latin typeface="Arial"/>
                <a:ea typeface="Arial"/>
                <a:cs typeface="Arial"/>
                <a:sym typeface="Arial"/>
              </a:defRPr>
            </a:pPr>
            <a:endParaRPr lang="en-US"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endParaRPr lang="fr-FR" sz="2400" b="0" kern="1200">
              <a:solidFill>
                <a:schemeClr val="tx1"/>
              </a:solidFill>
              <a:latin typeface="Calibri"/>
              <a:ea typeface="+mj-ea"/>
              <a:cs typeface="Calibri"/>
            </a:endParaRPr>
          </a:p>
        </p:txBody>
      </p:sp>
      <p:pic>
        <p:nvPicPr>
          <p:cNvPr id="1026" name="Picture 2">
            <a:extLst>
              <a:ext uri="{FF2B5EF4-FFF2-40B4-BE49-F238E27FC236}">
                <a16:creationId xmlns:a16="http://schemas.microsoft.com/office/drawing/2014/main" id="{B12F8D01-0F17-7EFC-4EC6-09BBECBA5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548" y="3582727"/>
            <a:ext cx="5132070" cy="262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084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456A-8FAE-6CC9-4CE9-317CF14446E2}"/>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2AD036BD-5E80-8D26-9CA9-20C0CE1DF9BF}"/>
              </a:ext>
            </a:extLst>
          </p:cNvPr>
          <p:cNvSpPr txBox="1"/>
          <p:nvPr/>
        </p:nvSpPr>
        <p:spPr>
          <a:xfrm>
            <a:off x="681661" y="6143330"/>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927152AD-830F-1CA6-738D-6823A0C65DB7}"/>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4FEACE7E-2C62-D341-D7C2-97A6E71418C5}"/>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C835886-9018-1D03-96FF-E9BA282A01CB}"/>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7AE74973-8CDD-861B-1602-62B579F2DF8D}"/>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D0562D7A-F106-176E-FB21-F869977E1967}"/>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6D2A4D49-BF8C-891F-689F-E2D05FD42F98}"/>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chemeClr val="bg1">
                    <a:lumMod val="50000"/>
                  </a:schemeClr>
                </a:solidFill>
                <a:cs typeface="Arial"/>
                <a:sym typeface="Arial"/>
              </a:rPr>
              <a:t>Emergency </a:t>
            </a:r>
            <a:r>
              <a:rPr lang="fr-FR" sz="4800" err="1">
                <a:solidFill>
                  <a:schemeClr val="bg1">
                    <a:lumMod val="50000"/>
                  </a:schemeClr>
                </a:solidFill>
                <a:cs typeface="Arial"/>
                <a:sym typeface="Arial"/>
              </a:rPr>
              <a:t>Response</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Preparedness</a:t>
            </a:r>
            <a:r>
              <a:rPr lang="fr-FR" sz="4800">
                <a:solidFill>
                  <a:schemeClr val="bg1">
                    <a:lumMod val="50000"/>
                  </a:schemeClr>
                </a:solidFill>
                <a:cs typeface="Arial"/>
                <a:sym typeface="Arial"/>
              </a:rPr>
              <a:t> (ERP)</a:t>
            </a:r>
            <a:endParaRPr lang="fr-FR" sz="4800">
              <a:solidFill>
                <a:schemeClr val="bg1">
                  <a:lumMod val="50000"/>
                </a:schemeClr>
              </a:solidFill>
              <a:cs typeface="Arial"/>
            </a:endParaRPr>
          </a:p>
        </p:txBody>
      </p:sp>
      <p:sp>
        <p:nvSpPr>
          <p:cNvPr id="5" name="ZoneTexte 4">
            <a:extLst>
              <a:ext uri="{FF2B5EF4-FFF2-40B4-BE49-F238E27FC236}">
                <a16:creationId xmlns:a16="http://schemas.microsoft.com/office/drawing/2014/main" id="{590C5772-5817-365B-C91D-456E54EBABDC}"/>
              </a:ext>
            </a:extLst>
          </p:cNvPr>
          <p:cNvSpPr txBox="1"/>
          <p:nvPr/>
        </p:nvSpPr>
        <p:spPr>
          <a:xfrm>
            <a:off x="681662" y="1008563"/>
            <a:ext cx="10743526"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2400" b="0">
                <a:effectLst/>
                <a:latin typeface="Calibri" panose="020F0502020204030204" pitchFamily="34" charset="0"/>
                <a:ea typeface="Arial Unicode MS" panose="020B0604020202020204" pitchFamily="34" charset="-128"/>
                <a:cs typeface="Calibri" panose="020F0502020204030204" pitchFamily="34" charset="0"/>
              </a:rPr>
              <a:t>Key objectives of the GNC ERP step by step approach </a:t>
            </a:r>
          </a:p>
          <a:p>
            <a:pPr marL="342900" indent="-342900" algn="l">
              <a:buFont typeface="Arial" panose="020B0604020202020204" pitchFamily="34" charset="0"/>
              <a:buChar char="•"/>
            </a:pPr>
            <a:endParaRPr lang="en-US" sz="2400" b="0">
              <a:latin typeface="Calibri" panose="020F0502020204030204" pitchFamily="34" charset="0"/>
              <a:ea typeface="Arial Unicode MS" panose="020B0604020202020204" pitchFamily="34" charset="-128"/>
              <a:cs typeface="Calibri" panose="020F0502020204030204" pitchFamily="34" charset="0"/>
            </a:endParaRPr>
          </a:p>
          <a:p>
            <a:pPr marL="342900" indent="-342900" algn="l">
              <a:buFont typeface="Arial" panose="020B0604020202020204" pitchFamily="34" charset="0"/>
              <a:buChar char="•"/>
            </a:pPr>
            <a:r>
              <a:rPr lang="en-US" sz="2400" b="0">
                <a:latin typeface="Calibri" panose="020F0502020204030204" pitchFamily="34" charset="0"/>
                <a:ea typeface="Arial Unicode MS" panose="020B0604020202020204" pitchFamily="34" charset="-128"/>
                <a:cs typeface="Calibri" panose="020F0502020204030204" pitchFamily="34" charset="0"/>
              </a:rPr>
              <a:t>To i</a:t>
            </a:r>
            <a:r>
              <a:rPr lang="en-US" sz="2400" b="0">
                <a:effectLst/>
                <a:latin typeface="Calibri" panose="020F0502020204030204" pitchFamily="34" charset="0"/>
                <a:ea typeface="Arial Unicode MS" panose="020B0604020202020204" pitchFamily="34" charset="-128"/>
                <a:cs typeface="Calibri" panose="020F0502020204030204" pitchFamily="34" charset="0"/>
              </a:rPr>
              <a:t>dentify main hazards, perform disaster risk analysis, predict crisis scenario, estimate needs of vulnerable groups</a:t>
            </a:r>
          </a:p>
          <a:p>
            <a:pPr marL="342900" indent="-342900" algn="l">
              <a:buFont typeface="Arial" panose="020B0604020202020204" pitchFamily="34" charset="0"/>
              <a:buChar char="•"/>
            </a:pPr>
            <a:r>
              <a:rPr lang="en-US" sz="2400" b="0">
                <a:latin typeface="Calibri" panose="020F0502020204030204" pitchFamily="34" charset="0"/>
                <a:ea typeface="Arial Unicode MS" panose="020B0604020202020204" pitchFamily="34" charset="-128"/>
                <a:cs typeface="Calibri" panose="020F0502020204030204" pitchFamily="34" charset="0"/>
              </a:rPr>
              <a:t>To m</a:t>
            </a:r>
            <a:r>
              <a:rPr lang="en-US" sz="2400" b="0">
                <a:effectLst/>
                <a:latin typeface="Calibri" panose="020F0502020204030204" pitchFamily="34" charset="0"/>
                <a:ea typeface="Arial Unicode MS" panose="020B0604020202020204" pitchFamily="34" charset="-128"/>
                <a:cs typeface="Calibri" panose="020F0502020204030204" pitchFamily="34" charset="0"/>
              </a:rPr>
              <a:t>ap existing capacities </a:t>
            </a:r>
          </a:p>
          <a:p>
            <a:pPr marL="342900" indent="-342900" algn="l">
              <a:buFont typeface="Arial" panose="020B0604020202020204" pitchFamily="34" charset="0"/>
              <a:buChar char="•"/>
            </a:pPr>
            <a:r>
              <a:rPr lang="en-US" sz="2400" b="0">
                <a:effectLst/>
                <a:latin typeface="Calibri" panose="020F0502020204030204" pitchFamily="34" charset="0"/>
                <a:ea typeface="Arial Unicode MS" panose="020B0604020202020204" pitchFamily="34" charset="-128"/>
                <a:cs typeface="Calibri" panose="020F0502020204030204" pitchFamily="34" charset="0"/>
              </a:rPr>
              <a:t>To undertake response analysis and design (for immediate response delivery), to anticipate any obstacles that could slow down and hinder the timely implementation of the humanitarian response, to identify prioritized interventions, </a:t>
            </a:r>
          </a:p>
          <a:p>
            <a:pPr marL="342900" indent="-342900" algn="l">
              <a:buFont typeface="Arial" panose="020B0604020202020204" pitchFamily="34" charset="0"/>
              <a:buChar char="•"/>
            </a:pPr>
            <a:r>
              <a:rPr lang="en-US" sz="2400" b="0">
                <a:effectLst/>
                <a:latin typeface="Calibri" panose="020F0502020204030204" pitchFamily="34" charset="0"/>
                <a:ea typeface="Arial Unicode MS" panose="020B0604020202020204" pitchFamily="34" charset="-128"/>
                <a:cs typeface="Calibri" panose="020F0502020204030204" pitchFamily="34" charset="0"/>
              </a:rPr>
              <a:t>To plan for operational arrangements required to scale up/implement early</a:t>
            </a:r>
          </a:p>
          <a:p>
            <a:pPr marL="342900" indent="-342900" algn="l">
              <a:buFont typeface="Arial" panose="020B0604020202020204" pitchFamily="34" charset="0"/>
              <a:buChar char="•"/>
            </a:pPr>
            <a:r>
              <a:rPr lang="en-US" sz="2400" b="0">
                <a:effectLst/>
                <a:latin typeface="Calibri" panose="020F0502020204030204" pitchFamily="34" charset="0"/>
                <a:ea typeface="Arial Unicode MS" panose="020B0604020202020204" pitchFamily="34" charset="-128"/>
                <a:cs typeface="Calibri" panose="020F0502020204030204" pitchFamily="34" charset="0"/>
              </a:rPr>
              <a:t>To define preparedness actions </a:t>
            </a:r>
          </a:p>
          <a:p>
            <a:pPr marL="342900" indent="-342900" algn="l">
              <a:buFont typeface="Arial" panose="020B0604020202020204" pitchFamily="34" charset="0"/>
              <a:buChar char="•"/>
            </a:pPr>
            <a:r>
              <a:rPr lang="en-US" sz="2400" b="0" i="0" u="none" strike="noStrike">
                <a:solidFill>
                  <a:srgbClr val="000000"/>
                </a:solidFill>
                <a:latin typeface="Calibri" panose="020F0502020204030204" pitchFamily="34" charset="0"/>
                <a:ea typeface="Arial Unicode MS" panose="020B0604020202020204" pitchFamily="34" charset="-128"/>
                <a:cs typeface="Calibri" panose="020F0502020204030204" pitchFamily="34" charset="0"/>
              </a:rPr>
              <a:t>To develop a multi risk ERP plan</a:t>
            </a:r>
            <a:endParaRPr lang="en-GB" sz="2400" b="0" i="0" u="none" strike="noStrike">
              <a:solidFill>
                <a:srgbClr val="000000"/>
              </a:solidFill>
              <a:effectLst/>
              <a:latin typeface="Calibri" panose="020F0502020204030204" pitchFamily="34" charset="0"/>
              <a:cs typeface="Calibri" panose="020F0502020204030204" pitchFamily="34" charset="0"/>
            </a:endParaRPr>
          </a:p>
          <a:p>
            <a:pPr marL="342900" indent="-342900" algn="l" defTabSz="609492">
              <a:buFont typeface="Arial" panose="020B0604020202020204" pitchFamily="34" charset="0"/>
              <a:buChar char="•"/>
              <a:defRPr sz="2400" b="0">
                <a:latin typeface="Arial"/>
                <a:ea typeface="Arial"/>
                <a:cs typeface="Arial"/>
                <a:sym typeface="Arial"/>
              </a:defRPr>
            </a:pPr>
            <a:endParaRPr lang="en-GB" sz="2400" b="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60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0506-F97F-8898-A508-494B4E5A3D0E}"/>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7C0DAFC2-4F5C-3E9E-0FFD-A63041FA57AF}"/>
              </a:ext>
            </a:extLst>
          </p:cNvPr>
          <p:cNvSpPr txBox="1"/>
          <p:nvPr/>
        </p:nvSpPr>
        <p:spPr>
          <a:xfrm>
            <a:off x="681661" y="6143330"/>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C12C313C-8837-E1C9-2076-133107F747CD}"/>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46E51490-6935-199A-CA91-F3FDE8A935E1}"/>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3D509FE9-05DC-5389-59F0-F95F0A9F979C}"/>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71CBC60C-0A7C-D3D9-A26E-78EA62A44B3C}"/>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539A58DF-782B-F249-F10F-2CD909A5F258}"/>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29D5319E-5F5A-1E33-D823-1D0AD64F81BD}"/>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chemeClr val="bg1">
                    <a:lumMod val="50000"/>
                  </a:schemeClr>
                </a:solidFill>
                <a:cs typeface="Arial"/>
                <a:sym typeface="Arial"/>
              </a:rPr>
              <a:t>Emergency </a:t>
            </a:r>
            <a:r>
              <a:rPr lang="fr-FR" sz="4800" err="1">
                <a:solidFill>
                  <a:schemeClr val="bg1">
                    <a:lumMod val="50000"/>
                  </a:schemeClr>
                </a:solidFill>
                <a:cs typeface="Arial"/>
                <a:sym typeface="Arial"/>
              </a:rPr>
              <a:t>Response</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Preparedness</a:t>
            </a:r>
            <a:r>
              <a:rPr lang="fr-FR" sz="4800">
                <a:solidFill>
                  <a:schemeClr val="bg1">
                    <a:lumMod val="50000"/>
                  </a:schemeClr>
                </a:solidFill>
                <a:cs typeface="Arial"/>
                <a:sym typeface="Arial"/>
              </a:rPr>
              <a:t> (ERP)</a:t>
            </a:r>
            <a:endParaRPr lang="fr-FR" sz="4800">
              <a:solidFill>
                <a:schemeClr val="bg1">
                  <a:lumMod val="50000"/>
                </a:schemeClr>
              </a:solidFill>
              <a:cs typeface="Arial"/>
            </a:endParaRPr>
          </a:p>
        </p:txBody>
      </p:sp>
      <p:sp>
        <p:nvSpPr>
          <p:cNvPr id="5" name="ZoneTexte 4">
            <a:extLst>
              <a:ext uri="{FF2B5EF4-FFF2-40B4-BE49-F238E27FC236}">
                <a16:creationId xmlns:a16="http://schemas.microsoft.com/office/drawing/2014/main" id="{6FD5D34F-A4AF-236C-C1AE-F043AC563AB4}"/>
              </a:ext>
            </a:extLst>
          </p:cNvPr>
          <p:cNvSpPr txBox="1"/>
          <p:nvPr/>
        </p:nvSpPr>
        <p:spPr>
          <a:xfrm>
            <a:off x="491490" y="708254"/>
            <a:ext cx="10743526"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609492">
              <a:defRPr sz="2400" b="0">
                <a:latin typeface="Arial"/>
                <a:ea typeface="Arial"/>
                <a:cs typeface="Arial"/>
                <a:sym typeface="Arial"/>
              </a:defRPr>
            </a:pPr>
            <a:endParaRPr lang="en-GB" sz="2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defTabSz="609492">
              <a:buFont typeface="Wingdings" pitchFamily="2" charset="2"/>
              <a:buChar char="v"/>
              <a:defRPr sz="2400" b="0">
                <a:latin typeface="Arial"/>
                <a:ea typeface="Arial"/>
                <a:cs typeface="Arial"/>
                <a:sym typeface="Arial"/>
              </a:defRPr>
            </a:pPr>
            <a:endParaRPr lang="en-US" sz="2400" b="0" kern="120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r>
              <a:rPr lang="fr-FR" sz="2400" kern="1200">
                <a:solidFill>
                  <a:schemeClr val="tx1"/>
                </a:solidFill>
                <a:latin typeface="Calibri"/>
                <a:ea typeface="+mj-ea"/>
                <a:cs typeface="Calibri"/>
              </a:rPr>
              <a:t>The GNC ERP toolkit</a:t>
            </a:r>
          </a:p>
          <a:p>
            <a:pPr marL="342900" marR="0" indent="-34290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fr-FR" sz="2400" b="0" kern="1200" err="1">
                <a:solidFill>
                  <a:schemeClr val="tx1"/>
                </a:solidFill>
                <a:latin typeface="Calibri"/>
                <a:ea typeface="+mj-ea"/>
                <a:cs typeface="Calibri"/>
              </a:rPr>
              <a:t>Step</a:t>
            </a:r>
            <a:r>
              <a:rPr lang="fr-FR" sz="2400" b="0" kern="1200">
                <a:solidFill>
                  <a:schemeClr val="tx1"/>
                </a:solidFill>
                <a:latin typeface="Calibri"/>
                <a:ea typeface="+mj-ea"/>
                <a:cs typeface="Calibri"/>
              </a:rPr>
              <a:t>-by-</a:t>
            </a:r>
            <a:r>
              <a:rPr lang="fr-FR" sz="2400" b="0" kern="1200" err="1">
                <a:solidFill>
                  <a:schemeClr val="tx1"/>
                </a:solidFill>
                <a:latin typeface="Calibri"/>
                <a:ea typeface="+mj-ea"/>
                <a:cs typeface="Calibri"/>
              </a:rPr>
              <a:t>step</a:t>
            </a:r>
            <a:r>
              <a:rPr lang="fr-FR" sz="2400" b="0" kern="1200">
                <a:solidFill>
                  <a:schemeClr val="tx1"/>
                </a:solidFill>
                <a:latin typeface="Calibri"/>
                <a:ea typeface="+mj-ea"/>
                <a:cs typeface="Calibri"/>
              </a:rPr>
              <a:t> guide</a:t>
            </a:r>
          </a:p>
          <a:p>
            <a:pPr marL="342900" marR="0" indent="-34290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fr-FR" sz="2400" b="0" kern="1200">
                <a:solidFill>
                  <a:schemeClr val="tx1"/>
                </a:solidFill>
                <a:latin typeface="Calibri"/>
                <a:ea typeface="+mj-ea"/>
                <a:cs typeface="Calibri"/>
              </a:rPr>
              <a:t>ERP plan </a:t>
            </a:r>
            <a:r>
              <a:rPr lang="fr-FR" sz="2400" b="0" kern="1200" err="1">
                <a:solidFill>
                  <a:schemeClr val="tx1"/>
                </a:solidFill>
                <a:latin typeface="Calibri"/>
                <a:ea typeface="+mj-ea"/>
                <a:cs typeface="Calibri"/>
              </a:rPr>
              <a:t>template</a:t>
            </a: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fr-FR" sz="2400" b="0" kern="1200" err="1">
                <a:solidFill>
                  <a:schemeClr val="tx1"/>
                </a:solidFill>
                <a:latin typeface="Calibri"/>
                <a:ea typeface="+mj-ea"/>
                <a:cs typeface="Calibri"/>
              </a:rPr>
              <a:t>Preparedness</a:t>
            </a:r>
            <a:r>
              <a:rPr lang="fr-FR" sz="2400" b="0" kern="1200">
                <a:solidFill>
                  <a:schemeClr val="tx1"/>
                </a:solidFill>
                <a:latin typeface="Calibri"/>
                <a:ea typeface="+mj-ea"/>
                <a:cs typeface="Calibri"/>
              </a:rPr>
              <a:t> actions </a:t>
            </a:r>
            <a:r>
              <a:rPr lang="fr-FR" sz="2400" b="0" kern="1200" err="1">
                <a:solidFill>
                  <a:schemeClr val="tx1"/>
                </a:solidFill>
                <a:latin typeface="Calibri"/>
                <a:ea typeface="+mj-ea"/>
                <a:cs typeface="Calibri"/>
              </a:rPr>
              <a:t>workplan</a:t>
            </a:r>
            <a:r>
              <a:rPr lang="fr-FR" sz="2400" b="0" kern="1200">
                <a:solidFill>
                  <a:schemeClr val="tx1"/>
                </a:solidFill>
                <a:latin typeface="Calibri"/>
                <a:ea typeface="+mj-ea"/>
                <a:cs typeface="Calibri"/>
              </a:rPr>
              <a:t> </a:t>
            </a:r>
            <a:r>
              <a:rPr lang="fr-FR" sz="2400" b="0" kern="1200" err="1">
                <a:solidFill>
                  <a:schemeClr val="tx1"/>
                </a:solidFill>
                <a:latin typeface="Calibri"/>
                <a:ea typeface="+mj-ea"/>
                <a:cs typeface="Calibri"/>
              </a:rPr>
              <a:t>template</a:t>
            </a: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fr-FR" sz="2400" b="0" kern="1200">
                <a:solidFill>
                  <a:schemeClr val="tx1"/>
                </a:solidFill>
                <a:latin typeface="Calibri"/>
                <a:ea typeface="+mj-ea"/>
                <a:cs typeface="Calibri"/>
              </a:rPr>
              <a:t>ERP online </a:t>
            </a:r>
            <a:r>
              <a:rPr lang="fr-FR" sz="2400" b="0" kern="1200" err="1">
                <a:solidFill>
                  <a:schemeClr val="tx1"/>
                </a:solidFill>
                <a:latin typeface="Calibri"/>
                <a:ea typeface="+mj-ea"/>
                <a:cs typeface="Calibri"/>
              </a:rPr>
              <a:t>forms</a:t>
            </a:r>
            <a:r>
              <a:rPr lang="fr-FR" sz="2400" b="0" kern="1200">
                <a:solidFill>
                  <a:schemeClr val="tx1"/>
                </a:solidFill>
                <a:latin typeface="Calibri"/>
                <a:ea typeface="+mj-ea"/>
                <a:cs typeface="Calibri"/>
              </a:rPr>
              <a:t> for </a:t>
            </a:r>
            <a:r>
              <a:rPr lang="fr-FR" sz="2400" b="0" kern="1200" err="1">
                <a:solidFill>
                  <a:schemeClr val="tx1"/>
                </a:solidFill>
                <a:latin typeface="Calibri"/>
                <a:ea typeface="+mj-ea"/>
                <a:cs typeface="Calibri"/>
              </a:rPr>
              <a:t>dashboard</a:t>
            </a: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fr-FR" sz="2400" b="0" kern="1200">
                <a:solidFill>
                  <a:schemeClr val="tx1"/>
                </a:solidFill>
                <a:latin typeface="Calibri"/>
                <a:ea typeface="+mj-ea"/>
                <a:cs typeface="Calibri"/>
              </a:rPr>
              <a:t>ERP workshop package</a:t>
            </a:r>
          </a:p>
          <a:p>
            <a:pPr marL="342900" marR="0" indent="-342900" algn="l" defTabSz="412750" rtl="0" fontAlgn="auto" latinLnBrk="0" hangingPunct="0">
              <a:lnSpc>
                <a:spcPct val="100000"/>
              </a:lnSpc>
              <a:spcBef>
                <a:spcPts val="0"/>
              </a:spcBef>
              <a:spcAft>
                <a:spcPts val="0"/>
              </a:spcAft>
              <a:buClrTx/>
              <a:buSzTx/>
              <a:buFont typeface="Arial" panose="020B0604020202020204" pitchFamily="34" charset="0"/>
              <a:buChar char="•"/>
              <a:tabLst/>
            </a:pPr>
            <a:r>
              <a:rPr lang="fr-FR" sz="2400" b="0" kern="1200" err="1">
                <a:solidFill>
                  <a:schemeClr val="tx1"/>
                </a:solidFill>
                <a:latin typeface="Calibri"/>
                <a:ea typeface="+mj-ea"/>
                <a:cs typeface="Calibri"/>
              </a:rPr>
              <a:t>eLearning</a:t>
            </a:r>
            <a:r>
              <a:rPr lang="fr-FR" sz="2400" b="0" kern="1200">
                <a:solidFill>
                  <a:schemeClr val="tx1"/>
                </a:solidFill>
                <a:latin typeface="Calibri"/>
                <a:ea typeface="+mj-ea"/>
                <a:cs typeface="Calibri"/>
              </a:rPr>
              <a:t> modules on Agora GNC </a:t>
            </a:r>
            <a:r>
              <a:rPr lang="fr-FR" sz="2400" b="0" kern="1200" err="1">
                <a:solidFill>
                  <a:schemeClr val="tx1"/>
                </a:solidFill>
                <a:latin typeface="Calibri"/>
                <a:ea typeface="+mj-ea"/>
                <a:cs typeface="Calibri"/>
              </a:rPr>
              <a:t>Learn</a:t>
            </a:r>
            <a:r>
              <a:rPr lang="fr-FR" sz="2400" b="0" kern="1200">
                <a:solidFill>
                  <a:schemeClr val="tx1"/>
                </a:solidFill>
                <a:latin typeface="Calibri"/>
                <a:ea typeface="+mj-ea"/>
                <a:cs typeface="Calibri"/>
              </a:rPr>
              <a:t> </a:t>
            </a: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endParaRPr lang="fr-FR" sz="2400" b="0" kern="1200">
              <a:solidFill>
                <a:schemeClr val="tx1"/>
              </a:solidFill>
              <a:latin typeface="Calibri"/>
              <a:ea typeface="+mj-ea"/>
              <a:cs typeface="Calibri"/>
            </a:endParaRPr>
          </a:p>
        </p:txBody>
      </p:sp>
      <p:pic>
        <p:nvPicPr>
          <p:cNvPr id="7" name="Picture 6">
            <a:extLst>
              <a:ext uri="{FF2B5EF4-FFF2-40B4-BE49-F238E27FC236}">
                <a16:creationId xmlns:a16="http://schemas.microsoft.com/office/drawing/2014/main" id="{A442F1DE-A8A1-44C5-CF43-FA5B8BBB9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2732" y="995206"/>
            <a:ext cx="4684410" cy="2982434"/>
          </a:xfrm>
          <a:prstGeom prst="rect">
            <a:avLst/>
          </a:prstGeom>
        </p:spPr>
      </p:pic>
      <p:pic>
        <p:nvPicPr>
          <p:cNvPr id="9" name="Picture 8">
            <a:extLst>
              <a:ext uri="{FF2B5EF4-FFF2-40B4-BE49-F238E27FC236}">
                <a16:creationId xmlns:a16="http://schemas.microsoft.com/office/drawing/2014/main" id="{2ED306FD-E859-EAD4-986F-63FDFB5729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696"/>
          <a:stretch/>
        </p:blipFill>
        <p:spPr>
          <a:xfrm rot="20403786">
            <a:off x="4174125" y="4356544"/>
            <a:ext cx="1965983" cy="1533851"/>
          </a:xfrm>
          <a:prstGeom prst="rect">
            <a:avLst/>
          </a:prstGeom>
        </p:spPr>
      </p:pic>
    </p:spTree>
    <p:extLst>
      <p:ext uri="{BB962C8B-B14F-4D97-AF65-F5344CB8AC3E}">
        <p14:creationId xmlns:p14="http://schemas.microsoft.com/office/powerpoint/2010/main" val="24780703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5" name="ZoneTexte 4">
            <a:extLst>
              <a:ext uri="{FF2B5EF4-FFF2-40B4-BE49-F238E27FC236}">
                <a16:creationId xmlns:a16="http://schemas.microsoft.com/office/drawing/2014/main" id="{412CEB8F-B768-0ED6-89F2-CE81A5D5AD41}"/>
              </a:ext>
            </a:extLst>
          </p:cNvPr>
          <p:cNvSpPr txBox="1"/>
          <p:nvPr/>
        </p:nvSpPr>
        <p:spPr>
          <a:xfrm>
            <a:off x="681661" y="860412"/>
            <a:ext cx="11274115" cy="52091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r>
              <a:rPr lang="en-US" sz="2400" kern="1200">
                <a:solidFill>
                  <a:schemeClr val="tx1"/>
                </a:solidFill>
                <a:latin typeface="Calibri"/>
                <a:ea typeface="+mj-ea"/>
                <a:cs typeface="Calibri"/>
              </a:rPr>
              <a:t>Status of Nutrition ERP in the region</a:t>
            </a:r>
          </a:p>
          <a:p>
            <a:pPr marR="0" algn="l" defTabSz="412750" rtl="0" fontAlgn="auto" latinLnBrk="0" hangingPunct="0">
              <a:lnSpc>
                <a:spcPct val="100000"/>
              </a:lnSpc>
              <a:spcBef>
                <a:spcPts val="0"/>
              </a:spcBef>
              <a:spcAft>
                <a:spcPts val="0"/>
              </a:spcAft>
              <a:buClrTx/>
              <a:buSzTx/>
              <a:tabLst/>
            </a:pPr>
            <a:r>
              <a:rPr lang="en-US" sz="2400" b="0" kern="1200">
                <a:solidFill>
                  <a:schemeClr val="tx1"/>
                </a:solidFill>
                <a:latin typeface="Calibri"/>
                <a:ea typeface="+mj-ea"/>
                <a:cs typeface="Calibri"/>
              </a:rPr>
              <a:t>Questionnaire online for expression of interest sent out in September 2023</a:t>
            </a:r>
          </a:p>
          <a:p>
            <a:pPr marR="0" algn="l" defTabSz="412750" rtl="0" fontAlgn="auto" latinLnBrk="0" hangingPunct="0">
              <a:lnSpc>
                <a:spcPct val="100000"/>
              </a:lnSpc>
              <a:spcBef>
                <a:spcPts val="0"/>
              </a:spcBef>
              <a:spcAft>
                <a:spcPts val="0"/>
              </a:spcAft>
              <a:buClrTx/>
              <a:buSzTx/>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en-US"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r>
              <a:rPr lang="fr-FR" sz="2400" kern="1200">
                <a:solidFill>
                  <a:schemeClr val="tx1"/>
                </a:solidFill>
                <a:latin typeface="Calibri"/>
                <a:ea typeface="+mj-ea"/>
                <a:cs typeface="Calibri"/>
              </a:rPr>
              <a:t>Support </a:t>
            </a:r>
            <a:r>
              <a:rPr lang="fr-FR" sz="2400" kern="1200" err="1">
                <a:solidFill>
                  <a:schemeClr val="tx1"/>
                </a:solidFill>
                <a:latin typeface="Calibri"/>
                <a:ea typeface="+mj-ea"/>
                <a:cs typeface="Calibri"/>
              </a:rPr>
              <a:t>from</a:t>
            </a:r>
            <a:r>
              <a:rPr lang="fr-FR" sz="2400" kern="1200">
                <a:solidFill>
                  <a:schemeClr val="tx1"/>
                </a:solidFill>
                <a:latin typeface="Calibri"/>
                <a:ea typeface="+mj-ea"/>
                <a:cs typeface="Calibri"/>
              </a:rPr>
              <a:t> </a:t>
            </a:r>
            <a:r>
              <a:rPr lang="fr-FR" sz="2400" kern="1200" err="1">
                <a:solidFill>
                  <a:schemeClr val="tx1"/>
                </a:solidFill>
                <a:latin typeface="Calibri"/>
                <a:ea typeface="+mj-ea"/>
                <a:cs typeface="Calibri"/>
              </a:rPr>
              <a:t>regional</a:t>
            </a:r>
            <a:r>
              <a:rPr lang="fr-FR" sz="2400" kern="1200">
                <a:solidFill>
                  <a:schemeClr val="tx1"/>
                </a:solidFill>
                <a:latin typeface="Calibri"/>
                <a:ea typeface="+mj-ea"/>
                <a:cs typeface="Calibri"/>
              </a:rPr>
              <a:t> and global </a:t>
            </a:r>
            <a:r>
              <a:rPr lang="fr-FR" sz="2400" kern="1200" err="1">
                <a:solidFill>
                  <a:schemeClr val="tx1"/>
                </a:solidFill>
                <a:latin typeface="Calibri"/>
                <a:ea typeface="+mj-ea"/>
                <a:cs typeface="Calibri"/>
              </a:rPr>
              <a:t>level</a:t>
            </a:r>
            <a:endParaRPr lang="fr-FR" sz="240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2400" b="0" kern="1200">
                <a:solidFill>
                  <a:schemeClr val="tx1"/>
                </a:solidFill>
                <a:latin typeface="Calibri"/>
                <a:ea typeface="+mj-ea"/>
                <a:cs typeface="Calibri"/>
                <a:hlinkClick r:id="rId5"/>
              </a:rPr>
              <a:t>https://ta.nutritioncluster.net/request-support</a:t>
            </a:r>
            <a:endParaRPr lang="fr-FR" sz="2400" b="0" kern="120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2400" b="0" kern="1200">
                <a:solidFill>
                  <a:schemeClr val="tx1"/>
                </a:solidFill>
                <a:latin typeface="Calibri"/>
                <a:ea typeface="+mj-ea"/>
                <a:cs typeface="Calibri"/>
              </a:rPr>
              <a:t>Focal point on ERP </a:t>
            </a:r>
            <a:r>
              <a:rPr lang="fr-FR" sz="2400" b="0" kern="1200" err="1">
                <a:solidFill>
                  <a:schemeClr val="tx1"/>
                </a:solidFill>
                <a:latin typeface="Calibri"/>
                <a:ea typeface="+mj-ea"/>
                <a:cs typeface="Calibri"/>
              </a:rPr>
              <a:t>within</a:t>
            </a:r>
            <a:r>
              <a:rPr lang="fr-FR" sz="2400" b="0" kern="1200">
                <a:solidFill>
                  <a:schemeClr val="tx1"/>
                </a:solidFill>
                <a:latin typeface="Calibri"/>
                <a:ea typeface="+mj-ea"/>
                <a:cs typeface="Calibri"/>
              </a:rPr>
              <a:t> the GNC, </a:t>
            </a:r>
            <a:r>
              <a:rPr lang="fr-FR" sz="2400" b="0" kern="1200" err="1">
                <a:solidFill>
                  <a:schemeClr val="tx1"/>
                </a:solidFill>
                <a:latin typeface="Calibri"/>
                <a:ea typeface="+mj-ea"/>
                <a:cs typeface="Calibri"/>
              </a:rPr>
              <a:t>working</a:t>
            </a:r>
            <a:r>
              <a:rPr lang="fr-FR" sz="2400" b="0" kern="1200">
                <a:solidFill>
                  <a:schemeClr val="tx1"/>
                </a:solidFill>
                <a:latin typeface="Calibri"/>
                <a:ea typeface="+mj-ea"/>
                <a:cs typeface="Calibri"/>
              </a:rPr>
              <a:t> in coordination </a:t>
            </a:r>
            <a:r>
              <a:rPr lang="fr-FR" sz="2400" b="0" kern="1200" err="1">
                <a:solidFill>
                  <a:schemeClr val="tx1"/>
                </a:solidFill>
                <a:latin typeface="Calibri"/>
                <a:ea typeface="+mj-ea"/>
                <a:cs typeface="Calibri"/>
              </a:rPr>
              <a:t>with</a:t>
            </a:r>
            <a:r>
              <a:rPr lang="fr-FR" sz="2400" b="0" kern="1200">
                <a:solidFill>
                  <a:schemeClr val="tx1"/>
                </a:solidFill>
                <a:latin typeface="Calibri"/>
                <a:ea typeface="+mj-ea"/>
                <a:cs typeface="Calibri"/>
              </a:rPr>
              <a:t> RO</a:t>
            </a:r>
          </a:p>
          <a:p>
            <a:pPr marL="0" marR="0" indent="0" algn="l" defTabSz="412750" rtl="0" fontAlgn="auto" latinLnBrk="0" hangingPunct="0">
              <a:lnSpc>
                <a:spcPct val="100000"/>
              </a:lnSpc>
              <a:spcBef>
                <a:spcPts val="0"/>
              </a:spcBef>
              <a:spcAft>
                <a:spcPts val="0"/>
              </a:spcAft>
              <a:buClrTx/>
              <a:buSzTx/>
              <a:buFontTx/>
              <a:buNone/>
              <a:tabLst/>
            </a:pPr>
            <a:endParaRPr lang="fr-FR" sz="2400" b="0" kern="1200">
              <a:solidFill>
                <a:schemeClr val="tx1"/>
              </a:solidFill>
              <a:latin typeface="Calibri"/>
              <a:ea typeface="+mj-ea"/>
              <a:cs typeface="Calibri"/>
            </a:endParaRPr>
          </a:p>
        </p:txBody>
      </p:sp>
      <p:graphicFrame>
        <p:nvGraphicFramePr>
          <p:cNvPr id="7" name="Tableau 6">
            <a:extLst>
              <a:ext uri="{FF2B5EF4-FFF2-40B4-BE49-F238E27FC236}">
                <a16:creationId xmlns:a16="http://schemas.microsoft.com/office/drawing/2014/main" id="{E9761F79-ED67-3453-CB7F-EF9967D94771}"/>
              </a:ext>
            </a:extLst>
          </p:cNvPr>
          <p:cNvGraphicFramePr>
            <a:graphicFrameLocks noGrp="1"/>
          </p:cNvGraphicFramePr>
          <p:nvPr/>
        </p:nvGraphicFramePr>
        <p:xfrm>
          <a:off x="491490" y="1766211"/>
          <a:ext cx="10837352" cy="2194560"/>
        </p:xfrm>
        <a:graphic>
          <a:graphicData uri="http://schemas.openxmlformats.org/drawingml/2006/table">
            <a:tbl>
              <a:tblPr firstRow="1" bandRow="1">
                <a:tableStyleId>{5940675A-B579-460E-94D1-54222C63F5DA}</a:tableStyleId>
              </a:tblPr>
              <a:tblGrid>
                <a:gridCol w="2709338">
                  <a:extLst>
                    <a:ext uri="{9D8B030D-6E8A-4147-A177-3AD203B41FA5}">
                      <a16:colId xmlns:a16="http://schemas.microsoft.com/office/drawing/2014/main" val="1665652221"/>
                    </a:ext>
                  </a:extLst>
                </a:gridCol>
                <a:gridCol w="2709338">
                  <a:extLst>
                    <a:ext uri="{9D8B030D-6E8A-4147-A177-3AD203B41FA5}">
                      <a16:colId xmlns:a16="http://schemas.microsoft.com/office/drawing/2014/main" val="2081199050"/>
                    </a:ext>
                  </a:extLst>
                </a:gridCol>
                <a:gridCol w="2709338">
                  <a:extLst>
                    <a:ext uri="{9D8B030D-6E8A-4147-A177-3AD203B41FA5}">
                      <a16:colId xmlns:a16="http://schemas.microsoft.com/office/drawing/2014/main" val="3560297518"/>
                    </a:ext>
                  </a:extLst>
                </a:gridCol>
                <a:gridCol w="2709338">
                  <a:extLst>
                    <a:ext uri="{9D8B030D-6E8A-4147-A177-3AD203B41FA5}">
                      <a16:colId xmlns:a16="http://schemas.microsoft.com/office/drawing/2014/main" val="1271235008"/>
                    </a:ext>
                  </a:extLst>
                </a:gridCol>
              </a:tblGrid>
              <a:tr h="370840">
                <a:tc>
                  <a:txBody>
                    <a:bodyPr/>
                    <a:lstStyle/>
                    <a:p>
                      <a:endParaRPr lang="fr-FR" sz="2000"/>
                    </a:p>
                  </a:txBody>
                  <a:tcPr/>
                </a:tc>
                <a:tc>
                  <a:txBody>
                    <a:bodyPr/>
                    <a:lstStyle/>
                    <a:p>
                      <a:r>
                        <a:rPr lang="fr-FR" sz="2000" err="1"/>
                        <a:t>Existing</a:t>
                      </a:r>
                      <a:r>
                        <a:rPr lang="fr-FR" sz="2000"/>
                        <a:t> ERP plan and </a:t>
                      </a:r>
                      <a:r>
                        <a:rPr lang="fr-FR" sz="2000" err="1"/>
                        <a:t>needs</a:t>
                      </a:r>
                      <a:r>
                        <a:rPr lang="fr-FR" sz="2000"/>
                        <a:t> for </a:t>
                      </a:r>
                      <a:r>
                        <a:rPr lang="fr-FR" sz="2000" err="1"/>
                        <a:t>revision</a:t>
                      </a:r>
                      <a:endParaRPr lang="fr-FR" sz="2000"/>
                    </a:p>
                  </a:txBody>
                  <a:tcPr/>
                </a:tc>
                <a:tc>
                  <a:txBody>
                    <a:bodyPr/>
                    <a:lstStyle/>
                    <a:p>
                      <a:r>
                        <a:rPr lang="fr-FR" sz="2000"/>
                        <a:t>Need for ERP orientation to </a:t>
                      </a:r>
                      <a:r>
                        <a:rPr lang="fr-FR" sz="2000" err="1"/>
                        <a:t>partners</a:t>
                      </a:r>
                      <a:endParaRPr lang="fr-FR" sz="2000"/>
                    </a:p>
                  </a:txBody>
                  <a:tcPr/>
                </a:tc>
                <a:tc>
                  <a:txBody>
                    <a:bodyPr/>
                    <a:lstStyle/>
                    <a:p>
                      <a:r>
                        <a:rPr lang="fr-FR" sz="2000"/>
                        <a:t>Need for ERP </a:t>
                      </a:r>
                      <a:r>
                        <a:rPr lang="fr-FR" sz="2000" err="1"/>
                        <a:t>blended</a:t>
                      </a:r>
                      <a:r>
                        <a:rPr lang="fr-FR" sz="2000"/>
                        <a:t> training</a:t>
                      </a:r>
                    </a:p>
                  </a:txBody>
                  <a:tcPr/>
                </a:tc>
                <a:extLst>
                  <a:ext uri="{0D108BD9-81ED-4DB2-BD59-A6C34878D82A}">
                    <a16:rowId xmlns:a16="http://schemas.microsoft.com/office/drawing/2014/main" val="1297642963"/>
                  </a:ext>
                </a:extLst>
              </a:tr>
              <a:tr h="370840">
                <a:tc>
                  <a:txBody>
                    <a:bodyPr/>
                    <a:lstStyle/>
                    <a:p>
                      <a:r>
                        <a:rPr lang="fr-FR" sz="2000" err="1"/>
                        <a:t>Somalia</a:t>
                      </a:r>
                      <a:endParaRPr lang="fr-FR" sz="2000"/>
                    </a:p>
                  </a:txBody>
                  <a:tcPr/>
                </a:tc>
                <a:tc>
                  <a:txBody>
                    <a:bodyPr/>
                    <a:lstStyle/>
                    <a:p>
                      <a:r>
                        <a:rPr lang="fr-FR" sz="2000"/>
                        <a:t>Yes, end 2023/</a:t>
                      </a:r>
                      <a:r>
                        <a:rPr lang="fr-FR" sz="2000" err="1"/>
                        <a:t>early</a:t>
                      </a:r>
                      <a:r>
                        <a:rPr lang="fr-FR" sz="2000"/>
                        <a:t> 2024</a:t>
                      </a:r>
                    </a:p>
                  </a:txBody>
                  <a:tcPr/>
                </a:tc>
                <a:tc>
                  <a:txBody>
                    <a:bodyPr/>
                    <a:lstStyle/>
                    <a:p>
                      <a:r>
                        <a:rPr lang="fr-FR" sz="2000"/>
                        <a:t>Yes, </a:t>
                      </a:r>
                      <a:r>
                        <a:rPr lang="fr-FR" sz="2000" err="1"/>
                        <a:t>before</a:t>
                      </a:r>
                      <a:r>
                        <a:rPr lang="fr-FR" sz="2000"/>
                        <a:t> </a:t>
                      </a:r>
                      <a:r>
                        <a:rPr lang="fr-FR" sz="2000" err="1"/>
                        <a:t>revision</a:t>
                      </a:r>
                      <a:r>
                        <a:rPr lang="fr-FR" sz="2000"/>
                        <a:t> of ERP</a:t>
                      </a:r>
                    </a:p>
                  </a:txBody>
                  <a:tcPr/>
                </a:tc>
                <a:tc>
                  <a:txBody>
                    <a:bodyPr/>
                    <a:lstStyle/>
                    <a:p>
                      <a:r>
                        <a:rPr lang="fr-FR" sz="2000"/>
                        <a:t>Yes, March 2024</a:t>
                      </a:r>
                    </a:p>
                  </a:txBody>
                  <a:tcPr/>
                </a:tc>
                <a:extLst>
                  <a:ext uri="{0D108BD9-81ED-4DB2-BD59-A6C34878D82A}">
                    <a16:rowId xmlns:a16="http://schemas.microsoft.com/office/drawing/2014/main" val="1324303096"/>
                  </a:ext>
                </a:extLst>
              </a:tr>
              <a:tr h="370840">
                <a:tc>
                  <a:txBody>
                    <a:bodyPr/>
                    <a:lstStyle/>
                    <a:p>
                      <a:r>
                        <a:rPr lang="fr-FR" sz="2000"/>
                        <a:t>South </a:t>
                      </a:r>
                      <a:r>
                        <a:rPr lang="fr-FR" sz="2000" err="1"/>
                        <a:t>Sudan</a:t>
                      </a:r>
                      <a:endParaRPr lang="fr-FR" sz="2000"/>
                    </a:p>
                  </a:txBody>
                  <a:tcPr/>
                </a:tc>
                <a:tc>
                  <a:txBody>
                    <a:bodyPr/>
                    <a:lstStyle/>
                    <a:p>
                      <a:r>
                        <a:rPr lang="fr-FR" sz="2000"/>
                        <a:t>No</a:t>
                      </a:r>
                    </a:p>
                  </a:txBody>
                  <a:tcPr/>
                </a:tc>
                <a:tc>
                  <a:txBody>
                    <a:bodyPr/>
                    <a:lstStyle/>
                    <a:p>
                      <a:r>
                        <a:rPr lang="fr-FR" sz="2000"/>
                        <a:t>Yes</a:t>
                      </a:r>
                    </a:p>
                  </a:txBody>
                  <a:tcPr/>
                </a:tc>
                <a:tc>
                  <a:txBody>
                    <a:bodyPr/>
                    <a:lstStyle/>
                    <a:p>
                      <a:r>
                        <a:rPr lang="fr-FR" sz="2000"/>
                        <a:t>Yes</a:t>
                      </a:r>
                    </a:p>
                  </a:txBody>
                  <a:tcPr/>
                </a:tc>
                <a:extLst>
                  <a:ext uri="{0D108BD9-81ED-4DB2-BD59-A6C34878D82A}">
                    <a16:rowId xmlns:a16="http://schemas.microsoft.com/office/drawing/2014/main" val="3370637180"/>
                  </a:ext>
                </a:extLst>
              </a:tr>
              <a:tr h="370840">
                <a:tc>
                  <a:txBody>
                    <a:bodyPr/>
                    <a:lstStyle/>
                    <a:p>
                      <a:r>
                        <a:rPr lang="fr-FR" sz="2000" err="1"/>
                        <a:t>Other</a:t>
                      </a:r>
                      <a:r>
                        <a:rPr lang="fr-FR" sz="2000"/>
                        <a:t> countries?</a:t>
                      </a:r>
                    </a:p>
                  </a:txBody>
                  <a:tcPr/>
                </a:tc>
                <a:tc>
                  <a:txBody>
                    <a:bodyPr/>
                    <a:lstStyle/>
                    <a:p>
                      <a:endParaRPr lang="fr-FR" sz="2000"/>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815832604"/>
                  </a:ext>
                </a:extLst>
              </a:tr>
            </a:tbl>
          </a:graphicData>
        </a:graphic>
      </p:graphicFrame>
      <p:sp>
        <p:nvSpPr>
          <p:cNvPr id="9" name="Background">
            <a:extLst>
              <a:ext uri="{FF2B5EF4-FFF2-40B4-BE49-F238E27FC236}">
                <a16:creationId xmlns:a16="http://schemas.microsoft.com/office/drawing/2014/main" id="{262C01DE-81FD-260B-085C-44D602900568}"/>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chemeClr val="bg1">
                    <a:lumMod val="50000"/>
                  </a:schemeClr>
                </a:solidFill>
                <a:cs typeface="Arial"/>
                <a:sym typeface="Arial"/>
              </a:rPr>
              <a:t>Emergency </a:t>
            </a:r>
            <a:r>
              <a:rPr lang="fr-FR" sz="4800" err="1">
                <a:solidFill>
                  <a:schemeClr val="bg1">
                    <a:lumMod val="50000"/>
                  </a:schemeClr>
                </a:solidFill>
                <a:cs typeface="Arial"/>
                <a:sym typeface="Arial"/>
              </a:rPr>
              <a:t>Response</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Preparedness</a:t>
            </a:r>
            <a:r>
              <a:rPr lang="fr-FR" sz="4800">
                <a:solidFill>
                  <a:schemeClr val="bg1">
                    <a:lumMod val="50000"/>
                  </a:schemeClr>
                </a:solidFill>
                <a:cs typeface="Arial"/>
                <a:sym typeface="Arial"/>
              </a:rPr>
              <a:t> (ERP)</a:t>
            </a:r>
            <a:endParaRPr lang="fr-FR" sz="4800">
              <a:solidFill>
                <a:schemeClr val="bg1">
                  <a:lumMod val="50000"/>
                </a:schemeClr>
              </a:solidFill>
              <a:cs typeface="Arial"/>
            </a:endParaRPr>
          </a:p>
        </p:txBody>
      </p:sp>
    </p:spTree>
    <p:extLst>
      <p:ext uri="{BB962C8B-B14F-4D97-AF65-F5344CB8AC3E}">
        <p14:creationId xmlns:p14="http://schemas.microsoft.com/office/powerpoint/2010/main" val="15226989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CFBA-2D5D-642D-DD6A-AAF899123280}"/>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FD2AA71C-9F5D-402D-27B1-6AC9EEFBC91A}"/>
              </a:ext>
            </a:extLst>
          </p:cNvPr>
          <p:cNvSpPr txBox="1"/>
          <p:nvPr/>
        </p:nvSpPr>
        <p:spPr>
          <a:xfrm>
            <a:off x="681661" y="6143330"/>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9A463F69-79DC-928D-8A2D-96F3B45956EA}"/>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0115412-C9BF-73BE-C11C-C8F0734080A1}"/>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3E295E9-BB15-DDFC-9C77-6404AE8A909B}"/>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694D4A46-107C-73B8-7709-A4A386EB7C74}"/>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8D49FFA2-5215-6123-9203-FE9D058F8F24}"/>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5" name="ZoneTexte 4">
            <a:extLst>
              <a:ext uri="{FF2B5EF4-FFF2-40B4-BE49-F238E27FC236}">
                <a16:creationId xmlns:a16="http://schemas.microsoft.com/office/drawing/2014/main" id="{9799FE26-07CC-C256-CDF1-9C65ABF2227C}"/>
              </a:ext>
            </a:extLst>
          </p:cNvPr>
          <p:cNvSpPr txBox="1"/>
          <p:nvPr/>
        </p:nvSpPr>
        <p:spPr>
          <a:xfrm>
            <a:off x="614285" y="827269"/>
            <a:ext cx="11022658" cy="41011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marR="0" indent="-342900" algn="l" defTabSz="412750" rtl="0" fontAlgn="auto" latinLnBrk="0" hangingPunct="0">
              <a:lnSpc>
                <a:spcPct val="150000"/>
              </a:lnSpc>
              <a:spcBef>
                <a:spcPts val="0"/>
              </a:spcBef>
              <a:spcAft>
                <a:spcPts val="0"/>
              </a:spcAft>
              <a:buClrTx/>
              <a:buSzTx/>
              <a:buFont typeface="Wingdings" panose="05000000000000000000" pitchFamily="2" charset="2"/>
              <a:buChar char="v"/>
              <a:tabLst/>
            </a:pPr>
            <a:r>
              <a:rPr lang="en-US" sz="2400" kern="1200">
                <a:solidFill>
                  <a:schemeClr val="tx1"/>
                </a:solidFill>
                <a:latin typeface="Calibri"/>
                <a:ea typeface="+mj-ea"/>
                <a:cs typeface="Calibri"/>
              </a:rPr>
              <a:t>Remaining challenges</a:t>
            </a:r>
          </a:p>
          <a:p>
            <a:pPr marL="715963" indent="-334963" algn="l" defTabSz="609492">
              <a:lnSpc>
                <a:spcPct val="150000"/>
              </a:lnSpc>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ERP tends to be seen as a single / one time activity</a:t>
            </a:r>
          </a:p>
          <a:p>
            <a:pPr marL="715963" indent="-334963" algn="l" defTabSz="609492">
              <a:lnSpc>
                <a:spcPct val="150000"/>
              </a:lnSpc>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Nutrition specific contingency plan do not result in early response implementation</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Few countries have a comprehensive Nutrition ERP plan that guides preparedness and early response</a:t>
            </a:r>
          </a:p>
          <a:p>
            <a:pPr marL="715963" indent="-334963" algn="l" defTabSz="609492">
              <a:lnSpc>
                <a:spcPct val="150000"/>
              </a:lnSpc>
              <a:buFont typeface="Courier New" panose="02070309020205020404" pitchFamily="49" charset="0"/>
              <a:buChar char="o"/>
              <a:defRPr sz="2400" b="0">
                <a:latin typeface="Arial"/>
                <a:ea typeface="Arial"/>
                <a:cs typeface="Arial"/>
                <a:sym typeface="Arial"/>
              </a:defRPr>
            </a:pPr>
            <a:r>
              <a:rPr lang="en-US" sz="2400" b="0">
                <a:solidFill>
                  <a:schemeClr val="tx1"/>
                </a:solidFill>
                <a:latin typeface="Calibri" panose="020F0502020204030204" pitchFamily="34" charset="0"/>
                <a:cs typeface="Calibri" panose="020F0502020204030204" pitchFamily="34" charset="0"/>
              </a:rPr>
              <a:t>P</a:t>
            </a:r>
            <a:r>
              <a:rPr lang="en-US" sz="2400" b="0" i="0">
                <a:solidFill>
                  <a:schemeClr val="tx1"/>
                </a:solidFill>
                <a:effectLst/>
                <a:latin typeface="Calibri" panose="020F0502020204030204" pitchFamily="34" charset="0"/>
                <a:cs typeface="Calibri" panose="020F0502020204030204" pitchFamily="34" charset="0"/>
              </a:rPr>
              <a:t>reparedness </a:t>
            </a:r>
            <a:r>
              <a:rPr lang="en-US" sz="2400" b="0">
                <a:solidFill>
                  <a:schemeClr val="tx1"/>
                </a:solidFill>
                <a:latin typeface="Calibri" panose="020F0502020204030204" pitchFamily="34" charset="0"/>
                <a:cs typeface="Calibri" panose="020F0502020204030204" pitchFamily="34" charset="0"/>
              </a:rPr>
              <a:t>action</a:t>
            </a:r>
            <a:r>
              <a:rPr lang="en-US" sz="2400" b="0" i="0">
                <a:solidFill>
                  <a:schemeClr val="tx1"/>
                </a:solidFill>
                <a:effectLst/>
                <a:latin typeface="Calibri" panose="020F0502020204030204" pitchFamily="34" charset="0"/>
                <a:cs typeface="Calibri" panose="020F0502020204030204" pitchFamily="34" charset="0"/>
              </a:rPr>
              <a:t>s tend to rely on availability of supplies only</a:t>
            </a:r>
          </a:p>
          <a:p>
            <a:pPr marL="342900" marR="0" indent="-342900" algn="l" defTabSz="412750" rtl="0" fontAlgn="auto" latinLnBrk="0" hangingPunct="0">
              <a:lnSpc>
                <a:spcPct val="150000"/>
              </a:lnSpc>
              <a:spcBef>
                <a:spcPts val="0"/>
              </a:spcBef>
              <a:spcAft>
                <a:spcPts val="0"/>
              </a:spcAft>
              <a:buClrTx/>
              <a:buSzTx/>
              <a:buFont typeface="Wingdings" panose="05000000000000000000" pitchFamily="2" charset="2"/>
              <a:buChar char="v"/>
              <a:tabLst/>
            </a:pPr>
            <a:endParaRPr lang="en-US" sz="2400" kern="1200">
              <a:solidFill>
                <a:schemeClr val="tx1"/>
              </a:solidFill>
              <a:latin typeface="Calibri"/>
              <a:ea typeface="+mj-ea"/>
              <a:cs typeface="Calibri"/>
            </a:endParaRPr>
          </a:p>
          <a:p>
            <a:pPr marL="0" marR="0" indent="0" algn="l" defTabSz="412750" rtl="0" fontAlgn="auto" latinLnBrk="0" hangingPunct="0">
              <a:lnSpc>
                <a:spcPct val="150000"/>
              </a:lnSpc>
              <a:spcBef>
                <a:spcPts val="0"/>
              </a:spcBef>
              <a:spcAft>
                <a:spcPts val="0"/>
              </a:spcAft>
              <a:buClrTx/>
              <a:buSzTx/>
              <a:buFontTx/>
              <a:buNone/>
              <a:tabLst/>
            </a:pPr>
            <a:endParaRPr lang="fr-FR" sz="2400" b="0" kern="1200">
              <a:solidFill>
                <a:schemeClr val="tx1"/>
              </a:solidFill>
              <a:latin typeface="Calibri"/>
              <a:ea typeface="+mj-ea"/>
              <a:cs typeface="Calibri"/>
            </a:endParaRPr>
          </a:p>
        </p:txBody>
      </p:sp>
      <p:sp>
        <p:nvSpPr>
          <p:cNvPr id="9" name="Background">
            <a:extLst>
              <a:ext uri="{FF2B5EF4-FFF2-40B4-BE49-F238E27FC236}">
                <a16:creationId xmlns:a16="http://schemas.microsoft.com/office/drawing/2014/main" id="{FC20F49D-AD62-5D75-9DD4-326CF8C15A35}"/>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chemeClr val="bg1">
                    <a:lumMod val="50000"/>
                  </a:schemeClr>
                </a:solidFill>
                <a:cs typeface="Arial"/>
                <a:sym typeface="Arial"/>
              </a:rPr>
              <a:t>Emergency </a:t>
            </a:r>
            <a:r>
              <a:rPr lang="fr-FR" sz="4800" err="1">
                <a:solidFill>
                  <a:schemeClr val="bg1">
                    <a:lumMod val="50000"/>
                  </a:schemeClr>
                </a:solidFill>
                <a:cs typeface="Arial"/>
                <a:sym typeface="Arial"/>
              </a:rPr>
              <a:t>Response</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Preparedness</a:t>
            </a:r>
            <a:r>
              <a:rPr lang="fr-FR" sz="4800">
                <a:solidFill>
                  <a:schemeClr val="bg1">
                    <a:lumMod val="50000"/>
                  </a:schemeClr>
                </a:solidFill>
                <a:cs typeface="Arial"/>
                <a:sym typeface="Arial"/>
              </a:rPr>
              <a:t> (ERP)</a:t>
            </a:r>
            <a:endParaRPr lang="fr-FR" sz="4800">
              <a:solidFill>
                <a:schemeClr val="bg1">
                  <a:lumMod val="50000"/>
                </a:schemeClr>
              </a:solidFill>
              <a:cs typeface="Arial"/>
            </a:endParaRPr>
          </a:p>
        </p:txBody>
      </p:sp>
    </p:spTree>
    <p:extLst>
      <p:ext uri="{BB962C8B-B14F-4D97-AF65-F5344CB8AC3E}">
        <p14:creationId xmlns:p14="http://schemas.microsoft.com/office/powerpoint/2010/main" val="3221594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a:solidFill>
                  <a:srgbClr val="808080"/>
                </a:solidFill>
              </a:rPr>
              <a:t>ERP</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29/01/2024</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a:solidFill>
                  <a:schemeClr val="bg1">
                    <a:lumMod val="50000"/>
                  </a:schemeClr>
                </a:solidFill>
                <a:cs typeface="Arial"/>
                <a:sym typeface="Arial"/>
              </a:rPr>
              <a:t>Country </a:t>
            </a:r>
            <a:r>
              <a:rPr lang="fr-FR" sz="4800" err="1">
                <a:solidFill>
                  <a:schemeClr val="bg1">
                    <a:lumMod val="50000"/>
                  </a:schemeClr>
                </a:solidFill>
                <a:cs typeface="Arial"/>
                <a:sym typeface="Arial"/>
              </a:rPr>
              <a:t>experience</a:t>
            </a:r>
            <a:r>
              <a:rPr lang="fr-FR" sz="4800">
                <a:solidFill>
                  <a:schemeClr val="bg1">
                    <a:lumMod val="50000"/>
                  </a:schemeClr>
                </a:solidFill>
                <a:cs typeface="Arial"/>
                <a:sym typeface="Arial"/>
              </a:rPr>
              <a:t> on </a:t>
            </a:r>
            <a:r>
              <a:rPr lang="fr-FR" sz="4800" err="1">
                <a:solidFill>
                  <a:schemeClr val="bg1">
                    <a:lumMod val="50000"/>
                  </a:schemeClr>
                </a:solidFill>
                <a:cs typeface="Arial"/>
                <a:sym typeface="Arial"/>
              </a:rPr>
              <a:t>erp</a:t>
            </a:r>
            <a:r>
              <a:rPr lang="fr-FR" sz="4800">
                <a:solidFill>
                  <a:schemeClr val="bg1">
                    <a:lumMod val="50000"/>
                  </a:schemeClr>
                </a:solidFill>
                <a:cs typeface="Arial"/>
                <a:sym typeface="Arial"/>
              </a:rPr>
              <a:t> </a:t>
            </a:r>
            <a:r>
              <a:rPr lang="fr-FR" sz="4800" err="1">
                <a:solidFill>
                  <a:schemeClr val="bg1">
                    <a:lumMod val="50000"/>
                  </a:schemeClr>
                </a:solidFill>
                <a:cs typeface="Arial"/>
                <a:sym typeface="Arial"/>
              </a:rPr>
              <a:t>approach</a:t>
            </a:r>
            <a:endParaRPr lang="fr-FR" sz="4800">
              <a:solidFill>
                <a:schemeClr val="bg1">
                  <a:lumMod val="50000"/>
                </a:schemeClr>
              </a:solidFill>
              <a:cs typeface="Arial"/>
            </a:endParaRPr>
          </a:p>
        </p:txBody>
      </p:sp>
      <p:sp>
        <p:nvSpPr>
          <p:cNvPr id="10" name="ZoneTexte 9">
            <a:extLst>
              <a:ext uri="{FF2B5EF4-FFF2-40B4-BE49-F238E27FC236}">
                <a16:creationId xmlns:a16="http://schemas.microsoft.com/office/drawing/2014/main" id="{D24504D6-2F1F-4D07-3FA5-F49ED2BAE2D4}"/>
              </a:ext>
            </a:extLst>
          </p:cNvPr>
          <p:cNvSpPr txBox="1"/>
          <p:nvPr/>
        </p:nvSpPr>
        <p:spPr>
          <a:xfrm>
            <a:off x="962534" y="1346575"/>
            <a:ext cx="9988988" cy="387542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50000"/>
              </a:lnSpc>
              <a:spcBef>
                <a:spcPts val="0"/>
              </a:spcBef>
              <a:spcAft>
                <a:spcPts val="0"/>
              </a:spcAft>
              <a:buClrTx/>
              <a:buSzTx/>
              <a:buFontTx/>
              <a:buNone/>
              <a:tabLst/>
            </a:pPr>
            <a:r>
              <a:rPr lang="fr-FR" sz="2400" kern="1200">
                <a:solidFill>
                  <a:schemeClr val="tx1"/>
                </a:solidFill>
                <a:latin typeface="Calibri"/>
                <a:ea typeface="+mj-ea"/>
                <a:cs typeface="Calibri"/>
              </a:rPr>
              <a:t>Q&amp;A:</a:t>
            </a:r>
          </a:p>
          <a:p>
            <a:pPr marL="342900" indent="-342900" algn="l">
              <a:lnSpc>
                <a:spcPct val="150000"/>
              </a:lnSpc>
              <a:spcAft>
                <a:spcPts val="800"/>
              </a:spcAft>
              <a:buFont typeface="+mj-lt"/>
              <a:buAutoNum type="arabicParenR"/>
              <a:tabLst>
                <a:tab pos="400050" algn="l"/>
              </a:tabLst>
            </a:pPr>
            <a:r>
              <a:rPr lang="en-GB" sz="2400" b="0" kern="1200">
                <a:solidFill>
                  <a:schemeClr val="tx1"/>
                </a:solidFill>
                <a:latin typeface="Calibri"/>
                <a:ea typeface="+mj-ea"/>
                <a:cs typeface="Calibri"/>
              </a:rPr>
              <a:t>What is the status of your Nutrition ERP? </a:t>
            </a:r>
            <a:endParaRPr lang="fr-FR" sz="2400" b="0" kern="1200">
              <a:solidFill>
                <a:schemeClr val="tx1"/>
              </a:solidFill>
              <a:latin typeface="Calibri"/>
              <a:ea typeface="+mj-ea"/>
              <a:cs typeface="Calibri"/>
            </a:endParaRPr>
          </a:p>
          <a:p>
            <a:pPr marL="342900" lvl="0" indent="-342900" algn="l">
              <a:lnSpc>
                <a:spcPct val="150000"/>
              </a:lnSpc>
              <a:spcAft>
                <a:spcPts val="800"/>
              </a:spcAft>
              <a:buFont typeface="+mj-lt"/>
              <a:buAutoNum type="arabicParenR"/>
              <a:tabLst>
                <a:tab pos="400050" algn="l"/>
              </a:tabLst>
            </a:pPr>
            <a:r>
              <a:rPr lang="en-US" sz="2400" b="0" kern="1200">
                <a:solidFill>
                  <a:schemeClr val="tx1"/>
                </a:solidFill>
                <a:latin typeface="Calibri"/>
                <a:ea typeface="+mj-ea"/>
                <a:cs typeface="Calibri"/>
              </a:rPr>
              <a:t>Why are we not so advanced on ERP as we should be?</a:t>
            </a:r>
            <a:endParaRPr lang="fr-FR" sz="2400" b="0" kern="1200">
              <a:solidFill>
                <a:schemeClr val="tx1"/>
              </a:solidFill>
              <a:latin typeface="Calibri"/>
              <a:ea typeface="+mj-ea"/>
              <a:cs typeface="Calibri"/>
            </a:endParaRPr>
          </a:p>
          <a:p>
            <a:pPr marL="342900" lvl="0" indent="-342900" algn="l">
              <a:lnSpc>
                <a:spcPct val="150000"/>
              </a:lnSpc>
              <a:spcAft>
                <a:spcPts val="800"/>
              </a:spcAft>
              <a:buFont typeface="+mj-lt"/>
              <a:buAutoNum type="arabicParenR"/>
              <a:tabLst>
                <a:tab pos="400050" algn="l"/>
              </a:tabLst>
            </a:pPr>
            <a:r>
              <a:rPr lang="en-GB" sz="2400" b="0" kern="1200">
                <a:solidFill>
                  <a:schemeClr val="tx1"/>
                </a:solidFill>
                <a:latin typeface="Calibri"/>
                <a:ea typeface="+mj-ea"/>
                <a:cs typeface="Calibri"/>
              </a:rPr>
              <a:t>What opportunities do you see for making progress on ERP in the future?</a:t>
            </a:r>
            <a:endParaRPr lang="fr-FR" sz="2400" b="0" kern="1200">
              <a:solidFill>
                <a:schemeClr val="tx1"/>
              </a:solidFill>
              <a:latin typeface="Calibri"/>
              <a:ea typeface="+mj-ea"/>
              <a:cs typeface="Calibri"/>
            </a:endParaRPr>
          </a:p>
          <a:p>
            <a:pPr marL="342900" lvl="0" indent="-342900" algn="l">
              <a:lnSpc>
                <a:spcPct val="150000"/>
              </a:lnSpc>
              <a:spcAft>
                <a:spcPts val="800"/>
              </a:spcAft>
              <a:buFont typeface="+mj-lt"/>
              <a:buAutoNum type="arabicParenR"/>
              <a:tabLst>
                <a:tab pos="400050" algn="l"/>
              </a:tabLst>
            </a:pPr>
            <a:r>
              <a:rPr lang="en-GB" sz="2400" b="0" kern="1200">
                <a:solidFill>
                  <a:schemeClr val="tx1">
                    <a:lumMod val="50000"/>
                    <a:lumOff val="50000"/>
                  </a:schemeClr>
                </a:solidFill>
                <a:latin typeface="Calibri"/>
                <a:ea typeface="+mj-ea"/>
                <a:cs typeface="Calibri"/>
              </a:rPr>
              <a:t>Who needs to be involved? Who can be your best allies?</a:t>
            </a:r>
            <a:endParaRPr lang="fr-FR" sz="2400" b="0" kern="1200">
              <a:solidFill>
                <a:schemeClr val="tx1">
                  <a:lumMod val="50000"/>
                  <a:lumOff val="50000"/>
                </a:schemeClr>
              </a:solidFill>
              <a:latin typeface="Calibri"/>
              <a:ea typeface="+mj-ea"/>
              <a:cs typeface="Calibri"/>
            </a:endParaRPr>
          </a:p>
          <a:p>
            <a:pPr marL="342900" lvl="0" indent="-342900" algn="l">
              <a:lnSpc>
                <a:spcPct val="150000"/>
              </a:lnSpc>
              <a:spcAft>
                <a:spcPts val="800"/>
              </a:spcAft>
              <a:buFont typeface="+mj-lt"/>
              <a:buAutoNum type="arabicParenR"/>
              <a:tabLst>
                <a:tab pos="400050" algn="l"/>
              </a:tabLst>
            </a:pPr>
            <a:r>
              <a:rPr lang="en-US" sz="2400" b="0" kern="1200">
                <a:solidFill>
                  <a:schemeClr val="tx1">
                    <a:lumMod val="50000"/>
                    <a:lumOff val="50000"/>
                  </a:schemeClr>
                </a:solidFill>
                <a:latin typeface="Calibri"/>
                <a:ea typeface="+mj-ea"/>
                <a:cs typeface="Calibri"/>
              </a:rPr>
              <a:t>What can you commit to advance ERP at your level in the 2024?</a:t>
            </a:r>
          </a:p>
        </p:txBody>
      </p:sp>
    </p:spTree>
    <p:extLst>
      <p:ext uri="{BB962C8B-B14F-4D97-AF65-F5344CB8AC3E}">
        <p14:creationId xmlns:p14="http://schemas.microsoft.com/office/powerpoint/2010/main" val="1698309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73f51738-d318-4883-9d64-4f0bd0ccc55e" ContentTypeId="0x0101009BA85F8052A6DA4FA3E31FF9F74C6970"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mda26ace941f4791a7314a339fee829c xmlns="ca283e0b-db31-4043-a2ef-b80661bf084a">
      <Terms xmlns="http://schemas.microsoft.com/office/infopath/2007/PartnerControls"/>
    </mda26ace941f4791a7314a339fee829c>
    <h6a71f3e574e4344bc34f3fc9dd20054 xmlns="ca283e0b-db31-4043-a2ef-b80661bf084a">
      <Terms xmlns="http://schemas.microsoft.com/office/infopath/2007/PartnerControls"/>
    </h6a71f3e574e4344bc34f3fc9dd20054>
    <CategoryDescription xmlns="http://schemas.microsoft.com/sharepoint.v3" xsi:nil="true"/>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_dlc_DocId xmlns="5858627f-d058-4b92-9b52-677b5fd7d454">EMOPSGCCU-1435067120-60152</_dlc_DocId>
    <TaxCatchAll xmlns="ca283e0b-db31-4043-a2ef-b80661bf084a">
      <Value>3</Value>
    </TaxCatchAll>
    <SemaphoreItemMetadata xmlns="5858627f-d058-4b92-9b52-677b5fd7d454" xsi:nil="true"/>
    <j169e817e0ee4eb8974e6fc4a2762909 xmlns="ca283e0b-db31-4043-a2ef-b80661bf084a">
      <Terms xmlns="http://schemas.microsoft.com/office/infopath/2007/PartnerControls"/>
    </j169e817e0ee4eb8974e6fc4a2762909>
    <WrittenBy xmlns="ca283e0b-db31-4043-a2ef-b80661bf084a">
      <UserInfo>
        <DisplayName/>
        <AccountId xsi:nil="true"/>
        <AccountType/>
      </UserInfo>
    </WrittenBy>
    <k8c968e8c72a4eda96b7e8fdbe192be2 xmlns="ca283e0b-db31-4043-a2ef-b80661bf084a">
      <Terms xmlns="http://schemas.microsoft.com/office/infopath/2007/PartnerControls"/>
    </k8c968e8c72a4eda96b7e8fdbe192be2>
    <ContentLanguage xmlns="ca283e0b-db31-4043-a2ef-b80661bf084a">English</ContentLanguage>
    <TaxKeywordTaxHTField xmlns="5858627f-d058-4b92-9b52-677b5fd7d454">
      <Terms xmlns="http://schemas.microsoft.com/office/infopath/2007/PartnerControls"/>
    </TaxKeywordTaxHTField>
    <DateTransmittedEmail xmlns="ca283e0b-db31-4043-a2ef-b80661bf084a" xsi:nil="true"/>
    <j048a4f9aaad4a8990a1d5e5f53cb451 xmlns="ca283e0b-db31-4043-a2ef-b80661bf084a">
      <Terms xmlns="http://schemas.microsoft.com/office/infopath/2007/PartnerControls"/>
    </j048a4f9aaad4a8990a1d5e5f53cb451>
    <IconOverlay xmlns="http://schemas.microsoft.com/sharepoint/v4" xsi:nil="true"/>
    <ContentStatus xmlns="ca283e0b-db31-4043-a2ef-b80661bf084a" xsi:nil="true"/>
    <_dlc_DocIdUrl xmlns="5858627f-d058-4b92-9b52-677b5fd7d454">
      <Url>https://unicef.sharepoint.com/teams/EMOPS-GCCU/_layouts/15/DocIdRedir.aspx?ID=EMOPSGCCU-1435067120-60152</Url>
      <Description>EMOPSGCCU-1435067120-60152</Description>
    </_dlc_DocIdUrl>
    <SenderEmail xmlns="ca283e0b-db31-4043-a2ef-b80661bf084a" xsi:nil="true"/>
    <RecipientsEmail xmlns="ca283e0b-db31-4043-a2ef-b80661bf084a" xsi:nil="true"/>
    <lcf76f155ced4ddcb4097134ff3c332f xmlns="a438dd15-07ca-4cdc-82a3-f2206b92025e">
      <Terms xmlns="http://schemas.microsoft.com/office/infopath/2007/PartnerControls"/>
    </lcf76f155ced4ddcb4097134ff3c332f>
    <FocalPoint xmlns="a438dd15-07ca-4cdc-82a3-f2206b92025e">
      <UserInfo>
        <DisplayName/>
        <AccountId xsi:nil="true"/>
        <AccountType/>
      </UserInfo>
    </FocalPoint>
    <Status xmlns="a438dd15-07ca-4cdc-82a3-f2206b92025e" xsi:nil="true"/>
    <SharedWithUsers xmlns="5858627f-d058-4b92-9b52-677b5fd7d454">
      <UserInfo>
        <DisplayName>Ines Lezama</DisplayName>
        <AccountId>6049</AccountId>
        <AccountType/>
      </UserInfo>
    </SharedWithUsers>
  </documentManagement>
</p:properties>
</file>

<file path=customXml/itemProps1.xml><?xml version="1.0" encoding="utf-8"?>
<ds:datastoreItem xmlns:ds="http://schemas.openxmlformats.org/officeDocument/2006/customXml" ds:itemID="{A62E7584-64C7-4FB7-BF91-0FB65DFFDCBA}">
  <ds:schemaRefs>
    <ds:schemaRef ds:uri="http://schemas.microsoft.com/office/2006/metadata/customXsn"/>
  </ds:schemaRefs>
</ds:datastoreItem>
</file>

<file path=customXml/itemProps2.xml><?xml version="1.0" encoding="utf-8"?>
<ds:datastoreItem xmlns:ds="http://schemas.openxmlformats.org/officeDocument/2006/customXml" ds:itemID="{ABD9503A-C8CD-4365-8C69-BC475EA25AB8}">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DB9B27-9242-4733-9CAD-FC200B59201C}">
  <ds:schemaRefs>
    <ds:schemaRef ds:uri="http://schemas.microsoft.com/sharepoint/events"/>
  </ds:schemaRefs>
</ds:datastoreItem>
</file>

<file path=customXml/itemProps4.xml><?xml version="1.0" encoding="utf-8"?>
<ds:datastoreItem xmlns:ds="http://schemas.openxmlformats.org/officeDocument/2006/customXml" ds:itemID="{7A54866B-6A1A-42CE-ABB8-2180409629A8}">
  <ds:schemaRefs>
    <ds:schemaRef ds:uri="Microsoft.SharePoint.Taxonomy.ContentTypeSync"/>
  </ds:schemaRefs>
</ds:datastoreItem>
</file>

<file path=customXml/itemProps5.xml><?xml version="1.0" encoding="utf-8"?>
<ds:datastoreItem xmlns:ds="http://schemas.openxmlformats.org/officeDocument/2006/customXml" ds:itemID="{39CD847D-4A29-4F3F-BDE9-811EDDAB0929}">
  <ds:schemaRefs>
    <ds:schemaRef ds:uri="http://schemas.microsoft.com/sharepoint/v3/contenttype/forms"/>
  </ds:schemaRefs>
</ds:datastoreItem>
</file>

<file path=customXml/itemProps6.xml><?xml version="1.0" encoding="utf-8"?>
<ds:datastoreItem xmlns:ds="http://schemas.openxmlformats.org/officeDocument/2006/customXml" ds:itemID="{A9623AFE-FA6E-45A2-AE38-76EFE0ECD2CA}">
  <ds:schemaRefs>
    <ds:schemaRef ds:uri="5858627f-d058-4b92-9b52-677b5fd7d454"/>
    <ds:schemaRef ds:uri="a438dd15-07ca-4cdc-82a3-f2206b92025e"/>
    <ds:schemaRef ds:uri="ca283e0b-db31-4043-a2ef-b80661bf08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152</Slides>
  <Notes>88</Notes>
  <HiddenSlides>1</HiddenSlides>
  <ScaleCrop>false</ScaleCrop>
  <HeadingPairs>
    <vt:vector size="4" baseType="variant">
      <vt:variant>
        <vt:lpstr>Theme</vt:lpstr>
      </vt:variant>
      <vt:variant>
        <vt:i4>1</vt:i4>
      </vt:variant>
      <vt:variant>
        <vt:lpstr>Slide Titles</vt:lpstr>
      </vt:variant>
      <vt:variant>
        <vt:i4>152</vt:i4>
      </vt:variant>
    </vt:vector>
  </HeadingPairs>
  <TitlesOfParts>
    <vt:vector size="153"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number of emergencies globally </vt:lpstr>
      <vt:lpstr>Humanitarian crises severity: Nutrition Outlook </vt:lpstr>
      <vt:lpstr>Emergencies happened on top of the Triple burden of malnutrition</vt:lpstr>
      <vt:lpstr>PowerPoint Presentation</vt:lpstr>
      <vt:lpstr>PowerPoint Presentation</vt:lpstr>
      <vt:lpstr>SAM burden and admissions in ESA Region (Jan-Oct 2023)</vt:lpstr>
      <vt:lpstr>Admission trends in ESAR 2017-2023 by month</vt:lpstr>
      <vt:lpstr>Nutrition of adolescents and school age children</vt:lpstr>
      <vt:lpstr>Nutrition of women</vt:lpstr>
      <vt:lpstr>PowerPoint Presentation</vt:lpstr>
      <vt:lpstr>PowerPoint Presentation</vt:lpstr>
      <vt:lpstr>PowerPoint Presentation</vt:lpstr>
      <vt:lpstr>PowerPoint Presentation</vt:lpstr>
      <vt:lpstr>Food systems for children in emergencies</vt:lpstr>
      <vt:lpstr>PowerPoint Presentation</vt:lpstr>
      <vt:lpstr>Climate and nutrition</vt:lpstr>
      <vt:lpstr>PowerPoint Presentation</vt:lpstr>
      <vt:lpstr>UNICEF Nutrition in emergencies priorities</vt:lpstr>
      <vt:lpstr>Challenges and next steps </vt:lpstr>
      <vt:lpstr>Coordination of NIE in ESAR  </vt:lpstr>
      <vt:lpstr>PowerPoint Presentation</vt:lpstr>
      <vt:lpstr>Coffee Break</vt:lpstr>
      <vt:lpstr>PowerPoint Presentation</vt:lpstr>
      <vt:lpstr>PowerPoint Presentation</vt:lpstr>
      <vt:lpstr>PowerPoint Presentation</vt:lpstr>
      <vt:lpstr>PowerPoint Presentation</vt:lpstr>
      <vt:lpstr>PowerPoint Presentation</vt:lpstr>
      <vt:lpstr>PowerPoint Presentation</vt:lpstr>
      <vt:lpstr>Panellists</vt:lpstr>
      <vt:lpstr>Question 1</vt:lpstr>
      <vt:lpstr>Question 2</vt:lpstr>
      <vt:lpstr>Question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Highlight 3 : NuVAC integration during the IPC AMN Exercice – December 2023 Introduction to Risk Surveillance for Nutrition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ANTICIPATORY ACTION?</vt:lpstr>
      <vt:lpstr>PowerPoint Presentation</vt:lpstr>
      <vt:lpstr>PowerPoint Presentation</vt:lpstr>
      <vt:lpstr>PowerPoint Presentation</vt:lpstr>
      <vt:lpstr>Anticipatory action – Global overview 2022 </vt:lpstr>
      <vt:lpstr>PowerPoint Presentation</vt:lpstr>
      <vt:lpstr>PowerPoint Presentation</vt:lpstr>
      <vt:lpstr>PowerPoint Presentation</vt:lpstr>
      <vt:lpstr>INTEGRATING NUTRITION INTO THE ANTICIPATORY ACTION SYSTEM</vt:lpstr>
      <vt:lpstr>PowerPoint Presentation</vt:lpstr>
      <vt:lpstr>PowerPoint Presentation</vt:lpstr>
      <vt:lpstr>PowerPoint Presentation</vt:lpstr>
      <vt:lpstr>Anticipatory Action Along the El Niño Timeline - Droughts</vt:lpstr>
      <vt:lpstr>PowerPoint Presentation</vt:lpstr>
      <vt:lpstr>RAPID-ONSET AA TIMELINE - FLOODS </vt:lpstr>
      <vt:lpstr>PowerPoint Presentation</vt:lpstr>
      <vt:lpstr>PowerPoint Presentation</vt:lpstr>
      <vt:lpstr>Progress made so far </vt:lpstr>
      <vt:lpstr>In groups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nutrition and diets on climate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Coffee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71</cp:revision>
  <dcterms:modified xsi:type="dcterms:W3CDTF">2024-02-06T09:13:46Z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0x0101009BA85F8052A6DA4FA3E31FF9F74C6970006192CA8317E1FF49B6A7FEB870A3A8D6</vt:lpwstr>
  </property>
  <property fmtid="{D5CDD505-2E9C-101B-9397-08002B2CF9AE}" pid="3" name="OfficeDivision">
    <vt:lpwstr>3;#Office of Emergency Prog.-456F|98de697e-6403-48a0-9bce-654c90399d04</vt:lpwstr>
  </property>
  <property fmtid="{D5CDD505-2E9C-101B-9397-08002B2CF9AE}" pid="4" name="_dlc_DocIdItemGuid">
    <vt:lpwstr>3917c1e6-77e9-4c15-a0ff-a220407511db</vt:lpwstr>
  </property>
  <property fmtid="{D5CDD505-2E9C-101B-9397-08002B2CF9AE}" pid="5" name="TaxKeyword">
    <vt:lpwstr/>
  </property>
  <property fmtid="{D5CDD505-2E9C-101B-9397-08002B2CF9AE}" pid="6" name="SystemDTAC">
    <vt:lpwstr/>
  </property>
  <property fmtid="{D5CDD505-2E9C-101B-9397-08002B2CF9AE}" pid="7" name="Topic">
    <vt:lpwstr/>
  </property>
  <property fmtid="{D5CDD505-2E9C-101B-9397-08002B2CF9AE}" pid="8" name="MediaServiceImageTags">
    <vt:lpwstr/>
  </property>
  <property fmtid="{D5CDD505-2E9C-101B-9397-08002B2CF9AE}" pid="9" name="CriticalForLongTermRetention">
    <vt:lpwstr/>
  </property>
  <property fmtid="{D5CDD505-2E9C-101B-9397-08002B2CF9AE}" pid="10" name="DocumentType">
    <vt:lpwstr/>
  </property>
  <property fmtid="{D5CDD505-2E9C-101B-9397-08002B2CF9AE}" pid="11" name="GeographicScope">
    <vt:lpwstr/>
  </property>
</Properties>
</file>