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7.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comments/comment1.xml" ContentType="application/vnd.openxmlformats-officedocument.presentationml.comments+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2"/>
    <p:sldMasterId id="2147483653" r:id="rId3"/>
    <p:sldMasterId id="2147483673" r:id="rId4"/>
  </p:sldMasterIdLst>
  <p:notesMasterIdLst>
    <p:notesMasterId r:id="rId3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Lst>
  <p:sldSz cx="9144000" cy="6858000" type="screen4x3"/>
  <p:notesSz cx="7010400" cy="9296400"/>
  <p:embeddedFontLst>
    <p:embeddedFont>
      <p:font typeface="Calibri" panose="020F0502020204030204" pitchFamily="34" charset="0"/>
      <p:regular r:id="rId37"/>
      <p:bold r:id="rId38"/>
      <p:italic r:id="rId39"/>
      <p:boldItalic r:id="rId40"/>
    </p:embeddedFont>
    <p:embeddedFont>
      <p:font typeface="Gill Sans" panose="020B0502020104020203" pitchFamily="34" charset="-79"/>
      <p:regular r:id="rId41"/>
      <p:bold r:id="rId42"/>
    </p:embeddedFont>
    <p:embeddedFont>
      <p:font typeface="Oswald" pitchFamily="2" charset="77"/>
      <p:regular r:id="rId43"/>
      <p:bold r:id="rId44"/>
    </p:embeddedFont>
    <p:embeddedFont>
      <p:font typeface="Overlock" panose="02000506030000020004" pitchFamily="2" charset="77"/>
      <p:regular r:id="rId45"/>
      <p:bold r:id="rId46"/>
      <p:italic r:id="rId47"/>
      <p:boldItalic r:id="rId48"/>
    </p:embeddedFont>
    <p:embeddedFont>
      <p:font typeface="Short Stack" panose="02010500040000000007" pitchFamily="2" charset="77"/>
      <p:regular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h8ew40eSh39CnrdJ+gLkclXSYNm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urrell, Alic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5"/>
  </p:normalViewPr>
  <p:slideViewPr>
    <p:cSldViewPr snapToGrid="0">
      <p:cViewPr varScale="1">
        <p:scale>
          <a:sx n="105" d="100"/>
          <a:sy n="105" d="100"/>
        </p:scale>
        <p:origin x="1840"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font" Target="fonts/font11.fntdata"/><Relationship Id="rId50" Type="http://customschemas.google.com/relationships/presentationmetadata" Target="meta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customXml" Target="../customXml/item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font" Target="fonts/font5.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customXml" Target="../customXml/item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8.fntdata"/><Relationship Id="rId52"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07-16T12:15:04.069" idx="1">
    <p:pos x="10" y="10"/>
    <p:text>Is this just duplicating the previous activity, or a good way to recap the information?? 
Maybe remove and just have the video on active feeding?</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RqPdB2A"/>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5138"/>
          </a:xfrm>
          <a:prstGeom prst="rect">
            <a:avLst/>
          </a:prstGeom>
          <a:noFill/>
          <a:ln>
            <a:noFill/>
          </a:ln>
        </p:spPr>
        <p:txBody>
          <a:bodyPr spcFirstLastPara="1" wrap="square" lIns="93175" tIns="46575" rIns="93175" bIns="4657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4" name="Google Shape;4;n"/>
          <p:cNvSpPr txBox="1">
            <a:spLocks noGrp="1"/>
          </p:cNvSpPr>
          <p:nvPr>
            <p:ph type="dt" idx="10"/>
          </p:nvPr>
        </p:nvSpPr>
        <p:spPr>
          <a:xfrm>
            <a:off x="3970338" y="0"/>
            <a:ext cx="3038475" cy="465138"/>
          </a:xfrm>
          <a:prstGeom prst="rect">
            <a:avLst/>
          </a:prstGeom>
          <a:noFill/>
          <a:ln>
            <a:noFill/>
          </a:ln>
        </p:spPr>
        <p:txBody>
          <a:bodyPr spcFirstLastPara="1" wrap="square" lIns="93175" tIns="46575" rIns="93175" bIns="4657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5" name="Google Shape;5;n"/>
          <p:cNvSpPr>
            <a:spLocks noGrp="1" noRot="1" noChangeAspect="1"/>
          </p:cNvSpPr>
          <p:nvPr>
            <p:ph type="sldImg" idx="3"/>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3038475" cy="465138"/>
          </a:xfrm>
          <a:prstGeom prst="rect">
            <a:avLst/>
          </a:prstGeom>
          <a:noFill/>
          <a:ln>
            <a:noFill/>
          </a:ln>
        </p:spPr>
        <p:txBody>
          <a:bodyPr spcFirstLastPara="1" wrap="square" lIns="93175" tIns="46575" rIns="93175" bIns="4657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globalhealthmedia.org/portfolio-items/how-much-and-how-often-to-feed-the-young-child/?portfolioCats=191%2C94%2C13%2C23%2C65"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8" name="Google Shape;218;p1: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219" name="Google Shape;219;p1: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cb811a72ce_0_8: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21" name="Google Shape;321;gcb811a72ce_0_8: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cb811a72ce_0_15: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29" name="Google Shape;329;gcb811a72ce_0_15: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cb811a72ce_0_23: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38" name="Google Shape;338;gcb811a72ce_0_23: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cb811a72ce_0_32: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gcb811a72ce_0_32:notes"/>
          <p:cNvSpPr txBox="1">
            <a:spLocks noGrp="1"/>
          </p:cNvSpPr>
          <p:nvPr>
            <p:ph type="body" idx="1"/>
          </p:nvPr>
        </p:nvSpPr>
        <p:spPr>
          <a:xfrm>
            <a:off x="701675" y="4416425"/>
            <a:ext cx="5607000" cy="41832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r>
              <a:rPr lang="en-US"/>
              <a:t>Although this is from fruit, the juicing process removes most of the fibre meaning that the sugar is absorbed fast</a:t>
            </a:r>
            <a:endParaRPr/>
          </a:p>
        </p:txBody>
      </p:sp>
      <p:sp>
        <p:nvSpPr>
          <p:cNvPr id="349" name="Google Shape;349;gcb811a72ce_0_32:notes"/>
          <p:cNvSpPr txBox="1">
            <a:spLocks noGrp="1"/>
          </p:cNvSpPr>
          <p:nvPr>
            <p:ph type="sldNum" idx="12"/>
          </p:nvPr>
        </p:nvSpPr>
        <p:spPr>
          <a:xfrm>
            <a:off x="3970338" y="8829675"/>
            <a:ext cx="3038400" cy="46500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cb811a72ce_0_42: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59" name="Google Shape;359;gcb811a72ce_0_42: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cb811a72ce_0_52: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70" name="Google Shape;370;gcb811a72ce_0_52: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cb811a72ce_0_85: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391" name="Google Shape;391;gcb811a72ce_0_85: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cb811a72ce_0_72: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403" name="Google Shape;403;gcb811a72ce_0_72: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cb811a72ce_0_96: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gcb811a72ce_0_96:notes"/>
          <p:cNvSpPr txBox="1">
            <a:spLocks noGrp="1"/>
          </p:cNvSpPr>
          <p:nvPr>
            <p:ph type="body" idx="1"/>
          </p:nvPr>
        </p:nvSpPr>
        <p:spPr>
          <a:xfrm>
            <a:off x="701675" y="4416425"/>
            <a:ext cx="5607000" cy="41832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418" name="Google Shape;418;gcb811a72ce_0_96:notes"/>
          <p:cNvSpPr txBox="1">
            <a:spLocks noGrp="1"/>
          </p:cNvSpPr>
          <p:nvPr>
            <p:ph type="sldNum" idx="12"/>
          </p:nvPr>
        </p:nvSpPr>
        <p:spPr>
          <a:xfrm>
            <a:off x="3970338" y="8829675"/>
            <a:ext cx="3038400" cy="46500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cb811a72ce_2_0: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gcb811a72ce_2_0:notes"/>
          <p:cNvSpPr txBox="1">
            <a:spLocks noGrp="1"/>
          </p:cNvSpPr>
          <p:nvPr>
            <p:ph type="body" idx="1"/>
          </p:nvPr>
        </p:nvSpPr>
        <p:spPr>
          <a:xfrm>
            <a:off x="701675" y="4416425"/>
            <a:ext cx="5607000" cy="41832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r>
              <a:rPr lang="en-US" b="0">
                <a:solidFill>
                  <a:schemeClr val="dk1"/>
                </a:solidFill>
              </a:rPr>
              <a:t>: Los UPF son densos en energía y de manera desproporcionada</a:t>
            </a:r>
            <a:br>
              <a:rPr lang="en-US" b="0">
                <a:solidFill>
                  <a:schemeClr val="dk1"/>
                </a:solidFill>
              </a:rPr>
            </a:br>
            <a:r>
              <a:rPr lang="en-US" b="0">
                <a:solidFill>
                  <a:schemeClr val="dk1"/>
                </a:solidFill>
              </a:rPr>
              <a:t>aportan azúcares añadidos, sodio, grasas saturadas y trans poco saludables, y altamente refinadas</a:t>
            </a:r>
            <a:br>
              <a:rPr lang="en-US" b="0">
                <a:solidFill>
                  <a:schemeClr val="dk1"/>
                </a:solidFill>
              </a:rPr>
            </a:br>
            <a:r>
              <a:rPr lang="en-US" b="0">
                <a:solidFill>
                  <a:schemeClr val="dk1"/>
                </a:solidFill>
              </a:rPr>
              <a:t>carbohidratos a la dieta mientras se desplaza el consumo de menos procesados y recién preparados</a:t>
            </a:r>
            <a:br>
              <a:rPr lang="en-US" b="0">
                <a:solidFill>
                  <a:schemeClr val="dk1"/>
                </a:solidFill>
              </a:rPr>
            </a:br>
            <a:r>
              <a:rPr lang="en-US" b="0">
                <a:solidFill>
                  <a:schemeClr val="dk1"/>
                </a:solidFill>
              </a:rPr>
              <a:t>alimentos y sus muchos nutrientes beneficiosos.34-39</a:t>
            </a:r>
            <a:br>
              <a:rPr lang="en-US" b="0">
                <a:solidFill>
                  <a:schemeClr val="dk1"/>
                </a:solidFill>
              </a:rPr>
            </a:br>
            <a:r>
              <a:rPr lang="en-US" b="0">
                <a:solidFill>
                  <a:schemeClr val="dk1"/>
                </a:solidFill>
              </a:rPr>
              <a:t>Aunque los UPF densos en enegy a menudo no se llenan y se consumen</a:t>
            </a:r>
            <a:br>
              <a:rPr lang="en-US" b="0">
                <a:solidFill>
                  <a:schemeClr val="dk1"/>
                </a:solidFill>
              </a:rPr>
            </a:br>
            <a:r>
              <a:rPr lang="en-US" b="0">
                <a:solidFill>
                  <a:schemeClr val="dk1"/>
                </a:solidFill>
              </a:rPr>
              <a:t>distraídamente durante actividades de distracción como ver la televisión);</a:t>
            </a:r>
            <a:endParaRPr/>
          </a:p>
        </p:txBody>
      </p:sp>
      <p:sp>
        <p:nvSpPr>
          <p:cNvPr id="427" name="Google Shape;427;gcb811a72ce_2_0:notes"/>
          <p:cNvSpPr txBox="1">
            <a:spLocks noGrp="1"/>
          </p:cNvSpPr>
          <p:nvPr>
            <p:ph type="sldNum" idx="12"/>
          </p:nvPr>
        </p:nvSpPr>
        <p:spPr>
          <a:xfrm>
            <a:off x="3970338" y="8829675"/>
            <a:ext cx="3038400" cy="46500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2: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231" name="Google Shape;231;p2: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cb811a72ce_2_9: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gcb811a72ce_2_9:notes"/>
          <p:cNvSpPr txBox="1">
            <a:spLocks noGrp="1"/>
          </p:cNvSpPr>
          <p:nvPr>
            <p:ph type="body" idx="1"/>
          </p:nvPr>
        </p:nvSpPr>
        <p:spPr>
          <a:xfrm>
            <a:off x="701675" y="4416425"/>
            <a:ext cx="5607000" cy="41832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r>
              <a:rPr lang="en-US"/>
              <a:t>How many of these ingredients do you recognize as food?</a:t>
            </a:r>
            <a:endParaRPr/>
          </a:p>
        </p:txBody>
      </p:sp>
      <p:sp>
        <p:nvSpPr>
          <p:cNvPr id="437" name="Google Shape;437;gcb811a72ce_2_9:notes"/>
          <p:cNvSpPr txBox="1">
            <a:spLocks noGrp="1"/>
          </p:cNvSpPr>
          <p:nvPr>
            <p:ph type="sldNum" idx="12"/>
          </p:nvPr>
        </p:nvSpPr>
        <p:spPr>
          <a:xfrm>
            <a:off x="3970338" y="8829675"/>
            <a:ext cx="3038400" cy="46500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gcb811a72ce_2_20: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gcb811a72ce_2_20:notes"/>
          <p:cNvSpPr txBox="1">
            <a:spLocks noGrp="1"/>
          </p:cNvSpPr>
          <p:nvPr>
            <p:ph type="body" idx="1"/>
          </p:nvPr>
        </p:nvSpPr>
        <p:spPr>
          <a:xfrm>
            <a:off x="701675" y="4416425"/>
            <a:ext cx="5607000" cy="41832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a:p>
        </p:txBody>
      </p:sp>
      <p:sp>
        <p:nvSpPr>
          <p:cNvPr id="449" name="Google Shape;449;gcb811a72ce_2_20:notes"/>
          <p:cNvSpPr txBox="1">
            <a:spLocks noGrp="1"/>
          </p:cNvSpPr>
          <p:nvPr>
            <p:ph type="sldNum" idx="12"/>
          </p:nvPr>
        </p:nvSpPr>
        <p:spPr>
          <a:xfrm>
            <a:off x="3970338" y="8829675"/>
            <a:ext cx="3038400" cy="465000"/>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cb811a72ce_0_0: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cb811a72ce_0_0: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459" name="Google Shape;459;gcb811a72ce_0_0:notes"/>
          <p:cNvSpPr txBox="1">
            <a:spLocks noGrp="1"/>
          </p:cNvSpPr>
          <p:nvPr>
            <p:ph type="sldNum" idx="12"/>
          </p:nvPr>
        </p:nvSpPr>
        <p:spPr>
          <a:xfrm>
            <a:off x="3970338" y="8829675"/>
            <a:ext cx="3038400" cy="4650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5" name="Google Shape;465;p8: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a:solidFill>
                  <a:srgbClr val="C00000"/>
                </a:solidFill>
              </a:rPr>
              <a:t>Video link: </a:t>
            </a:r>
            <a:r>
              <a:rPr lang="en-US" u="sng">
                <a:solidFill>
                  <a:schemeClr val="hlink"/>
                </a:solidFill>
                <a:hlinkClick r:id="rId3"/>
              </a:rPr>
              <a:t>https://globalhealthmedia.org/portfolio-items/how-much-and-how-often-to-feed-the-young-child/?portfolioCats=191%2C94%2C13%2C23%2C65</a:t>
            </a:r>
            <a:r>
              <a:rPr lang="en-US"/>
              <a:t> </a:t>
            </a:r>
            <a:endParaRPr>
              <a:solidFill>
                <a:srgbClr val="C00000"/>
              </a:solidFill>
            </a:endParaRPr>
          </a:p>
        </p:txBody>
      </p:sp>
      <p:sp>
        <p:nvSpPr>
          <p:cNvPr id="466" name="Google Shape;466;p8: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23</a:t>
            </a:fld>
            <a:endParaRPr sz="1200">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12: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475" name="Google Shape;475;p1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1: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483" name="Google Shape;483;p1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3: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500" name="Google Shape;500;p1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14: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508" name="Google Shape;508;p1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p1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8" name="Google Shape;518;p15: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a:t>¿En Hondura hay otas razons?</a:t>
            </a:r>
            <a:endParaRPr/>
          </a:p>
        </p:txBody>
      </p:sp>
      <p:sp>
        <p:nvSpPr>
          <p:cNvPr id="519" name="Google Shape;519;p15: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28: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536" name="Google Shape;536;p28: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p3: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b="1">
                <a:latin typeface="Gill Sans"/>
                <a:ea typeface="Gill Sans"/>
                <a:cs typeface="Gill Sans"/>
                <a:sym typeface="Gill Sans"/>
              </a:rPr>
              <a:t>Ask:</a:t>
            </a:r>
            <a:r>
              <a:rPr lang="en-US">
                <a:latin typeface="Gill Sans"/>
                <a:ea typeface="Gill Sans"/>
                <a:cs typeface="Gill Sans"/>
                <a:sym typeface="Gill Sans"/>
              </a:rPr>
              <a:t> "What is complementary feeding?"</a:t>
            </a:r>
            <a:endParaRPr/>
          </a:p>
          <a:p>
            <a:pPr marL="0" lvl="0" indent="0" algn="l" rtl="0">
              <a:spcBef>
                <a:spcPts val="360"/>
              </a:spcBef>
              <a:spcAft>
                <a:spcPts val="0"/>
              </a:spcAft>
              <a:buNone/>
            </a:pPr>
            <a:endParaRPr>
              <a:latin typeface="Gill Sans"/>
              <a:ea typeface="Gill Sans"/>
              <a:cs typeface="Gill Sans"/>
              <a:sym typeface="Gill Sans"/>
            </a:endParaRPr>
          </a:p>
          <a:p>
            <a:pPr marL="285750" lvl="0" indent="-285750" algn="l" rtl="0">
              <a:spcBef>
                <a:spcPts val="360"/>
              </a:spcBef>
              <a:spcAft>
                <a:spcPts val="0"/>
              </a:spcAft>
              <a:buClr>
                <a:schemeClr val="dk1"/>
              </a:buClr>
              <a:buSzPts val="1200"/>
              <a:buFont typeface="Arial"/>
              <a:buChar char="•"/>
            </a:pPr>
            <a:r>
              <a:rPr lang="en-US">
                <a:latin typeface="Gill Sans"/>
                <a:ea typeface="Gill Sans"/>
                <a:cs typeface="Gill Sans"/>
                <a:sym typeface="Gill Sans"/>
              </a:rPr>
              <a:t>Previously called “weaning foods” which means ‘coming off’ something, so people often think that when they start ‘weaning’ they need to start giving foods AND wean the baby off the breast. This is wrong. </a:t>
            </a:r>
            <a:endParaRPr/>
          </a:p>
          <a:p>
            <a:pPr marL="285750" lvl="0" indent="-285750" algn="l" rtl="0">
              <a:spcBef>
                <a:spcPts val="360"/>
              </a:spcBef>
              <a:spcAft>
                <a:spcPts val="0"/>
              </a:spcAft>
              <a:buClr>
                <a:schemeClr val="dk1"/>
              </a:buClr>
              <a:buSzPts val="1200"/>
              <a:buFont typeface="Arial"/>
              <a:buChar char="•"/>
            </a:pPr>
            <a:r>
              <a:rPr lang="en-US">
                <a:latin typeface="Gill Sans"/>
                <a:ea typeface="Gill Sans"/>
                <a:cs typeface="Gill Sans"/>
                <a:sym typeface="Gill Sans"/>
              </a:rPr>
              <a:t>Complementary feeding means giving other foods and drinks in addition to breast milk (either breastmilk or infant formula) after the 6 months ‘</a:t>
            </a:r>
            <a:r>
              <a:rPr lang="en-US" i="1">
                <a:latin typeface="Gill Sans"/>
                <a:ea typeface="Gill Sans"/>
                <a:cs typeface="Gill Sans"/>
                <a:sym typeface="Gill Sans"/>
              </a:rPr>
              <a:t>milk-onl</a:t>
            </a:r>
            <a:r>
              <a:rPr lang="en-US">
                <a:latin typeface="Gill Sans"/>
                <a:ea typeface="Gill Sans"/>
                <a:cs typeface="Gill Sans"/>
                <a:sym typeface="Gill Sans"/>
              </a:rPr>
              <a:t>y’ period.</a:t>
            </a:r>
            <a:endParaRPr/>
          </a:p>
          <a:p>
            <a:pPr marL="285750" lvl="0" indent="-285750" algn="l" rtl="0">
              <a:spcBef>
                <a:spcPts val="360"/>
              </a:spcBef>
              <a:spcAft>
                <a:spcPts val="0"/>
              </a:spcAft>
              <a:buClr>
                <a:schemeClr val="dk1"/>
              </a:buClr>
              <a:buSzPts val="1200"/>
              <a:buFont typeface="Arial"/>
              <a:buChar char="•"/>
            </a:pPr>
            <a:r>
              <a:rPr lang="en-US">
                <a:latin typeface="Gill Sans"/>
                <a:ea typeface="Gill Sans"/>
                <a:cs typeface="Gill Sans"/>
                <a:sym typeface="Gill Sans"/>
              </a:rPr>
              <a:t>These foods should ‘top-up’, and not ‘push-out’ the nutrients provided by breastmilk. Complementary foods ‘complete’ the growing nutrient requirements </a:t>
            </a:r>
            <a:endParaRPr/>
          </a:p>
          <a:p>
            <a:pPr marL="285750" lvl="0" indent="-285750" algn="l" rtl="0">
              <a:spcBef>
                <a:spcPts val="360"/>
              </a:spcBef>
              <a:spcAft>
                <a:spcPts val="0"/>
              </a:spcAft>
              <a:buClr>
                <a:schemeClr val="dk1"/>
              </a:buClr>
              <a:buSzPts val="1200"/>
              <a:buFont typeface="Arial"/>
              <a:buChar char="•"/>
            </a:pPr>
            <a:r>
              <a:rPr lang="en-US">
                <a:latin typeface="Gill Sans"/>
                <a:ea typeface="Gill Sans"/>
                <a:cs typeface="Gill Sans"/>
                <a:sym typeface="Gill Sans"/>
              </a:rPr>
              <a:t>Infant formula is a breastmilk substitute, NOT a complementary food.</a:t>
            </a:r>
            <a:endParaRPr/>
          </a:p>
          <a:p>
            <a:pPr marL="0" lvl="0" indent="0" algn="l" rtl="0">
              <a:spcBef>
                <a:spcPts val="360"/>
              </a:spcBef>
              <a:spcAft>
                <a:spcPts val="0"/>
              </a:spcAft>
              <a:buClr>
                <a:schemeClr val="dk1"/>
              </a:buClr>
              <a:buSzPts val="1200"/>
              <a:buFont typeface="Calibri"/>
              <a:buNone/>
            </a:pPr>
            <a:endParaRPr>
              <a:latin typeface="Gill Sans"/>
              <a:ea typeface="Gill Sans"/>
              <a:cs typeface="Gill Sans"/>
              <a:sym typeface="Gill Sans"/>
            </a:endParaRPr>
          </a:p>
          <a:p>
            <a:pPr marL="0" lvl="0" indent="0" algn="l" rtl="0">
              <a:spcBef>
                <a:spcPts val="300"/>
              </a:spcBef>
              <a:spcAft>
                <a:spcPts val="0"/>
              </a:spcAft>
              <a:buNone/>
            </a:pPr>
            <a:r>
              <a:rPr lang="en-US" sz="1000" i="1">
                <a:latin typeface="Gill Sans"/>
                <a:ea typeface="Gill Sans"/>
                <a:cs typeface="Gill Sans"/>
                <a:sym typeface="Gill Sans"/>
              </a:rPr>
              <a:t>Slide contents acknowledgement: Carol Williams, University of Brighton</a:t>
            </a:r>
            <a:endParaRPr/>
          </a:p>
          <a:p>
            <a:pPr marL="0" lvl="0" indent="0" algn="l" rtl="0">
              <a:spcBef>
                <a:spcPts val="360"/>
              </a:spcBef>
              <a:spcAft>
                <a:spcPts val="0"/>
              </a:spcAft>
              <a:buNone/>
            </a:pPr>
            <a:endParaRPr/>
          </a:p>
        </p:txBody>
      </p:sp>
      <p:sp>
        <p:nvSpPr>
          <p:cNvPr id="240" name="Google Shape;240;p3: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2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p29: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lnSpc>
                <a:spcPct val="80000"/>
              </a:lnSpc>
              <a:spcBef>
                <a:spcPts val="0"/>
              </a:spcBef>
              <a:spcAft>
                <a:spcPts val="0"/>
              </a:spcAft>
              <a:buNone/>
            </a:pPr>
            <a:r>
              <a:rPr lang="en-US" sz="1110" i="1"/>
              <a:t>Note: These are similar to activities supporting maternal nutrition practices (already shown in the maternal nutrition session), but here there is more of a focus for the child on continued breastfeeding.</a:t>
            </a:r>
            <a:endParaRPr sz="1110"/>
          </a:p>
          <a:p>
            <a:pPr marL="0" lvl="0" indent="0" algn="l" rtl="0">
              <a:lnSpc>
                <a:spcPct val="80000"/>
              </a:lnSpc>
              <a:spcBef>
                <a:spcPts val="333"/>
              </a:spcBef>
              <a:spcAft>
                <a:spcPts val="0"/>
              </a:spcAft>
              <a:buNone/>
            </a:pPr>
            <a:endParaRPr sz="1110" i="1"/>
          </a:p>
          <a:p>
            <a:pPr marL="0" lvl="0" indent="0" algn="l" rtl="0">
              <a:lnSpc>
                <a:spcPct val="80000"/>
              </a:lnSpc>
              <a:spcBef>
                <a:spcPts val="333"/>
              </a:spcBef>
              <a:spcAft>
                <a:spcPts val="0"/>
              </a:spcAft>
              <a:buNone/>
            </a:pPr>
            <a:r>
              <a:rPr lang="en-US" sz="1110"/>
              <a:t>Always combine complementary feeding programmes with a clear communication/messaging strategy.</a:t>
            </a:r>
            <a:endParaRPr sz="1110"/>
          </a:p>
          <a:p>
            <a:pPr marL="0" lvl="0" indent="0" algn="l" rtl="0">
              <a:lnSpc>
                <a:spcPct val="80000"/>
              </a:lnSpc>
              <a:spcBef>
                <a:spcPts val="333"/>
              </a:spcBef>
              <a:spcAft>
                <a:spcPts val="0"/>
              </a:spcAft>
              <a:buNone/>
            </a:pPr>
            <a:endParaRPr sz="1110"/>
          </a:p>
          <a:p>
            <a:pPr marL="170815" lvl="0" indent="-170815" algn="l" rtl="0">
              <a:lnSpc>
                <a:spcPct val="80000"/>
              </a:lnSpc>
              <a:spcBef>
                <a:spcPts val="333"/>
              </a:spcBef>
              <a:spcAft>
                <a:spcPts val="0"/>
              </a:spcAft>
              <a:buClr>
                <a:schemeClr val="dk1"/>
              </a:buClr>
              <a:buSzPts val="1110"/>
              <a:buFont typeface="Arial"/>
              <a:buChar char="•"/>
            </a:pPr>
            <a:r>
              <a:rPr lang="en-US" sz="1110" b="1"/>
              <a:t>Counseling and education:</a:t>
            </a:r>
            <a:r>
              <a:rPr lang="en-US" sz="1110"/>
              <a:t> to support and promote appropriate complementary feeding practices and continued breastfeeding to 2 years and beyond. </a:t>
            </a:r>
            <a:endParaRPr/>
          </a:p>
          <a:p>
            <a:pPr marL="170815" lvl="0" indent="-100329" algn="l" rtl="0">
              <a:lnSpc>
                <a:spcPct val="80000"/>
              </a:lnSpc>
              <a:spcBef>
                <a:spcPts val="333"/>
              </a:spcBef>
              <a:spcAft>
                <a:spcPts val="0"/>
              </a:spcAft>
              <a:buClr>
                <a:schemeClr val="dk1"/>
              </a:buClr>
              <a:buSzPts val="1110"/>
              <a:buFont typeface="Arial"/>
              <a:buNone/>
            </a:pPr>
            <a:endParaRPr sz="1110"/>
          </a:p>
          <a:p>
            <a:pPr marL="170815" lvl="0" indent="-170815" algn="l" rtl="0">
              <a:lnSpc>
                <a:spcPct val="80000"/>
              </a:lnSpc>
              <a:spcBef>
                <a:spcPts val="333"/>
              </a:spcBef>
              <a:spcAft>
                <a:spcPts val="0"/>
              </a:spcAft>
              <a:buClr>
                <a:schemeClr val="dk1"/>
              </a:buClr>
              <a:buSzPts val="1110"/>
              <a:buFont typeface="Arial"/>
              <a:buChar char="•"/>
            </a:pPr>
            <a:r>
              <a:rPr lang="en-US" sz="1110" b="1"/>
              <a:t>Mother to Mother support groups: </a:t>
            </a:r>
            <a:r>
              <a:rPr lang="en-US" sz="1110"/>
              <a:t>support groups focusing on positive behaviours from within the community. Could include just mothers, or expand to other caregivers or influential people. </a:t>
            </a:r>
            <a:endParaRPr/>
          </a:p>
          <a:p>
            <a:pPr marL="0" lvl="0" indent="0" algn="l" rtl="0">
              <a:lnSpc>
                <a:spcPct val="80000"/>
              </a:lnSpc>
              <a:spcBef>
                <a:spcPts val="333"/>
              </a:spcBef>
              <a:spcAft>
                <a:spcPts val="0"/>
              </a:spcAft>
              <a:buNone/>
            </a:pPr>
            <a:endParaRPr sz="1110"/>
          </a:p>
          <a:p>
            <a:pPr marL="170815" lvl="0" indent="-170815" algn="l" rtl="0">
              <a:lnSpc>
                <a:spcPct val="80000"/>
              </a:lnSpc>
              <a:spcBef>
                <a:spcPts val="333"/>
              </a:spcBef>
              <a:spcAft>
                <a:spcPts val="0"/>
              </a:spcAft>
              <a:buClr>
                <a:schemeClr val="dk1"/>
              </a:buClr>
              <a:buSzPts val="1110"/>
              <a:buFont typeface="Arial"/>
              <a:buChar char="•"/>
            </a:pPr>
            <a:r>
              <a:rPr lang="en-US" sz="1110" b="1"/>
              <a:t>Cooking demonstrations/ advice: </a:t>
            </a:r>
            <a:r>
              <a:rPr lang="en-US" sz="1110"/>
              <a:t>Advice or recipes or cooking demonstrations for complementary food preparation (especially for unfamiliar foods and CSB/WSB). Recipes should be created from affordable, locally availabel produce.  Demonstrations and education to ensure meals are prepared to  an  adequate nutrient and energy density (i.e. not too runny). </a:t>
            </a:r>
            <a:endParaRPr/>
          </a:p>
          <a:p>
            <a:pPr marL="170815" lvl="0" indent="-100329" algn="l" rtl="0">
              <a:lnSpc>
                <a:spcPct val="80000"/>
              </a:lnSpc>
              <a:spcBef>
                <a:spcPts val="333"/>
              </a:spcBef>
              <a:spcAft>
                <a:spcPts val="0"/>
              </a:spcAft>
              <a:buClr>
                <a:schemeClr val="dk1"/>
              </a:buClr>
              <a:buSzPts val="1110"/>
              <a:buFont typeface="Arial"/>
              <a:buNone/>
            </a:pPr>
            <a:endParaRPr sz="1110"/>
          </a:p>
          <a:p>
            <a:pPr marL="170815" lvl="0" indent="-170815" algn="l" rtl="0">
              <a:lnSpc>
                <a:spcPct val="80000"/>
              </a:lnSpc>
              <a:spcBef>
                <a:spcPts val="333"/>
              </a:spcBef>
              <a:spcAft>
                <a:spcPts val="0"/>
              </a:spcAft>
              <a:buClr>
                <a:schemeClr val="dk1"/>
              </a:buClr>
              <a:buSzPts val="1110"/>
              <a:buFont typeface="Arial"/>
              <a:buChar char="•"/>
            </a:pPr>
            <a:r>
              <a:rPr lang="en-US" sz="1110" b="1"/>
              <a:t>Food hygiene demonstrations:</a:t>
            </a:r>
            <a:r>
              <a:rPr lang="en-US" sz="1110"/>
              <a:t> Education and, where possible, demonstrations to  ensure  that  meals  are  prepared  hygienically. </a:t>
            </a:r>
            <a:endParaRPr/>
          </a:p>
          <a:p>
            <a:pPr marL="0" lvl="0" indent="0" algn="l" rtl="0">
              <a:lnSpc>
                <a:spcPct val="80000"/>
              </a:lnSpc>
              <a:spcBef>
                <a:spcPts val="333"/>
              </a:spcBef>
              <a:spcAft>
                <a:spcPts val="0"/>
              </a:spcAft>
              <a:buNone/>
            </a:pPr>
            <a:endParaRPr sz="1110"/>
          </a:p>
          <a:p>
            <a:pPr marL="170815" lvl="0" indent="-170815" algn="l" rtl="0">
              <a:lnSpc>
                <a:spcPct val="80000"/>
              </a:lnSpc>
              <a:spcBef>
                <a:spcPts val="333"/>
              </a:spcBef>
              <a:spcAft>
                <a:spcPts val="0"/>
              </a:spcAft>
              <a:buClr>
                <a:schemeClr val="dk1"/>
              </a:buClr>
              <a:buSzPts val="1110"/>
              <a:buFont typeface="Arial"/>
              <a:buChar char="•"/>
            </a:pPr>
            <a:r>
              <a:rPr lang="en-US" sz="1110" b="1"/>
              <a:t>Provision of household items:</a:t>
            </a:r>
            <a:r>
              <a:rPr lang="en-US" sz="1110"/>
              <a:t> such as cooking equipment, cups etc to facilitate preparation of hygienic, nutritious meals. </a:t>
            </a:r>
            <a:endParaRPr/>
          </a:p>
        </p:txBody>
      </p:sp>
      <p:sp>
        <p:nvSpPr>
          <p:cNvPr id="548" name="Google Shape;548;p29: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30: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556" name="Google Shape;556;p30: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4: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285750" lvl="0" indent="-285750" algn="l" rtl="0">
              <a:lnSpc>
                <a:spcPct val="80000"/>
              </a:lnSpc>
              <a:spcBef>
                <a:spcPts val="0"/>
              </a:spcBef>
              <a:spcAft>
                <a:spcPts val="0"/>
              </a:spcAft>
              <a:buClr>
                <a:schemeClr val="dk1"/>
              </a:buClr>
              <a:buSzPts val="839"/>
              <a:buFont typeface="Arial"/>
              <a:buChar char="•"/>
            </a:pPr>
            <a:r>
              <a:rPr lang="en-US" sz="839" b="1">
                <a:solidFill>
                  <a:schemeClr val="dk1"/>
                </a:solidFill>
                <a:latin typeface="Calibri"/>
                <a:ea typeface="Calibri"/>
                <a:cs typeface="Calibri"/>
                <a:sym typeface="Calibri"/>
              </a:rPr>
              <a:t>Pregunte al grupo:¿</a:t>
            </a:r>
            <a:r>
              <a:rPr lang="en-US" sz="839" i="1">
                <a:solidFill>
                  <a:schemeClr val="dk1"/>
                </a:solidFill>
                <a:latin typeface="Calibri"/>
                <a:ea typeface="Calibri"/>
                <a:cs typeface="Calibri"/>
                <a:sym typeface="Calibri"/>
              </a:rPr>
              <a:t>Por qué el período desde el nacimiento hasta los dos años es crítico para promover el crecimiento óptimo, la salud y el desarrollo del comportamiento?</a:t>
            </a:r>
            <a:br>
              <a:rPr lang="en-US" sz="839" i="1">
                <a:solidFill>
                  <a:schemeClr val="dk1"/>
                </a:solidFill>
                <a:latin typeface="Calibri"/>
                <a:ea typeface="Calibri"/>
                <a:cs typeface="Calibri"/>
                <a:sym typeface="Calibri"/>
              </a:rPr>
            </a:br>
            <a:r>
              <a:rPr lang="en-US" sz="839" i="1">
                <a:solidFill>
                  <a:schemeClr val="dk1"/>
                </a:solidFill>
                <a:latin typeface="Calibri"/>
                <a:ea typeface="Calibri"/>
                <a:cs typeface="Calibri"/>
                <a:sym typeface="Calibri"/>
              </a:rPr>
              <a:t>Sondas ¿Cuáles son las consecuencias de la mala nutrición? ¿Por qué es importante la alimentación complementaria? </a:t>
            </a:r>
            <a:br>
              <a:rPr lang="en-US" sz="839" i="1">
                <a:solidFill>
                  <a:schemeClr val="dk1"/>
                </a:solidFill>
                <a:latin typeface="Calibri"/>
                <a:ea typeface="Calibri"/>
                <a:cs typeface="Calibri"/>
                <a:sym typeface="Calibri"/>
              </a:rPr>
            </a:br>
            <a:r>
              <a:rPr lang="en-US" sz="839" i="1"/>
              <a:t>Las consecuencias de la desnutrición durante los primeros 1000 días de vida. Los primeros 1000 días de vida se refieren al período desde la concepción hasta el segundo cumpleaños de un niño. Esta es una ventana crítica para el rápido crecimiento y desarrollo y las anomalías nutricionales durante este período pueden tener consecuencias para la salud a largo plazo. Una de las consecuencias de la desnutrición fetal es el retraso del crecimiento intrauterino (RCIU). También puede llevar a que los bebés nazcan pequeños para la edad gestacional (SGA), grandes para la edad gestacional (LGA) o apropiados para la edad gestacional (AGA). Otras consecuencias de la desnutrición pueden incluir niños con retraso en el crecimiento (estatura más baja que el control normal de la edad), desperdiciados (menor peso que el control normal de la edad) o bajo peso (menor peso que el control normal de altura)</a:t>
            </a:r>
            <a:br>
              <a:rPr lang="en-US" sz="839" i="1"/>
            </a:br>
            <a:endParaRPr sz="839" i="1"/>
          </a:p>
          <a:p>
            <a:pPr marL="0" marR="0" lvl="0" indent="0" algn="l" rtl="0">
              <a:lnSpc>
                <a:spcPct val="80000"/>
              </a:lnSpc>
              <a:spcBef>
                <a:spcPts val="252"/>
              </a:spcBef>
              <a:spcAft>
                <a:spcPts val="0"/>
              </a:spcAft>
              <a:buClr>
                <a:schemeClr val="dk1"/>
              </a:buClr>
              <a:buSzPts val="840"/>
              <a:buFont typeface="Calibri"/>
              <a:buNone/>
            </a:pPr>
            <a:endParaRPr sz="839"/>
          </a:p>
          <a:p>
            <a:pPr marL="285750" marR="0" lvl="0" indent="-285750" algn="l" rtl="0">
              <a:lnSpc>
                <a:spcPct val="80000"/>
              </a:lnSpc>
              <a:spcBef>
                <a:spcPts val="252"/>
              </a:spcBef>
              <a:spcAft>
                <a:spcPts val="0"/>
              </a:spcAft>
              <a:buClr>
                <a:schemeClr val="dk1"/>
              </a:buClr>
              <a:buSzPts val="839"/>
              <a:buFont typeface="Arial"/>
              <a:buChar char="•"/>
            </a:pPr>
            <a:br>
              <a:rPr lang="en-US" sz="839"/>
            </a:br>
            <a:r>
              <a:rPr lang="en-US" sz="839"/>
              <a:t>El período desde el nacimiento hasta los 2 años es una "ventana crítica" para la promoción del crecimiento óptimo, la salud y el desarrollo del comportamiento. Pero es </a:t>
            </a:r>
            <a:r>
              <a:rPr lang="en-US" sz="839" u="sng"/>
              <a:t>la edad máxima para el crecimiento se tambalea, las deficiencias de ciertos micronutrientes y enfermedades infantiles comunes como la diarrea. </a:t>
            </a:r>
            <a:endParaRPr/>
          </a:p>
          <a:p>
            <a:pPr marL="285750" marR="0" lvl="0" indent="-285750" algn="l" rtl="0">
              <a:lnSpc>
                <a:spcPct val="80000"/>
              </a:lnSpc>
              <a:spcBef>
                <a:spcPts val="252"/>
              </a:spcBef>
              <a:spcAft>
                <a:spcPts val="0"/>
              </a:spcAft>
              <a:buClr>
                <a:schemeClr val="dk1"/>
              </a:buClr>
              <a:buSzPts val="839"/>
              <a:buFont typeface="Arial"/>
              <a:buChar char="•"/>
            </a:pPr>
            <a:r>
              <a:rPr lang="en-US" sz="839"/>
              <a:t>Después de que un niño ha alcanzado los 2 años de edad es difícil de revertir </a:t>
            </a:r>
            <a:r>
              <a:rPr lang="en-US" sz="839" b="1"/>
              <a:t>Achaparramiento </a:t>
            </a:r>
            <a:r>
              <a:rPr lang="en-US" sz="839"/>
              <a:t>eso ha ocurrido antes. </a:t>
            </a:r>
            <a:endParaRPr/>
          </a:p>
          <a:p>
            <a:pPr marL="285750" marR="0" lvl="0" indent="-285750" algn="l" rtl="0">
              <a:lnSpc>
                <a:spcPct val="80000"/>
              </a:lnSpc>
              <a:spcBef>
                <a:spcPts val="252"/>
              </a:spcBef>
              <a:spcAft>
                <a:spcPts val="0"/>
              </a:spcAft>
              <a:buClr>
                <a:schemeClr val="dk1"/>
              </a:buClr>
              <a:buSzPts val="839"/>
              <a:buFont typeface="Arial"/>
              <a:buChar char="•"/>
            </a:pPr>
            <a:r>
              <a:rPr lang="en-US" sz="839"/>
              <a:t>El </a:t>
            </a:r>
            <a:r>
              <a:rPr lang="en-US" sz="839" u="sng"/>
              <a:t>consecuencias inmediatas </a:t>
            </a:r>
            <a:r>
              <a:rPr lang="en-US" sz="839"/>
              <a:t>de la mala nutrición durante estos años formativos incluyen </a:t>
            </a:r>
            <a:r>
              <a:rPr lang="en-US" sz="839" b="1"/>
              <a:t>morbilidad y mortalidad y retraso en el desarrollo mental y motor. </a:t>
            </a:r>
            <a:endParaRPr/>
          </a:p>
          <a:p>
            <a:pPr marL="285750" marR="0" lvl="0" indent="-285750" algn="l" rtl="0">
              <a:lnSpc>
                <a:spcPct val="80000"/>
              </a:lnSpc>
              <a:spcBef>
                <a:spcPts val="252"/>
              </a:spcBef>
              <a:spcAft>
                <a:spcPts val="0"/>
              </a:spcAft>
              <a:buClr>
                <a:schemeClr val="dk1"/>
              </a:buClr>
              <a:buSzPts val="839"/>
              <a:buFont typeface="Arial"/>
              <a:buChar char="•"/>
            </a:pPr>
            <a:r>
              <a:rPr lang="en-US" sz="839"/>
              <a:t>En </a:t>
            </a:r>
            <a:r>
              <a:rPr lang="en-US" sz="839" u="sng"/>
              <a:t>long-término </a:t>
            </a:r>
            <a:r>
              <a:rPr lang="en-US" sz="839"/>
              <a:t>los déficits nutricionales tempranos están vinculados </a:t>
            </a:r>
            <a:r>
              <a:rPr lang="en-US" sz="839" b="1"/>
              <a:t>a las deficiencias en el rendimiento intelectual, la capacidad de trabajo, los resultados reproductivos y la salud en general durante la adolescencia y la edad adulta. </a:t>
            </a:r>
            <a:br>
              <a:rPr lang="en-US" sz="839" b="1"/>
            </a:br>
            <a:r>
              <a:rPr lang="en-US" sz="839"/>
              <a:t>Así </a:t>
            </a:r>
            <a:r>
              <a:rPr lang="en-US" sz="839" u="sng"/>
              <a:t>el ciclo de la desnutrición </a:t>
            </a:r>
            <a:r>
              <a:rPr lang="en-US" sz="839"/>
              <a:t>continúa, ya que la niña desnutrida se enfrenta a mayores probabilidades de </a:t>
            </a:r>
            <a:r>
              <a:rPr lang="en-US" sz="839" b="1"/>
              <a:t>dar a luz a un bebé desnutrido y de bajo peso al nacer </a:t>
            </a:r>
            <a:r>
              <a:rPr lang="en-US" sz="839"/>
              <a:t> cuando crezca.</a:t>
            </a:r>
            <a:br>
              <a:rPr lang="en-US" sz="839"/>
            </a:br>
            <a:r>
              <a:rPr lang="en-US" sz="839"/>
              <a:t>La mala alimentación del lactante y el niño (malas prácticas de lactancia materna, alimentación artificial y malas prácticas de alimentación complementaria) junto con las altas tasas de enfermedades infecciosas, son las principales causas inmediatas de malnutrición durante los dos primeros años de vida. </a:t>
            </a:r>
            <a:br>
              <a:rPr lang="en-US" sz="839"/>
            </a:br>
            <a:r>
              <a:rPr lang="en-US" sz="839"/>
              <a:t>Es por eso que es esencial garantizar que los cuidadores reciben una orientación adecuada sobre la alimentación óptima de los bebés y niños pequeños. – Adaptado de: OMS. Principios rectores para la alimentación complementaria del niño amamantado. 2001. </a:t>
            </a:r>
            <a:br>
              <a:rPr lang="en-US" sz="839"/>
            </a:br>
            <a:endParaRPr sz="839"/>
          </a:p>
          <a:p>
            <a:pPr marL="0" lvl="0" indent="0" algn="l" rtl="0">
              <a:lnSpc>
                <a:spcPct val="80000"/>
              </a:lnSpc>
              <a:spcBef>
                <a:spcPts val="252"/>
              </a:spcBef>
              <a:spcAft>
                <a:spcPts val="0"/>
              </a:spcAft>
              <a:buNone/>
            </a:pPr>
            <a:r>
              <a:rPr lang="en-US" sz="839" i="1"/>
              <a:t>Diagram from: </a:t>
            </a:r>
            <a:r>
              <a:rPr lang="en-US" sz="839" i="1">
                <a:solidFill>
                  <a:schemeClr val="dk1"/>
                </a:solidFill>
                <a:latin typeface="Calibri"/>
                <a:ea typeface="Calibri"/>
                <a:cs typeface="Calibri"/>
                <a:sym typeface="Calibri"/>
              </a:rPr>
              <a:t>Poor nutrition starts in utero</a:t>
            </a:r>
            <a:endParaRPr/>
          </a:p>
          <a:p>
            <a:pPr marL="0" lvl="0" indent="0" algn="l" rtl="0">
              <a:lnSpc>
                <a:spcPct val="80000"/>
              </a:lnSpc>
              <a:spcBef>
                <a:spcPts val="252"/>
              </a:spcBef>
              <a:spcAft>
                <a:spcPts val="0"/>
              </a:spcAft>
              <a:buNone/>
            </a:pPr>
            <a:r>
              <a:rPr lang="en-US" sz="839" i="1">
                <a:solidFill>
                  <a:schemeClr val="dk1"/>
                </a:solidFill>
                <a:latin typeface="Calibri"/>
                <a:ea typeface="Calibri"/>
                <a:cs typeface="Calibri"/>
                <a:sym typeface="Calibri"/>
              </a:rPr>
              <a:t>Ending Malnutrition by 2020: An Agenda for Change in the Millennium – Final report to the ACC/SCN by the commission on the nutrition challenges of the 21</a:t>
            </a:r>
            <a:r>
              <a:rPr lang="en-US" sz="839" i="1" baseline="30000">
                <a:solidFill>
                  <a:schemeClr val="dk1"/>
                </a:solidFill>
                <a:latin typeface="Calibri"/>
                <a:ea typeface="Calibri"/>
                <a:cs typeface="Calibri"/>
                <a:sym typeface="Calibri"/>
              </a:rPr>
              <a:t>st</a:t>
            </a:r>
            <a:r>
              <a:rPr lang="en-US" sz="839" i="1">
                <a:solidFill>
                  <a:schemeClr val="dk1"/>
                </a:solidFill>
                <a:latin typeface="Calibri"/>
                <a:ea typeface="Calibri"/>
                <a:cs typeface="Calibri"/>
                <a:sym typeface="Calibri"/>
              </a:rPr>
              <a:t> century (UNSSCN, 2000, 104 p.)</a:t>
            </a:r>
            <a:endParaRPr/>
          </a:p>
        </p:txBody>
      </p:sp>
      <p:sp>
        <p:nvSpPr>
          <p:cNvPr id="250" name="Google Shape;250;p4: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264" name="Google Shape;264;p5: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p6: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80000"/>
              </a:lnSpc>
              <a:spcBef>
                <a:spcPts val="0"/>
              </a:spcBef>
              <a:spcAft>
                <a:spcPts val="0"/>
              </a:spcAft>
              <a:buClr>
                <a:schemeClr val="dk1"/>
              </a:buClr>
              <a:buSzPts val="1110"/>
              <a:buFont typeface="Calibri"/>
              <a:buNone/>
            </a:pPr>
            <a:r>
              <a:rPr lang="en-US" sz="1110" b="0"/>
              <a:t>Para resumir las consideraciones clave generales:</a:t>
            </a:r>
            <a:br>
              <a:rPr lang="en-US" sz="1110" b="0"/>
            </a:br>
            <a:r>
              <a:rPr lang="en-US" sz="1110" b="0"/>
              <a:t>Introducción oportuna de los primeros alimentos a los 6 meses de edad</a:t>
            </a:r>
            <a:br>
              <a:rPr lang="en-US" sz="1110" b="0"/>
            </a:br>
            <a:r>
              <a:rPr lang="en-US" sz="1110" b="0"/>
              <a:t>La frecuencia, cantidad y textura de las comidas deben ser apropiadas para la edad del niño.</a:t>
            </a:r>
            <a:br>
              <a:rPr lang="en-US" sz="1110" b="0"/>
            </a:br>
            <a:r>
              <a:rPr lang="en-US" sz="1110" b="0"/>
              <a:t>Los alimentos deben prepararse, almacenarse y usarse de manera segura, teniendo en cuenta la higiene adecuada de los alimentos.</a:t>
            </a:r>
            <a:br>
              <a:rPr lang="en-US" sz="1110" b="0"/>
            </a:br>
            <a:r>
              <a:rPr lang="en-US" sz="1110" b="0"/>
              <a:t>Durante la enfermedad: aumente la ingesta de líquidos de los niños durante la enfermedad (incluso mediante la lactancia materna frecuente) y anime al niño a comer (por ejemplo, ofreciéndole alimentos suaves, apetitosos o favoritos). Después de la enfermedad, los cuidadores deben proporcionar comidas con más frecuencia de lo habitual y alentar al niño a comer más. Los niños en circunstancias especiales (por ejemplo, aquellos con anomalías congénitas, alergias y discapacidades) que tienen requisitos y necesidades dietéticas específicas, requerirán apoyo personalizado.</a:t>
            </a:r>
            <a:br>
              <a:rPr lang="en-US" sz="1110" b="0"/>
            </a:br>
            <a:r>
              <a:rPr lang="en-US" sz="1110" b="0"/>
              <a:t>La alimentación de los niños debe hacerse en un enfoque receptivo por parte de los cuidadores (pase a la siguiente diapositiva para discutir este tema en detalle). La interacción y el estímulo durante la alimentación son clave para un entorno de alimentación creativo y minimizar las distracciones </a:t>
            </a:r>
            <a:br>
              <a:rPr lang="en-US" sz="1110" b="0"/>
            </a:br>
            <a:r>
              <a:rPr lang="en-US" sz="1110" b="0"/>
              <a:t>Busque y responda a los signos de tener hambre y estar lleno</a:t>
            </a:r>
            <a:br>
              <a:rPr lang="en-US" sz="1110" b="0"/>
            </a:br>
            <a:r>
              <a:rPr lang="en-US" sz="1110" b="0"/>
              <a:t>Los niños no deben ser apresurados ni obligados a comer, la paciencia es clave </a:t>
            </a:r>
            <a:br>
              <a:rPr lang="en-US" sz="1110" b="0"/>
            </a:br>
            <a:r>
              <a:rPr lang="en-US" sz="1110" b="0"/>
              <a:t>Si un niño rechaza la comida, el cuidador no debe forzar la comida, sino probar más tarde, o con diferentes alimentos.</a:t>
            </a:r>
            <a:br>
              <a:rPr lang="en-US" sz="1110" b="0"/>
            </a:br>
            <a:r>
              <a:rPr lang="en-US" sz="1110" b="0"/>
              <a:t>Proporcione atención positiva cuando coman, no lo haga un problema cuando no lo hagan, sino que simplemente vuelva a intentarlo más tarde</a:t>
            </a:r>
            <a:br>
              <a:rPr lang="en-US" sz="1110" b="0"/>
            </a:br>
            <a:r>
              <a:rPr lang="en-US" sz="1110" b="0"/>
              <a:t>Alimentación activa (también conocida como alimentación receptiva) </a:t>
            </a:r>
            <a:br>
              <a:rPr lang="en-US" sz="1110" b="0"/>
            </a:br>
            <a:r>
              <a:rPr lang="en-US" sz="1110" b="0"/>
              <a:t>Higiene </a:t>
            </a:r>
            <a:endParaRPr sz="1110" b="0"/>
          </a:p>
          <a:p>
            <a:pPr marL="0" lvl="0" indent="0" algn="l" rtl="0">
              <a:lnSpc>
                <a:spcPct val="80000"/>
              </a:lnSpc>
              <a:spcBef>
                <a:spcPts val="333"/>
              </a:spcBef>
              <a:spcAft>
                <a:spcPts val="0"/>
              </a:spcAft>
              <a:buNone/>
            </a:pPr>
            <a:endParaRPr sz="1110"/>
          </a:p>
        </p:txBody>
      </p:sp>
      <p:sp>
        <p:nvSpPr>
          <p:cNvPr id="273" name="Google Shape;273;p6: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2" name="Google Shape;282;p7: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b="0"/>
              <a:t>Dedique tiempo a resaltar esta diapositiva, ya que presenta el aspecto más importante de la alimentación complementaria: que de hecho es "complementaria" a la lactancia materna continua.</a:t>
            </a:r>
            <a:br>
              <a:rPr lang="en-US" b="0"/>
            </a:br>
            <a:r>
              <a:rPr lang="en-US" b="0"/>
              <a:t>Podemos ver en este diagrama que la leche materna constituye la dieta completa para un niño de hasta 6 meses. A partir de entonces y hasta los 2 años de edad, la mayoría de las necesidades de nutrientes del niño siguen siendo satisfechas por la leche materna (¡tenga en cuenta en este gráfico que en realidad la proporción de nutrientes proporcionados por la leche materna aumenta después de 6 meses!) Hay lactancia materna parcial porque se están introduciendo algunos de los alimentos complementarios además de la leche materna. Después de dos años, los alimentos complementarios forman cada vez más la mayor parte de la dieta del niño.</a:t>
            </a:r>
            <a:br>
              <a:rPr lang="en-US" b="0"/>
            </a:br>
            <a:endParaRPr/>
          </a:p>
        </p:txBody>
      </p:sp>
      <p:sp>
        <p:nvSpPr>
          <p:cNvPr id="283" name="Google Shape;283;p7: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9: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a:t>Preguntar ¿Esta es una buena dieta para comenzar a los niños pequeños?</a:t>
            </a:r>
            <a:endParaRPr/>
          </a:p>
        </p:txBody>
      </p:sp>
      <p:sp>
        <p:nvSpPr>
          <p:cNvPr id="292" name="Google Shape;292;p9: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0: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0: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US"/>
              <a:t>Leche materna, una gama diversa y nutritiva de alimentos que incluyen productos de origen animal. Evite los alimentos procesados y con alto contenido de azúcar.</a:t>
            </a:r>
            <a:br>
              <a:rPr lang="en-US"/>
            </a:br>
            <a:endParaRPr/>
          </a:p>
        </p:txBody>
      </p:sp>
      <p:sp>
        <p:nvSpPr>
          <p:cNvPr id="312" name="Google Shape;312;p10: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1"/>
        <p:cNvGrpSpPr/>
        <p:nvPr/>
      </p:nvGrpSpPr>
      <p:grpSpPr>
        <a:xfrm>
          <a:off x="0" y="0"/>
          <a:ext cx="0" cy="0"/>
          <a:chOff x="0" y="0"/>
          <a:chExt cx="0" cy="0"/>
        </a:xfrm>
      </p:grpSpPr>
      <p:sp>
        <p:nvSpPr>
          <p:cNvPr id="22" name="Google Shape;22;p32"/>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23" name="Google Shape;23;p32"/>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pic>
        <p:nvPicPr>
          <p:cNvPr id="24" name="Google Shape;24;p32"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27063" y="303213"/>
            <a:ext cx="2017712" cy="412750"/>
          </a:xfrm>
          <a:prstGeom prst="rect">
            <a:avLst/>
          </a:prstGeom>
          <a:noFill/>
          <a:ln>
            <a:noFill/>
          </a:ln>
        </p:spPr>
      </p:pic>
      <p:sp>
        <p:nvSpPr>
          <p:cNvPr id="25" name="Google Shape;25;p32"/>
          <p:cNvSpPr txBox="1">
            <a:spLocks noGrp="1"/>
          </p:cNvSpPr>
          <p:nvPr>
            <p:ph type="ctrTitle"/>
          </p:nvPr>
        </p:nvSpPr>
        <p:spPr>
          <a:xfrm>
            <a:off x="625148" y="866775"/>
            <a:ext cx="8075613" cy="1197787"/>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SzPts val="1400"/>
              <a:buNone/>
              <a:defRPr sz="4800" b="0" i="0" cap="none">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2"/>
          <p:cNvSpPr>
            <a:spLocks noGrp="1"/>
          </p:cNvSpPr>
          <p:nvPr>
            <p:ph type="pic" idx="2"/>
          </p:nvPr>
        </p:nvSpPr>
        <p:spPr>
          <a:xfrm>
            <a:off x="150813" y="2213627"/>
            <a:ext cx="8829675" cy="4494213"/>
          </a:xfrm>
          <a:prstGeom prst="rect">
            <a:avLst/>
          </a:prstGeom>
          <a:noFill/>
          <a:ln>
            <a:noFill/>
          </a:ln>
        </p:spPr>
      </p:sp>
      <p:sp>
        <p:nvSpPr>
          <p:cNvPr id="27" name="Google Shape;27;p32"/>
          <p:cNvSpPr txBox="1">
            <a:spLocks noGrp="1"/>
          </p:cNvSpPr>
          <p:nvPr>
            <p:ph type="dt" idx="10"/>
          </p:nvPr>
        </p:nvSpPr>
        <p:spPr>
          <a:xfrm>
            <a:off x="7223125" y="344488"/>
            <a:ext cx="15811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x2 Content">
  <p:cSld name="Title and x2 Content">
    <p:spTree>
      <p:nvGrpSpPr>
        <p:cNvPr id="1" name="Shape 120"/>
        <p:cNvGrpSpPr/>
        <p:nvPr/>
      </p:nvGrpSpPr>
      <p:grpSpPr>
        <a:xfrm>
          <a:off x="0" y="0"/>
          <a:ext cx="0" cy="0"/>
          <a:chOff x="0" y="0"/>
          <a:chExt cx="0" cy="0"/>
        </a:xfrm>
      </p:grpSpPr>
      <p:sp>
        <p:nvSpPr>
          <p:cNvPr id="121" name="Google Shape;121;p46"/>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46"/>
          <p:cNvSpPr txBox="1">
            <a:spLocks noGrp="1"/>
          </p:cNvSpPr>
          <p:nvPr>
            <p:ph type="body" idx="1"/>
          </p:nvPr>
        </p:nvSpPr>
        <p:spPr>
          <a:xfrm>
            <a:off x="431147" y="1600200"/>
            <a:ext cx="3997571"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3" name="Google Shape;123;p46"/>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4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4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26" name="Google Shape;126;p46"/>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7" name="Google Shape;127;p46"/>
          <p:cNvSpPr txBox="1">
            <a:spLocks noGrp="1"/>
          </p:cNvSpPr>
          <p:nvPr>
            <p:ph type="body" idx="3"/>
          </p:nvPr>
        </p:nvSpPr>
        <p:spPr>
          <a:xfrm>
            <a:off x="4709703" y="1600200"/>
            <a:ext cx="3997571"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8"/>
        <p:cNvGrpSpPr/>
        <p:nvPr/>
      </p:nvGrpSpPr>
      <p:grpSpPr>
        <a:xfrm>
          <a:off x="0" y="0"/>
          <a:ext cx="0" cy="0"/>
          <a:chOff x="0" y="0"/>
          <a:chExt cx="0" cy="0"/>
        </a:xfrm>
      </p:grpSpPr>
      <p:sp>
        <p:nvSpPr>
          <p:cNvPr id="129" name="Google Shape;129;p47"/>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0" name="Google Shape;130;p47"/>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4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4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33" name="Google Shape;133;p47"/>
          <p:cNvSpPr txBox="1">
            <a:spLocks noGrp="1"/>
          </p:cNvSpPr>
          <p:nvPr>
            <p:ph type="body" idx="1"/>
          </p:nvPr>
        </p:nvSpPr>
        <p:spPr>
          <a:xfrm>
            <a:off x="425286" y="705600"/>
            <a:ext cx="8282151" cy="363537"/>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34"/>
        <p:cNvGrpSpPr/>
        <p:nvPr/>
      </p:nvGrpSpPr>
      <p:grpSpPr>
        <a:xfrm>
          <a:off x="0" y="0"/>
          <a:ext cx="0" cy="0"/>
          <a:chOff x="0" y="0"/>
          <a:chExt cx="0" cy="0"/>
        </a:xfrm>
      </p:grpSpPr>
      <p:sp>
        <p:nvSpPr>
          <p:cNvPr id="135" name="Google Shape;135;p48"/>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4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4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38" name="Google Shape;138;p48"/>
          <p:cNvSpPr/>
          <p:nvPr/>
        </p:nvSpPr>
        <p:spPr>
          <a:xfrm>
            <a:off x="345179" y="1081128"/>
            <a:ext cx="8458854" cy="182359"/>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tatement &amp; image">
  <p:cSld name="Statement &amp; image">
    <p:spTree>
      <p:nvGrpSpPr>
        <p:cNvPr id="1" name="Shape 139"/>
        <p:cNvGrpSpPr/>
        <p:nvPr/>
      </p:nvGrpSpPr>
      <p:grpSpPr>
        <a:xfrm>
          <a:off x="0" y="0"/>
          <a:ext cx="0" cy="0"/>
          <a:chOff x="0" y="0"/>
          <a:chExt cx="0" cy="0"/>
        </a:xfrm>
      </p:grpSpPr>
      <p:sp>
        <p:nvSpPr>
          <p:cNvPr id="140" name="Google Shape;140;p49"/>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4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4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43" name="Google Shape;143;p49"/>
          <p:cNvSpPr/>
          <p:nvPr/>
        </p:nvSpPr>
        <p:spPr>
          <a:xfrm>
            <a:off x="345179" y="1081128"/>
            <a:ext cx="8458854" cy="182359"/>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44" name="Google Shape;144;p49"/>
          <p:cNvSpPr>
            <a:spLocks noGrp="1"/>
          </p:cNvSpPr>
          <p:nvPr>
            <p:ph type="pic" idx="2"/>
          </p:nvPr>
        </p:nvSpPr>
        <p:spPr>
          <a:xfrm>
            <a:off x="147637" y="147638"/>
            <a:ext cx="8837613" cy="615950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tatement 1">
  <p:cSld name="Statement 1">
    <p:spTree>
      <p:nvGrpSpPr>
        <p:cNvPr id="1" name="Shape 145"/>
        <p:cNvGrpSpPr/>
        <p:nvPr/>
      </p:nvGrpSpPr>
      <p:grpSpPr>
        <a:xfrm>
          <a:off x="0" y="0"/>
          <a:ext cx="0" cy="0"/>
          <a:chOff x="0" y="0"/>
          <a:chExt cx="0" cy="0"/>
        </a:xfrm>
      </p:grpSpPr>
      <p:sp>
        <p:nvSpPr>
          <p:cNvPr id="146" name="Google Shape;146;p50"/>
          <p:cNvSpPr/>
          <p:nvPr/>
        </p:nvSpPr>
        <p:spPr>
          <a:xfrm>
            <a:off x="0" y="1171574"/>
            <a:ext cx="9144000" cy="5686426"/>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47" name="Google Shape;147;p50"/>
          <p:cNvSpPr/>
          <p:nvPr/>
        </p:nvSpPr>
        <p:spPr>
          <a:xfrm>
            <a:off x="147638" y="147638"/>
            <a:ext cx="8832850" cy="6710362"/>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48" name="Google Shape;148;p50"/>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50"/>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50"/>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151" name="Google Shape;151;p50"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52" name="Google Shape;152;p50"/>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53" name="Google Shape;153;p50"/>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tatement 2">
  <p:cSld name="Statement 2">
    <p:spTree>
      <p:nvGrpSpPr>
        <p:cNvPr id="1" name="Shape 154"/>
        <p:cNvGrpSpPr/>
        <p:nvPr/>
      </p:nvGrpSpPr>
      <p:grpSpPr>
        <a:xfrm>
          <a:off x="0" y="0"/>
          <a:ext cx="0" cy="0"/>
          <a:chOff x="0" y="0"/>
          <a:chExt cx="0" cy="0"/>
        </a:xfrm>
      </p:grpSpPr>
      <p:sp>
        <p:nvSpPr>
          <p:cNvPr id="155" name="Google Shape;155;p51"/>
          <p:cNvSpPr/>
          <p:nvPr/>
        </p:nvSpPr>
        <p:spPr>
          <a:xfrm>
            <a:off x="0" y="0"/>
            <a:ext cx="9144000" cy="630713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56" name="Google Shape;156;p51"/>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51"/>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51"/>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159" name="Google Shape;159;p51"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tatement 3">
  <p:cSld name="Statement 3">
    <p:spTree>
      <p:nvGrpSpPr>
        <p:cNvPr id="1" name="Shape 160"/>
        <p:cNvGrpSpPr/>
        <p:nvPr/>
      </p:nvGrpSpPr>
      <p:grpSpPr>
        <a:xfrm>
          <a:off x="0" y="0"/>
          <a:ext cx="0" cy="0"/>
          <a:chOff x="0" y="0"/>
          <a:chExt cx="0" cy="0"/>
        </a:xfrm>
      </p:grpSpPr>
      <p:sp>
        <p:nvSpPr>
          <p:cNvPr id="161" name="Google Shape;161;p52"/>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62" name="Google Shape;162;p52"/>
          <p:cNvSpPr>
            <a:spLocks noGrp="1"/>
          </p:cNvSpPr>
          <p:nvPr>
            <p:ph type="pic" idx="2"/>
          </p:nvPr>
        </p:nvSpPr>
        <p:spPr>
          <a:xfrm>
            <a:off x="4910667" y="4233416"/>
            <a:ext cx="2253884" cy="625148"/>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163"/>
        <p:cNvGrpSpPr/>
        <p:nvPr/>
      </p:nvGrpSpPr>
      <p:grpSpPr>
        <a:xfrm>
          <a:off x="0" y="0"/>
          <a:ext cx="0" cy="0"/>
          <a:chOff x="0" y="0"/>
          <a:chExt cx="0" cy="0"/>
        </a:xfrm>
      </p:grpSpPr>
      <p:sp>
        <p:nvSpPr>
          <p:cNvPr id="164" name="Google Shape;164;p53"/>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165" name="Google Shape;165;p53" descr="Thank_you_STC_logo_lockup.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392617" y="2113411"/>
            <a:ext cx="4355592" cy="202387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Save the Children header">
  <p:cSld name="Save the Children header">
    <p:spTree>
      <p:nvGrpSpPr>
        <p:cNvPr id="1" name="Shape 166"/>
        <p:cNvGrpSpPr/>
        <p:nvPr/>
      </p:nvGrpSpPr>
      <p:grpSpPr>
        <a:xfrm>
          <a:off x="0" y="0"/>
          <a:ext cx="0" cy="0"/>
          <a:chOff x="0" y="0"/>
          <a:chExt cx="0" cy="0"/>
        </a:xfrm>
      </p:grpSpPr>
      <p:sp>
        <p:nvSpPr>
          <p:cNvPr id="167" name="Google Shape;167;p54"/>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68" name="Google Shape;168;p54"/>
          <p:cNvSpPr/>
          <p:nvPr/>
        </p:nvSpPr>
        <p:spPr>
          <a:xfrm>
            <a:off x="1442676" y="2370672"/>
            <a:ext cx="6255472" cy="1583233"/>
          </a:xfrm>
          <a:prstGeom prst="roundRect">
            <a:avLst>
              <a:gd name="adj" fmla="val 8552"/>
            </a:avLst>
          </a:prstGeom>
          <a:solidFill>
            <a:srgbClr val="FFFFFF"/>
          </a:solidFill>
          <a:ln w="9525" cap="flat" cmpd="sng">
            <a:solidFill>
              <a:srgbClr val="FFFFFF"/>
            </a:solidFill>
            <a:prstDash val="solid"/>
            <a:round/>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3200" b="1" i="0">
              <a:solidFill>
                <a:srgbClr val="222221"/>
              </a:solidFill>
              <a:latin typeface="Oswald"/>
              <a:ea typeface="Oswald"/>
              <a:cs typeface="Oswald"/>
              <a:sym typeface="Oswald"/>
            </a:endParaRPr>
          </a:p>
        </p:txBody>
      </p:sp>
      <p:pic>
        <p:nvPicPr>
          <p:cNvPr id="169" name="Google Shape;169;p54"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634139" y="2562159"/>
            <a:ext cx="5872546" cy="120028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4_Title Slide (US Child)">
  <p:cSld name="4_Title Slide (US Child)">
    <p:bg>
      <p:bgPr>
        <a:blipFill>
          <a:blip r:embed="rId2">
            <a:alphaModFix/>
          </a:blip>
          <a:stretch>
            <a:fillRect/>
          </a:stretch>
        </a:blipFill>
        <a:effectLst/>
      </p:bgPr>
    </p:bg>
    <p:spTree>
      <p:nvGrpSpPr>
        <p:cNvPr id="1" name="Shape 170"/>
        <p:cNvGrpSpPr/>
        <p:nvPr/>
      </p:nvGrpSpPr>
      <p:grpSpPr>
        <a:xfrm>
          <a:off x="0" y="0"/>
          <a:ext cx="0" cy="0"/>
          <a:chOff x="0" y="0"/>
          <a:chExt cx="0" cy="0"/>
        </a:xfrm>
      </p:grpSpPr>
      <p:sp>
        <p:nvSpPr>
          <p:cNvPr id="171" name="Google Shape;171;p55"/>
          <p:cNvSpPr/>
          <p:nvPr/>
        </p:nvSpPr>
        <p:spPr>
          <a:xfrm>
            <a:off x="0" y="5970588"/>
            <a:ext cx="9144000" cy="887412"/>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72" name="Google Shape;172;p55"/>
          <p:cNvSpPr/>
          <p:nvPr/>
        </p:nvSpPr>
        <p:spPr>
          <a:xfrm>
            <a:off x="-9525" y="6070600"/>
            <a:ext cx="2295525" cy="696913"/>
          </a:xfrm>
          <a:prstGeom prst="rect">
            <a:avLst/>
          </a:prstGeom>
          <a:solidFill>
            <a:srgbClr val="D8002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sp>
        <p:nvSpPr>
          <p:cNvPr id="173" name="Google Shape;173;p55"/>
          <p:cNvSpPr/>
          <p:nvPr/>
        </p:nvSpPr>
        <p:spPr>
          <a:xfrm>
            <a:off x="2371725" y="6070600"/>
            <a:ext cx="6784975" cy="685800"/>
          </a:xfrm>
          <a:prstGeom prst="rect">
            <a:avLst/>
          </a:prstGeom>
          <a:solidFill>
            <a:srgbClr val="8D9EB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pic>
        <p:nvPicPr>
          <p:cNvPr id="174" name="Google Shape;174;p55" descr="485&amp;k-[Converted].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708775" y="6208713"/>
            <a:ext cx="1962150" cy="471487"/>
          </a:xfrm>
          <a:prstGeom prst="rect">
            <a:avLst/>
          </a:prstGeom>
          <a:noFill/>
          <a:ln>
            <a:noFill/>
          </a:ln>
        </p:spPr>
      </p:pic>
      <p:sp>
        <p:nvSpPr>
          <p:cNvPr id="175" name="Google Shape;175;p55"/>
          <p:cNvSpPr txBox="1">
            <a:spLocks noGrp="1"/>
          </p:cNvSpPr>
          <p:nvPr>
            <p:ph type="title"/>
          </p:nvPr>
        </p:nvSpPr>
        <p:spPr>
          <a:xfrm>
            <a:off x="990600" y="2311400"/>
            <a:ext cx="7848600" cy="2717800"/>
          </a:xfrm>
          <a:prstGeom prst="rect">
            <a:avLst/>
          </a:prstGeom>
          <a:noFill/>
          <a:ln>
            <a:noFill/>
          </a:ln>
        </p:spPr>
        <p:txBody>
          <a:bodyPr spcFirstLastPara="1" wrap="square" lIns="0" tIns="0" rIns="0" bIns="0" anchor="ctr" anchorCtr="0">
            <a:normAutofit/>
          </a:bodyPr>
          <a:lstStyle>
            <a:lvl1pPr lvl="0" algn="r">
              <a:spcBef>
                <a:spcPts val="0"/>
              </a:spcBef>
              <a:spcAft>
                <a:spcPts val="0"/>
              </a:spcAft>
              <a:buClr>
                <a:schemeClr val="lt1"/>
              </a:buClr>
              <a:buSzPts val="3600"/>
              <a:buFont typeface="Gill Sans"/>
              <a:buNone/>
              <a:defRPr sz="3600" b="0" i="0" cap="none">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6" name="Google Shape;176;p55"/>
          <p:cNvSpPr txBox="1">
            <a:spLocks noGrp="1"/>
          </p:cNvSpPr>
          <p:nvPr>
            <p:ph type="body" idx="1"/>
          </p:nvPr>
        </p:nvSpPr>
        <p:spPr>
          <a:xfrm>
            <a:off x="990600" y="5054600"/>
            <a:ext cx="7848600" cy="711200"/>
          </a:xfrm>
          <a:prstGeom prst="rect">
            <a:avLst/>
          </a:prstGeom>
          <a:noFill/>
          <a:ln>
            <a:noFill/>
          </a:ln>
        </p:spPr>
        <p:txBody>
          <a:bodyPr spcFirstLastPara="1" wrap="square" lIns="0" tIns="0" rIns="0" bIns="0" anchor="t" anchorCtr="0">
            <a:normAutofit/>
          </a:bodyPr>
          <a:lstStyle>
            <a:lvl1pPr marL="457200" lvl="0" indent="-228600" algn="r">
              <a:spcBef>
                <a:spcPts val="0"/>
              </a:spcBef>
              <a:spcAft>
                <a:spcPts val="0"/>
              </a:spcAft>
              <a:buClr>
                <a:schemeClr val="lt2"/>
              </a:buClr>
              <a:buSzPts val="1400"/>
              <a:buNone/>
              <a:defRPr sz="1400" b="0" i="1"/>
            </a:lvl1pPr>
            <a:lvl2pPr marL="914400" lvl="1" indent="-228600" algn="r">
              <a:spcBef>
                <a:spcPts val="600"/>
              </a:spcBef>
              <a:spcAft>
                <a:spcPts val="0"/>
              </a:spcAft>
              <a:buClr>
                <a:schemeClr val="lt1"/>
              </a:buClr>
              <a:buSzPts val="1500"/>
              <a:buNone/>
              <a:defRPr/>
            </a:lvl2pPr>
            <a:lvl3pPr marL="1371600" lvl="2" indent="-228600" algn="r">
              <a:spcBef>
                <a:spcPts val="600"/>
              </a:spcBef>
              <a:spcAft>
                <a:spcPts val="0"/>
              </a:spcAft>
              <a:buSzPts val="1400"/>
              <a:buNone/>
              <a:defRPr/>
            </a:lvl3pPr>
            <a:lvl4pPr marL="1828800" lvl="3" indent="-228600" algn="r">
              <a:spcBef>
                <a:spcPts val="600"/>
              </a:spcBef>
              <a:spcAft>
                <a:spcPts val="0"/>
              </a:spcAft>
              <a:buClr>
                <a:schemeClr val="lt1"/>
              </a:buClr>
              <a:buSzPts val="1300"/>
              <a:buNone/>
              <a:defRPr/>
            </a:lvl4pPr>
            <a:lvl5pPr marL="2286000" lvl="4" indent="-228600" algn="r">
              <a:spcBef>
                <a:spcPts val="600"/>
              </a:spcBef>
              <a:spcAft>
                <a:spcPts val="0"/>
              </a:spcAft>
              <a:buSzPts val="1200"/>
              <a:buNone/>
              <a:defRPr/>
            </a:lvl5pPr>
            <a:lvl6pPr marL="2743200" lvl="5" indent="-342900" algn="l">
              <a:spcBef>
                <a:spcPts val="600"/>
              </a:spcBef>
              <a:spcAft>
                <a:spcPts val="0"/>
              </a:spcAft>
              <a:buClr>
                <a:schemeClr val="lt1"/>
              </a:buClr>
              <a:buSzPts val="1800"/>
              <a:buChar char="•"/>
              <a:defRPr/>
            </a:lvl6pPr>
            <a:lvl7pPr marL="3200400" lvl="6" indent="-342900" algn="l">
              <a:spcBef>
                <a:spcPts val="360"/>
              </a:spcBef>
              <a:spcAft>
                <a:spcPts val="0"/>
              </a:spcAft>
              <a:buClr>
                <a:schemeClr val="lt1"/>
              </a:buClr>
              <a:buSzPts val="1800"/>
              <a:buChar char="•"/>
              <a:defRPr/>
            </a:lvl7pPr>
            <a:lvl8pPr marL="3657600" lvl="7" indent="-342900" algn="l">
              <a:spcBef>
                <a:spcPts val="360"/>
              </a:spcBef>
              <a:spcAft>
                <a:spcPts val="0"/>
              </a:spcAft>
              <a:buClr>
                <a:schemeClr val="lt1"/>
              </a:buClr>
              <a:buSzPts val="1800"/>
              <a:buChar char="•"/>
              <a:defRPr/>
            </a:lvl8pPr>
            <a:lvl9pPr marL="4114800" lvl="8" indent="-342900" algn="l">
              <a:spcBef>
                <a:spcPts val="360"/>
              </a:spcBef>
              <a:spcAft>
                <a:spcPts val="0"/>
              </a:spcAft>
              <a:buClr>
                <a:schemeClr val="lt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Agenda" type="obj">
  <p:cSld name="OBJECT">
    <p:spTree>
      <p:nvGrpSpPr>
        <p:cNvPr id="1" name="Shape 40"/>
        <p:cNvGrpSpPr/>
        <p:nvPr/>
      </p:nvGrpSpPr>
      <p:grpSpPr>
        <a:xfrm>
          <a:off x="0" y="0"/>
          <a:ext cx="0" cy="0"/>
          <a:chOff x="0" y="0"/>
          <a:chExt cx="0" cy="0"/>
        </a:xfrm>
      </p:grpSpPr>
      <p:sp>
        <p:nvSpPr>
          <p:cNvPr id="41" name="Google Shape;41;p34"/>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42" name="Google Shape;42;p34"/>
          <p:cNvSpPr/>
          <p:nvPr/>
        </p:nvSpPr>
        <p:spPr>
          <a:xfrm>
            <a:off x="147638" y="1171575"/>
            <a:ext cx="8832850" cy="513556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pic>
        <p:nvPicPr>
          <p:cNvPr id="43" name="Google Shape;43;p34"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44" name="Google Shape;44;p34"/>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45" name="Google Shape;45;p34"/>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sp>
        <p:nvSpPr>
          <p:cNvPr id="46" name="Google Shape;46;p34"/>
          <p:cNvSpPr txBox="1">
            <a:spLocks noGrp="1"/>
          </p:cNvSpPr>
          <p:nvPr>
            <p:ph type="title"/>
          </p:nvPr>
        </p:nvSpPr>
        <p:spPr>
          <a:xfrm>
            <a:off x="424634" y="202994"/>
            <a:ext cx="8282640" cy="78760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sz="4800" b="0" i="0" cap="none">
                <a:solidFill>
                  <a:schemeClr val="lt1"/>
                </a:solidFill>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4"/>
          <p:cNvSpPr txBox="1">
            <a:spLocks noGrp="1"/>
          </p:cNvSpPr>
          <p:nvPr>
            <p:ph type="body" idx="1"/>
          </p:nvPr>
        </p:nvSpPr>
        <p:spPr>
          <a:xfrm>
            <a:off x="431147" y="1600200"/>
            <a:ext cx="8276127" cy="4547903"/>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b="0">
                <a:solidFill>
                  <a:schemeClr val="dk1"/>
                </a:solidFill>
              </a:defRPr>
            </a:lvl1pPr>
            <a:lvl2pPr marL="914400" lvl="1" indent="-342900" algn="l">
              <a:spcBef>
                <a:spcPts val="600"/>
              </a:spcBef>
              <a:spcAft>
                <a:spcPts val="0"/>
              </a:spcAft>
              <a:buClr>
                <a:schemeClr val="dk2"/>
              </a:buClr>
              <a:buSzPts val="1800"/>
              <a:buFont typeface="Arial"/>
              <a:buChar char="•"/>
              <a:defRPr sz="1800"/>
            </a:lvl2pPr>
            <a:lvl3pPr marL="1371600" lvl="2" indent="-342900" algn="l">
              <a:spcBef>
                <a:spcPts val="600"/>
              </a:spcBef>
              <a:spcAft>
                <a:spcPts val="0"/>
              </a:spcAft>
              <a:buSzPts val="1800"/>
              <a:buChar char="•"/>
              <a:defRPr sz="1800"/>
            </a:lvl3pPr>
            <a:lvl4pPr marL="1828800" lvl="3" indent="-342900" algn="l">
              <a:spcBef>
                <a:spcPts val="600"/>
              </a:spcBef>
              <a:spcAft>
                <a:spcPts val="0"/>
              </a:spcAft>
              <a:buClr>
                <a:schemeClr val="dk2"/>
              </a:buClr>
              <a:buSzPts val="1800"/>
              <a:buFont typeface="Arial"/>
              <a:buChar char="•"/>
              <a:defRPr sz="1800"/>
            </a:lvl4pPr>
            <a:lvl5pPr marL="2286000" lvl="4" indent="-342900" algn="l">
              <a:spcBef>
                <a:spcPts val="600"/>
              </a:spcBef>
              <a:spcAft>
                <a:spcPts val="0"/>
              </a:spcAft>
              <a:buSzPts val="1800"/>
              <a:buChar char="•"/>
              <a:defRPr sz="18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8" name="Google Shape;48;p34"/>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4"/>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34"/>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000" b="0" i="0">
                <a:solidFill>
                  <a:srgbClr val="222221"/>
                </a:solidFill>
                <a:latin typeface="Gill Sans"/>
                <a:ea typeface="Gill Sans"/>
                <a:cs typeface="Gill Sans"/>
                <a:sym typeface="Gill Sans"/>
              </a:defRPr>
            </a:lvl1pPr>
            <a:lvl2pPr marL="0" marR="0" lvl="1" indent="0" algn="r">
              <a:spcBef>
                <a:spcPts val="0"/>
              </a:spcBef>
              <a:spcAft>
                <a:spcPts val="0"/>
              </a:spcAft>
              <a:buNone/>
              <a:defRPr sz="1000" b="0" i="0">
                <a:solidFill>
                  <a:srgbClr val="222221"/>
                </a:solidFill>
                <a:latin typeface="Gill Sans"/>
                <a:ea typeface="Gill Sans"/>
                <a:cs typeface="Gill Sans"/>
                <a:sym typeface="Gill Sans"/>
              </a:defRPr>
            </a:lvl2pPr>
            <a:lvl3pPr marL="0" marR="0" lvl="2" indent="0" algn="r">
              <a:spcBef>
                <a:spcPts val="0"/>
              </a:spcBef>
              <a:spcAft>
                <a:spcPts val="0"/>
              </a:spcAft>
              <a:buNone/>
              <a:defRPr sz="1000" b="0" i="0">
                <a:solidFill>
                  <a:srgbClr val="222221"/>
                </a:solidFill>
                <a:latin typeface="Gill Sans"/>
                <a:ea typeface="Gill Sans"/>
                <a:cs typeface="Gill Sans"/>
                <a:sym typeface="Gill Sans"/>
              </a:defRPr>
            </a:lvl3pPr>
            <a:lvl4pPr marL="0" marR="0" lvl="3" indent="0" algn="r">
              <a:spcBef>
                <a:spcPts val="0"/>
              </a:spcBef>
              <a:spcAft>
                <a:spcPts val="0"/>
              </a:spcAft>
              <a:buNone/>
              <a:defRPr sz="1000" b="0" i="0">
                <a:solidFill>
                  <a:srgbClr val="222221"/>
                </a:solidFill>
                <a:latin typeface="Gill Sans"/>
                <a:ea typeface="Gill Sans"/>
                <a:cs typeface="Gill Sans"/>
                <a:sym typeface="Gill Sans"/>
              </a:defRPr>
            </a:lvl4pPr>
            <a:lvl5pPr marL="0" marR="0" lvl="4" indent="0" algn="r">
              <a:spcBef>
                <a:spcPts val="0"/>
              </a:spcBef>
              <a:spcAft>
                <a:spcPts val="0"/>
              </a:spcAft>
              <a:buNone/>
              <a:defRPr sz="1000" b="0" i="0">
                <a:solidFill>
                  <a:srgbClr val="222221"/>
                </a:solidFill>
                <a:latin typeface="Gill Sans"/>
                <a:ea typeface="Gill Sans"/>
                <a:cs typeface="Gill Sans"/>
                <a:sym typeface="Gill Sans"/>
              </a:defRPr>
            </a:lvl5pPr>
            <a:lvl6pPr marL="0" marR="0" lvl="5" indent="0" algn="r">
              <a:spcBef>
                <a:spcPts val="0"/>
              </a:spcBef>
              <a:spcAft>
                <a:spcPts val="0"/>
              </a:spcAft>
              <a:buNone/>
              <a:defRPr sz="1000" b="0" i="0">
                <a:solidFill>
                  <a:srgbClr val="222221"/>
                </a:solidFill>
                <a:latin typeface="Gill Sans"/>
                <a:ea typeface="Gill Sans"/>
                <a:cs typeface="Gill Sans"/>
                <a:sym typeface="Gill Sans"/>
              </a:defRPr>
            </a:lvl6pPr>
            <a:lvl7pPr marL="0" marR="0" lvl="6" indent="0" algn="r">
              <a:spcBef>
                <a:spcPts val="0"/>
              </a:spcBef>
              <a:spcAft>
                <a:spcPts val="0"/>
              </a:spcAft>
              <a:buNone/>
              <a:defRPr sz="1000" b="0" i="0">
                <a:solidFill>
                  <a:srgbClr val="222221"/>
                </a:solidFill>
                <a:latin typeface="Gill Sans"/>
                <a:ea typeface="Gill Sans"/>
                <a:cs typeface="Gill Sans"/>
                <a:sym typeface="Gill Sans"/>
              </a:defRPr>
            </a:lvl7pPr>
            <a:lvl8pPr marL="0" marR="0" lvl="7" indent="0" algn="r">
              <a:spcBef>
                <a:spcPts val="0"/>
              </a:spcBef>
              <a:spcAft>
                <a:spcPts val="0"/>
              </a:spcAft>
              <a:buNone/>
              <a:defRPr sz="1000" b="0" i="0">
                <a:solidFill>
                  <a:srgbClr val="222221"/>
                </a:solidFill>
                <a:latin typeface="Gill Sans"/>
                <a:ea typeface="Gill Sans"/>
                <a:cs typeface="Gill Sans"/>
                <a:sym typeface="Gill Sans"/>
              </a:defRPr>
            </a:lvl8pPr>
            <a:lvl9pPr marL="0" marR="0" lvl="8" indent="0" algn="r">
              <a:spcBef>
                <a:spcPts val="0"/>
              </a:spcBef>
              <a:spcAft>
                <a:spcPts val="0"/>
              </a:spcAft>
              <a:buNone/>
              <a:defRPr sz="1000" b="0" i="0">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ColText_RtPhoto">
  <p:cSld name="1ColText_RtPhoto">
    <p:spTree>
      <p:nvGrpSpPr>
        <p:cNvPr id="1" name="Shape 177"/>
        <p:cNvGrpSpPr/>
        <p:nvPr/>
      </p:nvGrpSpPr>
      <p:grpSpPr>
        <a:xfrm>
          <a:off x="0" y="0"/>
          <a:ext cx="0" cy="0"/>
          <a:chOff x="0" y="0"/>
          <a:chExt cx="0" cy="0"/>
        </a:xfrm>
      </p:grpSpPr>
      <p:sp>
        <p:nvSpPr>
          <p:cNvPr id="178" name="Google Shape;178;p56"/>
          <p:cNvSpPr txBox="1">
            <a:spLocks noGrp="1"/>
          </p:cNvSpPr>
          <p:nvPr>
            <p:ph type="body" idx="1"/>
          </p:nvPr>
        </p:nvSpPr>
        <p:spPr>
          <a:xfrm>
            <a:off x="495300" y="1865376"/>
            <a:ext cx="3657600" cy="3962400"/>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sz="1800"/>
            </a:lvl1pPr>
            <a:lvl2pPr marL="914400" lvl="1" indent="-228600" algn="l">
              <a:spcBef>
                <a:spcPts val="600"/>
              </a:spcBef>
              <a:spcAft>
                <a:spcPts val="0"/>
              </a:spcAft>
              <a:buClr>
                <a:schemeClr val="dk1"/>
              </a:buClr>
              <a:buSzPts val="1600"/>
              <a:buNone/>
              <a:defRPr sz="1600"/>
            </a:lvl2pPr>
            <a:lvl3pPr marL="1371600" marR="0" lvl="2" indent="-264160" algn="l">
              <a:lnSpc>
                <a:spcPct val="100000"/>
              </a:lnSpc>
              <a:spcBef>
                <a:spcPts val="600"/>
              </a:spcBef>
              <a:spcAft>
                <a:spcPts val="0"/>
              </a:spcAft>
              <a:buClr>
                <a:srgbClr val="8D9EB2"/>
              </a:buClr>
              <a:buSzPts val="560"/>
              <a:buFont typeface="Noto Sans Symbols"/>
              <a:buChar char="■"/>
              <a:defRPr sz="1400">
                <a:solidFill>
                  <a:schemeClr val="dk1"/>
                </a:solidFill>
                <a:latin typeface="Gill Sans"/>
                <a:ea typeface="Gill Sans"/>
                <a:cs typeface="Gill Sans"/>
                <a:sym typeface="Gill Sans"/>
              </a:defRPr>
            </a:lvl3pPr>
            <a:lvl4pPr marL="1828800" lvl="3" indent="-304800" algn="l">
              <a:spcBef>
                <a:spcPts val="0"/>
              </a:spcBef>
              <a:spcAft>
                <a:spcPts val="0"/>
              </a:spcAft>
              <a:buClr>
                <a:schemeClr val="dk1"/>
              </a:buClr>
              <a:buSzPts val="1200"/>
              <a:buChar char="–"/>
              <a:defRPr sz="1200"/>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9" name="Google Shape;179;p56"/>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3200"/>
              <a:buFont typeface="Gill Sans"/>
              <a:buNone/>
              <a:defRPr sz="32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0" name="Google Shape;180;p56"/>
          <p:cNvSpPr>
            <a:spLocks noGrp="1"/>
          </p:cNvSpPr>
          <p:nvPr>
            <p:ph type="pic" idx="2"/>
          </p:nvPr>
        </p:nvSpPr>
        <p:spPr>
          <a:xfrm>
            <a:off x="4635500" y="1865376"/>
            <a:ext cx="3924300" cy="3962400"/>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1Column_Subtitle">
  <p:cSld name="1_1Column_Subtitle">
    <p:bg>
      <p:bgPr>
        <a:blipFill>
          <a:blip r:embed="rId2">
            <a:alphaModFix/>
          </a:blip>
          <a:stretch>
            <a:fillRect/>
          </a:stretch>
        </a:blipFill>
        <a:effectLst/>
      </p:bgPr>
    </p:bg>
    <p:spTree>
      <p:nvGrpSpPr>
        <p:cNvPr id="1" name="Shape 181"/>
        <p:cNvGrpSpPr/>
        <p:nvPr/>
      </p:nvGrpSpPr>
      <p:grpSpPr>
        <a:xfrm>
          <a:off x="0" y="0"/>
          <a:ext cx="0" cy="0"/>
          <a:chOff x="0" y="0"/>
          <a:chExt cx="0" cy="0"/>
        </a:xfrm>
      </p:grpSpPr>
      <p:sp>
        <p:nvSpPr>
          <p:cNvPr id="182" name="Google Shape;182;p57"/>
          <p:cNvSpPr/>
          <p:nvPr/>
        </p:nvSpPr>
        <p:spPr>
          <a:xfrm>
            <a:off x="774700" y="0"/>
            <a:ext cx="83693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rgbClr val="FFFFFF"/>
                </a:solidFill>
                <a:latin typeface="Gill Sans"/>
                <a:ea typeface="Gill Sans"/>
                <a:cs typeface="Gill Sans"/>
                <a:sym typeface="Gill Sans"/>
              </a:rPr>
              <a:t>av</a:t>
            </a:r>
            <a:endParaRPr/>
          </a:p>
        </p:txBody>
      </p:sp>
      <p:sp>
        <p:nvSpPr>
          <p:cNvPr id="183" name="Google Shape;183;p57"/>
          <p:cNvSpPr/>
          <p:nvPr/>
        </p:nvSpPr>
        <p:spPr>
          <a:xfrm>
            <a:off x="0" y="1295400"/>
            <a:ext cx="533400" cy="228600"/>
          </a:xfrm>
          <a:prstGeom prst="rect">
            <a:avLst/>
          </a:prstGeom>
          <a:solidFill>
            <a:srgbClr val="71839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718399"/>
              </a:solidFill>
              <a:latin typeface="Gill Sans"/>
              <a:ea typeface="Gill Sans"/>
              <a:cs typeface="Gill Sans"/>
              <a:sym typeface="Gill Sans"/>
            </a:endParaRPr>
          </a:p>
        </p:txBody>
      </p:sp>
      <p:sp>
        <p:nvSpPr>
          <p:cNvPr id="184" name="Google Shape;184;p57"/>
          <p:cNvSpPr/>
          <p:nvPr/>
        </p:nvSpPr>
        <p:spPr>
          <a:xfrm>
            <a:off x="603250" y="1295400"/>
            <a:ext cx="8553450" cy="228600"/>
          </a:xfrm>
          <a:prstGeom prst="rect">
            <a:avLst/>
          </a:prstGeom>
          <a:solidFill>
            <a:srgbClr val="D8002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Gill Sans"/>
              <a:ea typeface="Gill Sans"/>
              <a:cs typeface="Gill Sans"/>
              <a:sym typeface="Gill Sans"/>
            </a:endParaRPr>
          </a:p>
        </p:txBody>
      </p:sp>
      <p:cxnSp>
        <p:nvCxnSpPr>
          <p:cNvPr id="185" name="Google Shape;185;p57"/>
          <p:cNvCxnSpPr/>
          <p:nvPr/>
        </p:nvCxnSpPr>
        <p:spPr>
          <a:xfrm>
            <a:off x="0" y="6172200"/>
            <a:ext cx="9144000" cy="0"/>
          </a:xfrm>
          <a:prstGeom prst="straightConnector1">
            <a:avLst/>
          </a:prstGeom>
          <a:noFill/>
          <a:ln w="12700" cap="flat" cmpd="sng">
            <a:solidFill>
              <a:srgbClr val="718399"/>
            </a:solidFill>
            <a:prstDash val="solid"/>
            <a:round/>
            <a:headEnd type="none" w="sm" len="sm"/>
            <a:tailEnd type="none" w="sm" len="sm"/>
          </a:ln>
        </p:spPr>
      </p:cxnSp>
      <p:pic>
        <p:nvPicPr>
          <p:cNvPr id="186" name="Google Shape;186;p57" descr="485&amp;k-[Converted].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708775" y="6208713"/>
            <a:ext cx="1962150" cy="471487"/>
          </a:xfrm>
          <a:prstGeom prst="rect">
            <a:avLst/>
          </a:prstGeom>
          <a:noFill/>
          <a:ln>
            <a:noFill/>
          </a:ln>
        </p:spPr>
      </p:pic>
      <p:sp>
        <p:nvSpPr>
          <p:cNvPr id="187" name="Google Shape;187;p57"/>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3200"/>
              <a:buFont typeface="Gill Sans"/>
              <a:buNone/>
              <a:defRPr sz="32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57"/>
          <p:cNvSpPr txBox="1">
            <a:spLocks noGrp="1"/>
          </p:cNvSpPr>
          <p:nvPr>
            <p:ph type="body" idx="1"/>
          </p:nvPr>
        </p:nvSpPr>
        <p:spPr>
          <a:xfrm>
            <a:off x="495300" y="2621280"/>
            <a:ext cx="8064500" cy="321868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sz="1800"/>
            </a:lvl1pPr>
            <a:lvl2pPr marL="914400" lvl="1" indent="-228600" algn="l">
              <a:spcBef>
                <a:spcPts val="600"/>
              </a:spcBef>
              <a:spcAft>
                <a:spcPts val="0"/>
              </a:spcAft>
              <a:buClr>
                <a:schemeClr val="dk1"/>
              </a:buClr>
              <a:buSzPts val="1600"/>
              <a:buNone/>
              <a:defRPr sz="1600"/>
            </a:lvl2pPr>
            <a:lvl3pPr marL="1371600" marR="0" lvl="2" indent="-264160" algn="l">
              <a:lnSpc>
                <a:spcPct val="100000"/>
              </a:lnSpc>
              <a:spcBef>
                <a:spcPts val="600"/>
              </a:spcBef>
              <a:spcAft>
                <a:spcPts val="0"/>
              </a:spcAft>
              <a:buClr>
                <a:srgbClr val="8D9EB2"/>
              </a:buClr>
              <a:buSzPts val="560"/>
              <a:buFont typeface="Noto Sans Symbols"/>
              <a:buChar char="■"/>
              <a:defRPr sz="1400">
                <a:solidFill>
                  <a:schemeClr val="dk1"/>
                </a:solidFill>
                <a:latin typeface="Gill Sans"/>
                <a:ea typeface="Gill Sans"/>
                <a:cs typeface="Gill Sans"/>
                <a:sym typeface="Gill Sans"/>
              </a:defRPr>
            </a:lvl3pPr>
            <a:lvl4pPr marL="1828800" lvl="3" indent="-256794" algn="l">
              <a:spcBef>
                <a:spcPts val="0"/>
              </a:spcBef>
              <a:spcAft>
                <a:spcPts val="0"/>
              </a:spcAft>
              <a:buClr>
                <a:schemeClr val="dk1"/>
              </a:buClr>
              <a:buSzPts val="444"/>
              <a:buChar char="–"/>
              <a:defRPr sz="1200"/>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9" name="Google Shape;189;p57"/>
          <p:cNvSpPr txBox="1">
            <a:spLocks noGrp="1"/>
          </p:cNvSpPr>
          <p:nvPr>
            <p:ph type="body" idx="2"/>
          </p:nvPr>
        </p:nvSpPr>
        <p:spPr>
          <a:xfrm>
            <a:off x="495300" y="1865376"/>
            <a:ext cx="8064500" cy="487680"/>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rgbClr val="D50B26"/>
              </a:buClr>
              <a:buSzPts val="1800"/>
              <a:buNone/>
              <a:defRPr b="1">
                <a:solidFill>
                  <a:srgbClr val="D50B26"/>
                </a:solidFill>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04800" algn="l">
              <a:spcBef>
                <a:spcPts val="600"/>
              </a:spcBef>
              <a:spcAft>
                <a:spcPts val="0"/>
              </a:spcAft>
              <a:buSzPts val="12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Col_wSubtitle">
  <p:cSld name="2Col_wSubtitle">
    <p:spTree>
      <p:nvGrpSpPr>
        <p:cNvPr id="1" name="Shape 190"/>
        <p:cNvGrpSpPr/>
        <p:nvPr/>
      </p:nvGrpSpPr>
      <p:grpSpPr>
        <a:xfrm>
          <a:off x="0" y="0"/>
          <a:ext cx="0" cy="0"/>
          <a:chOff x="0" y="0"/>
          <a:chExt cx="0" cy="0"/>
        </a:xfrm>
      </p:grpSpPr>
      <p:sp>
        <p:nvSpPr>
          <p:cNvPr id="191" name="Google Shape;191;p58"/>
          <p:cNvSpPr txBox="1">
            <a:spLocks noGrp="1"/>
          </p:cNvSpPr>
          <p:nvPr>
            <p:ph type="body" idx="1"/>
          </p:nvPr>
        </p:nvSpPr>
        <p:spPr>
          <a:xfrm>
            <a:off x="485648" y="2621280"/>
            <a:ext cx="8074152" cy="3218688"/>
          </a:xfrm>
          <a:prstGeom prst="rect">
            <a:avLst/>
          </a:prstGeom>
          <a:noFill/>
          <a:ln>
            <a:noFill/>
          </a:ln>
        </p:spPr>
        <p:txBody>
          <a:bodyPr spcFirstLastPara="1" wrap="square" lIns="0" tIns="0" rIns="0" bIns="0" anchor="t" anchorCtr="0">
            <a:noAutofit/>
          </a:bodyPr>
          <a:lstStyle>
            <a:lvl1pPr marL="457200" lvl="0" indent="-314325" algn="l">
              <a:spcBef>
                <a:spcPts val="500"/>
              </a:spcBef>
              <a:spcAft>
                <a:spcPts val="0"/>
              </a:spcAft>
              <a:buClr>
                <a:srgbClr val="8D9EB2"/>
              </a:buClr>
              <a:buSzPts val="1350"/>
              <a:buFont typeface="Noto Sans Symbols"/>
              <a:buChar char="■"/>
              <a:defRPr/>
            </a:lvl1pPr>
            <a:lvl2pPr marL="914400" lvl="1" indent="-289560" algn="l">
              <a:spcBef>
                <a:spcPts val="600"/>
              </a:spcBef>
              <a:spcAft>
                <a:spcPts val="0"/>
              </a:spcAft>
              <a:buClr>
                <a:srgbClr val="D80021"/>
              </a:buClr>
              <a:buSzPts val="960"/>
              <a:buFont typeface="Noto Sans Symbols"/>
              <a:buChar char="■"/>
              <a:defRPr sz="1600">
                <a:solidFill>
                  <a:schemeClr val="dk1"/>
                </a:solidFill>
                <a:latin typeface="Gill Sans"/>
                <a:ea typeface="Gill Sans"/>
                <a:cs typeface="Gill Sans"/>
                <a:sym typeface="Gill Sans"/>
              </a:defRPr>
            </a:lvl2pPr>
            <a:lvl3pPr marL="1371600" lvl="2" indent="-268605" algn="l">
              <a:spcBef>
                <a:spcPts val="600"/>
              </a:spcBef>
              <a:spcAft>
                <a:spcPts val="0"/>
              </a:spcAft>
              <a:buSzPts val="630"/>
              <a:buChar char="•"/>
              <a:defRPr sz="1400">
                <a:solidFill>
                  <a:schemeClr val="dk1"/>
                </a:solidFill>
                <a:latin typeface="Gill Sans"/>
                <a:ea typeface="Gill Sans"/>
                <a:cs typeface="Gill Sans"/>
                <a:sym typeface="Gill Sans"/>
              </a:defRPr>
            </a:lvl3pPr>
            <a:lvl4pPr marL="1828800" lvl="3" indent="-259080" algn="l">
              <a:spcBef>
                <a:spcPts val="600"/>
              </a:spcBef>
              <a:spcAft>
                <a:spcPts val="0"/>
              </a:spcAft>
              <a:buClr>
                <a:srgbClr val="D80021"/>
              </a:buClr>
              <a:buSzPts val="480"/>
              <a:buFont typeface="Noto Sans Symbols"/>
              <a:buChar char="■"/>
              <a:defRPr sz="1200"/>
            </a:lvl4pPr>
            <a:lvl5pPr marL="2286000" lvl="4" indent="-292100" algn="l">
              <a:spcBef>
                <a:spcPts val="600"/>
              </a:spcBef>
              <a:spcAft>
                <a:spcPts val="0"/>
              </a:spcAft>
              <a:buSzPts val="1000"/>
              <a:buChar char="•"/>
              <a:defRPr sz="1000">
                <a:solidFill>
                  <a:schemeClr val="dk1"/>
                </a:solidFill>
                <a:latin typeface="Gill Sans"/>
                <a:ea typeface="Gill Sans"/>
                <a:cs typeface="Gill Sans"/>
                <a:sym typeface="Gill Sans"/>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2" name="Google Shape;192;p58"/>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3200"/>
              <a:buFont typeface="Gill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58"/>
          <p:cNvSpPr txBox="1">
            <a:spLocks noGrp="1"/>
          </p:cNvSpPr>
          <p:nvPr>
            <p:ph type="body" idx="2"/>
          </p:nvPr>
        </p:nvSpPr>
        <p:spPr>
          <a:xfrm>
            <a:off x="498348" y="1865376"/>
            <a:ext cx="8061452" cy="487680"/>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accent1"/>
              </a:buClr>
              <a:buSzPts val="1800"/>
              <a:buNone/>
              <a:defRPr b="1">
                <a:solidFill>
                  <a:schemeClr val="accent1"/>
                </a:solidFill>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04800" algn="l">
              <a:spcBef>
                <a:spcPts val="600"/>
              </a:spcBef>
              <a:spcAft>
                <a:spcPts val="0"/>
              </a:spcAft>
              <a:buSzPts val="12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06"/>
        <p:cNvGrpSpPr/>
        <p:nvPr/>
      </p:nvGrpSpPr>
      <p:grpSpPr>
        <a:xfrm>
          <a:off x="0" y="0"/>
          <a:ext cx="0" cy="0"/>
          <a:chOff x="0" y="0"/>
          <a:chExt cx="0" cy="0"/>
        </a:xfrm>
      </p:grpSpPr>
      <p:sp>
        <p:nvSpPr>
          <p:cNvPr id="207" name="Google Shape;207;p39"/>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 name="Google Shape;208;p39"/>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a:lvl1pPr>
            <a:lvl2pPr marL="914400" lvl="1" indent="-228600" algn="l">
              <a:spcBef>
                <a:spcPts val="600"/>
              </a:spcBef>
              <a:spcAft>
                <a:spcPts val="0"/>
              </a:spcAft>
              <a:buSzPts val="14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9" name="Google Shape;209;p39"/>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39"/>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 name="Google Shape;211;p39"/>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212" name="Google Shape;212;p39"/>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sz="2500" b="0">
                <a:solidFill>
                  <a:srgbClr val="222221"/>
                </a:solidFill>
              </a:defRPr>
            </a:lvl1pPr>
            <a:lvl2pPr marL="914400" lvl="1" indent="-228600" algn="l">
              <a:spcBef>
                <a:spcPts val="600"/>
              </a:spcBef>
              <a:spcAft>
                <a:spcPts val="0"/>
              </a:spcAft>
              <a:buSzPts val="14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228600" algn="l">
              <a:spcBef>
                <a:spcPts val="600"/>
              </a:spcBef>
              <a:spcAft>
                <a:spcPts val="0"/>
              </a:spcAft>
              <a:buClr>
                <a:schemeClr val="dk1"/>
              </a:buClr>
              <a:buSzPts val="2500"/>
              <a:buNone/>
              <a:defRPr sz="2500" b="0" i="0">
                <a:latin typeface="Gill Sans"/>
                <a:ea typeface="Gill Sans"/>
                <a:cs typeface="Gill Sans"/>
                <a:sym typeface="Gill Sans"/>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213"/>
        <p:cNvGrpSpPr/>
        <p:nvPr/>
      </p:nvGrpSpPr>
      <p:grpSpPr>
        <a:xfrm>
          <a:off x="0" y="0"/>
          <a:ext cx="0" cy="0"/>
          <a:chOff x="0" y="0"/>
          <a:chExt cx="0" cy="0"/>
        </a:xfrm>
      </p:grpSpPr>
      <p:sp>
        <p:nvSpPr>
          <p:cNvPr id="214" name="Google Shape;214;p41"/>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pic>
        <p:nvPicPr>
          <p:cNvPr id="215" name="Google Shape;215;p41" descr="Thank_you_STC_logo_lockup.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392363" y="2112963"/>
            <a:ext cx="4356100" cy="202406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51"/>
        <p:cNvGrpSpPr/>
        <p:nvPr/>
      </p:nvGrpSpPr>
      <p:grpSpPr>
        <a:xfrm>
          <a:off x="0" y="0"/>
          <a:ext cx="0" cy="0"/>
          <a:chOff x="0" y="0"/>
          <a:chExt cx="0" cy="0"/>
        </a:xfrm>
      </p:grpSpPr>
      <p:sp>
        <p:nvSpPr>
          <p:cNvPr id="52" name="Google Shape;52;p37"/>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7"/>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a:lvl1pPr>
            <a:lvl2pPr marL="914400" lvl="1" indent="-228600" algn="l">
              <a:spcBef>
                <a:spcPts val="600"/>
              </a:spcBef>
              <a:spcAft>
                <a:spcPts val="0"/>
              </a:spcAft>
              <a:buSzPts val="14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4" name="Google Shape;54;p37"/>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37"/>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7"/>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57" name="Google Shape;57;p37"/>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sz="2500" b="0">
                <a:solidFill>
                  <a:srgbClr val="222221"/>
                </a:solidFill>
              </a:defRPr>
            </a:lvl1pPr>
            <a:lvl2pPr marL="914400" lvl="1" indent="-228600" algn="l">
              <a:spcBef>
                <a:spcPts val="600"/>
              </a:spcBef>
              <a:spcAft>
                <a:spcPts val="0"/>
              </a:spcAft>
              <a:buSzPts val="14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228600" algn="l">
              <a:spcBef>
                <a:spcPts val="600"/>
              </a:spcBef>
              <a:spcAft>
                <a:spcPts val="0"/>
              </a:spcAft>
              <a:buClr>
                <a:schemeClr val="dk1"/>
              </a:buClr>
              <a:buSzPts val="2500"/>
              <a:buNone/>
              <a:defRPr sz="2500" b="0" i="0">
                <a:latin typeface="Gill Sans"/>
                <a:ea typeface="Gill Sans"/>
                <a:cs typeface="Gill Sans"/>
                <a:sym typeface="Gill Sans"/>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0"/>
        <p:cNvGrpSpPr/>
        <p:nvPr/>
      </p:nvGrpSpPr>
      <p:grpSpPr>
        <a:xfrm>
          <a:off x="0" y="0"/>
          <a:ext cx="0" cy="0"/>
          <a:chOff x="0" y="0"/>
          <a:chExt cx="0" cy="0"/>
        </a:xfrm>
      </p:grpSpPr>
      <p:sp>
        <p:nvSpPr>
          <p:cNvPr id="71" name="Google Shape;71;p36"/>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36"/>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3" name="Google Shape;73;p36"/>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3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76" name="Google Shape;76;p36"/>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228600" algn="l">
              <a:spcBef>
                <a:spcPts val="600"/>
              </a:spcBef>
              <a:spcAft>
                <a:spcPts val="0"/>
              </a:spcAft>
              <a:buClr>
                <a:schemeClr val="dk1"/>
              </a:buClr>
              <a:buSzPts val="2500"/>
              <a:buNone/>
              <a:defRPr sz="2500" b="0" i="0">
                <a:latin typeface="Gill Sans"/>
                <a:ea typeface="Gill Sans"/>
                <a:cs typeface="Gill Sans"/>
                <a:sym typeface="Gill Sans"/>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Col_NumberedList">
  <p:cSld name="1Col_NumberedList">
    <p:spTree>
      <p:nvGrpSpPr>
        <p:cNvPr id="1" name="Shape 77"/>
        <p:cNvGrpSpPr/>
        <p:nvPr/>
      </p:nvGrpSpPr>
      <p:grpSpPr>
        <a:xfrm>
          <a:off x="0" y="0"/>
          <a:ext cx="0" cy="0"/>
          <a:chOff x="0" y="0"/>
          <a:chExt cx="0" cy="0"/>
        </a:xfrm>
      </p:grpSpPr>
      <p:sp>
        <p:nvSpPr>
          <p:cNvPr id="78" name="Google Shape;78;p40"/>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3200"/>
              <a:buFont typeface="Gill Sans"/>
              <a:buNone/>
              <a:defRPr sz="32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40"/>
          <p:cNvSpPr txBox="1">
            <a:spLocks noGrp="1"/>
          </p:cNvSpPr>
          <p:nvPr>
            <p:ph type="body" idx="1"/>
          </p:nvPr>
        </p:nvSpPr>
        <p:spPr>
          <a:xfrm>
            <a:off x="495300" y="1865376"/>
            <a:ext cx="8064500" cy="3218688"/>
          </a:xfrm>
          <a:prstGeom prst="rect">
            <a:avLst/>
          </a:prstGeom>
          <a:noFill/>
          <a:ln>
            <a:noFill/>
          </a:ln>
        </p:spPr>
        <p:txBody>
          <a:bodyPr spcFirstLastPara="1" wrap="square" lIns="0" tIns="0" rIns="0" bIns="0" anchor="t" anchorCtr="0">
            <a:noAutofit/>
          </a:bodyPr>
          <a:lstStyle>
            <a:lvl1pPr marL="457200" lvl="0" indent="-228600" algn="l">
              <a:spcBef>
                <a:spcPts val="700"/>
              </a:spcBef>
              <a:spcAft>
                <a:spcPts val="0"/>
              </a:spcAft>
              <a:buClr>
                <a:schemeClr val="dk2"/>
              </a:buClr>
              <a:buSzPts val="1080"/>
              <a:buNone/>
              <a:defRPr sz="1800"/>
            </a:lvl1pPr>
            <a:lvl2pPr marL="914400" lvl="1" indent="-228600" algn="l">
              <a:spcBef>
                <a:spcPts val="600"/>
              </a:spcBef>
              <a:spcAft>
                <a:spcPts val="0"/>
              </a:spcAft>
              <a:buClr>
                <a:schemeClr val="dk1"/>
              </a:buClr>
              <a:buSzPts val="1600"/>
              <a:buNone/>
              <a:defRPr sz="1600" b="1">
                <a:solidFill>
                  <a:schemeClr val="dk1"/>
                </a:solidFill>
                <a:latin typeface="Gill Sans"/>
                <a:ea typeface="Gill Sans"/>
                <a:cs typeface="Gill Sans"/>
                <a:sym typeface="Gill Sans"/>
              </a:defRPr>
            </a:lvl2pPr>
            <a:lvl3pPr marL="1371600" marR="0" lvl="2" indent="-277494" algn="l">
              <a:lnSpc>
                <a:spcPct val="100000"/>
              </a:lnSpc>
              <a:spcBef>
                <a:spcPts val="600"/>
              </a:spcBef>
              <a:spcAft>
                <a:spcPts val="0"/>
              </a:spcAft>
              <a:buClr>
                <a:srgbClr val="D80021"/>
              </a:buClr>
              <a:buSzPts val="770"/>
              <a:buFont typeface="Noto Sans Symbols"/>
              <a:buChar char="■"/>
              <a:defRPr sz="1400">
                <a:solidFill>
                  <a:schemeClr val="dk1"/>
                </a:solidFill>
                <a:latin typeface="Gill Sans"/>
                <a:ea typeface="Gill Sans"/>
                <a:cs typeface="Gill Sans"/>
                <a:sym typeface="Gill Sans"/>
              </a:defRPr>
            </a:lvl3pPr>
            <a:lvl4pPr marL="1828800" lvl="3" indent="-259080" algn="l">
              <a:spcBef>
                <a:spcPts val="0"/>
              </a:spcBef>
              <a:spcAft>
                <a:spcPts val="0"/>
              </a:spcAft>
              <a:buClr>
                <a:srgbClr val="718399"/>
              </a:buClr>
              <a:buSzPts val="480"/>
              <a:buChar char="–"/>
              <a:defRPr sz="1200"/>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80"/>
        <p:cNvGrpSpPr/>
        <p:nvPr/>
      </p:nvGrpSpPr>
      <p:grpSpPr>
        <a:xfrm>
          <a:off x="0" y="0"/>
          <a:ext cx="0" cy="0"/>
          <a:chOff x="0" y="0"/>
          <a:chExt cx="0" cy="0"/>
        </a:xfrm>
      </p:grpSpPr>
      <p:sp>
        <p:nvSpPr>
          <p:cNvPr id="81" name="Google Shape;81;p42"/>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82" name="Google Shape;82;p42"/>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83" name="Google Shape;83;p42"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26532" y="303652"/>
            <a:ext cx="2017673" cy="412389"/>
          </a:xfrm>
          <a:prstGeom prst="rect">
            <a:avLst/>
          </a:prstGeom>
          <a:noFill/>
          <a:ln>
            <a:noFill/>
          </a:ln>
        </p:spPr>
      </p:pic>
      <p:sp>
        <p:nvSpPr>
          <p:cNvPr id="84" name="Google Shape;84;p42"/>
          <p:cNvSpPr txBox="1">
            <a:spLocks noGrp="1"/>
          </p:cNvSpPr>
          <p:nvPr>
            <p:ph type="ctrTitle"/>
          </p:nvPr>
        </p:nvSpPr>
        <p:spPr>
          <a:xfrm>
            <a:off x="625148" y="866775"/>
            <a:ext cx="8075613" cy="1197787"/>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Clr>
                <a:schemeClr val="dk1"/>
              </a:buClr>
              <a:buSzPts val="4800"/>
              <a:buFont typeface="Oswald"/>
              <a:buNone/>
              <a:defRPr sz="4800" b="0" i="0" cap="none">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42"/>
          <p:cNvSpPr>
            <a:spLocks noGrp="1"/>
          </p:cNvSpPr>
          <p:nvPr>
            <p:ph type="pic" idx="2"/>
          </p:nvPr>
        </p:nvSpPr>
        <p:spPr>
          <a:xfrm>
            <a:off x="150813" y="2213627"/>
            <a:ext cx="8829675" cy="4494213"/>
          </a:xfrm>
          <a:prstGeom prst="rect">
            <a:avLst/>
          </a:prstGeom>
          <a:noFill/>
          <a:ln>
            <a:noFill/>
          </a:ln>
        </p:spPr>
      </p:sp>
      <p:sp>
        <p:nvSpPr>
          <p:cNvPr id="86" name="Google Shape;86;p42"/>
          <p:cNvSpPr txBox="1">
            <a:spLocks noGrp="1"/>
          </p:cNvSpPr>
          <p:nvPr>
            <p:ph type="dt" idx="10"/>
          </p:nvPr>
        </p:nvSpPr>
        <p:spPr>
          <a:xfrm>
            <a:off x="7223650" y="344650"/>
            <a:ext cx="158131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Divider 1">
  <p:cSld name="Divider 1">
    <p:spTree>
      <p:nvGrpSpPr>
        <p:cNvPr id="1" name="Shape 87"/>
        <p:cNvGrpSpPr/>
        <p:nvPr/>
      </p:nvGrpSpPr>
      <p:grpSpPr>
        <a:xfrm>
          <a:off x="0" y="0"/>
          <a:ext cx="0" cy="0"/>
          <a:chOff x="0" y="0"/>
          <a:chExt cx="0" cy="0"/>
        </a:xfrm>
      </p:grpSpPr>
      <p:sp>
        <p:nvSpPr>
          <p:cNvPr id="88" name="Google Shape;88;p43"/>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4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4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91" name="Google Shape;91;p43"/>
          <p:cNvSpPr/>
          <p:nvPr/>
        </p:nvSpPr>
        <p:spPr>
          <a:xfrm>
            <a:off x="4572000" y="0"/>
            <a:ext cx="4572000" cy="630713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92" name="Google Shape;92;p43"/>
          <p:cNvSpPr txBox="1">
            <a:spLocks noGrp="1"/>
          </p:cNvSpPr>
          <p:nvPr>
            <p:ph type="title"/>
          </p:nvPr>
        </p:nvSpPr>
        <p:spPr>
          <a:xfrm>
            <a:off x="5470768" y="1171576"/>
            <a:ext cx="3243019" cy="1219798"/>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Clr>
                <a:schemeClr val="lt1"/>
              </a:buClr>
              <a:buSzPts val="3200"/>
              <a:buFont typeface="Oswald"/>
              <a:buNone/>
              <a:defRPr sz="3200" b="0" i="0" cap="none">
                <a:solidFill>
                  <a:schemeClr val="lt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43"/>
          <p:cNvSpPr txBox="1">
            <a:spLocks noGrp="1"/>
          </p:cNvSpPr>
          <p:nvPr>
            <p:ph type="body" idx="1"/>
          </p:nvPr>
        </p:nvSpPr>
        <p:spPr>
          <a:xfrm>
            <a:off x="5470767" y="2395663"/>
            <a:ext cx="3243020" cy="2684219"/>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FFFFFF"/>
              </a:buClr>
              <a:buSzPts val="1800"/>
              <a:buNone/>
              <a:defRPr sz="1800" b="0" i="0">
                <a:solidFill>
                  <a:srgbClr val="FFFFFF"/>
                </a:solidFill>
                <a:latin typeface="Gill Sans"/>
                <a:ea typeface="Gill Sans"/>
                <a:cs typeface="Gill Sans"/>
                <a:sym typeface="Gill Sans"/>
              </a:defRPr>
            </a:lvl1pPr>
            <a:lvl2pPr marL="914400" lvl="1" indent="-228600" algn="l">
              <a:spcBef>
                <a:spcPts val="600"/>
              </a:spcBef>
              <a:spcAft>
                <a:spcPts val="0"/>
              </a:spcAft>
              <a:buClr>
                <a:schemeClr val="lt1"/>
              </a:buClr>
              <a:buSzPts val="1800"/>
              <a:buNone/>
              <a:defRPr sz="1800">
                <a:solidFill>
                  <a:schemeClr val="lt1"/>
                </a:solidFill>
              </a:defRPr>
            </a:lvl2pPr>
            <a:lvl3pPr marL="1371600" lvl="2" indent="-228600" algn="l">
              <a:spcBef>
                <a:spcPts val="600"/>
              </a:spcBef>
              <a:spcAft>
                <a:spcPts val="0"/>
              </a:spcAft>
              <a:buSzPts val="1800"/>
              <a:buNone/>
              <a:defRPr sz="1800">
                <a:solidFill>
                  <a:srgbClr val="FFFFFF"/>
                </a:solidFill>
              </a:defRPr>
            </a:lvl3pPr>
            <a:lvl4pPr marL="1828800" lvl="3" indent="-228600" algn="l">
              <a:spcBef>
                <a:spcPts val="600"/>
              </a:spcBef>
              <a:spcAft>
                <a:spcPts val="0"/>
              </a:spcAft>
              <a:buClr>
                <a:srgbClr val="FFFFFF"/>
              </a:buClr>
              <a:buSzPts val="1800"/>
              <a:buNone/>
              <a:defRPr sz="1800">
                <a:solidFill>
                  <a:srgbClr val="FFFFFF"/>
                </a:solidFill>
              </a:defRPr>
            </a:lvl4pPr>
            <a:lvl5pPr marL="2286000" lvl="4" indent="-228600" algn="l">
              <a:spcBef>
                <a:spcPts val="600"/>
              </a:spcBef>
              <a:spcAft>
                <a:spcPts val="0"/>
              </a:spcAft>
              <a:buSzPts val="1800"/>
              <a:buNone/>
              <a:defRPr sz="1800">
                <a:solidFill>
                  <a:srgbClr val="FFFFFF"/>
                </a:solidFill>
              </a:defRPr>
            </a:lvl5pPr>
            <a:lvl6pPr marL="2743200" lvl="5" indent="-228600" algn="l">
              <a:spcBef>
                <a:spcPts val="600"/>
              </a:spcBef>
              <a:spcAft>
                <a:spcPts val="0"/>
              </a:spcAft>
              <a:buClr>
                <a:srgbClr val="8A8A8A"/>
              </a:buClr>
              <a:buSzPts val="1400"/>
              <a:buNone/>
              <a:defRPr sz="1400">
                <a:solidFill>
                  <a:srgbClr val="8A8A8A"/>
                </a:solidFill>
              </a:defRPr>
            </a:lvl6pPr>
            <a:lvl7pPr marL="3200400" lvl="6" indent="-228600" algn="l">
              <a:spcBef>
                <a:spcPts val="280"/>
              </a:spcBef>
              <a:spcAft>
                <a:spcPts val="0"/>
              </a:spcAft>
              <a:buClr>
                <a:srgbClr val="8A8A8A"/>
              </a:buClr>
              <a:buSzPts val="1400"/>
              <a:buNone/>
              <a:defRPr sz="1400">
                <a:solidFill>
                  <a:srgbClr val="8A8A8A"/>
                </a:solidFill>
              </a:defRPr>
            </a:lvl7pPr>
            <a:lvl8pPr marL="3657600" lvl="7" indent="-228600" algn="l">
              <a:spcBef>
                <a:spcPts val="280"/>
              </a:spcBef>
              <a:spcAft>
                <a:spcPts val="0"/>
              </a:spcAft>
              <a:buClr>
                <a:srgbClr val="8A8A8A"/>
              </a:buClr>
              <a:buSzPts val="1400"/>
              <a:buNone/>
              <a:defRPr sz="1400">
                <a:solidFill>
                  <a:srgbClr val="8A8A8A"/>
                </a:solidFill>
              </a:defRPr>
            </a:lvl8pPr>
            <a:lvl9pPr marL="4114800" lvl="8" indent="-228600" algn="l">
              <a:spcBef>
                <a:spcPts val="280"/>
              </a:spcBef>
              <a:spcAft>
                <a:spcPts val="0"/>
              </a:spcAft>
              <a:buClr>
                <a:srgbClr val="8A8A8A"/>
              </a:buClr>
              <a:buSzPts val="1400"/>
              <a:buNone/>
              <a:defRPr sz="1400">
                <a:solidFill>
                  <a:srgbClr val="8A8A8A"/>
                </a:solidFill>
              </a:defRPr>
            </a:lvl9pPr>
          </a:lstStyle>
          <a:p>
            <a:endParaRPr/>
          </a:p>
        </p:txBody>
      </p:sp>
      <p:pic>
        <p:nvPicPr>
          <p:cNvPr id="94" name="Google Shape;94;p43"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95" name="Google Shape;95;p43"/>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96" name="Google Shape;96;p43"/>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
        <p:nvSpPr>
          <p:cNvPr id="97" name="Google Shape;97;p43"/>
          <p:cNvSpPr>
            <a:spLocks noGrp="1"/>
          </p:cNvSpPr>
          <p:nvPr>
            <p:ph type="pic" idx="2"/>
          </p:nvPr>
        </p:nvSpPr>
        <p:spPr>
          <a:xfrm>
            <a:off x="152400" y="155738"/>
            <a:ext cx="5002416" cy="5985852"/>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Divider 2">
  <p:cSld name="Divider 2">
    <p:spTree>
      <p:nvGrpSpPr>
        <p:cNvPr id="1" name="Shape 98"/>
        <p:cNvGrpSpPr/>
        <p:nvPr/>
      </p:nvGrpSpPr>
      <p:grpSpPr>
        <a:xfrm>
          <a:off x="0" y="0"/>
          <a:ext cx="0" cy="0"/>
          <a:chOff x="0" y="0"/>
          <a:chExt cx="0" cy="0"/>
        </a:xfrm>
      </p:grpSpPr>
      <p:sp>
        <p:nvSpPr>
          <p:cNvPr id="99" name="Google Shape;99;p44"/>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00" name="Google Shape;100;p44"/>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01" name="Google Shape;101;p44"/>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44"/>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4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104" name="Google Shape;104;p44"/>
          <p:cNvSpPr txBox="1">
            <a:spLocks noGrp="1"/>
          </p:cNvSpPr>
          <p:nvPr>
            <p:ph type="title"/>
          </p:nvPr>
        </p:nvSpPr>
        <p:spPr>
          <a:xfrm>
            <a:off x="424763" y="310836"/>
            <a:ext cx="8282643" cy="1348102"/>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Clr>
                <a:schemeClr val="dk1"/>
              </a:buClr>
              <a:buSzPts val="4800"/>
              <a:buFont typeface="Oswald"/>
              <a:buNone/>
              <a:defRPr sz="4800" b="0" i="0" cap="none">
                <a:solidFill>
                  <a:schemeClr val="dk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05" name="Google Shape;105;p44"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06" name="Google Shape;106;p44"/>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07" name="Google Shape;107;p44"/>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
        <p:nvSpPr>
          <p:cNvPr id="108" name="Google Shape;108;p44"/>
          <p:cNvSpPr>
            <a:spLocks noGrp="1"/>
          </p:cNvSpPr>
          <p:nvPr>
            <p:ph type="pic" idx="2"/>
          </p:nvPr>
        </p:nvSpPr>
        <p:spPr>
          <a:xfrm>
            <a:off x="155738" y="2200274"/>
            <a:ext cx="8824750" cy="4106864"/>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Agenda" type="obj">
  <p:cSld name="OBJECT">
    <p:spTree>
      <p:nvGrpSpPr>
        <p:cNvPr id="1" name="Shape 109"/>
        <p:cNvGrpSpPr/>
        <p:nvPr/>
      </p:nvGrpSpPr>
      <p:grpSpPr>
        <a:xfrm>
          <a:off x="0" y="0"/>
          <a:ext cx="0" cy="0"/>
          <a:chOff x="0" y="0"/>
          <a:chExt cx="0" cy="0"/>
        </a:xfrm>
      </p:grpSpPr>
      <p:sp>
        <p:nvSpPr>
          <p:cNvPr id="110" name="Google Shape;110;p45"/>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11" name="Google Shape;111;p45"/>
          <p:cNvSpPr/>
          <p:nvPr/>
        </p:nvSpPr>
        <p:spPr>
          <a:xfrm>
            <a:off x="147638" y="1171574"/>
            <a:ext cx="8832850" cy="513556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12" name="Google Shape;112;p45"/>
          <p:cNvSpPr txBox="1">
            <a:spLocks noGrp="1"/>
          </p:cNvSpPr>
          <p:nvPr>
            <p:ph type="title"/>
          </p:nvPr>
        </p:nvSpPr>
        <p:spPr>
          <a:xfrm>
            <a:off x="424634" y="202994"/>
            <a:ext cx="8282640" cy="787605"/>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lt1"/>
              </a:buClr>
              <a:buSzPts val="4800"/>
              <a:buFont typeface="Oswald"/>
              <a:buNone/>
              <a:defRPr sz="4800" b="0" i="0" cap="none">
                <a:solidFill>
                  <a:schemeClr val="lt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45"/>
          <p:cNvSpPr txBox="1">
            <a:spLocks noGrp="1"/>
          </p:cNvSpPr>
          <p:nvPr>
            <p:ph type="body" idx="1"/>
          </p:nvPr>
        </p:nvSpPr>
        <p:spPr>
          <a:xfrm>
            <a:off x="431147" y="1600200"/>
            <a:ext cx="8276127" cy="4547903"/>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1"/>
              </a:buClr>
              <a:buSzPts val="1800"/>
              <a:buNone/>
              <a:defRPr b="0">
                <a:solidFill>
                  <a:schemeClr val="dk1"/>
                </a:solidFill>
              </a:defRPr>
            </a:lvl1pPr>
            <a:lvl2pPr marL="914400" lvl="1" indent="-342900" algn="l">
              <a:spcBef>
                <a:spcPts val="600"/>
              </a:spcBef>
              <a:spcAft>
                <a:spcPts val="0"/>
              </a:spcAft>
              <a:buClr>
                <a:schemeClr val="dk2"/>
              </a:buClr>
              <a:buSzPts val="1800"/>
              <a:buFont typeface="Arial"/>
              <a:buChar char="•"/>
              <a:defRPr sz="1800"/>
            </a:lvl2pPr>
            <a:lvl3pPr marL="1371600" lvl="2" indent="-342900" algn="l">
              <a:spcBef>
                <a:spcPts val="600"/>
              </a:spcBef>
              <a:spcAft>
                <a:spcPts val="0"/>
              </a:spcAft>
              <a:buSzPts val="1800"/>
              <a:buChar char="•"/>
              <a:defRPr sz="1800"/>
            </a:lvl3pPr>
            <a:lvl4pPr marL="1828800" lvl="3" indent="-342900" algn="l">
              <a:spcBef>
                <a:spcPts val="600"/>
              </a:spcBef>
              <a:spcAft>
                <a:spcPts val="0"/>
              </a:spcAft>
              <a:buClr>
                <a:schemeClr val="dk2"/>
              </a:buClr>
              <a:buSzPts val="1800"/>
              <a:buFont typeface="Arial"/>
              <a:buChar char="•"/>
              <a:defRPr sz="1800"/>
            </a:lvl4pPr>
            <a:lvl5pPr marL="2286000" lvl="4" indent="-342900" algn="l">
              <a:spcBef>
                <a:spcPts val="600"/>
              </a:spcBef>
              <a:spcAft>
                <a:spcPts val="0"/>
              </a:spcAft>
              <a:buSzPts val="1800"/>
              <a:buChar char="•"/>
              <a:defRPr sz="18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4" name="Google Shape;114;p45"/>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4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4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117" name="Google Shape;117;p45"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18" name="Google Shape;118;p45"/>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19" name="Google Shape;119;p45"/>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image" Target="../media/image4.png"/><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theme" Target="../theme/theme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1"/>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11" name="Google Shape;11;p31"/>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12" name="Google Shape;12;p31"/>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9pPr>
          </a:lstStyle>
          <a:p>
            <a:endParaRPr/>
          </a:p>
        </p:txBody>
      </p:sp>
      <p:sp>
        <p:nvSpPr>
          <p:cNvPr id="13" name="Google Shape;13;p31"/>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SzPts val="1400"/>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14" name="Google Shape;14;p31"/>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15" name="Google Shape;15;p31"/>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16" name="Google Shape;16;p31"/>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1pPr>
            <a:lvl2pPr marL="0" marR="0" lvl="1"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2pPr>
            <a:lvl3pPr marL="0" marR="0" lvl="2"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3pPr>
            <a:lvl4pPr marL="0" marR="0" lvl="3"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4pPr>
            <a:lvl5pPr marL="0" marR="0" lvl="4"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5pPr>
            <a:lvl6pPr marL="0" marR="0" lvl="5"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6pPr>
            <a:lvl7pPr marL="0" marR="0" lvl="6"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7pPr>
            <a:lvl8pPr marL="0" marR="0" lvl="7"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8pPr>
            <a:lvl9pPr marL="0" marR="0" lvl="8"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17" name="Google Shape;17;p31" descr="Save_the_Children_logo.png"/>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18" name="Google Shape;18;p31"/>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19" name="Google Shape;19;p31"/>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pic>
        <p:nvPicPr>
          <p:cNvPr id="20" name="Google Shape;20;p31" descr="Underscore_lin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23863" y="1123950"/>
            <a:ext cx="8305800" cy="58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
        <p:cNvGrpSpPr/>
        <p:nvPr/>
      </p:nvGrpSpPr>
      <p:grpSpPr>
        <a:xfrm>
          <a:off x="0" y="0"/>
          <a:ext cx="0" cy="0"/>
          <a:chOff x="0" y="0"/>
          <a:chExt cx="0" cy="0"/>
        </a:xfrm>
      </p:grpSpPr>
      <p:sp>
        <p:nvSpPr>
          <p:cNvPr id="29" name="Google Shape;29;p33"/>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30" name="Google Shape;30;p33"/>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31" name="Google Shape;31;p33"/>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9pPr>
          </a:lstStyle>
          <a:p>
            <a:endParaRPr/>
          </a:p>
        </p:txBody>
      </p:sp>
      <p:sp>
        <p:nvSpPr>
          <p:cNvPr id="32" name="Google Shape;32;p33"/>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SzPts val="1400"/>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33" name="Google Shape;33;p33"/>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34" name="Google Shape;34;p33"/>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35" name="Google Shape;35;p33"/>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a:solidFill>
                  <a:srgbClr val="222221"/>
                </a:solidFill>
                <a:latin typeface="Gill Sans"/>
                <a:ea typeface="Gill Sans"/>
                <a:cs typeface="Gill Sans"/>
                <a:sym typeface="Gill Sans"/>
              </a:defRPr>
            </a:lvl1pPr>
            <a:lvl2pPr marL="0" marR="0" lvl="1" indent="0" algn="r" rtl="0">
              <a:spcBef>
                <a:spcPts val="0"/>
              </a:spcBef>
              <a:spcAft>
                <a:spcPts val="0"/>
              </a:spcAft>
              <a:buNone/>
              <a:defRPr sz="1000" b="0" i="0">
                <a:solidFill>
                  <a:srgbClr val="222221"/>
                </a:solidFill>
                <a:latin typeface="Gill Sans"/>
                <a:ea typeface="Gill Sans"/>
                <a:cs typeface="Gill Sans"/>
                <a:sym typeface="Gill Sans"/>
              </a:defRPr>
            </a:lvl2pPr>
            <a:lvl3pPr marL="0" marR="0" lvl="2" indent="0" algn="r" rtl="0">
              <a:spcBef>
                <a:spcPts val="0"/>
              </a:spcBef>
              <a:spcAft>
                <a:spcPts val="0"/>
              </a:spcAft>
              <a:buNone/>
              <a:defRPr sz="1000" b="0" i="0">
                <a:solidFill>
                  <a:srgbClr val="222221"/>
                </a:solidFill>
                <a:latin typeface="Gill Sans"/>
                <a:ea typeface="Gill Sans"/>
                <a:cs typeface="Gill Sans"/>
                <a:sym typeface="Gill Sans"/>
              </a:defRPr>
            </a:lvl3pPr>
            <a:lvl4pPr marL="0" marR="0" lvl="3" indent="0" algn="r" rtl="0">
              <a:spcBef>
                <a:spcPts val="0"/>
              </a:spcBef>
              <a:spcAft>
                <a:spcPts val="0"/>
              </a:spcAft>
              <a:buNone/>
              <a:defRPr sz="1000" b="0" i="0">
                <a:solidFill>
                  <a:srgbClr val="222221"/>
                </a:solidFill>
                <a:latin typeface="Gill Sans"/>
                <a:ea typeface="Gill Sans"/>
                <a:cs typeface="Gill Sans"/>
                <a:sym typeface="Gill Sans"/>
              </a:defRPr>
            </a:lvl4pPr>
            <a:lvl5pPr marL="0" marR="0" lvl="4" indent="0" algn="r" rtl="0">
              <a:spcBef>
                <a:spcPts val="0"/>
              </a:spcBef>
              <a:spcAft>
                <a:spcPts val="0"/>
              </a:spcAft>
              <a:buNone/>
              <a:defRPr sz="1000" b="0" i="0">
                <a:solidFill>
                  <a:srgbClr val="222221"/>
                </a:solidFill>
                <a:latin typeface="Gill Sans"/>
                <a:ea typeface="Gill Sans"/>
                <a:cs typeface="Gill Sans"/>
                <a:sym typeface="Gill Sans"/>
              </a:defRPr>
            </a:lvl5pPr>
            <a:lvl6pPr marL="0" marR="0" lvl="5" indent="0" algn="r" rtl="0">
              <a:spcBef>
                <a:spcPts val="0"/>
              </a:spcBef>
              <a:spcAft>
                <a:spcPts val="0"/>
              </a:spcAft>
              <a:buNone/>
              <a:defRPr sz="1000" b="0" i="0">
                <a:solidFill>
                  <a:srgbClr val="222221"/>
                </a:solidFill>
                <a:latin typeface="Gill Sans"/>
                <a:ea typeface="Gill Sans"/>
                <a:cs typeface="Gill Sans"/>
                <a:sym typeface="Gill Sans"/>
              </a:defRPr>
            </a:lvl6pPr>
            <a:lvl7pPr marL="0" marR="0" lvl="6" indent="0" algn="r" rtl="0">
              <a:spcBef>
                <a:spcPts val="0"/>
              </a:spcBef>
              <a:spcAft>
                <a:spcPts val="0"/>
              </a:spcAft>
              <a:buNone/>
              <a:defRPr sz="1000" b="0" i="0">
                <a:solidFill>
                  <a:srgbClr val="222221"/>
                </a:solidFill>
                <a:latin typeface="Gill Sans"/>
                <a:ea typeface="Gill Sans"/>
                <a:cs typeface="Gill Sans"/>
                <a:sym typeface="Gill Sans"/>
              </a:defRPr>
            </a:lvl7pPr>
            <a:lvl8pPr marL="0" marR="0" lvl="7" indent="0" algn="r" rtl="0">
              <a:spcBef>
                <a:spcPts val="0"/>
              </a:spcBef>
              <a:spcAft>
                <a:spcPts val="0"/>
              </a:spcAft>
              <a:buNone/>
              <a:defRPr sz="1000" b="0" i="0">
                <a:solidFill>
                  <a:srgbClr val="222221"/>
                </a:solidFill>
                <a:latin typeface="Gill Sans"/>
                <a:ea typeface="Gill Sans"/>
                <a:cs typeface="Gill Sans"/>
                <a:sym typeface="Gill Sans"/>
              </a:defRPr>
            </a:lvl8pPr>
            <a:lvl9pPr marL="0" marR="0" lvl="8" indent="0" algn="r" rtl="0">
              <a:spcBef>
                <a:spcPts val="0"/>
              </a:spcBef>
              <a:spcAft>
                <a:spcPts val="0"/>
              </a:spcAft>
              <a:buNone/>
              <a:defRPr sz="1000" b="0" i="0">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36" name="Google Shape;36;p33" descr="Save_the_Children_logo.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37" name="Google Shape;37;p33"/>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38" name="Google Shape;38;p33"/>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pic>
        <p:nvPicPr>
          <p:cNvPr id="39" name="Google Shape;39;p33" descr="Underscore_line.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23863" y="1123950"/>
            <a:ext cx="8305800" cy="58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
        <p:cNvGrpSpPr/>
        <p:nvPr/>
      </p:nvGrpSpPr>
      <p:grpSpPr>
        <a:xfrm>
          <a:off x="0" y="0"/>
          <a:ext cx="0" cy="0"/>
          <a:chOff x="0" y="0"/>
          <a:chExt cx="0" cy="0"/>
        </a:xfrm>
      </p:grpSpPr>
      <p:sp>
        <p:nvSpPr>
          <p:cNvPr id="59" name="Google Shape;59;p35"/>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60" name="Google Shape;60;p35"/>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61" name="Google Shape;61;p35"/>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2500"/>
              <a:buFont typeface="Gill Sans"/>
              <a:buNone/>
              <a:defRPr sz="2500" b="1" i="0" u="none" strike="noStrike" cap="none">
                <a:solidFill>
                  <a:schemeClr val="dk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2" name="Google Shape;62;p35"/>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Clr>
                <a:schemeClr val="dk2"/>
              </a:buClr>
              <a:buSzPts val="1800"/>
              <a:buFont typeface="Arial"/>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Clr>
                <a:schemeClr val="dk1"/>
              </a:buClr>
              <a:buSzPts val="1500"/>
              <a:buFont typeface="Arial"/>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63" name="Google Shape;63;p35"/>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chemeClr val="dk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64" name="Google Shape;64;p3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chemeClr val="dk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65" name="Google Shape;65;p3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a:solidFill>
                  <a:schemeClr val="dk1"/>
                </a:solidFill>
                <a:latin typeface="Gill Sans"/>
                <a:ea typeface="Gill Sans"/>
                <a:cs typeface="Gill Sans"/>
                <a:sym typeface="Gill Sans"/>
              </a:defRPr>
            </a:lvl1pPr>
            <a:lvl2pPr marL="0" marR="0" lvl="1" indent="0" algn="r" rtl="0">
              <a:spcBef>
                <a:spcPts val="0"/>
              </a:spcBef>
              <a:spcAft>
                <a:spcPts val="0"/>
              </a:spcAft>
              <a:buNone/>
              <a:defRPr sz="1000" b="0" i="0">
                <a:solidFill>
                  <a:schemeClr val="dk1"/>
                </a:solidFill>
                <a:latin typeface="Gill Sans"/>
                <a:ea typeface="Gill Sans"/>
                <a:cs typeface="Gill Sans"/>
                <a:sym typeface="Gill Sans"/>
              </a:defRPr>
            </a:lvl2pPr>
            <a:lvl3pPr marL="0" marR="0" lvl="2" indent="0" algn="r" rtl="0">
              <a:spcBef>
                <a:spcPts val="0"/>
              </a:spcBef>
              <a:spcAft>
                <a:spcPts val="0"/>
              </a:spcAft>
              <a:buNone/>
              <a:defRPr sz="1000" b="0" i="0">
                <a:solidFill>
                  <a:schemeClr val="dk1"/>
                </a:solidFill>
                <a:latin typeface="Gill Sans"/>
                <a:ea typeface="Gill Sans"/>
                <a:cs typeface="Gill Sans"/>
                <a:sym typeface="Gill Sans"/>
              </a:defRPr>
            </a:lvl3pPr>
            <a:lvl4pPr marL="0" marR="0" lvl="3" indent="0" algn="r" rtl="0">
              <a:spcBef>
                <a:spcPts val="0"/>
              </a:spcBef>
              <a:spcAft>
                <a:spcPts val="0"/>
              </a:spcAft>
              <a:buNone/>
              <a:defRPr sz="1000" b="0" i="0">
                <a:solidFill>
                  <a:schemeClr val="dk1"/>
                </a:solidFill>
                <a:latin typeface="Gill Sans"/>
                <a:ea typeface="Gill Sans"/>
                <a:cs typeface="Gill Sans"/>
                <a:sym typeface="Gill Sans"/>
              </a:defRPr>
            </a:lvl4pPr>
            <a:lvl5pPr marL="0" marR="0" lvl="4" indent="0" algn="r" rtl="0">
              <a:spcBef>
                <a:spcPts val="0"/>
              </a:spcBef>
              <a:spcAft>
                <a:spcPts val="0"/>
              </a:spcAft>
              <a:buNone/>
              <a:defRPr sz="1000" b="0" i="0">
                <a:solidFill>
                  <a:schemeClr val="dk1"/>
                </a:solidFill>
                <a:latin typeface="Gill Sans"/>
                <a:ea typeface="Gill Sans"/>
                <a:cs typeface="Gill Sans"/>
                <a:sym typeface="Gill Sans"/>
              </a:defRPr>
            </a:lvl5pPr>
            <a:lvl6pPr marL="0" marR="0" lvl="5" indent="0" algn="r" rtl="0">
              <a:spcBef>
                <a:spcPts val="0"/>
              </a:spcBef>
              <a:spcAft>
                <a:spcPts val="0"/>
              </a:spcAft>
              <a:buNone/>
              <a:defRPr sz="1000" b="0" i="0">
                <a:solidFill>
                  <a:schemeClr val="dk1"/>
                </a:solidFill>
                <a:latin typeface="Gill Sans"/>
                <a:ea typeface="Gill Sans"/>
                <a:cs typeface="Gill Sans"/>
                <a:sym typeface="Gill Sans"/>
              </a:defRPr>
            </a:lvl6pPr>
            <a:lvl7pPr marL="0" marR="0" lvl="6" indent="0" algn="r" rtl="0">
              <a:spcBef>
                <a:spcPts val="0"/>
              </a:spcBef>
              <a:spcAft>
                <a:spcPts val="0"/>
              </a:spcAft>
              <a:buNone/>
              <a:defRPr sz="1000" b="0" i="0">
                <a:solidFill>
                  <a:schemeClr val="dk1"/>
                </a:solidFill>
                <a:latin typeface="Gill Sans"/>
                <a:ea typeface="Gill Sans"/>
                <a:cs typeface="Gill Sans"/>
                <a:sym typeface="Gill Sans"/>
              </a:defRPr>
            </a:lvl7pPr>
            <a:lvl8pPr marL="0" marR="0" lvl="7" indent="0" algn="r" rtl="0">
              <a:spcBef>
                <a:spcPts val="0"/>
              </a:spcBef>
              <a:spcAft>
                <a:spcPts val="0"/>
              </a:spcAft>
              <a:buNone/>
              <a:defRPr sz="1000" b="0" i="0">
                <a:solidFill>
                  <a:schemeClr val="dk1"/>
                </a:solidFill>
                <a:latin typeface="Gill Sans"/>
                <a:ea typeface="Gill Sans"/>
                <a:cs typeface="Gill Sans"/>
                <a:sym typeface="Gill Sans"/>
              </a:defRPr>
            </a:lvl8pPr>
            <a:lvl9pPr marL="0" marR="0" lvl="8" indent="0" algn="r" rtl="0">
              <a:spcBef>
                <a:spcPts val="0"/>
              </a:spcBef>
              <a:spcAft>
                <a:spcPts val="0"/>
              </a:spcAft>
              <a:buNone/>
              <a:defRPr sz="1000" b="0" i="0">
                <a:solidFill>
                  <a:schemeClr val="dk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66" name="Google Shape;66;p35" descr="Save_the_Children_logo.png"/>
          <p:cNvPicPr preferRelativeResize="0"/>
          <p:nvPr/>
        </p:nvPicPr>
        <p:blipFill rotWithShape="1">
          <a:blip r:embed="rId21"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67" name="Google Shape;67;p35"/>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68" name="Google Shape;68;p35"/>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pic>
        <p:nvPicPr>
          <p:cNvPr id="69" name="Google Shape;69;p35" descr="Underscore_line.png"/>
          <p:cNvPicPr preferRelativeResize="0"/>
          <p:nvPr/>
        </p:nvPicPr>
        <p:blipFill rotWithShape="1">
          <a:blip r:embed="rId22" cstate="screen">
            <a:alphaModFix/>
            <a:extLst>
              <a:ext uri="{28A0092B-C50C-407E-A947-70E740481C1C}">
                <a14:useLocalDpi xmlns:a14="http://schemas.microsoft.com/office/drawing/2010/main"/>
              </a:ext>
            </a:extLst>
          </a:blip>
          <a:srcRect/>
          <a:stretch/>
        </p:blipFill>
        <p:spPr>
          <a:xfrm>
            <a:off x="424636" y="1124217"/>
            <a:ext cx="8305800" cy="5791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4"/>
        <p:cNvGrpSpPr/>
        <p:nvPr/>
      </p:nvGrpSpPr>
      <p:grpSpPr>
        <a:xfrm>
          <a:off x="0" y="0"/>
          <a:ext cx="0" cy="0"/>
          <a:chOff x="0" y="0"/>
          <a:chExt cx="0" cy="0"/>
        </a:xfrm>
      </p:grpSpPr>
      <p:sp>
        <p:nvSpPr>
          <p:cNvPr id="195" name="Google Shape;195;p38"/>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96" name="Google Shape;196;p38"/>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197" name="Google Shape;197;p38"/>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9pPr>
          </a:lstStyle>
          <a:p>
            <a:endParaRPr/>
          </a:p>
        </p:txBody>
      </p:sp>
      <p:sp>
        <p:nvSpPr>
          <p:cNvPr id="198" name="Google Shape;198;p38"/>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SzPts val="1400"/>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199" name="Google Shape;199;p38"/>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200" name="Google Shape;200;p38"/>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201" name="Google Shape;201;p38"/>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a:solidFill>
                  <a:srgbClr val="222221"/>
                </a:solidFill>
                <a:latin typeface="Gill Sans"/>
                <a:ea typeface="Gill Sans"/>
                <a:cs typeface="Gill Sans"/>
                <a:sym typeface="Gill Sans"/>
              </a:defRPr>
            </a:lvl1pPr>
            <a:lvl2pPr marL="0" marR="0" lvl="1" indent="0" algn="r" rtl="0">
              <a:spcBef>
                <a:spcPts val="0"/>
              </a:spcBef>
              <a:spcAft>
                <a:spcPts val="0"/>
              </a:spcAft>
              <a:buNone/>
              <a:defRPr sz="1000" b="0" i="0">
                <a:solidFill>
                  <a:srgbClr val="222221"/>
                </a:solidFill>
                <a:latin typeface="Gill Sans"/>
                <a:ea typeface="Gill Sans"/>
                <a:cs typeface="Gill Sans"/>
                <a:sym typeface="Gill Sans"/>
              </a:defRPr>
            </a:lvl2pPr>
            <a:lvl3pPr marL="0" marR="0" lvl="2" indent="0" algn="r" rtl="0">
              <a:spcBef>
                <a:spcPts val="0"/>
              </a:spcBef>
              <a:spcAft>
                <a:spcPts val="0"/>
              </a:spcAft>
              <a:buNone/>
              <a:defRPr sz="1000" b="0" i="0">
                <a:solidFill>
                  <a:srgbClr val="222221"/>
                </a:solidFill>
                <a:latin typeface="Gill Sans"/>
                <a:ea typeface="Gill Sans"/>
                <a:cs typeface="Gill Sans"/>
                <a:sym typeface="Gill Sans"/>
              </a:defRPr>
            </a:lvl3pPr>
            <a:lvl4pPr marL="0" marR="0" lvl="3" indent="0" algn="r" rtl="0">
              <a:spcBef>
                <a:spcPts val="0"/>
              </a:spcBef>
              <a:spcAft>
                <a:spcPts val="0"/>
              </a:spcAft>
              <a:buNone/>
              <a:defRPr sz="1000" b="0" i="0">
                <a:solidFill>
                  <a:srgbClr val="222221"/>
                </a:solidFill>
                <a:latin typeface="Gill Sans"/>
                <a:ea typeface="Gill Sans"/>
                <a:cs typeface="Gill Sans"/>
                <a:sym typeface="Gill Sans"/>
              </a:defRPr>
            </a:lvl4pPr>
            <a:lvl5pPr marL="0" marR="0" lvl="4" indent="0" algn="r" rtl="0">
              <a:spcBef>
                <a:spcPts val="0"/>
              </a:spcBef>
              <a:spcAft>
                <a:spcPts val="0"/>
              </a:spcAft>
              <a:buNone/>
              <a:defRPr sz="1000" b="0" i="0">
                <a:solidFill>
                  <a:srgbClr val="222221"/>
                </a:solidFill>
                <a:latin typeface="Gill Sans"/>
                <a:ea typeface="Gill Sans"/>
                <a:cs typeface="Gill Sans"/>
                <a:sym typeface="Gill Sans"/>
              </a:defRPr>
            </a:lvl5pPr>
            <a:lvl6pPr marL="0" marR="0" lvl="5" indent="0" algn="r" rtl="0">
              <a:spcBef>
                <a:spcPts val="0"/>
              </a:spcBef>
              <a:spcAft>
                <a:spcPts val="0"/>
              </a:spcAft>
              <a:buNone/>
              <a:defRPr sz="1000" b="0" i="0">
                <a:solidFill>
                  <a:srgbClr val="222221"/>
                </a:solidFill>
                <a:latin typeface="Gill Sans"/>
                <a:ea typeface="Gill Sans"/>
                <a:cs typeface="Gill Sans"/>
                <a:sym typeface="Gill Sans"/>
              </a:defRPr>
            </a:lvl6pPr>
            <a:lvl7pPr marL="0" marR="0" lvl="6" indent="0" algn="r" rtl="0">
              <a:spcBef>
                <a:spcPts val="0"/>
              </a:spcBef>
              <a:spcAft>
                <a:spcPts val="0"/>
              </a:spcAft>
              <a:buNone/>
              <a:defRPr sz="1000" b="0" i="0">
                <a:solidFill>
                  <a:srgbClr val="222221"/>
                </a:solidFill>
                <a:latin typeface="Gill Sans"/>
                <a:ea typeface="Gill Sans"/>
                <a:cs typeface="Gill Sans"/>
                <a:sym typeface="Gill Sans"/>
              </a:defRPr>
            </a:lvl7pPr>
            <a:lvl8pPr marL="0" marR="0" lvl="7" indent="0" algn="r" rtl="0">
              <a:spcBef>
                <a:spcPts val="0"/>
              </a:spcBef>
              <a:spcAft>
                <a:spcPts val="0"/>
              </a:spcAft>
              <a:buNone/>
              <a:defRPr sz="1000" b="0" i="0">
                <a:solidFill>
                  <a:srgbClr val="222221"/>
                </a:solidFill>
                <a:latin typeface="Gill Sans"/>
                <a:ea typeface="Gill Sans"/>
                <a:cs typeface="Gill Sans"/>
                <a:sym typeface="Gill Sans"/>
              </a:defRPr>
            </a:lvl8pPr>
            <a:lvl9pPr marL="0" marR="0" lvl="8" indent="0" algn="r" rtl="0">
              <a:spcBef>
                <a:spcPts val="0"/>
              </a:spcBef>
              <a:spcAft>
                <a:spcPts val="0"/>
              </a:spcAft>
              <a:buNone/>
              <a:defRPr sz="1000" b="0" i="0">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pic>
        <p:nvPicPr>
          <p:cNvPr id="202" name="Google Shape;202;p38" descr="Save_the_Children_logo.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203" name="Google Shape;203;p38"/>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204" name="Google Shape;204;p38"/>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pic>
        <p:nvPicPr>
          <p:cNvPr id="205" name="Google Shape;205;p38" descr="Underscore_line.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23863" y="1123950"/>
            <a:ext cx="8305800" cy="58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4" r:id="rId1"/>
    <p:sldLayoutId id="214748367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1"/>
          <p:cNvPicPr preferRelativeResize="0"/>
          <p:nvPr/>
        </p:nvPicPr>
        <p:blipFill rotWithShape="1">
          <a:blip r:embed="rId3">
            <a:alphaModFix/>
          </a:blip>
          <a:srcRect/>
          <a:stretch/>
        </p:blipFill>
        <p:spPr>
          <a:xfrm>
            <a:off x="3997066" y="1681891"/>
            <a:ext cx="4949851" cy="4267113"/>
          </a:xfrm>
          <a:prstGeom prst="rect">
            <a:avLst/>
          </a:prstGeom>
          <a:noFill/>
          <a:ln>
            <a:noFill/>
          </a:ln>
        </p:spPr>
      </p:pic>
      <p:sp>
        <p:nvSpPr>
          <p:cNvPr id="222" name="Google Shape;222;p1"/>
          <p:cNvSpPr txBox="1">
            <a:spLocks noGrp="1"/>
          </p:cNvSpPr>
          <p:nvPr>
            <p:ph type="ctrTitle"/>
          </p:nvPr>
        </p:nvSpPr>
        <p:spPr>
          <a:xfrm>
            <a:off x="627260" y="937256"/>
            <a:ext cx="8319657" cy="916305"/>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None/>
            </a:pPr>
            <a:br>
              <a:rPr lang="en-US" sz="2400" b="1"/>
            </a:br>
            <a:r>
              <a:rPr lang="en-US" sz="2400" b="1"/>
              <a:t>3. ALIMENTACIÓN COMPLEMENTARIA EN EMERGENCIAS</a:t>
            </a:r>
            <a:br>
              <a:rPr lang="en-US" sz="4300" b="1"/>
            </a:br>
            <a:endParaRPr sz="4300" b="1"/>
          </a:p>
        </p:txBody>
      </p:sp>
      <p:sp>
        <p:nvSpPr>
          <p:cNvPr id="223" name="Google Shape;223;p1"/>
          <p:cNvSpPr/>
          <p:nvPr/>
        </p:nvSpPr>
        <p:spPr>
          <a:xfrm>
            <a:off x="6737892" y="6360352"/>
            <a:ext cx="1497526"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800" b="0" i="0" u="none" strike="noStrike" cap="none">
                <a:solidFill>
                  <a:schemeClr val="lt1"/>
                </a:solidFill>
                <a:latin typeface="Gill Sans"/>
                <a:ea typeface="Gill Sans"/>
                <a:cs typeface="Gill Sans"/>
                <a:sym typeface="Gill Sans"/>
              </a:rPr>
              <a:t>Louis Leeson/Save the Children</a:t>
            </a:r>
            <a:endParaRPr sz="800">
              <a:solidFill>
                <a:schemeClr val="lt1"/>
              </a:solidFill>
              <a:latin typeface="Gill Sans"/>
              <a:ea typeface="Gill Sans"/>
              <a:cs typeface="Gill Sans"/>
              <a:sym typeface="Gill Sans"/>
            </a:endParaRPr>
          </a:p>
        </p:txBody>
      </p:sp>
      <p:pic>
        <p:nvPicPr>
          <p:cNvPr id="224" name="Google Shape;224;p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2890553" y="214301"/>
            <a:ext cx="2772310" cy="884846"/>
          </a:xfrm>
          <a:prstGeom prst="rect">
            <a:avLst/>
          </a:prstGeom>
          <a:noFill/>
          <a:ln>
            <a:noFill/>
          </a:ln>
        </p:spPr>
      </p:pic>
      <p:pic>
        <p:nvPicPr>
          <p:cNvPr id="225" name="Google Shape;225;p1" descr="Logotipo&#10;&#10;Descripción generada automáticament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5577111" y="314176"/>
            <a:ext cx="1174217" cy="623080"/>
          </a:xfrm>
          <a:prstGeom prst="rect">
            <a:avLst/>
          </a:prstGeom>
          <a:noFill/>
          <a:ln>
            <a:noFill/>
          </a:ln>
        </p:spPr>
      </p:pic>
      <p:pic>
        <p:nvPicPr>
          <p:cNvPr id="226" name="Google Shape;226;p1" descr="Una imagen que contiene una interfaz gráfica de usuario&#10;&#10;Descripción generada automáticamente"/>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7171157" y="313372"/>
            <a:ext cx="1135089" cy="623080"/>
          </a:xfrm>
          <a:prstGeom prst="rect">
            <a:avLst/>
          </a:prstGeom>
          <a:noFill/>
          <a:ln>
            <a:noFill/>
          </a:ln>
        </p:spPr>
      </p:pic>
      <p:sp>
        <p:nvSpPr>
          <p:cNvPr id="227" name="Google Shape;227;p1"/>
          <p:cNvSpPr txBox="1"/>
          <p:nvPr/>
        </p:nvSpPr>
        <p:spPr>
          <a:xfrm>
            <a:off x="627260" y="2293362"/>
            <a:ext cx="3126600" cy="3078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2000">
                <a:solidFill>
                  <a:schemeClr val="dk1"/>
                </a:solidFill>
                <a:latin typeface="Gill Sans"/>
                <a:ea typeface="Gill Sans"/>
                <a:cs typeface="Gill Sans"/>
                <a:sym typeface="Gill Sans"/>
              </a:rPr>
              <a:t>GNC Technical Alliance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cb811a72ce_0_8"/>
          <p:cNvSpPr txBox="1">
            <a:spLocks noGrp="1"/>
          </p:cNvSpPr>
          <p:nvPr>
            <p:ph type="body" idx="1"/>
          </p:nvPr>
        </p:nvSpPr>
        <p:spPr>
          <a:xfrm>
            <a:off x="299447" y="1584157"/>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2000"/>
              <a:buNone/>
            </a:pPr>
            <a:r>
              <a:rPr lang="en-US" sz="2000"/>
              <a:t>Ejercicio </a:t>
            </a:r>
            <a:br>
              <a:rPr lang="en-US" sz="2000"/>
            </a:br>
            <a:endParaRPr/>
          </a:p>
          <a:p>
            <a:pPr marL="0" lvl="0" indent="0" algn="l" rtl="0">
              <a:spcBef>
                <a:spcPts val="600"/>
              </a:spcBef>
              <a:spcAft>
                <a:spcPts val="0"/>
              </a:spcAft>
              <a:buClr>
                <a:srgbClr val="0070C0"/>
              </a:buClr>
              <a:buSzPts val="1800"/>
              <a:buNone/>
            </a:pPr>
            <a:br>
              <a:rPr lang="en-US" b="0">
                <a:solidFill>
                  <a:srgbClr val="0070C0"/>
                </a:solidFill>
              </a:rPr>
            </a:br>
            <a:r>
              <a:rPr lang="en-US" b="0">
                <a:solidFill>
                  <a:srgbClr val="0070C0"/>
                </a:solidFill>
              </a:rPr>
              <a:t>Párese en el medio de la habitación y muévase a la izquierda o a la derecha dependiendo de si el producto es bueno o malo para un niño.</a:t>
            </a:r>
            <a:br>
              <a:rPr lang="en-US" b="0">
                <a:solidFill>
                  <a:srgbClr val="0070C0"/>
                </a:solidFill>
              </a:rPr>
            </a:br>
            <a:endParaRPr/>
          </a:p>
        </p:txBody>
      </p:sp>
      <p:sp>
        <p:nvSpPr>
          <p:cNvPr id="324" name="Google Shape;324;gcb811a72ce_0_8"/>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25" name="Google Shape;325;gcb811a72ce_0_8"/>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
        <p:nvSpPr>
          <p:cNvPr id="326" name="Google Shape;326;gcb811a72ce_0_8"/>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El auge del azúcar y los alimentos procesados como alimentos complementarios</a:t>
            </a:r>
            <a:br>
              <a:rPr lang="en-US"/>
            </a:b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gcb811a72ce_0_15"/>
          <p:cNvPicPr preferRelativeResize="0">
            <a:picLocks noGrp="1"/>
          </p:cNvPicPr>
          <p:nvPr>
            <p:ph type="body" idx="1"/>
          </p:nvPr>
        </p:nvPicPr>
        <p:blipFill rotWithShape="1">
          <a:blip r:embed="rId3">
            <a:alphaModFix/>
          </a:blip>
          <a:srcRect/>
          <a:stretch/>
        </p:blipFill>
        <p:spPr>
          <a:xfrm>
            <a:off x="2383315" y="1402812"/>
            <a:ext cx="2633700" cy="4341000"/>
          </a:xfrm>
          <a:prstGeom prst="rect">
            <a:avLst/>
          </a:prstGeom>
          <a:noFill/>
          <a:ln>
            <a:noFill/>
          </a:ln>
        </p:spPr>
      </p:pic>
      <p:sp>
        <p:nvSpPr>
          <p:cNvPr id="332" name="Google Shape;332;gcb811a72ce_0_15"/>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33" name="Google Shape;333;gcb811a72ce_0_15"/>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
        <p:nvSpPr>
          <p:cNvPr id="334" name="Google Shape;334;gcb811a72ce_0_15"/>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Bueno/a o Malo/a por un niño/a pequeño/a?</a:t>
            </a:r>
            <a:endParaRPr/>
          </a:p>
        </p:txBody>
      </p:sp>
      <p:pic>
        <p:nvPicPr>
          <p:cNvPr id="335" name="Google Shape;335;gcb811a72ce_0_15"/>
          <p:cNvPicPr preferRelativeResize="0"/>
          <p:nvPr/>
        </p:nvPicPr>
        <p:blipFill rotWithShape="1">
          <a:blip r:embed="rId4">
            <a:alphaModFix/>
          </a:blip>
          <a:srcRect/>
          <a:stretch/>
        </p:blipFill>
        <p:spPr>
          <a:xfrm>
            <a:off x="2997200" y="1847850"/>
            <a:ext cx="3149600" cy="3162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5"/>
                                        </p:tgtEl>
                                        <p:attrNameLst>
                                          <p:attrName>style.visibility</p:attrName>
                                        </p:attrNameLst>
                                      </p:cBhvr>
                                      <p:to>
                                        <p:strVal val="visible"/>
                                      </p:to>
                                    </p:set>
                                    <p:anim calcmode="lin" valueType="num">
                                      <p:cBhvr additive="base">
                                        <p:cTn id="7" dur="500"/>
                                        <p:tgtEl>
                                          <p:spTgt spid="3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cb811a72ce_0_23"/>
          <p:cNvSpPr txBox="1">
            <a:spLocks noGrp="1"/>
          </p:cNvSpPr>
          <p:nvPr>
            <p:ph type="body" idx="1"/>
          </p:nvPr>
        </p:nvSpPr>
        <p:spPr>
          <a:xfrm>
            <a:off x="431147" y="1600200"/>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endParaRPr/>
          </a:p>
          <a:p>
            <a:pPr marL="0" lvl="0" indent="0" algn="l" rtl="0">
              <a:spcBef>
                <a:spcPts val="600"/>
              </a:spcBef>
              <a:spcAft>
                <a:spcPts val="0"/>
              </a:spcAft>
              <a:buClr>
                <a:schemeClr val="dk2"/>
              </a:buClr>
              <a:buSzPts val="1800"/>
              <a:buNone/>
            </a:pPr>
            <a:endParaRPr/>
          </a:p>
        </p:txBody>
      </p:sp>
      <p:sp>
        <p:nvSpPr>
          <p:cNvPr id="341" name="Google Shape;341;gcb811a72ce_0_23"/>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42" name="Google Shape;342;gcb811a72ce_0_23"/>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343" name="Google Shape;343;gcb811a72ce_0_23"/>
          <p:cNvPicPr preferRelativeResize="0"/>
          <p:nvPr/>
        </p:nvPicPr>
        <p:blipFill rotWithShape="1">
          <a:blip r:embed="rId3">
            <a:alphaModFix/>
          </a:blip>
          <a:srcRect/>
          <a:stretch/>
        </p:blipFill>
        <p:spPr>
          <a:xfrm>
            <a:off x="2525022" y="2535878"/>
            <a:ext cx="3187700" cy="2438400"/>
          </a:xfrm>
          <a:prstGeom prst="rect">
            <a:avLst/>
          </a:prstGeom>
          <a:noFill/>
          <a:ln>
            <a:noFill/>
          </a:ln>
        </p:spPr>
      </p:pic>
      <p:sp>
        <p:nvSpPr>
          <p:cNvPr id="344" name="Google Shape;344;gcb811a72ce_0_23"/>
          <p:cNvSpPr txBox="1"/>
          <p:nvPr/>
        </p:nvSpPr>
        <p:spPr>
          <a:xfrm>
            <a:off x="583710" y="689812"/>
            <a:ext cx="8276100" cy="5316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222221"/>
              </a:buClr>
              <a:buSzPts val="2500"/>
              <a:buFont typeface="Arial"/>
              <a:buNone/>
            </a:pPr>
            <a:r>
              <a:rPr lang="en-US" sz="2500" b="0" i="0">
                <a:solidFill>
                  <a:srgbClr val="222221"/>
                </a:solidFill>
                <a:latin typeface="Gill Sans"/>
                <a:ea typeface="Gill Sans"/>
                <a:cs typeface="Gill Sans"/>
                <a:sym typeface="Gill Sans"/>
              </a:rPr>
              <a:t>Bueno/a o Malo/a por un niño/a pequeño/a?</a:t>
            </a:r>
            <a:endParaRPr/>
          </a:p>
        </p:txBody>
      </p:sp>
      <p:pic>
        <p:nvPicPr>
          <p:cNvPr id="345" name="Google Shape;345;gcb811a72ce_0_23"/>
          <p:cNvPicPr preferRelativeResize="0"/>
          <p:nvPr/>
        </p:nvPicPr>
        <p:blipFill rotWithShape="1">
          <a:blip r:embed="rId4">
            <a:alphaModFix/>
          </a:blip>
          <a:srcRect/>
          <a:stretch/>
        </p:blipFill>
        <p:spPr>
          <a:xfrm>
            <a:off x="3873500" y="2730500"/>
            <a:ext cx="2238542" cy="223854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5"/>
                                        </p:tgtEl>
                                        <p:attrNameLst>
                                          <p:attrName>style.visibility</p:attrName>
                                        </p:attrNameLst>
                                      </p:cBhvr>
                                      <p:to>
                                        <p:strVal val="visible"/>
                                      </p:to>
                                    </p:set>
                                    <p:anim calcmode="lin" valueType="num">
                                      <p:cBhvr additive="base">
                                        <p:cTn id="7" dur="500"/>
                                        <p:tgtEl>
                                          <p:spTgt spid="3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cb811a72ce_0_32"/>
          <p:cNvSpPr txBox="1">
            <a:spLocks noGrp="1"/>
          </p:cNvSpPr>
          <p:nvPr>
            <p:ph type="body" idx="1"/>
          </p:nvPr>
        </p:nvSpPr>
        <p:spPr>
          <a:xfrm>
            <a:off x="431147" y="1600200"/>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br>
              <a:rPr lang="en-US"/>
            </a:br>
            <a:endParaRPr/>
          </a:p>
        </p:txBody>
      </p:sp>
      <p:sp>
        <p:nvSpPr>
          <p:cNvPr id="352" name="Google Shape;352;gcb811a72ce_0_32"/>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53" name="Google Shape;353;gcb811a72ce_0_32"/>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
        <p:nvSpPr>
          <p:cNvPr id="354" name="Google Shape;354;gcb811a72ce_0_32"/>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Bueno/a o Malo/a por un niño/a pequeño/a?</a:t>
            </a:r>
            <a:endParaRPr/>
          </a:p>
        </p:txBody>
      </p:sp>
      <p:pic>
        <p:nvPicPr>
          <p:cNvPr id="355" name="Google Shape;355;gcb811a72ce_0_3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525022" y="1466319"/>
            <a:ext cx="2282324" cy="4452066"/>
          </a:xfrm>
          <a:prstGeom prst="rect">
            <a:avLst/>
          </a:prstGeom>
          <a:noFill/>
          <a:ln>
            <a:noFill/>
          </a:ln>
        </p:spPr>
      </p:pic>
      <p:pic>
        <p:nvPicPr>
          <p:cNvPr id="356" name="Google Shape;356;gcb811a72ce_0_32"/>
          <p:cNvPicPr preferRelativeResize="0"/>
          <p:nvPr/>
        </p:nvPicPr>
        <p:blipFill rotWithShape="1">
          <a:blip r:embed="rId4">
            <a:alphaModFix/>
          </a:blip>
          <a:srcRect/>
          <a:stretch/>
        </p:blipFill>
        <p:spPr>
          <a:xfrm>
            <a:off x="2997200" y="1847850"/>
            <a:ext cx="3149600" cy="3162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6"/>
                                        </p:tgtEl>
                                        <p:attrNameLst>
                                          <p:attrName>style.visibility</p:attrName>
                                        </p:attrNameLst>
                                      </p:cBhvr>
                                      <p:to>
                                        <p:strVal val="visible"/>
                                      </p:to>
                                    </p:set>
                                    <p:anim calcmode="lin" valueType="num">
                                      <p:cBhvr additive="base">
                                        <p:cTn id="7" dur="500"/>
                                        <p:tgtEl>
                                          <p:spTgt spid="3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gcb811a72ce_0_42"/>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62" name="Google Shape;362;gcb811a72ce_0_42"/>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
        <p:nvSpPr>
          <p:cNvPr id="363" name="Google Shape;363;gcb811a72ce_0_42"/>
          <p:cNvSpPr txBox="1">
            <a:spLocks noGrp="1"/>
          </p:cNvSpPr>
          <p:nvPr>
            <p:ph type="body" idx="2"/>
          </p:nvPr>
        </p:nvSpPr>
        <p:spPr>
          <a:xfrm>
            <a:off x="425123" y="369093"/>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Azúcares libres versus azúcares naturales</a:t>
            </a:r>
            <a:br>
              <a:rPr lang="en-US"/>
            </a:br>
            <a:endParaRPr/>
          </a:p>
        </p:txBody>
      </p:sp>
      <p:pic>
        <p:nvPicPr>
          <p:cNvPr id="364" name="Google Shape;364;gcb811a72ce_0_4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419059" y="1124743"/>
            <a:ext cx="5735720" cy="5236456"/>
          </a:xfrm>
          <a:prstGeom prst="rect">
            <a:avLst/>
          </a:prstGeom>
          <a:noFill/>
          <a:ln>
            <a:noFill/>
          </a:ln>
        </p:spPr>
      </p:pic>
      <p:sp>
        <p:nvSpPr>
          <p:cNvPr id="365" name="Google Shape;365;gcb811a72ce_0_42"/>
          <p:cNvSpPr txBox="1"/>
          <p:nvPr/>
        </p:nvSpPr>
        <p:spPr>
          <a:xfrm>
            <a:off x="721895" y="4929660"/>
            <a:ext cx="3715500" cy="1154400"/>
          </a:xfrm>
          <a:prstGeom prst="rect">
            <a:avLst/>
          </a:prstGeom>
          <a:solidFill>
            <a:srgbClr val="4C6EC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lt1"/>
                </a:solidFill>
                <a:latin typeface="Gill Sans"/>
                <a:ea typeface="Gill Sans"/>
                <a:cs typeface="Gill Sans"/>
                <a:sym typeface="Gill Sans"/>
              </a:rPr>
              <a:t>- No forma parte de la estructura natural     de los alimentos </a:t>
            </a:r>
            <a:br>
              <a:rPr lang="en-US" sz="1500">
                <a:solidFill>
                  <a:schemeClr val="lt1"/>
                </a:solidFill>
                <a:latin typeface="Gill Sans"/>
                <a:ea typeface="Gill Sans"/>
                <a:cs typeface="Gill Sans"/>
                <a:sym typeface="Gill Sans"/>
              </a:rPr>
            </a:br>
            <a:r>
              <a:rPr lang="en-US" sz="1500">
                <a:solidFill>
                  <a:schemeClr val="lt1"/>
                </a:solidFill>
                <a:latin typeface="Gill Sans"/>
                <a:ea typeface="Gill Sans"/>
                <a:cs typeface="Gill Sans"/>
                <a:sym typeface="Gill Sans"/>
              </a:rPr>
              <a:t>- Puede ser añadido por la fabricación</a:t>
            </a:r>
            <a:br>
              <a:rPr lang="en-US" sz="1500">
                <a:solidFill>
                  <a:schemeClr val="lt1"/>
                </a:solidFill>
                <a:latin typeface="Gill Sans"/>
                <a:ea typeface="Gill Sans"/>
                <a:cs typeface="Gill Sans"/>
                <a:sym typeface="Gill Sans"/>
              </a:rPr>
            </a:br>
            <a:r>
              <a:rPr lang="en-US" sz="1500">
                <a:solidFill>
                  <a:schemeClr val="lt1"/>
                </a:solidFill>
                <a:latin typeface="Gill Sans"/>
                <a:ea typeface="Gill Sans"/>
                <a:cs typeface="Gill Sans"/>
                <a:sym typeface="Gill Sans"/>
              </a:rPr>
              <a:t>- Se absorbe rápidamente y conduce a un nivel alto de azúcar en la sangre</a:t>
            </a:r>
            <a:endParaRPr sz="1500">
              <a:solidFill>
                <a:schemeClr val="lt1"/>
              </a:solidFill>
              <a:latin typeface="Gill Sans"/>
              <a:ea typeface="Gill Sans"/>
              <a:cs typeface="Gill Sans"/>
              <a:sym typeface="Gill Sans"/>
            </a:endParaRPr>
          </a:p>
        </p:txBody>
      </p:sp>
      <p:sp>
        <p:nvSpPr>
          <p:cNvPr id="366" name="Google Shape;366;gcb811a72ce_0_42"/>
          <p:cNvSpPr txBox="1"/>
          <p:nvPr/>
        </p:nvSpPr>
        <p:spPr>
          <a:xfrm>
            <a:off x="4566198" y="4873080"/>
            <a:ext cx="3464100" cy="1308300"/>
          </a:xfrm>
          <a:prstGeom prst="rect">
            <a:avLst/>
          </a:prstGeom>
          <a:solidFill>
            <a:srgbClr val="4C6EC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lt1"/>
                </a:solidFill>
                <a:latin typeface="Gill Sans"/>
                <a:ea typeface="Gill Sans"/>
                <a:cs typeface="Gill Sans"/>
                <a:sym typeface="Gill Sans"/>
              </a:rPr>
              <a:t>- </a:t>
            </a:r>
            <a:r>
              <a:rPr lang="en-US" sz="1400">
                <a:solidFill>
                  <a:schemeClr val="lt1"/>
                </a:solidFill>
                <a:latin typeface="Gill Sans"/>
                <a:ea typeface="Gill Sans"/>
                <a:cs typeface="Gill Sans"/>
                <a:sym typeface="Gill Sans"/>
              </a:rPr>
              <a:t>Parte de la estructura natural de un alimento integral</a:t>
            </a:r>
            <a:br>
              <a:rPr lang="en-US" sz="1400">
                <a:solidFill>
                  <a:schemeClr val="lt1"/>
                </a:solidFill>
                <a:latin typeface="Gill Sans"/>
                <a:ea typeface="Gill Sans"/>
                <a:cs typeface="Gill Sans"/>
                <a:sym typeface="Gill Sans"/>
              </a:rPr>
            </a:br>
            <a:r>
              <a:rPr lang="en-US" sz="1400">
                <a:solidFill>
                  <a:schemeClr val="lt1"/>
                </a:solidFill>
                <a:latin typeface="Gill Sans"/>
                <a:ea typeface="Gill Sans"/>
                <a:cs typeface="Gill Sans"/>
                <a:sym typeface="Gill Sans"/>
              </a:rPr>
              <a:t>- La fibra y otros nutrientes ralentizan la absorción del azúcar</a:t>
            </a:r>
            <a:br>
              <a:rPr lang="en-US" sz="1400">
                <a:solidFill>
                  <a:schemeClr val="lt1"/>
                </a:solidFill>
                <a:latin typeface="Gill Sans"/>
                <a:ea typeface="Gill Sans"/>
                <a:cs typeface="Gill Sans"/>
                <a:sym typeface="Gill Sans"/>
              </a:rPr>
            </a:br>
            <a:r>
              <a:rPr lang="en-US" sz="1400">
                <a:solidFill>
                  <a:schemeClr val="lt1"/>
                </a:solidFill>
                <a:latin typeface="Gill Sans"/>
                <a:ea typeface="Gill Sans"/>
                <a:cs typeface="Gill Sans"/>
                <a:sym typeface="Gill Sans"/>
              </a:rPr>
              <a:t>- No conducir a aumentos rápidos en el azúcar en la sangre parte deuna dieta saludable</a:t>
            </a:r>
            <a:endParaRPr sz="1400">
              <a:solidFill>
                <a:schemeClr val="lt1"/>
              </a:solidFill>
              <a:latin typeface="Gill Sans"/>
              <a:ea typeface="Gill Sans"/>
              <a:cs typeface="Gill Sans"/>
              <a:sym typeface="Gill Sans"/>
            </a:endParaRPr>
          </a:p>
        </p:txBody>
      </p:sp>
      <p:sp>
        <p:nvSpPr>
          <p:cNvPr id="367" name="Google Shape;367;gcb811a72ce_0_42"/>
          <p:cNvSpPr txBox="1"/>
          <p:nvPr/>
        </p:nvSpPr>
        <p:spPr>
          <a:xfrm>
            <a:off x="2294021" y="1189676"/>
            <a:ext cx="5165700" cy="738900"/>
          </a:xfrm>
          <a:prstGeom prst="rect">
            <a:avLst/>
          </a:prstGeom>
          <a:solidFill>
            <a:srgbClr val="4C6EC0"/>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400" b="1">
                <a:solidFill>
                  <a:schemeClr val="lt1"/>
                </a:solidFill>
                <a:latin typeface="Gill Sans"/>
                <a:ea typeface="Gill Sans"/>
                <a:cs typeface="Gill Sans"/>
                <a:sym typeface="Gill Sans"/>
              </a:rPr>
              <a:t>Azúcares libres versus azúcares naturales</a:t>
            </a:r>
            <a:endParaRPr sz="2400" b="1">
              <a:solidFill>
                <a:schemeClr val="lt1"/>
              </a:solidFill>
              <a:latin typeface="Gill Sans"/>
              <a:ea typeface="Gill Sans"/>
              <a:cs typeface="Gill Sans"/>
              <a:sym typeface="Gill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cb811a72ce_0_52"/>
          <p:cNvSpPr txBox="1">
            <a:spLocks noGrp="1"/>
          </p:cNvSpPr>
          <p:nvPr>
            <p:ph type="title"/>
          </p:nvPr>
        </p:nvSpPr>
        <p:spPr>
          <a:xfrm>
            <a:off x="431147" y="416981"/>
            <a:ext cx="8282700" cy="5070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r>
              <a:rPr lang="en-US"/>
              <a:t>La DIFERENCIA entre consumir....</a:t>
            </a:r>
            <a:endParaRPr/>
          </a:p>
        </p:txBody>
      </p:sp>
      <p:sp>
        <p:nvSpPr>
          <p:cNvPr id="373" name="Google Shape;373;gcb811a72ce_0_52"/>
          <p:cNvSpPr txBox="1">
            <a:spLocks noGrp="1"/>
          </p:cNvSpPr>
          <p:nvPr>
            <p:ph type="body" idx="1"/>
          </p:nvPr>
        </p:nvSpPr>
        <p:spPr>
          <a:xfrm>
            <a:off x="431147" y="1600200"/>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endParaRPr/>
          </a:p>
        </p:txBody>
      </p:sp>
      <p:sp>
        <p:nvSpPr>
          <p:cNvPr id="374" name="Google Shape;374;gcb811a72ce_0_52"/>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75" name="Google Shape;375;gcb811a72ce_0_52"/>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pic>
        <p:nvPicPr>
          <p:cNvPr id="376" name="Google Shape;376;gcb811a72ce_0_5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0764" y="1262040"/>
            <a:ext cx="5830668" cy="5216362"/>
          </a:xfrm>
          <a:prstGeom prst="rect">
            <a:avLst/>
          </a:prstGeom>
          <a:noFill/>
          <a:ln>
            <a:noFill/>
          </a:ln>
        </p:spPr>
      </p:pic>
      <p:sp>
        <p:nvSpPr>
          <p:cNvPr id="377" name="Google Shape;377;gcb811a72ce_0_52"/>
          <p:cNvSpPr txBox="1"/>
          <p:nvPr/>
        </p:nvSpPr>
        <p:spPr>
          <a:xfrm>
            <a:off x="1331494" y="1627164"/>
            <a:ext cx="1800000" cy="2772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00B050"/>
                </a:solidFill>
                <a:latin typeface="Times New Roman"/>
                <a:ea typeface="Times New Roman"/>
                <a:cs typeface="Times New Roman"/>
                <a:sym typeface="Times New Roman"/>
              </a:rPr>
              <a:t>Azúcares naturales</a:t>
            </a:r>
            <a:endParaRPr/>
          </a:p>
        </p:txBody>
      </p:sp>
      <p:sp>
        <p:nvSpPr>
          <p:cNvPr id="378" name="Google Shape;378;gcb811a72ce_0_52"/>
          <p:cNvSpPr txBox="1"/>
          <p:nvPr/>
        </p:nvSpPr>
        <p:spPr>
          <a:xfrm>
            <a:off x="4026568" y="1970381"/>
            <a:ext cx="2323500" cy="492600"/>
          </a:xfrm>
          <a:prstGeom prst="rect">
            <a:avLst/>
          </a:prstGeom>
          <a:solidFill>
            <a:schemeClr val="lt1"/>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600">
                <a:solidFill>
                  <a:srgbClr val="D749C0"/>
                </a:solidFill>
                <a:latin typeface="Times New Roman"/>
                <a:ea typeface="Times New Roman"/>
                <a:cs typeface="Times New Roman"/>
                <a:sym typeface="Times New Roman"/>
              </a:rPr>
              <a:t>Azúcares añadidos y azúcares libres</a:t>
            </a:r>
            <a:endParaRPr sz="1600">
              <a:solidFill>
                <a:srgbClr val="D749C0"/>
              </a:solidFill>
              <a:latin typeface="Times New Roman"/>
              <a:ea typeface="Times New Roman"/>
              <a:cs typeface="Times New Roman"/>
              <a:sym typeface="Times New Roman"/>
            </a:endParaRPr>
          </a:p>
        </p:txBody>
      </p:sp>
      <p:sp>
        <p:nvSpPr>
          <p:cNvPr id="379" name="Google Shape;379;gcb811a72ce_0_52"/>
          <p:cNvSpPr txBox="1"/>
          <p:nvPr/>
        </p:nvSpPr>
        <p:spPr>
          <a:xfrm>
            <a:off x="1010653" y="2229854"/>
            <a:ext cx="950100" cy="5541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Short Stack"/>
                <a:ea typeface="Short Stack"/>
                <a:cs typeface="Short Stack"/>
                <a:sym typeface="Short Stack"/>
              </a:rPr>
              <a:t>Se comen alimentos con fibra</a:t>
            </a:r>
            <a:endParaRPr sz="1200">
              <a:solidFill>
                <a:schemeClr val="dk1"/>
              </a:solidFill>
              <a:latin typeface="Short Stack"/>
              <a:ea typeface="Short Stack"/>
              <a:cs typeface="Short Stack"/>
              <a:sym typeface="Short Stack"/>
            </a:endParaRPr>
          </a:p>
        </p:txBody>
      </p:sp>
      <p:sp>
        <p:nvSpPr>
          <p:cNvPr id="380" name="Google Shape;380;gcb811a72ce_0_52"/>
          <p:cNvSpPr txBox="1"/>
          <p:nvPr/>
        </p:nvSpPr>
        <p:spPr>
          <a:xfrm>
            <a:off x="1010653" y="2903621"/>
            <a:ext cx="11712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381" name="Google Shape;381;gcb811a72ce_0_52"/>
          <p:cNvSpPr txBox="1"/>
          <p:nvPr/>
        </p:nvSpPr>
        <p:spPr>
          <a:xfrm>
            <a:off x="4026568" y="3080084"/>
            <a:ext cx="11616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382" name="Google Shape;382;gcb811a72ce_0_52"/>
          <p:cNvSpPr txBox="1"/>
          <p:nvPr/>
        </p:nvSpPr>
        <p:spPr>
          <a:xfrm>
            <a:off x="1060421" y="3361369"/>
            <a:ext cx="1171200" cy="1693200"/>
          </a:xfrm>
          <a:prstGeom prst="rect">
            <a:avLst/>
          </a:prstGeom>
          <a:solidFill>
            <a:srgbClr val="F4385F"/>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La fibra ralentiza la descomposición de los azúcares.</a:t>
            </a:r>
            <a:br>
              <a:rPr lang="en-US" sz="1200">
                <a:solidFill>
                  <a:schemeClr val="dk1"/>
                </a:solidFill>
                <a:latin typeface="Gill Sans"/>
                <a:ea typeface="Gill Sans"/>
                <a:cs typeface="Gill Sans"/>
                <a:sym typeface="Gill Sans"/>
              </a:rPr>
            </a:br>
            <a:r>
              <a:rPr lang="en-US" sz="1200">
                <a:solidFill>
                  <a:schemeClr val="dk1"/>
                </a:solidFill>
                <a:latin typeface="Gill Sans"/>
                <a:ea typeface="Gill Sans"/>
                <a:cs typeface="Gill Sans"/>
                <a:sym typeface="Gill Sans"/>
              </a:rPr>
              <a:t>El azúcar en la sangre aumenta lentamente</a:t>
            </a:r>
            <a:br>
              <a:rPr lang="en-US" sz="1200">
                <a:solidFill>
                  <a:schemeClr val="dk1"/>
                </a:solidFill>
                <a:latin typeface="Gill Sans"/>
                <a:ea typeface="Gill Sans"/>
                <a:cs typeface="Gill Sans"/>
                <a:sym typeface="Gill Sans"/>
              </a:rPr>
            </a:br>
            <a:r>
              <a:rPr lang="en-US" sz="1200">
                <a:solidFill>
                  <a:schemeClr val="dk1"/>
                </a:solidFill>
                <a:latin typeface="Gill Sans"/>
                <a:ea typeface="Gill Sans"/>
                <a:cs typeface="Gill Sans"/>
                <a:sym typeface="Gill Sans"/>
              </a:rPr>
              <a:t>MÁS BAJO, MÁS LARGO</a:t>
            </a:r>
            <a:br>
              <a:rPr lang="en-US" sz="1200">
                <a:solidFill>
                  <a:schemeClr val="dk1"/>
                </a:solidFill>
                <a:latin typeface="Gill Sans"/>
                <a:ea typeface="Gill Sans"/>
                <a:cs typeface="Gill Sans"/>
                <a:sym typeface="Gill Sans"/>
              </a:rPr>
            </a:br>
            <a:endParaRPr/>
          </a:p>
        </p:txBody>
      </p:sp>
      <p:sp>
        <p:nvSpPr>
          <p:cNvPr id="383" name="Google Shape;383;gcb811a72ce_0_52"/>
          <p:cNvSpPr txBox="1"/>
          <p:nvPr/>
        </p:nvSpPr>
        <p:spPr>
          <a:xfrm>
            <a:off x="2231494" y="4336744"/>
            <a:ext cx="5919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Azúcar</a:t>
            </a:r>
            <a:endParaRPr sz="1500">
              <a:solidFill>
                <a:schemeClr val="dk1"/>
              </a:solidFill>
              <a:latin typeface="Gill Sans"/>
              <a:ea typeface="Gill Sans"/>
              <a:cs typeface="Gill Sans"/>
              <a:sym typeface="Gill Sans"/>
            </a:endParaRPr>
          </a:p>
        </p:txBody>
      </p:sp>
      <p:sp>
        <p:nvSpPr>
          <p:cNvPr id="384" name="Google Shape;384;gcb811a72ce_0_52"/>
          <p:cNvSpPr txBox="1"/>
          <p:nvPr/>
        </p:nvSpPr>
        <p:spPr>
          <a:xfrm>
            <a:off x="2611111" y="5023362"/>
            <a:ext cx="870000" cy="4617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Sistema digestivo</a:t>
            </a:r>
            <a:endParaRPr sz="1500">
              <a:solidFill>
                <a:schemeClr val="dk1"/>
              </a:solidFill>
              <a:latin typeface="Gill Sans"/>
              <a:ea typeface="Gill Sans"/>
              <a:cs typeface="Gill Sans"/>
              <a:sym typeface="Gill Sans"/>
            </a:endParaRPr>
          </a:p>
        </p:txBody>
      </p:sp>
      <p:sp>
        <p:nvSpPr>
          <p:cNvPr id="385" name="Google Shape;385;gcb811a72ce_0_52"/>
          <p:cNvSpPr txBox="1"/>
          <p:nvPr/>
        </p:nvSpPr>
        <p:spPr>
          <a:xfrm>
            <a:off x="4026567" y="2598820"/>
            <a:ext cx="950100" cy="3693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Soda/alimentos azucarados</a:t>
            </a:r>
            <a:endParaRPr sz="1200">
              <a:solidFill>
                <a:schemeClr val="dk1"/>
              </a:solidFill>
              <a:latin typeface="Gill Sans"/>
              <a:ea typeface="Gill Sans"/>
              <a:cs typeface="Gill Sans"/>
              <a:sym typeface="Gill Sans"/>
            </a:endParaRPr>
          </a:p>
        </p:txBody>
      </p:sp>
      <p:sp>
        <p:nvSpPr>
          <p:cNvPr id="386" name="Google Shape;386;gcb811a72ce_0_52"/>
          <p:cNvSpPr txBox="1"/>
          <p:nvPr/>
        </p:nvSpPr>
        <p:spPr>
          <a:xfrm>
            <a:off x="5188283" y="4342627"/>
            <a:ext cx="5919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Azúcar</a:t>
            </a:r>
            <a:endParaRPr sz="1500">
              <a:solidFill>
                <a:schemeClr val="dk1"/>
              </a:solidFill>
              <a:latin typeface="Gill Sans"/>
              <a:ea typeface="Gill Sans"/>
              <a:cs typeface="Gill Sans"/>
              <a:sym typeface="Gill Sans"/>
            </a:endParaRPr>
          </a:p>
        </p:txBody>
      </p:sp>
      <p:sp>
        <p:nvSpPr>
          <p:cNvPr id="387" name="Google Shape;387;gcb811a72ce_0_52"/>
          <p:cNvSpPr txBox="1"/>
          <p:nvPr/>
        </p:nvSpPr>
        <p:spPr>
          <a:xfrm>
            <a:off x="5590371" y="5026967"/>
            <a:ext cx="870000" cy="4617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Sistema digestivo</a:t>
            </a:r>
            <a:endParaRPr sz="1500">
              <a:solidFill>
                <a:schemeClr val="dk1"/>
              </a:solidFill>
              <a:latin typeface="Gill Sans"/>
              <a:ea typeface="Gill Sans"/>
              <a:cs typeface="Gill Sans"/>
              <a:sym typeface="Gill Sans"/>
            </a:endParaRPr>
          </a:p>
        </p:txBody>
      </p:sp>
      <p:sp>
        <p:nvSpPr>
          <p:cNvPr id="388" name="Google Shape;388;gcb811a72ce_0_52"/>
          <p:cNvSpPr txBox="1"/>
          <p:nvPr/>
        </p:nvSpPr>
        <p:spPr>
          <a:xfrm>
            <a:off x="4035925" y="3562880"/>
            <a:ext cx="1161600" cy="1908600"/>
          </a:xfrm>
          <a:prstGeom prst="rect">
            <a:avLst/>
          </a:prstGeom>
          <a:solidFill>
            <a:srgbClr val="F4385F"/>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100">
                <a:solidFill>
                  <a:schemeClr val="dk1"/>
                </a:solidFill>
                <a:latin typeface="Gill Sans"/>
                <a:ea typeface="Gill Sans"/>
                <a:cs typeface="Gill Sans"/>
                <a:sym typeface="Gill Sans"/>
              </a:rPr>
              <a:t>El azúcar en la sangre aumenta INMEDIATA y RÁPIDAMENTE</a:t>
            </a:r>
            <a:br>
              <a:rPr lang="en-US" sz="1100">
                <a:solidFill>
                  <a:schemeClr val="dk1"/>
                </a:solidFill>
                <a:latin typeface="Gill Sans"/>
                <a:ea typeface="Gill Sans"/>
                <a:cs typeface="Gill Sans"/>
                <a:sym typeface="Gill Sans"/>
              </a:rPr>
            </a:br>
            <a:br>
              <a:rPr lang="en-US" sz="1100">
                <a:solidFill>
                  <a:schemeClr val="dk1"/>
                </a:solidFill>
                <a:latin typeface="Gill Sans"/>
                <a:ea typeface="Gill Sans"/>
                <a:cs typeface="Gill Sans"/>
                <a:sym typeface="Gill Sans"/>
              </a:rPr>
            </a:br>
            <a:br>
              <a:rPr lang="en-US" sz="1100">
                <a:solidFill>
                  <a:schemeClr val="dk1"/>
                </a:solidFill>
                <a:latin typeface="Gill Sans"/>
                <a:ea typeface="Gill Sans"/>
                <a:cs typeface="Gill Sans"/>
                <a:sym typeface="Gill Sans"/>
              </a:rPr>
            </a:br>
            <a:r>
              <a:rPr lang="en-US" sz="1100">
                <a:solidFill>
                  <a:schemeClr val="dk1"/>
                </a:solidFill>
                <a:latin typeface="Gill Sans"/>
                <a:ea typeface="Gill Sans"/>
                <a:cs typeface="Gill Sans"/>
                <a:sym typeface="Gill Sans"/>
              </a:rPr>
              <a:t>El páncreas trabaja duro para convertir el exceso de azúcar en grasa</a:t>
            </a:r>
            <a:br>
              <a:rPr lang="en-US" sz="1200">
                <a:solidFill>
                  <a:schemeClr val="dk1"/>
                </a:solidFill>
                <a:latin typeface="Gill Sans"/>
                <a:ea typeface="Gill Sans"/>
                <a:cs typeface="Gill Sans"/>
                <a:sym typeface="Gill Sans"/>
              </a:rPr>
            </a:b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pic>
        <p:nvPicPr>
          <p:cNvPr id="393" name="Google Shape;393;gcb811a72ce_0_85"/>
          <p:cNvPicPr preferRelativeResize="0">
            <a:picLocks noGrp="1"/>
          </p:cNvPicPr>
          <p:nvPr>
            <p:ph type="body" idx="1"/>
          </p:nvPr>
        </p:nvPicPr>
        <p:blipFill rotWithShape="1">
          <a:blip r:embed="rId3">
            <a:alphaModFix/>
          </a:blip>
          <a:srcRect/>
          <a:stretch/>
        </p:blipFill>
        <p:spPr>
          <a:xfrm>
            <a:off x="722187" y="2369807"/>
            <a:ext cx="4363200" cy="2139900"/>
          </a:xfrm>
          <a:prstGeom prst="rect">
            <a:avLst/>
          </a:prstGeom>
          <a:noFill/>
          <a:ln>
            <a:noFill/>
          </a:ln>
        </p:spPr>
      </p:pic>
      <p:sp>
        <p:nvSpPr>
          <p:cNvPr id="394" name="Google Shape;394;gcb811a72ce_0_85"/>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95" name="Google Shape;395;gcb811a72ce_0_85"/>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
        <p:nvSpPr>
          <p:cNvPr id="396" name="Google Shape;396;gcb811a72ce_0_85"/>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¿Cuál es la cantidad máxima para niños?</a:t>
            </a:r>
            <a:br>
              <a:rPr lang="en-US"/>
            </a:br>
            <a:endParaRPr/>
          </a:p>
        </p:txBody>
      </p:sp>
      <p:sp>
        <p:nvSpPr>
          <p:cNvPr id="397" name="Google Shape;397;gcb811a72ce_0_85"/>
          <p:cNvSpPr/>
          <p:nvPr/>
        </p:nvSpPr>
        <p:spPr>
          <a:xfrm>
            <a:off x="5967662" y="2435765"/>
            <a:ext cx="2611500" cy="2139900"/>
          </a:xfrm>
          <a:prstGeom prst="roundRect">
            <a:avLst>
              <a:gd name="adj" fmla="val 16667"/>
            </a:avLst>
          </a:prstGeom>
          <a:solidFill>
            <a:srgbClr val="FFEF19"/>
          </a:solidFill>
          <a:ln w="444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398" name="Google Shape;398;gcb811a72ce_0_8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735969" y="3176888"/>
            <a:ext cx="1074821" cy="657727"/>
          </a:xfrm>
          <a:prstGeom prst="rect">
            <a:avLst/>
          </a:prstGeom>
          <a:noFill/>
          <a:ln>
            <a:noFill/>
          </a:ln>
        </p:spPr>
      </p:pic>
      <p:sp>
        <p:nvSpPr>
          <p:cNvPr id="399" name="Google Shape;399;gcb811a72ce_0_85"/>
          <p:cNvSpPr txBox="1"/>
          <p:nvPr/>
        </p:nvSpPr>
        <p:spPr>
          <a:xfrm>
            <a:off x="6735969" y="2899889"/>
            <a:ext cx="1166100" cy="27720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rgbClr val="C00000"/>
                </a:solidFill>
                <a:latin typeface="Overlock"/>
                <a:ea typeface="Overlock"/>
                <a:cs typeface="Overlock"/>
                <a:sym typeface="Overlock"/>
              </a:rPr>
              <a:t>0-2 years</a:t>
            </a:r>
            <a:endParaRPr/>
          </a:p>
        </p:txBody>
      </p:sp>
      <p:sp>
        <p:nvSpPr>
          <p:cNvPr id="400" name="Google Shape;400;gcb811a72ce_0_85"/>
          <p:cNvSpPr/>
          <p:nvPr/>
        </p:nvSpPr>
        <p:spPr>
          <a:xfrm>
            <a:off x="6735969" y="3038388"/>
            <a:ext cx="1074900" cy="1196700"/>
          </a:xfrm>
          <a:prstGeom prst="mathMultiply">
            <a:avLst>
              <a:gd name="adj1" fmla="val 23520"/>
            </a:avLst>
          </a:prstGeom>
          <a:solidFill>
            <a:schemeClr val="dk2">
              <a:alpha val="7843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pic>
        <p:nvPicPr>
          <p:cNvPr id="405" name="Google Shape;405;gcb811a72ce_0_72"/>
          <p:cNvPicPr preferRelativeResize="0">
            <a:picLocks noGrp="1"/>
          </p:cNvPicPr>
          <p:nvPr>
            <p:ph type="body" idx="1"/>
          </p:nvPr>
        </p:nvPicPr>
        <p:blipFill rotWithShape="1">
          <a:blip r:embed="rId3">
            <a:alphaModFix/>
          </a:blip>
          <a:srcRect/>
          <a:stretch/>
        </p:blipFill>
        <p:spPr>
          <a:xfrm>
            <a:off x="1050623" y="1847877"/>
            <a:ext cx="6296100" cy="3555600"/>
          </a:xfrm>
          <a:prstGeom prst="rect">
            <a:avLst/>
          </a:prstGeom>
          <a:noFill/>
          <a:ln>
            <a:noFill/>
          </a:ln>
        </p:spPr>
      </p:pic>
      <p:sp>
        <p:nvSpPr>
          <p:cNvPr id="406" name="Google Shape;406;gcb811a72ce_0_72"/>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07" name="Google Shape;407;gcb811a72ce_0_72"/>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
        <p:nvSpPr>
          <p:cNvPr id="408" name="Google Shape;408;gcb811a72ce_0_72"/>
          <p:cNvSpPr txBox="1">
            <a:spLocks noGrp="1"/>
          </p:cNvSpPr>
          <p:nvPr>
            <p:ph type="body" idx="2"/>
          </p:nvPr>
        </p:nvSpPr>
        <p:spPr>
          <a:xfrm>
            <a:off x="497305" y="480156"/>
            <a:ext cx="8210100" cy="5889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El impacto del exceso de azúcar (puede ser similar al exceso de alcohol)</a:t>
            </a:r>
            <a:br>
              <a:rPr lang="en-US"/>
            </a:br>
            <a:endParaRPr/>
          </a:p>
        </p:txBody>
      </p:sp>
      <p:sp>
        <p:nvSpPr>
          <p:cNvPr id="409" name="Google Shape;409;gcb811a72ce_0_72"/>
          <p:cNvSpPr txBox="1"/>
          <p:nvPr/>
        </p:nvSpPr>
        <p:spPr>
          <a:xfrm>
            <a:off x="1379625" y="1999450"/>
            <a:ext cx="1524000" cy="461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FF9367"/>
                </a:solidFill>
                <a:latin typeface="Gill Sans"/>
                <a:ea typeface="Gill Sans"/>
                <a:cs typeface="Gill Sans"/>
                <a:sym typeface="Gill Sans"/>
              </a:rPr>
              <a:t>ADICCIÓN O HABITUACIÓN</a:t>
            </a:r>
            <a:endParaRPr/>
          </a:p>
        </p:txBody>
      </p:sp>
      <p:sp>
        <p:nvSpPr>
          <p:cNvPr id="410" name="Google Shape;410;gcb811a72ce_0_72"/>
          <p:cNvSpPr txBox="1"/>
          <p:nvPr/>
        </p:nvSpPr>
        <p:spPr>
          <a:xfrm>
            <a:off x="1050623" y="2743200"/>
            <a:ext cx="1724700" cy="461700"/>
          </a:xfrm>
          <a:prstGeom prst="rect">
            <a:avLst/>
          </a:prstGeom>
          <a:solidFill>
            <a:schemeClr val="lt1"/>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500">
                <a:solidFill>
                  <a:srgbClr val="FFCE5E"/>
                </a:solidFill>
                <a:latin typeface="Gill Sans"/>
                <a:ea typeface="Gill Sans"/>
                <a:cs typeface="Gill Sans"/>
                <a:sym typeface="Gill Sans"/>
              </a:rPr>
              <a:t>RESISTENCIA A LA INSULINA</a:t>
            </a:r>
            <a:endParaRPr/>
          </a:p>
        </p:txBody>
      </p:sp>
      <p:sp>
        <p:nvSpPr>
          <p:cNvPr id="411" name="Google Shape;411;gcb811a72ce_0_72"/>
          <p:cNvSpPr txBox="1"/>
          <p:nvPr/>
        </p:nvSpPr>
        <p:spPr>
          <a:xfrm>
            <a:off x="1379622" y="3524245"/>
            <a:ext cx="15240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92D050"/>
                </a:solidFill>
                <a:latin typeface="Gill Sans"/>
                <a:ea typeface="Gill Sans"/>
                <a:cs typeface="Gill Sans"/>
                <a:sym typeface="Gill Sans"/>
              </a:rPr>
              <a:t>HÍGADO GRASO</a:t>
            </a:r>
            <a:endParaRPr sz="1500">
              <a:solidFill>
                <a:srgbClr val="92D050"/>
              </a:solidFill>
              <a:latin typeface="Gill Sans"/>
              <a:ea typeface="Gill Sans"/>
              <a:cs typeface="Gill Sans"/>
              <a:sym typeface="Gill Sans"/>
            </a:endParaRPr>
          </a:p>
        </p:txBody>
      </p:sp>
      <p:sp>
        <p:nvSpPr>
          <p:cNvPr id="412" name="Google Shape;412;gcb811a72ce_0_72"/>
          <p:cNvSpPr txBox="1"/>
          <p:nvPr/>
        </p:nvSpPr>
        <p:spPr>
          <a:xfrm>
            <a:off x="5598700" y="1999450"/>
            <a:ext cx="1524000" cy="231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00B0F0"/>
                </a:solidFill>
                <a:latin typeface="Gill Sans"/>
                <a:ea typeface="Gill Sans"/>
                <a:cs typeface="Gill Sans"/>
                <a:sym typeface="Gill Sans"/>
              </a:rPr>
              <a:t>DESNUTRICIÓN</a:t>
            </a:r>
            <a:endParaRPr/>
          </a:p>
        </p:txBody>
      </p:sp>
      <p:sp>
        <p:nvSpPr>
          <p:cNvPr id="413" name="Google Shape;413;gcb811a72ce_0_72"/>
          <p:cNvSpPr txBox="1"/>
          <p:nvPr/>
        </p:nvSpPr>
        <p:spPr>
          <a:xfrm>
            <a:off x="5598695" y="3524244"/>
            <a:ext cx="1524000" cy="4617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D749C0"/>
                </a:solidFill>
                <a:latin typeface="Gill Sans"/>
                <a:ea typeface="Gill Sans"/>
                <a:cs typeface="Gill Sans"/>
                <a:sym typeface="Gill Sans"/>
              </a:rPr>
              <a:t>PRESIÓN ARTERIAL ALTA</a:t>
            </a:r>
            <a:endParaRPr/>
          </a:p>
        </p:txBody>
      </p:sp>
      <p:sp>
        <p:nvSpPr>
          <p:cNvPr id="414" name="Google Shape;414;gcb811a72ce_0_72"/>
          <p:cNvSpPr txBox="1"/>
          <p:nvPr/>
        </p:nvSpPr>
        <p:spPr>
          <a:xfrm>
            <a:off x="5598695" y="4136244"/>
            <a:ext cx="1267200" cy="4617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F8716F"/>
                </a:solidFill>
                <a:latin typeface="Gill Sans"/>
                <a:ea typeface="Gill Sans"/>
                <a:cs typeface="Gill Sans"/>
                <a:sym typeface="Gill Sans"/>
              </a:rPr>
              <a:t>AUMENTO DE PESO</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gcb811a72ce_0_96"/>
          <p:cNvSpPr txBox="1">
            <a:spLocks noGrp="1"/>
          </p:cNvSpPr>
          <p:nvPr>
            <p:ph type="body" idx="1"/>
          </p:nvPr>
        </p:nvSpPr>
        <p:spPr>
          <a:xfrm>
            <a:off x="431147" y="1600200"/>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2800"/>
              <a:buNone/>
            </a:pPr>
            <a:r>
              <a:rPr lang="en-US" sz="2800"/>
              <a:t>Ejercicio </a:t>
            </a:r>
            <a:endParaRPr/>
          </a:p>
          <a:p>
            <a:pPr marL="0" lvl="0" indent="0" algn="l" rtl="0">
              <a:spcBef>
                <a:spcPts val="600"/>
              </a:spcBef>
              <a:spcAft>
                <a:spcPts val="0"/>
              </a:spcAft>
              <a:buClr>
                <a:schemeClr val="dk2"/>
              </a:buClr>
              <a:buSzPts val="1800"/>
              <a:buNone/>
            </a:pPr>
            <a:endParaRPr/>
          </a:p>
          <a:p>
            <a:pPr marL="0" lvl="0" indent="0" algn="l" rtl="0">
              <a:spcBef>
                <a:spcPts val="600"/>
              </a:spcBef>
              <a:spcAft>
                <a:spcPts val="0"/>
              </a:spcAft>
              <a:buClr>
                <a:schemeClr val="dk1"/>
              </a:buClr>
              <a:buSzPts val="1800"/>
              <a:buNone/>
            </a:pPr>
            <a:r>
              <a:rPr lang="en-US">
                <a:solidFill>
                  <a:schemeClr val="dk1"/>
                </a:solidFill>
              </a:rPr>
              <a:t>Con diferentes productos:</a:t>
            </a:r>
            <a:endParaRPr/>
          </a:p>
          <a:p>
            <a:pPr marL="0" lvl="0" indent="0" algn="l" rtl="0">
              <a:spcBef>
                <a:spcPts val="600"/>
              </a:spcBef>
              <a:spcAft>
                <a:spcPts val="0"/>
              </a:spcAft>
              <a:buClr>
                <a:schemeClr val="dk2"/>
              </a:buClr>
              <a:buSzPts val="1800"/>
              <a:buNone/>
            </a:pPr>
            <a:endParaRPr/>
          </a:p>
          <a:p>
            <a:pPr marL="0" lvl="0" indent="0" algn="ctr" rtl="0">
              <a:spcBef>
                <a:spcPts val="600"/>
              </a:spcBef>
              <a:spcAft>
                <a:spcPts val="0"/>
              </a:spcAft>
              <a:buClr>
                <a:schemeClr val="dk1"/>
              </a:buClr>
              <a:buSzPts val="1800"/>
              <a:buNone/>
            </a:pPr>
            <a:r>
              <a:rPr lang="en-US">
                <a:solidFill>
                  <a:schemeClr val="dk1"/>
                </a:solidFill>
              </a:rPr>
              <a:t>Número visual de cubos de azúcar</a:t>
            </a:r>
            <a:endParaRPr>
              <a:solidFill>
                <a:schemeClr val="dk1"/>
              </a:solidFill>
            </a:endParaRPr>
          </a:p>
          <a:p>
            <a:pPr marL="0" lvl="0" indent="0" algn="ctr" rtl="0">
              <a:spcBef>
                <a:spcPts val="600"/>
              </a:spcBef>
              <a:spcAft>
                <a:spcPts val="0"/>
              </a:spcAft>
              <a:buClr>
                <a:schemeClr val="dk2"/>
              </a:buClr>
              <a:buSzPts val="1800"/>
              <a:buNone/>
            </a:pPr>
            <a:endParaRPr>
              <a:solidFill>
                <a:schemeClr val="dk1"/>
              </a:solidFill>
            </a:endParaRPr>
          </a:p>
          <a:p>
            <a:pPr marL="0" lvl="0" indent="0" algn="ctr" rtl="0">
              <a:spcBef>
                <a:spcPts val="600"/>
              </a:spcBef>
              <a:spcAft>
                <a:spcPts val="0"/>
              </a:spcAft>
              <a:buClr>
                <a:schemeClr val="dk2"/>
              </a:buClr>
              <a:buSzPts val="1800"/>
              <a:buNone/>
            </a:pPr>
            <a:br>
              <a:rPr lang="en-US"/>
            </a:br>
            <a:r>
              <a:rPr lang="en-US"/>
              <a:t>1 cubo = 4g</a:t>
            </a:r>
            <a:endParaRPr/>
          </a:p>
        </p:txBody>
      </p:sp>
      <p:sp>
        <p:nvSpPr>
          <p:cNvPr id="421" name="Google Shape;421;gcb811a72ce_0_96"/>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22" name="Google Shape;422;gcb811a72ce_0_96"/>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
        <p:nvSpPr>
          <p:cNvPr id="423" name="Google Shape;423;gcb811a72ce_0_96"/>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¿Cuánto azúcar hay en estos productos?</a:t>
            </a:r>
            <a:br>
              <a:rPr lang="en-US"/>
            </a:b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29" name="Google Shape;429;gcb811a72ce_2_0"/>
          <p:cNvPicPr preferRelativeResize="0"/>
          <p:nvPr/>
        </p:nvPicPr>
        <p:blipFill rotWithShape="1">
          <a:blip r:embed="rId3">
            <a:alphaModFix amt="47000"/>
          </a:blip>
          <a:srcRect/>
          <a:stretch/>
        </p:blipFill>
        <p:spPr>
          <a:xfrm>
            <a:off x="430985" y="1216826"/>
            <a:ext cx="8652956" cy="4622499"/>
          </a:xfrm>
          <a:prstGeom prst="rect">
            <a:avLst/>
          </a:prstGeom>
          <a:noFill/>
          <a:ln>
            <a:noFill/>
          </a:ln>
        </p:spPr>
      </p:pic>
      <p:sp>
        <p:nvSpPr>
          <p:cNvPr id="430" name="Google Shape;430;gcb811a72ce_2_0"/>
          <p:cNvSpPr txBox="1">
            <a:spLocks noGrp="1"/>
          </p:cNvSpPr>
          <p:nvPr>
            <p:ph type="body" idx="1"/>
          </p:nvPr>
        </p:nvSpPr>
        <p:spPr>
          <a:xfrm>
            <a:off x="430985" y="1347537"/>
            <a:ext cx="8276400" cy="4959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endParaRPr b="0">
              <a:highlight>
                <a:srgbClr val="E1F0FB"/>
              </a:highlight>
            </a:endParaRPr>
          </a:p>
          <a:p>
            <a:pPr marL="0" lvl="0" indent="0" algn="l" rtl="0">
              <a:spcBef>
                <a:spcPts val="600"/>
              </a:spcBef>
              <a:spcAft>
                <a:spcPts val="0"/>
              </a:spcAft>
              <a:buClr>
                <a:schemeClr val="dk2"/>
              </a:buClr>
              <a:buSzPts val="1800"/>
              <a:buNone/>
            </a:pPr>
            <a:endParaRPr b="0">
              <a:highlight>
                <a:srgbClr val="E1F0FB"/>
              </a:highlight>
            </a:endParaRPr>
          </a:p>
          <a:p>
            <a:pPr marL="0" lvl="0" indent="0" algn="l" rtl="0">
              <a:spcBef>
                <a:spcPts val="600"/>
              </a:spcBef>
              <a:spcAft>
                <a:spcPts val="0"/>
              </a:spcAft>
              <a:buClr>
                <a:schemeClr val="dk2"/>
              </a:buClr>
              <a:buSzPts val="1800"/>
              <a:buNone/>
            </a:pPr>
            <a:endParaRPr b="0">
              <a:highlight>
                <a:srgbClr val="E1F0FB"/>
              </a:highlight>
            </a:endParaRPr>
          </a:p>
          <a:p>
            <a:pPr marL="0" lvl="0" indent="0" algn="l" rtl="0">
              <a:spcBef>
                <a:spcPts val="600"/>
              </a:spcBef>
              <a:spcAft>
                <a:spcPts val="0"/>
              </a:spcAft>
              <a:buClr>
                <a:schemeClr val="dk2"/>
              </a:buClr>
              <a:buSzPts val="1800"/>
              <a:buNone/>
            </a:pPr>
            <a:endParaRPr b="0">
              <a:highlight>
                <a:srgbClr val="E1F0FB"/>
              </a:highlight>
            </a:endParaRPr>
          </a:p>
          <a:p>
            <a:pPr marL="0" lvl="0" indent="0" algn="l" rtl="0">
              <a:spcBef>
                <a:spcPts val="600"/>
              </a:spcBef>
              <a:spcAft>
                <a:spcPts val="0"/>
              </a:spcAft>
              <a:buClr>
                <a:schemeClr val="dk2"/>
              </a:buClr>
              <a:buSzPts val="1800"/>
              <a:buNone/>
            </a:pPr>
            <a:endParaRPr b="0">
              <a:solidFill>
                <a:srgbClr val="00B0F0"/>
              </a:solidFill>
              <a:highlight>
                <a:srgbClr val="E1F0FB"/>
              </a:highlight>
            </a:endParaRPr>
          </a:p>
          <a:p>
            <a:pPr marL="0" lvl="0" indent="0" algn="l" rtl="0">
              <a:spcBef>
                <a:spcPts val="600"/>
              </a:spcBef>
              <a:spcAft>
                <a:spcPts val="0"/>
              </a:spcAft>
              <a:buClr>
                <a:srgbClr val="002060"/>
              </a:buClr>
              <a:buSzPts val="1800"/>
              <a:buNone/>
            </a:pPr>
            <a:r>
              <a:rPr lang="en-US">
                <a:solidFill>
                  <a:srgbClr val="002060"/>
                </a:solidFill>
              </a:rPr>
              <a:t>"Formulaciones de alimentos de sustancias de bajo costo con poco o ningún alimento integral hecho de ingredientes de bajo costo con aditivos químicos para hacerlos sabrosos / atractivos y alargar su vida útil"</a:t>
            </a:r>
            <a:br>
              <a:rPr lang="en-US">
                <a:solidFill>
                  <a:srgbClr val="002060"/>
                </a:solidFill>
              </a:rPr>
            </a:br>
            <a:endParaRPr>
              <a:solidFill>
                <a:srgbClr val="002060"/>
              </a:solidFill>
              <a:highlight>
                <a:srgbClr val="E1F0FB"/>
              </a:highlight>
            </a:endParaRPr>
          </a:p>
        </p:txBody>
      </p:sp>
      <p:sp>
        <p:nvSpPr>
          <p:cNvPr id="431" name="Google Shape;431;gcb811a72ce_2_0"/>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32" name="Google Shape;432;gcb811a72ce_2_0"/>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sp>
        <p:nvSpPr>
          <p:cNvPr id="433" name="Google Shape;433;gcb811a72ce_2_0"/>
          <p:cNvSpPr txBox="1">
            <a:spLocks noGrp="1"/>
          </p:cNvSpPr>
          <p:nvPr>
            <p:ph type="body" idx="2"/>
          </p:nvPr>
        </p:nvSpPr>
        <p:spPr>
          <a:xfrm>
            <a:off x="881600" y="378607"/>
            <a:ext cx="8276400" cy="6681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Comida Ultra Procesada (Comida Chatarra)</a:t>
            </a:r>
            <a:br>
              <a:rPr lang="en-US"/>
            </a:b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
          <p:cNvSpPr txBox="1">
            <a:spLocks noGrp="1"/>
          </p:cNvSpPr>
          <p:nvPr>
            <p:ph type="title"/>
          </p:nvPr>
        </p:nvSpPr>
        <p:spPr>
          <a:xfrm>
            <a:off x="296068" y="520700"/>
            <a:ext cx="8283575" cy="7874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US"/>
              <a:t>OBJETIVOS DE LA SESIÓN</a:t>
            </a:r>
            <a:br>
              <a:rPr lang="en-US"/>
            </a:br>
            <a:endParaRPr/>
          </a:p>
        </p:txBody>
      </p:sp>
      <p:sp>
        <p:nvSpPr>
          <p:cNvPr id="234" name="Google Shape;234;p2"/>
          <p:cNvSpPr txBox="1">
            <a:spLocks noGrp="1"/>
          </p:cNvSpPr>
          <p:nvPr>
            <p:ph type="body" idx="1"/>
          </p:nvPr>
        </p:nvSpPr>
        <p:spPr>
          <a:xfrm>
            <a:off x="431800" y="1600200"/>
            <a:ext cx="8275638" cy="45481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sz="2400">
                <a:latin typeface="Gill Sans"/>
                <a:ea typeface="Gill Sans"/>
                <a:cs typeface="Gill Sans"/>
                <a:sym typeface="Gill Sans"/>
              </a:rPr>
              <a:t>Al final de esta sesión, ustedes serán capaz de:</a:t>
            </a:r>
            <a:br>
              <a:rPr lang="en-US" sz="2400">
                <a:latin typeface="Gill Sans"/>
                <a:ea typeface="Gill Sans"/>
                <a:cs typeface="Gill Sans"/>
                <a:sym typeface="Gill Sans"/>
              </a:rPr>
            </a:br>
            <a:endParaRPr/>
          </a:p>
          <a:p>
            <a:pPr marL="266700" lvl="1" indent="-266700" algn="l" rtl="0">
              <a:spcBef>
                <a:spcPts val="600"/>
              </a:spcBef>
              <a:spcAft>
                <a:spcPts val="0"/>
              </a:spcAft>
              <a:buSzPts val="2400"/>
              <a:buFont typeface="Arial"/>
              <a:buChar char="•"/>
            </a:pPr>
            <a:r>
              <a:rPr lang="en-US" sz="2400">
                <a:latin typeface="Gill Sans"/>
                <a:ea typeface="Gill Sans"/>
                <a:cs typeface="Gill Sans"/>
                <a:sym typeface="Gill Sans"/>
              </a:rPr>
              <a:t>Revisar la alimentación complementaria y comprender las características clave de las prácticas apropiadas e inapropiadas</a:t>
            </a:r>
            <a:br>
              <a:rPr lang="en-US" sz="2400">
                <a:latin typeface="Gill Sans"/>
                <a:ea typeface="Gill Sans"/>
                <a:cs typeface="Gill Sans"/>
                <a:sym typeface="Gill Sans"/>
              </a:rPr>
            </a:br>
            <a:r>
              <a:rPr lang="en-US" sz="2400"/>
              <a:t>Comprender los desafíos a las prácticas de alimentación</a:t>
            </a:r>
            <a:endParaRPr/>
          </a:p>
        </p:txBody>
      </p:sp>
      <p:sp>
        <p:nvSpPr>
          <p:cNvPr id="235" name="Google Shape;235;p2"/>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000" b="0" i="0">
                <a:solidFill>
                  <a:srgbClr val="222221"/>
                </a:solidFill>
                <a:latin typeface="Gill Sans"/>
                <a:ea typeface="Gill Sans"/>
                <a:cs typeface="Gill Sans"/>
                <a:sym typeface="Gill Sans"/>
              </a:rPr>
              <a:t>Adapted from IYCF-E TRAINING: COMPLEMENTARY FEEDING IN EMERGENCIES</a:t>
            </a:r>
            <a:endParaRPr sz="1000" b="0" i="0">
              <a:solidFill>
                <a:srgbClr val="222221"/>
              </a:solidFill>
              <a:latin typeface="Gill Sans"/>
              <a:ea typeface="Gill Sans"/>
              <a:cs typeface="Gill Sans"/>
              <a:sym typeface="Gill Sans"/>
            </a:endParaRPr>
          </a:p>
        </p:txBody>
      </p:sp>
      <p:sp>
        <p:nvSpPr>
          <p:cNvPr id="236" name="Google Shape;236;p2"/>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sz="1000" b="0" i="0">
                <a:solidFill>
                  <a:srgbClr val="222221"/>
                </a:solidFill>
                <a:latin typeface="Gill Sans"/>
                <a:ea typeface="Gill Sans"/>
                <a:cs typeface="Gill Sans"/>
                <a:sym typeface="Gill Sans"/>
              </a:rPr>
              <a:t>2</a:t>
            </a:fld>
            <a:endParaRPr sz="1000" b="0" i="0">
              <a:solidFill>
                <a:srgbClr val="222221"/>
              </a:solidFill>
              <a:latin typeface="Gill Sans"/>
              <a:ea typeface="Gill Sans"/>
              <a:cs typeface="Gill Sans"/>
              <a:sym typeface="Gill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gcb811a72ce_2_9"/>
          <p:cNvSpPr txBox="1">
            <a:spLocks noGrp="1"/>
          </p:cNvSpPr>
          <p:nvPr>
            <p:ph type="title"/>
          </p:nvPr>
        </p:nvSpPr>
        <p:spPr>
          <a:xfrm>
            <a:off x="424634" y="202995"/>
            <a:ext cx="8282700" cy="5070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endParaRPr/>
          </a:p>
        </p:txBody>
      </p:sp>
      <p:pic>
        <p:nvPicPr>
          <p:cNvPr id="440" name="Google Shape;440;gcb811a72ce_2_9"/>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1187177" y="1533580"/>
            <a:ext cx="2675700" cy="3690600"/>
          </a:xfrm>
          <a:prstGeom prst="rect">
            <a:avLst/>
          </a:prstGeom>
          <a:noFill/>
          <a:ln>
            <a:noFill/>
          </a:ln>
        </p:spPr>
      </p:pic>
      <p:sp>
        <p:nvSpPr>
          <p:cNvPr id="441" name="Google Shape;441;gcb811a72ce_2_9"/>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42" name="Google Shape;442;gcb811a72ce_2_9"/>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
        <p:nvSpPr>
          <p:cNvPr id="443" name="Google Shape;443;gcb811a72ce_2_9"/>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endParaRPr/>
          </a:p>
        </p:txBody>
      </p:sp>
      <p:pic>
        <p:nvPicPr>
          <p:cNvPr id="444" name="Google Shape;444;gcb811a72ce_2_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394392" y="1844565"/>
            <a:ext cx="2675687" cy="2809442"/>
          </a:xfrm>
          <a:prstGeom prst="rect">
            <a:avLst/>
          </a:prstGeom>
          <a:noFill/>
          <a:ln>
            <a:noFill/>
          </a:ln>
        </p:spPr>
      </p:pic>
      <p:pic>
        <p:nvPicPr>
          <p:cNvPr id="445" name="Google Shape;445;gcb811a72ce_2_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135582" y="1267591"/>
            <a:ext cx="4093957" cy="497497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gcb811a72ce_2_20"/>
          <p:cNvSpPr txBox="1">
            <a:spLocks noGrp="1"/>
          </p:cNvSpPr>
          <p:nvPr>
            <p:ph type="body" idx="1"/>
          </p:nvPr>
        </p:nvSpPr>
        <p:spPr>
          <a:xfrm>
            <a:off x="431147" y="1600200"/>
            <a:ext cx="8276100" cy="4707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800"/>
              <a:buNone/>
            </a:pPr>
            <a:br>
              <a:rPr lang="en-US" b="0">
                <a:solidFill>
                  <a:schemeClr val="dk1"/>
                </a:solidFill>
              </a:rPr>
            </a:br>
            <a:r>
              <a:rPr lang="en-US" b="0">
                <a:solidFill>
                  <a:schemeClr val="dk1"/>
                </a:solidFill>
              </a:rPr>
              <a:t>El consumo de UPF empeora la ingesta nutricional y fomenta el consumo excesivo debido a su:</a:t>
            </a:r>
            <a:br>
              <a:rPr lang="en-US" b="0">
                <a:solidFill>
                  <a:schemeClr val="dk1"/>
                </a:solidFill>
              </a:rPr>
            </a:br>
            <a:endParaRPr/>
          </a:p>
          <a:p>
            <a:pPr marL="285750" lvl="0" indent="-285750" algn="l" rtl="0">
              <a:spcBef>
                <a:spcPts val="600"/>
              </a:spcBef>
              <a:spcAft>
                <a:spcPts val="0"/>
              </a:spcAft>
              <a:buClr>
                <a:schemeClr val="dk1"/>
              </a:buClr>
              <a:buSzPts val="1800"/>
              <a:buFont typeface="Arial"/>
              <a:buChar char="•"/>
            </a:pPr>
            <a:r>
              <a:rPr lang="en-US" b="0">
                <a:solidFill>
                  <a:schemeClr val="dk1"/>
                </a:solidFill>
              </a:rPr>
              <a:t>Conveniencia (es decir, los productos suelen estar listos para comer o listos para calentar)</a:t>
            </a:r>
            <a:br>
              <a:rPr lang="en-US" b="0">
                <a:solidFill>
                  <a:schemeClr val="dk1"/>
                </a:solidFill>
              </a:rPr>
            </a:br>
            <a:r>
              <a:rPr lang="en-US" b="0">
                <a:solidFill>
                  <a:schemeClr val="dk1"/>
                </a:solidFill>
              </a:rPr>
              <a:t>Hiperpalatabilidad (formulaciones diseñadas para complacer al máximo todos los sentidos)</a:t>
            </a:r>
            <a:br>
              <a:rPr lang="en-US" b="0">
                <a:solidFill>
                  <a:schemeClr val="dk1"/>
                </a:solidFill>
              </a:rPr>
            </a:br>
            <a:r>
              <a:rPr lang="en-US" b="0">
                <a:solidFill>
                  <a:schemeClr val="dk1"/>
                </a:solidFill>
              </a:rPr>
              <a:t>Señalización de saciedad interrumpida (aunque alta en calorías, no se siente lleno tan rápido)</a:t>
            </a:r>
            <a:br>
              <a:rPr lang="en-US" b="0">
                <a:solidFill>
                  <a:schemeClr val="dk1"/>
                </a:solidFill>
              </a:rPr>
            </a:br>
            <a:r>
              <a:rPr lang="en-US" b="0">
                <a:solidFill>
                  <a:schemeClr val="dk1"/>
                </a:solidFill>
              </a:rPr>
              <a:t>Los UPF también pueden contener sustancias químicas nocivas, relacionadas con la inflamación y la disfunción intestinal.</a:t>
            </a:r>
            <a:endParaRPr/>
          </a:p>
          <a:p>
            <a:pPr marL="0" lvl="0" indent="0" algn="l" rtl="0">
              <a:spcBef>
                <a:spcPts val="600"/>
              </a:spcBef>
              <a:spcAft>
                <a:spcPts val="0"/>
              </a:spcAft>
              <a:buClr>
                <a:schemeClr val="dk2"/>
              </a:buClr>
              <a:buSzPts val="1800"/>
              <a:buNone/>
            </a:pPr>
            <a:r>
              <a:rPr lang="en-US" b="0"/>
              <a:t>Si se alimenta a niños menores de 2 años, esto puede desplazar los alimentos nutritivos, caso de desnutrición y cambiar las preferencias alimentarias a largo plazo.</a:t>
            </a:r>
            <a:br>
              <a:rPr lang="en-US" b="0"/>
            </a:br>
            <a:endParaRPr/>
          </a:p>
        </p:txBody>
      </p:sp>
      <p:sp>
        <p:nvSpPr>
          <p:cNvPr id="452" name="Google Shape;452;gcb811a72ce_2_20"/>
          <p:cNvSpPr txBox="1">
            <a:spLocks noGrp="1"/>
          </p:cNvSpPr>
          <p:nvPr>
            <p:ph type="ftr" idx="11"/>
          </p:nvPr>
        </p:nvSpPr>
        <p:spPr>
          <a:xfrm>
            <a:off x="2525022" y="6441019"/>
            <a:ext cx="38250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53" name="Google Shape;453;gcb811a72ce_2_20"/>
          <p:cNvSpPr txBox="1">
            <a:spLocks noGrp="1"/>
          </p:cNvSpPr>
          <p:nvPr>
            <p:ph type="sldNum" idx="12"/>
          </p:nvPr>
        </p:nvSpPr>
        <p:spPr>
          <a:xfrm>
            <a:off x="8030310" y="6441019"/>
            <a:ext cx="7737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
        <p:nvSpPr>
          <p:cNvPr id="454" name="Google Shape;454;gcb811a72ce_2_20"/>
          <p:cNvSpPr txBox="1">
            <a:spLocks noGrp="1"/>
          </p:cNvSpPr>
          <p:nvPr>
            <p:ph type="body" idx="2"/>
          </p:nvPr>
        </p:nvSpPr>
        <p:spPr>
          <a:xfrm>
            <a:off x="425286" y="705600"/>
            <a:ext cx="8282100" cy="363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¿Por qué es esto importante en lugares con desnutrición?</a:t>
            </a:r>
            <a:br>
              <a:rPr lang="en-US"/>
            </a:br>
            <a:endParaRPr/>
          </a:p>
        </p:txBody>
      </p:sp>
      <p:pic>
        <p:nvPicPr>
          <p:cNvPr id="455" name="Google Shape;455;gcb811a72ce_2_2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614737" y="5747846"/>
            <a:ext cx="3189297" cy="40455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cb811a72ce_0_0"/>
          <p:cNvSpPr txBox="1">
            <a:spLocks noGrp="1"/>
          </p:cNvSpPr>
          <p:nvPr>
            <p:ph type="body" idx="1"/>
          </p:nvPr>
        </p:nvSpPr>
        <p:spPr>
          <a:xfrm>
            <a:off x="431147" y="1600200"/>
            <a:ext cx="8276100" cy="47070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600"/>
              </a:spcAft>
              <a:buNone/>
            </a:pPr>
            <a:r>
              <a:rPr lang="en-US"/>
              <a:t>Ejercicio azucar</a:t>
            </a:r>
            <a:endParaRPr/>
          </a:p>
        </p:txBody>
      </p:sp>
      <p:sp>
        <p:nvSpPr>
          <p:cNvPr id="462" name="Google Shape;462;gcb811a72ce_0_0"/>
          <p:cNvSpPr txBox="1">
            <a:spLocks noGrp="1"/>
          </p:cNvSpPr>
          <p:nvPr>
            <p:ph type="sldNum" idx="12"/>
          </p:nvPr>
        </p:nvSpPr>
        <p:spPr>
          <a:xfrm>
            <a:off x="8030310" y="6441019"/>
            <a:ext cx="7737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8"/>
          <p:cNvSpPr txBox="1">
            <a:spLocks noGrp="1"/>
          </p:cNvSpPr>
          <p:nvPr>
            <p:ph type="title"/>
          </p:nvPr>
        </p:nvSpPr>
        <p:spPr>
          <a:xfrm>
            <a:off x="424634" y="342141"/>
            <a:ext cx="8282640" cy="506900"/>
          </a:xfrm>
          <a:prstGeom prst="rect">
            <a:avLst/>
          </a:prstGeom>
          <a:solidFill>
            <a:schemeClr val="lt1"/>
          </a:solidFill>
          <a:ln>
            <a:noFill/>
          </a:ln>
        </p:spPr>
        <p:txBody>
          <a:bodyPr spcFirstLastPara="1" wrap="square" lIns="0" tIns="0" rIns="0" bIns="0" anchor="ctr" anchorCtr="0">
            <a:noAutofit/>
          </a:bodyPr>
          <a:lstStyle/>
          <a:p>
            <a:pPr marL="0" lvl="0" indent="0" algn="l" rtl="0">
              <a:spcBef>
                <a:spcPts val="0"/>
              </a:spcBef>
              <a:spcAft>
                <a:spcPts val="0"/>
              </a:spcAft>
              <a:buNone/>
            </a:pPr>
            <a:r>
              <a:rPr lang="en-US" b="1"/>
              <a:t>Global Health Media – </a:t>
            </a:r>
            <a:r>
              <a:rPr lang="en-US"/>
              <a:t>Serie de alimentación complementaria</a:t>
            </a:r>
            <a:endParaRPr/>
          </a:p>
        </p:txBody>
      </p:sp>
      <p:sp>
        <p:nvSpPr>
          <p:cNvPr id="469" name="Google Shape;469;p8"/>
          <p:cNvSpPr txBox="1">
            <a:spLocks noGrp="1"/>
          </p:cNvSpPr>
          <p:nvPr>
            <p:ph type="body" idx="2"/>
          </p:nvPr>
        </p:nvSpPr>
        <p:spPr>
          <a:xfrm>
            <a:off x="984860" y="1571537"/>
            <a:ext cx="7145946" cy="605289"/>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br>
              <a:rPr lang="en-US" sz="2400" b="1">
                <a:solidFill>
                  <a:schemeClr val="dk2"/>
                </a:solidFill>
              </a:rPr>
            </a:br>
            <a:endParaRPr/>
          </a:p>
        </p:txBody>
      </p:sp>
      <p:sp>
        <p:nvSpPr>
          <p:cNvPr id="470" name="Google Shape;470;p8"/>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
        <p:nvSpPr>
          <p:cNvPr id="471" name="Google Shape;471;p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72" name="Google Shape;472;p8"/>
          <p:cNvSpPr txBox="1"/>
          <p:nvPr/>
        </p:nvSpPr>
        <p:spPr>
          <a:xfrm>
            <a:off x="1777999" y="2456907"/>
            <a:ext cx="6251575"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Gill Sans"/>
                <a:ea typeface="Gill Sans"/>
                <a:cs typeface="Gill Sans"/>
                <a:sym typeface="Gill Sans"/>
              </a:rPr>
              <a:t>https://globalhealthmedia.org/videos/how-to-feed-your-young-child-with-care-spanish/</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12"/>
          <p:cNvSpPr txBox="1">
            <a:spLocks noGrp="1"/>
          </p:cNvSpPr>
          <p:nvPr>
            <p:ph type="body" idx="1"/>
          </p:nvPr>
        </p:nvSpPr>
        <p:spPr>
          <a:xfrm>
            <a:off x="431310" y="1199148"/>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800"/>
              <a:buNone/>
            </a:pPr>
            <a:r>
              <a:rPr lang="en-US" b="0">
                <a:solidFill>
                  <a:schemeClr val="dk1"/>
                </a:solidFill>
              </a:rPr>
              <a:t>Esto requiere una relación recíproca entre los niños y</a:t>
            </a:r>
            <a:br>
              <a:rPr lang="en-US" b="0">
                <a:solidFill>
                  <a:schemeClr val="dk1"/>
                </a:solidFill>
              </a:rPr>
            </a:br>
            <a:r>
              <a:rPr lang="en-US" b="0">
                <a:solidFill>
                  <a:schemeClr val="dk1"/>
                </a:solidFill>
              </a:rPr>
              <a:t>sus cuidadores. </a:t>
            </a:r>
            <a:endParaRPr/>
          </a:p>
          <a:p>
            <a:pPr marL="0" lvl="0" indent="0" algn="l" rtl="0">
              <a:spcBef>
                <a:spcPts val="600"/>
              </a:spcBef>
              <a:spcAft>
                <a:spcPts val="0"/>
              </a:spcAft>
              <a:buClr>
                <a:schemeClr val="dk1"/>
              </a:buClr>
              <a:buSzPts val="1800"/>
              <a:buNone/>
            </a:pPr>
            <a:br>
              <a:rPr lang="en-US" b="0">
                <a:solidFill>
                  <a:schemeClr val="dk1"/>
                </a:solidFill>
              </a:rPr>
            </a:br>
            <a:r>
              <a:rPr lang="en-US" b="0">
                <a:solidFill>
                  <a:schemeClr val="dk1"/>
                </a:solidFill>
              </a:rPr>
              <a:t>Hay cuatro etapas de la alimentación receptiva: </a:t>
            </a:r>
            <a:br>
              <a:rPr lang="en-US" b="0">
                <a:solidFill>
                  <a:schemeClr val="dk1"/>
                </a:solidFill>
              </a:rPr>
            </a:br>
            <a:r>
              <a:rPr lang="en-US" b="0">
                <a:solidFill>
                  <a:schemeClr val="dk1"/>
                </a:solidFill>
              </a:rPr>
              <a:t>(1) el niño señala hambre o saciedad a través de acciones y expresiones; </a:t>
            </a:r>
            <a:br>
              <a:rPr lang="en-US" b="0">
                <a:solidFill>
                  <a:schemeClr val="dk1"/>
                </a:solidFill>
              </a:rPr>
            </a:br>
            <a:r>
              <a:rPr lang="en-US" b="0">
                <a:solidFill>
                  <a:schemeClr val="dk1"/>
                </a:solidFill>
              </a:rPr>
              <a:t>(2) el cuidador reconoce las señales; </a:t>
            </a:r>
            <a:br>
              <a:rPr lang="en-US" b="0">
                <a:solidFill>
                  <a:schemeClr val="dk1"/>
                </a:solidFill>
              </a:rPr>
            </a:br>
            <a:r>
              <a:rPr lang="en-US" b="0">
                <a:solidFill>
                  <a:schemeClr val="dk1"/>
                </a:solidFill>
              </a:rPr>
              <a:t>(3) la respuesta del cuidador es rápida, enriquecedora y apropiada para el desarrollo; y</a:t>
            </a:r>
            <a:br>
              <a:rPr lang="en-US" b="0">
                <a:solidFill>
                  <a:schemeClr val="dk1"/>
                </a:solidFill>
              </a:rPr>
            </a:br>
            <a:r>
              <a:rPr lang="en-US" b="0">
                <a:solidFill>
                  <a:schemeClr val="dk1"/>
                </a:solidFill>
              </a:rPr>
              <a:t>(4) el niño experimenta la respuesta del cuidador.</a:t>
            </a:r>
            <a:br>
              <a:rPr lang="en-US" b="0">
                <a:solidFill>
                  <a:schemeClr val="dk1"/>
                </a:solidFill>
              </a:rPr>
            </a:br>
            <a:endParaRPr/>
          </a:p>
        </p:txBody>
      </p:sp>
      <p:sp>
        <p:nvSpPr>
          <p:cNvPr id="478" name="Google Shape;478;p12"/>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79" name="Google Shape;479;p12"/>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
        <p:nvSpPr>
          <p:cNvPr id="480" name="Google Shape;480;p12"/>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Alimentación receptiva</a:t>
            </a:r>
            <a:br>
              <a:rPr lang="en-US"/>
            </a:b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pic>
        <p:nvPicPr>
          <p:cNvPr id="485" name="Google Shape;485;p11"/>
          <p:cNvPicPr preferRelativeResize="0">
            <a:picLocks noGrp="1"/>
          </p:cNvPicPr>
          <p:nvPr>
            <p:ph type="body" idx="1"/>
          </p:nvPr>
        </p:nvPicPr>
        <p:blipFill rotWithShape="1">
          <a:blip r:embed="rId3">
            <a:alphaModFix/>
          </a:blip>
          <a:srcRect/>
          <a:stretch/>
        </p:blipFill>
        <p:spPr>
          <a:xfrm>
            <a:off x="1515937" y="1435726"/>
            <a:ext cx="5061325" cy="5041160"/>
          </a:xfrm>
          <a:prstGeom prst="rect">
            <a:avLst/>
          </a:prstGeom>
          <a:noFill/>
          <a:ln>
            <a:noFill/>
          </a:ln>
        </p:spPr>
      </p:pic>
      <p:sp>
        <p:nvSpPr>
          <p:cNvPr id="486" name="Google Shape;486;p11"/>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487" name="Google Shape;487;p11"/>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
        <p:nvSpPr>
          <p:cNvPr id="488" name="Google Shape;488;p11"/>
          <p:cNvSpPr txBox="1">
            <a:spLocks noGrp="1"/>
          </p:cNvSpPr>
          <p:nvPr>
            <p:ph type="body" idx="2"/>
          </p:nvPr>
        </p:nvSpPr>
        <p:spPr>
          <a:xfrm>
            <a:off x="135020" y="742931"/>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La preparación higiénica de los alimentos también es crítica</a:t>
            </a:r>
            <a:br>
              <a:rPr lang="en-US"/>
            </a:br>
            <a:endParaRPr/>
          </a:p>
        </p:txBody>
      </p:sp>
      <p:sp>
        <p:nvSpPr>
          <p:cNvPr id="489" name="Google Shape;489;p11"/>
          <p:cNvSpPr txBox="1"/>
          <p:nvPr/>
        </p:nvSpPr>
        <p:spPr>
          <a:xfrm>
            <a:off x="1620253" y="1572126"/>
            <a:ext cx="4876800" cy="492443"/>
          </a:xfrm>
          <a:prstGeom prst="rect">
            <a:avLst/>
          </a:prstGeom>
          <a:solidFill>
            <a:schemeClr val="dk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3200">
                <a:solidFill>
                  <a:srgbClr val="F2A900"/>
                </a:solidFill>
                <a:latin typeface="Gill Sans"/>
                <a:ea typeface="Gill Sans"/>
                <a:cs typeface="Gill Sans"/>
                <a:sym typeface="Gill Sans"/>
              </a:rPr>
              <a:t>Diarrea y malnutriton </a:t>
            </a:r>
            <a:endParaRPr/>
          </a:p>
        </p:txBody>
      </p:sp>
      <p:sp>
        <p:nvSpPr>
          <p:cNvPr id="490" name="Google Shape;490;p11"/>
          <p:cNvSpPr txBox="1"/>
          <p:nvPr/>
        </p:nvSpPr>
        <p:spPr>
          <a:xfrm>
            <a:off x="1620253" y="2064568"/>
            <a:ext cx="3705726" cy="861774"/>
          </a:xfrm>
          <a:prstGeom prst="rect">
            <a:avLst/>
          </a:prstGeom>
          <a:solidFill>
            <a:schemeClr val="dk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2800">
                <a:solidFill>
                  <a:srgbClr val="F2A900"/>
                </a:solidFill>
                <a:latin typeface="Gill Sans"/>
                <a:ea typeface="Gill Sans"/>
                <a:cs typeface="Gill Sans"/>
                <a:sym typeface="Gill Sans"/>
              </a:rPr>
              <a:t>Un ciclo interminable</a:t>
            </a:r>
            <a:br>
              <a:rPr lang="en-US" sz="2800">
                <a:solidFill>
                  <a:srgbClr val="F2A900"/>
                </a:solidFill>
                <a:latin typeface="Gill Sans"/>
                <a:ea typeface="Gill Sans"/>
                <a:cs typeface="Gill Sans"/>
                <a:sym typeface="Gill Sans"/>
              </a:rPr>
            </a:br>
            <a:endParaRPr/>
          </a:p>
        </p:txBody>
      </p:sp>
      <p:sp>
        <p:nvSpPr>
          <p:cNvPr id="491" name="Google Shape;491;p11"/>
          <p:cNvSpPr txBox="1"/>
          <p:nvPr/>
        </p:nvSpPr>
        <p:spPr>
          <a:xfrm>
            <a:off x="2153873" y="3043822"/>
            <a:ext cx="742298" cy="692497"/>
          </a:xfrm>
          <a:prstGeom prst="rect">
            <a:avLst/>
          </a:prstGeom>
          <a:solidFill>
            <a:srgbClr val="004E53"/>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00B0F0"/>
                </a:solidFill>
                <a:latin typeface="Gill Sans"/>
                <a:ea typeface="Gill Sans"/>
                <a:cs typeface="Gill Sans"/>
                <a:sym typeface="Gill Sans"/>
              </a:rPr>
              <a:t>Agua potable insegura</a:t>
            </a:r>
            <a:endParaRPr sz="1500">
              <a:solidFill>
                <a:srgbClr val="00B0F0"/>
              </a:solidFill>
              <a:latin typeface="Gill Sans"/>
              <a:ea typeface="Gill Sans"/>
              <a:cs typeface="Gill Sans"/>
              <a:sym typeface="Gill Sans"/>
            </a:endParaRPr>
          </a:p>
        </p:txBody>
      </p:sp>
      <p:sp>
        <p:nvSpPr>
          <p:cNvPr id="492" name="Google Shape;492;p11"/>
          <p:cNvSpPr txBox="1"/>
          <p:nvPr/>
        </p:nvSpPr>
        <p:spPr>
          <a:xfrm>
            <a:off x="2174146" y="4031573"/>
            <a:ext cx="936000" cy="792000"/>
          </a:xfrm>
          <a:prstGeom prst="rect">
            <a:avLst/>
          </a:prstGeom>
          <a:solidFill>
            <a:srgbClr val="004E53"/>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400">
                <a:solidFill>
                  <a:srgbClr val="00B0F0"/>
                </a:solidFill>
                <a:latin typeface="Gill Sans"/>
                <a:ea typeface="Gill Sans"/>
                <a:cs typeface="Gill Sans"/>
                <a:sym typeface="Gill Sans"/>
              </a:rPr>
              <a:t>Falta de higiene y saneamiento</a:t>
            </a:r>
            <a:br>
              <a:rPr lang="en-US" sz="1400">
                <a:solidFill>
                  <a:srgbClr val="00B0F0"/>
                </a:solidFill>
                <a:latin typeface="Gill Sans"/>
                <a:ea typeface="Gill Sans"/>
                <a:cs typeface="Gill Sans"/>
                <a:sym typeface="Gill Sans"/>
              </a:rPr>
            </a:br>
            <a:endParaRPr/>
          </a:p>
        </p:txBody>
      </p:sp>
      <p:sp>
        <p:nvSpPr>
          <p:cNvPr id="493" name="Google Shape;493;p11"/>
          <p:cNvSpPr txBox="1"/>
          <p:nvPr/>
        </p:nvSpPr>
        <p:spPr>
          <a:xfrm>
            <a:off x="2174146" y="4976521"/>
            <a:ext cx="944462" cy="923330"/>
          </a:xfrm>
          <a:prstGeom prst="rect">
            <a:avLst/>
          </a:prstGeom>
          <a:solidFill>
            <a:srgbClr val="004E53"/>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rgbClr val="00B0F0"/>
                </a:solidFill>
                <a:latin typeface="Gill Sans"/>
                <a:ea typeface="Gill Sans"/>
                <a:cs typeface="Gill Sans"/>
                <a:sym typeface="Gill Sans"/>
              </a:rPr>
              <a:t>Patógenos en el medio ambiente</a:t>
            </a:r>
            <a:br>
              <a:rPr lang="en-US" sz="1500">
                <a:solidFill>
                  <a:srgbClr val="00B0F0"/>
                </a:solidFill>
                <a:latin typeface="Gill Sans"/>
                <a:ea typeface="Gill Sans"/>
                <a:cs typeface="Gill Sans"/>
                <a:sym typeface="Gill Sans"/>
              </a:rPr>
            </a:br>
            <a:endParaRPr/>
          </a:p>
        </p:txBody>
      </p:sp>
      <p:sp>
        <p:nvSpPr>
          <p:cNvPr id="494" name="Google Shape;494;p11"/>
          <p:cNvSpPr txBox="1"/>
          <p:nvPr/>
        </p:nvSpPr>
        <p:spPr>
          <a:xfrm>
            <a:off x="4700338" y="3402308"/>
            <a:ext cx="742298" cy="553998"/>
          </a:xfrm>
          <a:prstGeom prst="rect">
            <a:avLst/>
          </a:prstGeom>
          <a:solidFill>
            <a:srgbClr val="FFC00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Ennfermedad diarreica crónica</a:t>
            </a:r>
            <a:endParaRPr sz="1200">
              <a:solidFill>
                <a:schemeClr val="dk1"/>
              </a:solidFill>
              <a:latin typeface="Gill Sans"/>
              <a:ea typeface="Gill Sans"/>
              <a:cs typeface="Gill Sans"/>
              <a:sym typeface="Gill Sans"/>
            </a:endParaRPr>
          </a:p>
        </p:txBody>
      </p:sp>
      <p:sp>
        <p:nvSpPr>
          <p:cNvPr id="495" name="Google Shape;495;p11"/>
          <p:cNvSpPr txBox="1"/>
          <p:nvPr/>
        </p:nvSpPr>
        <p:spPr>
          <a:xfrm>
            <a:off x="5442636" y="4154905"/>
            <a:ext cx="612000" cy="369332"/>
          </a:xfrm>
          <a:prstGeom prst="rect">
            <a:avLst/>
          </a:prstGeom>
          <a:solidFill>
            <a:srgbClr val="F2A90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Daño intestinal</a:t>
            </a:r>
            <a:endParaRPr/>
          </a:p>
        </p:txBody>
      </p:sp>
      <p:sp>
        <p:nvSpPr>
          <p:cNvPr id="496" name="Google Shape;496;p11"/>
          <p:cNvSpPr txBox="1"/>
          <p:nvPr/>
        </p:nvSpPr>
        <p:spPr>
          <a:xfrm>
            <a:off x="4700338" y="4976521"/>
            <a:ext cx="742298" cy="369332"/>
          </a:xfrm>
          <a:prstGeom prst="rect">
            <a:avLst/>
          </a:prstGeom>
          <a:solidFill>
            <a:srgbClr val="F2A90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desnutrición</a:t>
            </a:r>
            <a:endParaRPr sz="1200">
              <a:solidFill>
                <a:schemeClr val="dk1"/>
              </a:solidFill>
              <a:latin typeface="Gill Sans"/>
              <a:ea typeface="Gill Sans"/>
              <a:cs typeface="Gill Sans"/>
              <a:sym typeface="Gill Sans"/>
            </a:endParaRPr>
          </a:p>
        </p:txBody>
      </p:sp>
      <p:sp>
        <p:nvSpPr>
          <p:cNvPr id="497" name="Google Shape;497;p11"/>
          <p:cNvSpPr txBox="1"/>
          <p:nvPr/>
        </p:nvSpPr>
        <p:spPr>
          <a:xfrm>
            <a:off x="3862095" y="4058729"/>
            <a:ext cx="828000" cy="553998"/>
          </a:xfrm>
          <a:prstGeom prst="rect">
            <a:avLst/>
          </a:prstGeom>
          <a:solidFill>
            <a:srgbClr val="F2A900"/>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Deterioro de la respuesta inmune</a:t>
            </a:r>
            <a:endParaRPr sz="1200">
              <a:solidFill>
                <a:schemeClr val="dk1"/>
              </a:solidFill>
              <a:latin typeface="Gill Sans"/>
              <a:ea typeface="Gill Sans"/>
              <a:cs typeface="Gill Sans"/>
              <a:sym typeface="Gill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13"/>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r>
              <a:rPr lang="en-US"/>
              <a:t>Video</a:t>
            </a:r>
            <a:endParaRPr/>
          </a:p>
        </p:txBody>
      </p:sp>
      <p:sp>
        <p:nvSpPr>
          <p:cNvPr id="503" name="Google Shape;503;p1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504" name="Google Shape;504;p1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sp>
        <p:nvSpPr>
          <p:cNvPr id="505" name="Google Shape;505;p13"/>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Alimentación receptiva</a:t>
            </a: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14"/>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br>
              <a:rPr lang="en-US"/>
            </a:br>
            <a:endParaRPr b="0">
              <a:solidFill>
                <a:schemeClr val="dk1"/>
              </a:solidFill>
            </a:endParaRPr>
          </a:p>
        </p:txBody>
      </p:sp>
      <p:sp>
        <p:nvSpPr>
          <p:cNvPr id="511" name="Google Shape;511;p14"/>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512" name="Google Shape;512;p1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27</a:t>
            </a:fld>
            <a:endParaRPr/>
          </a:p>
        </p:txBody>
      </p:sp>
      <p:sp>
        <p:nvSpPr>
          <p:cNvPr id="513" name="Google Shape;513;p14"/>
          <p:cNvSpPr txBox="1"/>
          <p:nvPr/>
        </p:nvSpPr>
        <p:spPr>
          <a:xfrm>
            <a:off x="431147" y="479314"/>
            <a:ext cx="8276127"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rgbClr val="0070C0"/>
                </a:solidFill>
                <a:latin typeface="Gill Sans"/>
                <a:ea typeface="Gill Sans"/>
                <a:cs typeface="Gill Sans"/>
                <a:sym typeface="Gill Sans"/>
              </a:rPr>
              <a:t>¿</a:t>
            </a:r>
            <a:r>
              <a:rPr lang="en-US" sz="2400" b="1">
                <a:solidFill>
                  <a:srgbClr val="0070C0"/>
                </a:solidFill>
                <a:latin typeface="Gill Sans"/>
                <a:ea typeface="Gill Sans"/>
                <a:cs typeface="Gill Sans"/>
                <a:sym typeface="Gill Sans"/>
              </a:rPr>
              <a:t>Por qué este consejo podría ser difícil incluso en un entorno normal?</a:t>
            </a:r>
            <a:endParaRPr sz="2400" b="1">
              <a:solidFill>
                <a:schemeClr val="dk1"/>
              </a:solidFill>
              <a:latin typeface="Gill Sans"/>
              <a:ea typeface="Gill Sans"/>
              <a:cs typeface="Gill Sans"/>
              <a:sym typeface="Gill Sans"/>
            </a:endParaRPr>
          </a:p>
        </p:txBody>
      </p:sp>
      <p:pic>
        <p:nvPicPr>
          <p:cNvPr id="514" name="Google Shape;514;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220871" y="1600200"/>
            <a:ext cx="6126413" cy="4138642"/>
          </a:xfrm>
          <a:prstGeom prst="rect">
            <a:avLst/>
          </a:prstGeom>
          <a:noFill/>
          <a:ln>
            <a:noFill/>
          </a:ln>
        </p:spPr>
      </p:pic>
      <p:sp>
        <p:nvSpPr>
          <p:cNvPr id="515" name="Google Shape;515;p14"/>
          <p:cNvSpPr txBox="1"/>
          <p:nvPr/>
        </p:nvSpPr>
        <p:spPr>
          <a:xfrm>
            <a:off x="5710989" y="6031832"/>
            <a:ext cx="2759243" cy="50783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100">
                <a:solidFill>
                  <a:schemeClr val="dk1"/>
                </a:solidFill>
                <a:latin typeface="Gill Sans"/>
                <a:ea typeface="Gill Sans"/>
                <a:cs typeface="Gill Sans"/>
                <a:sym typeface="Gill Sans"/>
              </a:rPr>
              <a:t>Photo https://www.worldvision.org/about-us/media-center/world-vision-us-statement-on-central-american-migration</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15"/>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r>
              <a:rPr lang="en-US"/>
              <a:t>Barreras para una dieta saludable</a:t>
            </a:r>
            <a:endParaRPr/>
          </a:p>
        </p:txBody>
      </p:sp>
      <p:pic>
        <p:nvPicPr>
          <p:cNvPr id="522" name="Google Shape;522;p15"/>
          <p:cNvPicPr preferRelativeResize="0">
            <a:picLocks noGrp="1"/>
          </p:cNvPicPr>
          <p:nvPr>
            <p:ph type="body" idx="1"/>
          </p:nvPr>
        </p:nvPicPr>
        <p:blipFill rotWithShape="1">
          <a:blip r:embed="rId3">
            <a:alphaModFix/>
          </a:blip>
          <a:srcRect/>
          <a:stretch/>
        </p:blipFill>
        <p:spPr>
          <a:xfrm>
            <a:off x="2525022" y="1113006"/>
            <a:ext cx="4308788" cy="4436456"/>
          </a:xfrm>
          <a:prstGeom prst="rect">
            <a:avLst/>
          </a:prstGeom>
          <a:noFill/>
          <a:ln>
            <a:noFill/>
          </a:ln>
        </p:spPr>
      </p:pic>
      <p:sp>
        <p:nvSpPr>
          <p:cNvPr id="523" name="Google Shape;523;p1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524" name="Google Shape;524;p1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28</a:t>
            </a:fld>
            <a:endParaRPr/>
          </a:p>
        </p:txBody>
      </p:sp>
      <p:sp>
        <p:nvSpPr>
          <p:cNvPr id="525" name="Google Shape;525;p15"/>
          <p:cNvSpPr txBox="1"/>
          <p:nvPr/>
        </p:nvSpPr>
        <p:spPr>
          <a:xfrm>
            <a:off x="662152" y="5549462"/>
            <a:ext cx="7368157" cy="7386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b="1">
                <a:solidFill>
                  <a:schemeClr val="dk1"/>
                </a:solidFill>
                <a:latin typeface="Gill Sans"/>
                <a:ea typeface="Gill Sans"/>
                <a:cs typeface="Gill Sans"/>
                <a:sym typeface="Gill Sans"/>
              </a:rPr>
              <a:t>Porcentaje de madres de niños pequeños que reportan barreras para una dieta saludable en 18 países </a:t>
            </a:r>
            <a:br>
              <a:rPr lang="en-US" sz="1200" b="1">
                <a:solidFill>
                  <a:schemeClr val="dk1"/>
                </a:solidFill>
                <a:latin typeface="Gill Sans"/>
                <a:ea typeface="Gill Sans"/>
                <a:cs typeface="Gill Sans"/>
                <a:sym typeface="Gill Sans"/>
              </a:rPr>
            </a:br>
            <a:r>
              <a:rPr lang="en-US" sz="1200">
                <a:solidFill>
                  <a:schemeClr val="dk1"/>
                </a:solidFill>
                <a:latin typeface="Gill Sans"/>
                <a:ea typeface="Gill Sans"/>
                <a:cs typeface="Gill Sans"/>
                <a:sym typeface="Gill Sans"/>
              </a:rPr>
              <a:t>Source: Schmied, V. et al. (2020). Food and nutrition: Mothers’ perceptions and experiences. The State of the World’s Children 2019 Companion Report. Western Sydney University and UNICEF, Sydney. </a:t>
            </a:r>
            <a:endParaRPr/>
          </a:p>
          <a:p>
            <a:pPr marL="0" marR="0" lvl="0" indent="0" algn="l" rtl="0">
              <a:spcBef>
                <a:spcPts val="0"/>
              </a:spcBef>
              <a:spcAft>
                <a:spcPts val="0"/>
              </a:spcAft>
              <a:buNone/>
            </a:pPr>
            <a:endParaRPr sz="1200">
              <a:solidFill>
                <a:schemeClr val="dk1"/>
              </a:solidFill>
              <a:latin typeface="Gill Sans"/>
              <a:ea typeface="Gill Sans"/>
              <a:cs typeface="Gill Sans"/>
              <a:sym typeface="Gill Sans"/>
            </a:endParaRPr>
          </a:p>
        </p:txBody>
      </p:sp>
      <p:sp>
        <p:nvSpPr>
          <p:cNvPr id="526" name="Google Shape;526;p15"/>
          <p:cNvSpPr txBox="1"/>
          <p:nvPr/>
        </p:nvSpPr>
        <p:spPr>
          <a:xfrm>
            <a:off x="4679416" y="1973179"/>
            <a:ext cx="1283369" cy="246221"/>
          </a:xfrm>
          <a:prstGeom prst="rect">
            <a:avLst/>
          </a:prstGeom>
          <a:solidFill>
            <a:srgbClr val="3FBECE"/>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600">
                <a:solidFill>
                  <a:schemeClr val="lt1"/>
                </a:solidFill>
                <a:latin typeface="Gill Sans"/>
                <a:ea typeface="Gill Sans"/>
                <a:cs typeface="Gill Sans"/>
                <a:sym typeface="Gill Sans"/>
              </a:rPr>
              <a:t>Asequibilidad</a:t>
            </a:r>
            <a:endParaRPr sz="1600">
              <a:solidFill>
                <a:schemeClr val="lt1"/>
              </a:solidFill>
              <a:latin typeface="Gill Sans"/>
              <a:ea typeface="Gill Sans"/>
              <a:cs typeface="Gill Sans"/>
              <a:sym typeface="Gill Sans"/>
            </a:endParaRPr>
          </a:p>
        </p:txBody>
      </p:sp>
      <p:sp>
        <p:nvSpPr>
          <p:cNvPr id="527" name="Google Shape;527;p15"/>
          <p:cNvSpPr txBox="1"/>
          <p:nvPr/>
        </p:nvSpPr>
        <p:spPr>
          <a:xfrm>
            <a:off x="2903621" y="2718462"/>
            <a:ext cx="1411705" cy="215444"/>
          </a:xfrm>
          <a:prstGeom prst="rect">
            <a:avLst/>
          </a:prstGeom>
          <a:solidFill>
            <a:srgbClr val="3FBECE"/>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400">
                <a:solidFill>
                  <a:schemeClr val="lt1"/>
                </a:solidFill>
                <a:latin typeface="Gill Sans"/>
                <a:ea typeface="Gill Sans"/>
                <a:cs typeface="Gill Sans"/>
                <a:sym typeface="Gill Sans"/>
              </a:rPr>
              <a:t>Presión de tiempo</a:t>
            </a:r>
            <a:endParaRPr sz="1400">
              <a:solidFill>
                <a:schemeClr val="lt1"/>
              </a:solidFill>
              <a:latin typeface="Gill Sans"/>
              <a:ea typeface="Gill Sans"/>
              <a:cs typeface="Gill Sans"/>
              <a:sym typeface="Gill Sans"/>
            </a:endParaRPr>
          </a:p>
        </p:txBody>
      </p:sp>
      <p:sp>
        <p:nvSpPr>
          <p:cNvPr id="528" name="Google Shape;528;p15"/>
          <p:cNvSpPr txBox="1"/>
          <p:nvPr/>
        </p:nvSpPr>
        <p:spPr>
          <a:xfrm>
            <a:off x="4459704" y="3742172"/>
            <a:ext cx="1044000" cy="215444"/>
          </a:xfrm>
          <a:prstGeom prst="rect">
            <a:avLst/>
          </a:prstGeom>
          <a:solidFill>
            <a:srgbClr val="3FBECE"/>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400">
                <a:solidFill>
                  <a:schemeClr val="lt1"/>
                </a:solidFill>
                <a:latin typeface="Gill Sans"/>
                <a:ea typeface="Gill Sans"/>
                <a:cs typeface="Gill Sans"/>
                <a:sym typeface="Gill Sans"/>
              </a:rPr>
              <a:t>Disponibilidad</a:t>
            </a:r>
            <a:endParaRPr sz="1400">
              <a:solidFill>
                <a:schemeClr val="lt1"/>
              </a:solidFill>
              <a:latin typeface="Gill Sans"/>
              <a:ea typeface="Gill Sans"/>
              <a:cs typeface="Gill Sans"/>
              <a:sym typeface="Gill Sans"/>
            </a:endParaRPr>
          </a:p>
        </p:txBody>
      </p:sp>
      <p:sp>
        <p:nvSpPr>
          <p:cNvPr id="529" name="Google Shape;529;p15"/>
          <p:cNvSpPr txBox="1"/>
          <p:nvPr/>
        </p:nvSpPr>
        <p:spPr>
          <a:xfrm>
            <a:off x="5585085" y="3447089"/>
            <a:ext cx="972000" cy="369332"/>
          </a:xfrm>
          <a:prstGeom prst="rect">
            <a:avLst/>
          </a:prstGeom>
          <a:solidFill>
            <a:srgbClr val="3FBECE"/>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lt1"/>
                </a:solidFill>
                <a:latin typeface="Gill Sans"/>
                <a:ea typeface="Gill Sans"/>
                <a:cs typeface="Gill Sans"/>
                <a:sym typeface="Gill Sans"/>
              </a:rPr>
              <a:t>Conocimientos y preferencias</a:t>
            </a:r>
            <a:endParaRPr sz="1200">
              <a:solidFill>
                <a:schemeClr val="lt1"/>
              </a:solidFill>
              <a:latin typeface="Gill Sans"/>
              <a:ea typeface="Gill Sans"/>
              <a:cs typeface="Gill Sans"/>
              <a:sym typeface="Gill Sans"/>
            </a:endParaRPr>
          </a:p>
        </p:txBody>
      </p:sp>
      <p:sp>
        <p:nvSpPr>
          <p:cNvPr id="530" name="Google Shape;530;p15"/>
          <p:cNvSpPr txBox="1"/>
          <p:nvPr/>
        </p:nvSpPr>
        <p:spPr>
          <a:xfrm>
            <a:off x="3374230" y="4199541"/>
            <a:ext cx="972000" cy="400110"/>
          </a:xfrm>
          <a:prstGeom prst="rect">
            <a:avLst/>
          </a:prstGeom>
          <a:solidFill>
            <a:srgbClr val="3FBECE"/>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300">
                <a:solidFill>
                  <a:schemeClr val="lt1"/>
                </a:solidFill>
                <a:latin typeface="Gill Sans"/>
                <a:ea typeface="Gill Sans"/>
                <a:cs typeface="Gill Sans"/>
                <a:sym typeface="Gill Sans"/>
              </a:rPr>
              <a:t>Relación y apoyo</a:t>
            </a:r>
            <a:endParaRPr sz="1300">
              <a:solidFill>
                <a:schemeClr val="lt1"/>
              </a:solidFill>
              <a:latin typeface="Gill Sans"/>
              <a:ea typeface="Gill Sans"/>
              <a:cs typeface="Gill Sans"/>
              <a:sym typeface="Gill Sans"/>
            </a:endParaRPr>
          </a:p>
        </p:txBody>
      </p:sp>
      <p:sp>
        <p:nvSpPr>
          <p:cNvPr id="531" name="Google Shape;531;p15"/>
          <p:cNvSpPr txBox="1"/>
          <p:nvPr/>
        </p:nvSpPr>
        <p:spPr>
          <a:xfrm>
            <a:off x="5364582" y="4486344"/>
            <a:ext cx="756000" cy="252000"/>
          </a:xfrm>
          <a:prstGeom prst="rect">
            <a:avLst/>
          </a:prstGeom>
          <a:solidFill>
            <a:srgbClr val="3FBECE"/>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400">
                <a:solidFill>
                  <a:schemeClr val="lt1"/>
                </a:solidFill>
                <a:latin typeface="Gill Sans"/>
                <a:ea typeface="Gill Sans"/>
                <a:cs typeface="Gill Sans"/>
                <a:sym typeface="Gill Sans"/>
              </a:rPr>
              <a:t>Empleo</a:t>
            </a:r>
            <a:endParaRPr sz="1400">
              <a:solidFill>
                <a:schemeClr val="lt1"/>
              </a:solidFill>
              <a:latin typeface="Gill Sans"/>
              <a:ea typeface="Gill Sans"/>
              <a:cs typeface="Gill Sans"/>
              <a:sym typeface="Gill Sans"/>
            </a:endParaRPr>
          </a:p>
        </p:txBody>
      </p:sp>
      <p:sp>
        <p:nvSpPr>
          <p:cNvPr id="532" name="Google Shape;532;p15"/>
          <p:cNvSpPr txBox="1"/>
          <p:nvPr/>
        </p:nvSpPr>
        <p:spPr>
          <a:xfrm>
            <a:off x="4345049" y="4759315"/>
            <a:ext cx="900000" cy="215444"/>
          </a:xfrm>
          <a:prstGeom prst="rect">
            <a:avLst/>
          </a:prstGeom>
          <a:solidFill>
            <a:srgbClr val="3FBECE"/>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1400">
                <a:solidFill>
                  <a:schemeClr val="lt1"/>
                </a:solidFill>
                <a:latin typeface="Gill Sans"/>
                <a:ea typeface="Gill Sans"/>
                <a:cs typeface="Gill Sans"/>
                <a:sym typeface="Gill Sans"/>
              </a:rPr>
              <a:t>Acceso</a:t>
            </a:r>
            <a:endParaRPr sz="1400">
              <a:solidFill>
                <a:schemeClr val="lt1"/>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
                                        </p:tgtEl>
                                        <p:attrNameLst>
                                          <p:attrName>style.visibility</p:attrName>
                                        </p:attrNameLst>
                                      </p:cBhvr>
                                      <p:to>
                                        <p:strVal val="visible"/>
                                      </p:to>
                                    </p:set>
                                    <p:anim calcmode="lin" valueType="num">
                                      <p:cBhvr additive="base">
                                        <p:cTn id="7" dur="500"/>
                                        <p:tgtEl>
                                          <p:spTgt spid="5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pic>
        <p:nvPicPr>
          <p:cNvPr id="538" name="Google Shape;538;p28"/>
          <p:cNvPicPr preferRelativeResize="0">
            <a:picLocks noGrp="1"/>
          </p:cNvPicPr>
          <p:nvPr>
            <p:ph type="body" idx="1"/>
          </p:nvPr>
        </p:nvPicPr>
        <p:blipFill rotWithShape="1">
          <a:blip r:embed="rId3">
            <a:alphaModFix/>
          </a:blip>
          <a:srcRect/>
          <a:stretch/>
        </p:blipFill>
        <p:spPr>
          <a:xfrm>
            <a:off x="4472998" y="1481422"/>
            <a:ext cx="4234276" cy="3110617"/>
          </a:xfrm>
          <a:prstGeom prst="rect">
            <a:avLst/>
          </a:prstGeom>
          <a:noFill/>
          <a:ln>
            <a:noFill/>
          </a:ln>
        </p:spPr>
      </p:pic>
      <p:sp>
        <p:nvSpPr>
          <p:cNvPr id="539" name="Google Shape;539;p2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540" name="Google Shape;540;p2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29</a:t>
            </a:fld>
            <a:endParaRPr/>
          </a:p>
        </p:txBody>
      </p:sp>
      <p:sp>
        <p:nvSpPr>
          <p:cNvPr id="541" name="Google Shape;541;p28"/>
          <p:cNvSpPr txBox="1">
            <a:spLocks noGrp="1"/>
          </p:cNvSpPr>
          <p:nvPr>
            <p:ph type="body" idx="2"/>
          </p:nvPr>
        </p:nvSpPr>
        <p:spPr>
          <a:xfrm>
            <a:off x="425123" y="334121"/>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US"/>
              <a:t>¿Por qué las familias podrían elegir estos alimentos para niños pequeños en Honduras?</a:t>
            </a:r>
            <a:br>
              <a:rPr lang="en-US"/>
            </a:br>
            <a:endParaRPr/>
          </a:p>
        </p:txBody>
      </p:sp>
      <p:pic>
        <p:nvPicPr>
          <p:cNvPr id="542" name="Google Shape;542;p28"/>
          <p:cNvPicPr preferRelativeResize="0"/>
          <p:nvPr/>
        </p:nvPicPr>
        <p:blipFill rotWithShape="1">
          <a:blip r:embed="rId4">
            <a:alphaModFix/>
          </a:blip>
          <a:srcRect/>
          <a:stretch/>
        </p:blipFill>
        <p:spPr>
          <a:xfrm>
            <a:off x="238722" y="1473461"/>
            <a:ext cx="4234276" cy="3118578"/>
          </a:xfrm>
          <a:prstGeom prst="rect">
            <a:avLst/>
          </a:prstGeom>
          <a:noFill/>
          <a:ln>
            <a:noFill/>
          </a:ln>
        </p:spPr>
      </p:pic>
      <p:sp>
        <p:nvSpPr>
          <p:cNvPr id="543" name="Google Shape;543;p28"/>
          <p:cNvSpPr txBox="1"/>
          <p:nvPr/>
        </p:nvSpPr>
        <p:spPr>
          <a:xfrm>
            <a:off x="679074" y="4592039"/>
            <a:ext cx="2100388" cy="207749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Banana – 10lpr unidades por 20 lpr (2 por unidad)</a:t>
            </a:r>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Sandia – 20lpt</a:t>
            </a:r>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Aguacate -10lpr</a:t>
            </a:r>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Naranja – 3 unidad</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Papaya – 30 </a:t>
            </a:r>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Piña – 30 lpr</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Platano lpr</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544" name="Google Shape;544;p28"/>
          <p:cNvSpPr txBox="1"/>
          <p:nvPr/>
        </p:nvSpPr>
        <p:spPr>
          <a:xfrm>
            <a:off x="4739086" y="4824031"/>
            <a:ext cx="3221827" cy="138499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Galletes – 2 (4 unidades)</a:t>
            </a:r>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Patatas fritas– 6 Lpr/paquete</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Jugo– 10 lpr</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r>
              <a:rPr lang="en-US" sz="1500">
                <a:solidFill>
                  <a:schemeClr val="dk1"/>
                </a:solidFill>
                <a:latin typeface="Gill Sans"/>
                <a:ea typeface="Gill Sans"/>
                <a:cs typeface="Gill Sans"/>
                <a:sym typeface="Gill Sans"/>
              </a:rPr>
              <a:t>Coca cola – 16 Lpr</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
          <p:cNvSpPr txBox="1">
            <a:spLocks noGrp="1"/>
          </p:cNvSpPr>
          <p:nvPr>
            <p:ph type="title"/>
          </p:nvPr>
        </p:nvSpPr>
        <p:spPr>
          <a:xfrm>
            <a:off x="405941" y="407292"/>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US"/>
              <a:t>¿Qué es la alimentación complementaria?</a:t>
            </a:r>
            <a:br>
              <a:rPr lang="en-US"/>
            </a:br>
            <a:endParaRPr b="1"/>
          </a:p>
        </p:txBody>
      </p:sp>
      <p:sp>
        <p:nvSpPr>
          <p:cNvPr id="243" name="Google Shape;243;p3"/>
          <p:cNvSpPr txBox="1">
            <a:spLocks noGrp="1"/>
          </p:cNvSpPr>
          <p:nvPr>
            <p:ph type="body" idx="1"/>
          </p:nvPr>
        </p:nvSpPr>
        <p:spPr>
          <a:xfrm>
            <a:off x="505199" y="1582330"/>
            <a:ext cx="8272619" cy="14104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chemeClr val="dk2"/>
              </a:buClr>
              <a:buSzPts val="2400"/>
              <a:buNone/>
            </a:pPr>
            <a:r>
              <a:rPr lang="en-US" sz="2400"/>
              <a:t>Administrar otros alimentos y bebidas además de la leche materna (o fórmula infantil) después del período de 6 meses de "solo leche"</a:t>
            </a:r>
            <a:br>
              <a:rPr lang="en-US" sz="2400"/>
            </a:br>
            <a:endParaRPr sz="2400">
              <a:solidFill>
                <a:srgbClr val="F20F0E"/>
              </a:solidFill>
            </a:endParaRPr>
          </a:p>
        </p:txBody>
      </p:sp>
      <p:sp>
        <p:nvSpPr>
          <p:cNvPr id="244" name="Google Shape;244;p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45" name="Google Shape;245;p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246" name="Google Shape;246;p3"/>
          <p:cNvSpPr txBox="1"/>
          <p:nvPr/>
        </p:nvSpPr>
        <p:spPr>
          <a:xfrm>
            <a:off x="427560" y="3424128"/>
            <a:ext cx="8564793" cy="251968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dk2"/>
              </a:buClr>
              <a:buSzPts val="2400"/>
              <a:buFont typeface="Arial"/>
              <a:buNone/>
            </a:pPr>
            <a:r>
              <a:rPr lang="en-US" sz="2400" b="0" i="0">
                <a:solidFill>
                  <a:schemeClr val="dk1"/>
                </a:solidFill>
                <a:latin typeface="Gill Sans"/>
                <a:ea typeface="Gill Sans"/>
                <a:cs typeface="Gill Sans"/>
                <a:sym typeface="Gill Sans"/>
              </a:rPr>
              <a:t>Los alimentos complementarios deben "recargar", no "expulsar" los nutrientes proporcionados por la leche materna ("completar" los requisitos de nutrientes)</a:t>
            </a:r>
            <a:br>
              <a:rPr lang="en-US" sz="2400" b="0" i="0">
                <a:solidFill>
                  <a:schemeClr val="dk1"/>
                </a:solidFill>
                <a:latin typeface="Gill Sans"/>
                <a:ea typeface="Gill Sans"/>
                <a:cs typeface="Gill Sans"/>
                <a:sym typeface="Gill Sans"/>
              </a:rPr>
            </a:br>
            <a:endParaRPr sz="2400" b="0" i="1">
              <a:solidFill>
                <a:schemeClr val="dk1"/>
              </a:solidFill>
              <a:latin typeface="Gill Sans"/>
              <a:ea typeface="Gill Sans"/>
              <a:cs typeface="Gill Sans"/>
              <a:sym typeface="Gill Sans"/>
            </a:endParaRPr>
          </a:p>
          <a:p>
            <a:pPr marL="0" marR="0" lvl="0" indent="0" algn="l" rtl="0">
              <a:spcBef>
                <a:spcPts val="600"/>
              </a:spcBef>
              <a:spcAft>
                <a:spcPts val="0"/>
              </a:spcAft>
              <a:buClr>
                <a:schemeClr val="dk2"/>
              </a:buClr>
              <a:buSzPts val="1800"/>
              <a:buFont typeface="Arial"/>
              <a:buNone/>
            </a:pPr>
            <a:r>
              <a:rPr lang="en-US" sz="1800" b="1" i="1" u="sng">
                <a:solidFill>
                  <a:schemeClr val="dk1"/>
                </a:solidFill>
                <a:latin typeface="Gill Sans"/>
                <a:ea typeface="Gill Sans"/>
                <a:cs typeface="Gill Sans"/>
                <a:sym typeface="Gill Sans"/>
              </a:rPr>
              <a:t>Nota: </a:t>
            </a:r>
            <a:r>
              <a:rPr lang="en-US" sz="1800" b="0" i="1">
                <a:solidFill>
                  <a:schemeClr val="dk1"/>
                </a:solidFill>
                <a:latin typeface="Gill Sans"/>
                <a:ea typeface="Gill Sans"/>
                <a:cs typeface="Gill Sans"/>
                <a:sym typeface="Gill Sans"/>
              </a:rPr>
              <a:t>La fórmula infantil es un sustituto de la leche materna, no un alimento complementario.</a:t>
            </a:r>
            <a:br>
              <a:rPr lang="en-US" sz="1800" b="0" i="1">
                <a:solidFill>
                  <a:schemeClr val="dk1"/>
                </a:solidFill>
                <a:latin typeface="Gill Sans"/>
                <a:ea typeface="Gill Sans"/>
                <a:cs typeface="Gill Sans"/>
                <a:sym typeface="Gill Sans"/>
              </a:rPr>
            </a:br>
            <a:endParaRPr sz="2400" b="0" i="0">
              <a:solidFill>
                <a:schemeClr val="dk1"/>
              </a:solidFill>
              <a:latin typeface="Gill Sans"/>
              <a:ea typeface="Gill Sans"/>
              <a:cs typeface="Gill Sans"/>
              <a:sym typeface="Gill Sans"/>
            </a:endParaRPr>
          </a:p>
          <a:p>
            <a:pPr marL="0" marR="0" lvl="0" indent="0" algn="ctr" rtl="0">
              <a:spcBef>
                <a:spcPts val="600"/>
              </a:spcBef>
              <a:spcAft>
                <a:spcPts val="0"/>
              </a:spcAft>
              <a:buClr>
                <a:schemeClr val="dk2"/>
              </a:buClr>
              <a:buSzPts val="2400"/>
              <a:buFont typeface="Noto Sans Symbols"/>
              <a:buNone/>
            </a:pPr>
            <a:endParaRPr sz="2400" b="0" i="0">
              <a:solidFill>
                <a:schemeClr val="dk1"/>
              </a:solidFill>
              <a:latin typeface="Gill Sans"/>
              <a:ea typeface="Gill Sans"/>
              <a:cs typeface="Gill Sans"/>
              <a:sym typeface="Gill Sans"/>
            </a:endParaRPr>
          </a:p>
          <a:p>
            <a:pPr marL="0" marR="0" lvl="0" indent="0" algn="ctr" rtl="0">
              <a:spcBef>
                <a:spcPts val="600"/>
              </a:spcBef>
              <a:spcAft>
                <a:spcPts val="0"/>
              </a:spcAft>
              <a:buClr>
                <a:schemeClr val="dk2"/>
              </a:buClr>
              <a:buSzPts val="2400"/>
              <a:buFont typeface="Noto Sans Symbols"/>
              <a:buNone/>
            </a:pPr>
            <a:endParaRPr sz="2400" b="0" i="0">
              <a:solidFill>
                <a:schemeClr val="dk1"/>
              </a:solidFill>
              <a:latin typeface="Gill Sans"/>
              <a:ea typeface="Gill Sans"/>
              <a:cs typeface="Gill Sans"/>
              <a:sym typeface="Gill Sans"/>
            </a:endParaRPr>
          </a:p>
          <a:p>
            <a:pPr marL="0" marR="0" lvl="0" indent="0" algn="ctr" rtl="0">
              <a:spcBef>
                <a:spcPts val="600"/>
              </a:spcBef>
              <a:spcAft>
                <a:spcPts val="0"/>
              </a:spcAft>
              <a:buClr>
                <a:schemeClr val="dk2"/>
              </a:buClr>
              <a:buSzPts val="2400"/>
              <a:buFont typeface="Noto Sans Symbols"/>
              <a:buNone/>
            </a:pPr>
            <a:endParaRPr sz="2400" b="0" i="0">
              <a:solidFill>
                <a:schemeClr val="dk1"/>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500"/>
                                        <p:tgtEl>
                                          <p:spTgt spid="24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29"/>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000"/>
              <a:buFont typeface="Gill Sans"/>
              <a:buNone/>
            </a:pPr>
            <a:r>
              <a:rPr lang="en-US" sz="2000"/>
              <a:t>Mejorar la utilización de alimentos adecuados y el conocimiento de las prácticas recomendadas</a:t>
            </a:r>
            <a:br>
              <a:rPr lang="en-US" sz="2000"/>
            </a:br>
            <a:endParaRPr/>
          </a:p>
        </p:txBody>
      </p:sp>
      <p:sp>
        <p:nvSpPr>
          <p:cNvPr id="551" name="Google Shape;551;p29"/>
          <p:cNvSpPr txBox="1">
            <a:spLocks noGrp="1"/>
          </p:cNvSpPr>
          <p:nvPr>
            <p:ph type="body" idx="1"/>
          </p:nvPr>
        </p:nvSpPr>
        <p:spPr>
          <a:xfrm>
            <a:off x="3869434" y="1425262"/>
            <a:ext cx="4479881" cy="2720948"/>
          </a:xfrm>
          <a:prstGeom prst="rect">
            <a:avLst/>
          </a:prstGeom>
          <a:noFill/>
          <a:ln>
            <a:noFill/>
          </a:ln>
        </p:spPr>
        <p:txBody>
          <a:bodyPr spcFirstLastPara="1" wrap="square" lIns="0" tIns="0" rIns="0" bIns="0" anchor="t" anchorCtr="0">
            <a:noAutofit/>
          </a:bodyPr>
          <a:lstStyle/>
          <a:p>
            <a:pPr marL="285750" lvl="0" indent="-285750" algn="l" rtl="0">
              <a:spcBef>
                <a:spcPts val="0"/>
              </a:spcBef>
              <a:spcAft>
                <a:spcPts val="0"/>
              </a:spcAft>
              <a:buClr>
                <a:srgbClr val="222221"/>
              </a:buClr>
              <a:buSzPts val="1200"/>
              <a:buChar char="•"/>
            </a:pPr>
            <a:br>
              <a:rPr lang="en-US" sz="2000" b="0">
                <a:solidFill>
                  <a:srgbClr val="222221"/>
                </a:solidFill>
              </a:rPr>
            </a:br>
            <a:r>
              <a:rPr lang="en-US" sz="2000" b="0">
                <a:solidFill>
                  <a:srgbClr val="222221"/>
                </a:solidFill>
              </a:rPr>
              <a:t>Educación y mensajes clave</a:t>
            </a:r>
            <a:br>
              <a:rPr lang="en-US" sz="2000" b="0">
                <a:solidFill>
                  <a:srgbClr val="222221"/>
                </a:solidFill>
              </a:rPr>
            </a:br>
            <a:r>
              <a:rPr lang="en-US" sz="2000" b="0">
                <a:solidFill>
                  <a:schemeClr val="dk1"/>
                </a:solidFill>
              </a:rPr>
              <a:t>Grupos de apoyo</a:t>
            </a:r>
            <a:br>
              <a:rPr lang="en-US" sz="2000" b="0">
                <a:solidFill>
                  <a:schemeClr val="dk1"/>
                </a:solidFill>
              </a:rPr>
            </a:br>
            <a:r>
              <a:rPr lang="en-US" sz="2000" b="0">
                <a:solidFill>
                  <a:schemeClr val="dk1"/>
                </a:solidFill>
              </a:rPr>
              <a:t>Demostraciones de cocina / consejos / recetas </a:t>
            </a:r>
            <a:endParaRPr/>
          </a:p>
          <a:p>
            <a:pPr marL="285750" lvl="0" indent="-285750" algn="l" rtl="0">
              <a:spcBef>
                <a:spcPts val="1300"/>
              </a:spcBef>
              <a:spcAft>
                <a:spcPts val="0"/>
              </a:spcAft>
              <a:buClr>
                <a:schemeClr val="dk1"/>
              </a:buClr>
              <a:buSzPts val="1200"/>
              <a:buChar char="•"/>
            </a:pPr>
            <a:r>
              <a:rPr lang="en-US" sz="2000" b="0">
                <a:solidFill>
                  <a:schemeClr val="dk1"/>
                </a:solidFill>
              </a:rPr>
              <a:t>Demostraciones de higiene alimentaria</a:t>
            </a:r>
            <a:br>
              <a:rPr lang="en-US" sz="2000" b="0">
                <a:solidFill>
                  <a:schemeClr val="dk1"/>
                </a:solidFill>
              </a:rPr>
            </a:br>
            <a:r>
              <a:rPr lang="en-US" sz="2000" b="0">
                <a:solidFill>
                  <a:schemeClr val="dk1"/>
                </a:solidFill>
              </a:rPr>
              <a:t>Suministro de artículos para el hogar</a:t>
            </a:r>
            <a:endParaRPr sz="2000" b="0">
              <a:solidFill>
                <a:schemeClr val="dk1"/>
              </a:solidFill>
            </a:endParaRPr>
          </a:p>
          <a:p>
            <a:pPr marL="285750" lvl="0" indent="-285750" algn="l" rtl="0">
              <a:spcBef>
                <a:spcPts val="1300"/>
              </a:spcBef>
              <a:spcAft>
                <a:spcPts val="0"/>
              </a:spcAft>
              <a:buClr>
                <a:schemeClr val="dk1"/>
              </a:buClr>
              <a:buSzPts val="1200"/>
              <a:buChar char="•"/>
            </a:pPr>
            <a:r>
              <a:rPr lang="en-US" sz="2000" b="0">
                <a:solidFill>
                  <a:schemeClr val="dk1"/>
                </a:solidFill>
              </a:rPr>
              <a:t>Apoyo al almacenamiento seguro de alimentos </a:t>
            </a:r>
            <a:br>
              <a:rPr lang="en-US" sz="2000" b="0">
                <a:solidFill>
                  <a:schemeClr val="dk1"/>
                </a:solidFill>
              </a:rPr>
            </a:br>
            <a:endParaRPr sz="2000">
              <a:solidFill>
                <a:schemeClr val="dk1"/>
              </a:solidFill>
            </a:endParaRPr>
          </a:p>
        </p:txBody>
      </p:sp>
      <p:sp>
        <p:nvSpPr>
          <p:cNvPr id="552" name="Google Shape;552;p29"/>
          <p:cNvSpPr txBox="1"/>
          <p:nvPr/>
        </p:nvSpPr>
        <p:spPr>
          <a:xfrm>
            <a:off x="3651161" y="5196625"/>
            <a:ext cx="4916428" cy="98488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600" i="1">
                <a:solidFill>
                  <a:srgbClr val="F20F0E"/>
                </a:solidFill>
                <a:latin typeface="Calibri"/>
                <a:ea typeface="Calibri"/>
                <a:cs typeface="Calibri"/>
                <a:sym typeface="Calibri"/>
              </a:rPr>
              <a:t>Niños que comen alimentos complementarios de origen local y aceptables preparados durante una demostración de cocina.​</a:t>
            </a:r>
            <a:endParaRPr/>
          </a:p>
          <a:p>
            <a:pPr marL="0" marR="0" lvl="0" indent="0" algn="l" rtl="0">
              <a:spcBef>
                <a:spcPts val="0"/>
              </a:spcBef>
              <a:spcAft>
                <a:spcPts val="0"/>
              </a:spcAft>
              <a:buNone/>
            </a:pPr>
            <a:r>
              <a:rPr lang="en-US" sz="1600" i="1">
                <a:solidFill>
                  <a:srgbClr val="F20F0E"/>
                </a:solidFill>
                <a:latin typeface="Calibri"/>
                <a:ea typeface="Calibri"/>
                <a:cs typeface="Calibri"/>
                <a:sym typeface="Calibri"/>
              </a:rPr>
              <a:t>​</a:t>
            </a:r>
            <a:endParaRPr/>
          </a:p>
        </p:txBody>
      </p:sp>
      <p:pic>
        <p:nvPicPr>
          <p:cNvPr id="553" name="Google Shape;553;p29"/>
          <p:cNvPicPr preferRelativeResize="0"/>
          <p:nvPr/>
        </p:nvPicPr>
        <p:blipFill rotWithShape="1">
          <a:blip r:embed="rId3">
            <a:alphaModFix/>
          </a:blip>
          <a:srcRect/>
          <a:stretch/>
        </p:blipFill>
        <p:spPr>
          <a:xfrm>
            <a:off x="482599" y="1524000"/>
            <a:ext cx="3554289" cy="3064042"/>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30"/>
          <p:cNvSpPr txBox="1"/>
          <p:nvPr/>
        </p:nvSpPr>
        <p:spPr>
          <a:xfrm>
            <a:off x="2518611" y="2213810"/>
            <a:ext cx="4170947" cy="936000"/>
          </a:xfrm>
          <a:prstGeom prst="rect">
            <a:avLst/>
          </a:prstGeom>
          <a:solidFill>
            <a:schemeClr val="lt1"/>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5400">
                <a:solidFill>
                  <a:schemeClr val="dk1"/>
                </a:solidFill>
                <a:latin typeface="Gill Sans"/>
                <a:ea typeface="Gill Sans"/>
                <a:cs typeface="Gill Sans"/>
                <a:sym typeface="Gill Sans"/>
              </a:rPr>
              <a:t>GRACIAS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
          <p:cNvSpPr txBox="1">
            <a:spLocks noGrp="1"/>
          </p:cNvSpPr>
          <p:nvPr>
            <p:ph type="title"/>
          </p:nvPr>
        </p:nvSpPr>
        <p:spPr>
          <a:xfrm>
            <a:off x="352925" y="605087"/>
            <a:ext cx="8354513" cy="104525"/>
          </a:xfrm>
          <a:prstGeom prst="rect">
            <a:avLst/>
          </a:prstGeom>
          <a:noFill/>
          <a:ln>
            <a:noFill/>
          </a:ln>
        </p:spPr>
        <p:txBody>
          <a:bodyPr spcFirstLastPara="1" wrap="square" lIns="0" tIns="0" rIns="0" bIns="0" anchor="ctr" anchorCtr="0">
            <a:noAutofit/>
          </a:bodyPr>
          <a:lstStyle/>
          <a:p>
            <a:pPr marL="0" lvl="0" indent="0" algn="ctr" rtl="0">
              <a:spcBef>
                <a:spcPts val="0"/>
              </a:spcBef>
              <a:spcAft>
                <a:spcPts val="0"/>
              </a:spcAft>
              <a:buNone/>
            </a:pPr>
            <a:r>
              <a:rPr lang="en-US" sz="1800"/>
              <a:t>¿</a:t>
            </a:r>
            <a:r>
              <a:rPr lang="en-US" sz="2000"/>
              <a:t>Por qué es tan importante el período de alimentación complementaria?</a:t>
            </a:r>
            <a:br>
              <a:rPr lang="en-US" sz="2000"/>
            </a:br>
            <a:endParaRPr/>
          </a:p>
        </p:txBody>
      </p:sp>
      <p:sp>
        <p:nvSpPr>
          <p:cNvPr id="253" name="Google Shape;253;p4"/>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54" name="Google Shape;254;p4"/>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255" name="Google Shape;255;p4"/>
          <p:cNvPicPr preferRelativeResize="0">
            <a:picLocks noGrp="1"/>
          </p:cNvPicPr>
          <p:nvPr>
            <p:ph type="body" idx="1"/>
          </p:nvPr>
        </p:nvPicPr>
        <p:blipFill rotWithShape="1">
          <a:blip r:embed="rId3">
            <a:alphaModFix/>
          </a:blip>
          <a:srcRect/>
          <a:stretch/>
        </p:blipFill>
        <p:spPr>
          <a:xfrm>
            <a:off x="688044" y="1836187"/>
            <a:ext cx="7755211" cy="3032979"/>
          </a:xfrm>
          <a:prstGeom prst="rect">
            <a:avLst/>
          </a:prstGeom>
          <a:noFill/>
          <a:ln w="9525" cap="flat" cmpd="sng">
            <a:solidFill>
              <a:schemeClr val="dk1"/>
            </a:solidFill>
            <a:prstDash val="solid"/>
            <a:round/>
            <a:headEnd type="none" w="sm" len="sm"/>
            <a:tailEnd type="none" w="sm" len="sm"/>
          </a:ln>
        </p:spPr>
      </p:pic>
      <p:sp>
        <p:nvSpPr>
          <p:cNvPr id="256" name="Google Shape;256;p4"/>
          <p:cNvSpPr txBox="1"/>
          <p:nvPr/>
        </p:nvSpPr>
        <p:spPr>
          <a:xfrm>
            <a:off x="772510" y="5123793"/>
            <a:ext cx="7623777" cy="36933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200">
                <a:solidFill>
                  <a:schemeClr val="dk1"/>
                </a:solidFill>
                <a:latin typeface="Gill Sans"/>
                <a:ea typeface="Gill Sans"/>
                <a:cs typeface="Gill Sans"/>
                <a:sym typeface="Gill Sans"/>
              </a:rPr>
              <a:t>https://www.researchgate.net/figure/The-consequences-of-malnutrition-during-the-first-1000days-of-life-The-first-1000days-of_fig1_324457522</a:t>
            </a:r>
            <a:endParaRPr/>
          </a:p>
        </p:txBody>
      </p:sp>
      <p:sp>
        <p:nvSpPr>
          <p:cNvPr id="257" name="Google Shape;257;p4"/>
          <p:cNvSpPr txBox="1"/>
          <p:nvPr/>
        </p:nvSpPr>
        <p:spPr>
          <a:xfrm>
            <a:off x="3615781" y="2309949"/>
            <a:ext cx="914400" cy="835573"/>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258" name="Google Shape;258;p4"/>
          <p:cNvSpPr txBox="1"/>
          <p:nvPr/>
        </p:nvSpPr>
        <p:spPr>
          <a:xfrm>
            <a:off x="579958" y="1134042"/>
            <a:ext cx="760571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Critical Window' – nacimiento a 2 años / primeros 1000 días</a:t>
            </a:r>
            <a:br>
              <a:rPr lang="en-US" sz="1800">
                <a:solidFill>
                  <a:schemeClr val="dk1"/>
                </a:solidFill>
                <a:latin typeface="Gill Sans"/>
                <a:ea typeface="Gill Sans"/>
                <a:cs typeface="Gill Sans"/>
                <a:sym typeface="Gill Sans"/>
              </a:rPr>
            </a:br>
            <a:endParaRPr/>
          </a:p>
        </p:txBody>
      </p:sp>
      <p:sp>
        <p:nvSpPr>
          <p:cNvPr id="259" name="Google Shape;259;p4"/>
          <p:cNvSpPr txBox="1"/>
          <p:nvPr/>
        </p:nvSpPr>
        <p:spPr>
          <a:xfrm>
            <a:off x="7163184" y="2422358"/>
            <a:ext cx="1292772" cy="2416046"/>
          </a:xfrm>
          <a:prstGeom prst="rect">
            <a:avLst/>
          </a:prstGeom>
          <a:solidFill>
            <a:srgbClr val="FCCDCD"/>
          </a:solidFill>
          <a:ln>
            <a:noFill/>
          </a:ln>
        </p:spPr>
        <p:txBody>
          <a:bodyPr spcFirstLastPara="1" wrap="square" lIns="0" tIns="0" rIns="0" bIns="0" anchor="t" anchorCtr="0">
            <a:spAutoFit/>
          </a:bodyPr>
          <a:lstStyle/>
          <a:p>
            <a:pPr marL="171450" marR="0" lvl="0" indent="-171450" algn="l" rtl="0">
              <a:spcBef>
                <a:spcPts val="0"/>
              </a:spcBef>
              <a:spcAft>
                <a:spcPts val="0"/>
              </a:spcAft>
              <a:buClr>
                <a:schemeClr val="dk1"/>
              </a:buClr>
              <a:buSzPts val="900"/>
              <a:buFont typeface="Gill Sans"/>
              <a:buChar char="-"/>
            </a:pPr>
            <a:r>
              <a:rPr lang="en-US" sz="900">
                <a:solidFill>
                  <a:schemeClr val="dk1"/>
                </a:solidFill>
                <a:latin typeface="Gill Sans"/>
                <a:ea typeface="Gill Sans"/>
                <a:cs typeface="Gill Sans"/>
                <a:sym typeface="Gill Sans"/>
              </a:rPr>
              <a:t>Deterioro del desarrollo cognitivo y físico </a:t>
            </a:r>
            <a:endParaRPr/>
          </a:p>
          <a:p>
            <a:pPr marL="171450" marR="0" lvl="0" indent="-171450" algn="l" rtl="0">
              <a:spcBef>
                <a:spcPts val="0"/>
              </a:spcBef>
              <a:spcAft>
                <a:spcPts val="0"/>
              </a:spcAft>
              <a:buClr>
                <a:schemeClr val="dk1"/>
              </a:buClr>
              <a:buSzPts val="900"/>
              <a:buFont typeface="Gill Sans"/>
              <a:buChar char="-"/>
            </a:pPr>
            <a:br>
              <a:rPr lang="en-US" sz="900">
                <a:solidFill>
                  <a:schemeClr val="dk1"/>
                </a:solidFill>
                <a:latin typeface="Gill Sans"/>
                <a:ea typeface="Gill Sans"/>
                <a:cs typeface="Gill Sans"/>
                <a:sym typeface="Gill Sans"/>
              </a:rPr>
            </a:br>
            <a:r>
              <a:rPr lang="en-US" sz="900">
                <a:solidFill>
                  <a:schemeClr val="dk1"/>
                </a:solidFill>
                <a:latin typeface="Gill Sans"/>
                <a:ea typeface="Gill Sans"/>
                <a:cs typeface="Gill Sans"/>
                <a:sym typeface="Gill Sans"/>
              </a:rPr>
              <a:t>- Bajo rendimiento escolar/laboral </a:t>
            </a:r>
            <a:endParaRPr/>
          </a:p>
          <a:p>
            <a:pPr marL="171450" marR="0" lvl="0" indent="-171450" algn="l" rtl="0">
              <a:spcBef>
                <a:spcPts val="0"/>
              </a:spcBef>
              <a:spcAft>
                <a:spcPts val="0"/>
              </a:spcAft>
              <a:buClr>
                <a:schemeClr val="dk1"/>
              </a:buClr>
              <a:buSzPts val="900"/>
              <a:buFont typeface="Gill Sans"/>
              <a:buChar char="-"/>
            </a:pPr>
            <a:br>
              <a:rPr lang="en-US" sz="900">
                <a:solidFill>
                  <a:schemeClr val="dk1"/>
                </a:solidFill>
                <a:latin typeface="Gill Sans"/>
                <a:ea typeface="Gill Sans"/>
                <a:cs typeface="Gill Sans"/>
                <a:sym typeface="Gill Sans"/>
              </a:rPr>
            </a:br>
            <a:r>
              <a:rPr lang="en-US" sz="900">
                <a:solidFill>
                  <a:schemeClr val="dk1"/>
                </a:solidFill>
                <a:latin typeface="Gill Sans"/>
                <a:ea typeface="Gill Sans"/>
                <a:cs typeface="Gill Sans"/>
                <a:sym typeface="Gill Sans"/>
              </a:rPr>
              <a:t>-Obesidad </a:t>
            </a:r>
            <a:endParaRPr/>
          </a:p>
          <a:p>
            <a:pPr marL="171450" marR="0" lvl="0" indent="-171450" algn="l" rtl="0">
              <a:spcBef>
                <a:spcPts val="0"/>
              </a:spcBef>
              <a:spcAft>
                <a:spcPts val="0"/>
              </a:spcAft>
              <a:buClr>
                <a:schemeClr val="dk1"/>
              </a:buClr>
              <a:buSzPts val="900"/>
              <a:buFont typeface="Gill Sans"/>
              <a:buChar char="-"/>
            </a:pPr>
            <a:br>
              <a:rPr lang="en-US" sz="900">
                <a:solidFill>
                  <a:schemeClr val="dk1"/>
                </a:solidFill>
                <a:latin typeface="Gill Sans"/>
                <a:ea typeface="Gill Sans"/>
                <a:cs typeface="Gill Sans"/>
                <a:sym typeface="Gill Sans"/>
              </a:rPr>
            </a:br>
            <a:r>
              <a:rPr lang="en-US" sz="900">
                <a:solidFill>
                  <a:schemeClr val="dk1"/>
                </a:solidFill>
                <a:latin typeface="Gill Sans"/>
                <a:ea typeface="Gill Sans"/>
                <a:cs typeface="Gill Sans"/>
                <a:sym typeface="Gill Sans"/>
              </a:rPr>
              <a:t>-Diabetes tipo 2 </a:t>
            </a:r>
            <a:endParaRPr/>
          </a:p>
          <a:p>
            <a:pPr marL="171450" marR="0" lvl="0" indent="-171450" algn="l" rtl="0">
              <a:spcBef>
                <a:spcPts val="0"/>
              </a:spcBef>
              <a:spcAft>
                <a:spcPts val="0"/>
              </a:spcAft>
              <a:buClr>
                <a:schemeClr val="dk1"/>
              </a:buClr>
              <a:buSzPts val="900"/>
              <a:buFont typeface="Gill Sans"/>
              <a:buChar char="-"/>
            </a:pPr>
            <a:br>
              <a:rPr lang="en-US" sz="900">
                <a:solidFill>
                  <a:schemeClr val="dk1"/>
                </a:solidFill>
                <a:latin typeface="Gill Sans"/>
                <a:ea typeface="Gill Sans"/>
                <a:cs typeface="Gill Sans"/>
                <a:sym typeface="Gill Sans"/>
              </a:rPr>
            </a:br>
            <a:r>
              <a:rPr lang="en-US" sz="900">
                <a:solidFill>
                  <a:schemeClr val="dk1"/>
                </a:solidFill>
                <a:latin typeface="Gill Sans"/>
                <a:ea typeface="Gill Sans"/>
                <a:cs typeface="Gill Sans"/>
                <a:sym typeface="Gill Sans"/>
              </a:rPr>
              <a:t>-Hipertensión </a:t>
            </a:r>
            <a:endParaRPr/>
          </a:p>
          <a:p>
            <a:pPr marL="171450" marR="0" lvl="0" indent="-171450" algn="l" rtl="0">
              <a:spcBef>
                <a:spcPts val="0"/>
              </a:spcBef>
              <a:spcAft>
                <a:spcPts val="0"/>
              </a:spcAft>
              <a:buClr>
                <a:schemeClr val="dk1"/>
              </a:buClr>
              <a:buSzPts val="900"/>
              <a:buFont typeface="Gill Sans"/>
              <a:buChar char="-"/>
            </a:pPr>
            <a:br>
              <a:rPr lang="en-US" sz="900">
                <a:solidFill>
                  <a:schemeClr val="dk1"/>
                </a:solidFill>
                <a:latin typeface="Gill Sans"/>
                <a:ea typeface="Gill Sans"/>
                <a:cs typeface="Gill Sans"/>
                <a:sym typeface="Gill Sans"/>
              </a:rPr>
            </a:br>
            <a:r>
              <a:rPr lang="en-US" sz="900">
                <a:solidFill>
                  <a:schemeClr val="dk1"/>
                </a:solidFill>
                <a:latin typeface="Gill Sans"/>
                <a:ea typeface="Gill Sans"/>
                <a:cs typeface="Gill Sans"/>
                <a:sym typeface="Gill Sans"/>
              </a:rPr>
              <a:t> Enfermedad</a:t>
            </a:r>
            <a:r>
              <a:rPr lang="en-US" sz="1000">
                <a:solidFill>
                  <a:schemeClr val="dk1"/>
                </a:solidFill>
                <a:latin typeface="Gill Sans"/>
                <a:ea typeface="Gill Sans"/>
                <a:cs typeface="Gill Sans"/>
                <a:sym typeface="Gill Sans"/>
              </a:rPr>
              <a:t> cardiovascular</a:t>
            </a:r>
            <a:endParaRPr/>
          </a:p>
          <a:p>
            <a:pPr marL="171450" marR="0" lvl="0" indent="-107950" algn="l" rtl="0">
              <a:spcBef>
                <a:spcPts val="0"/>
              </a:spcBef>
              <a:spcAft>
                <a:spcPts val="0"/>
              </a:spcAft>
              <a:buClr>
                <a:schemeClr val="dk1"/>
              </a:buClr>
              <a:buSzPts val="1000"/>
              <a:buFont typeface="Gill Sans"/>
              <a:buNone/>
            </a:pPr>
            <a:endParaRPr sz="1000">
              <a:solidFill>
                <a:schemeClr val="dk1"/>
              </a:solidFill>
              <a:latin typeface="Gill Sans"/>
              <a:ea typeface="Gill Sans"/>
              <a:cs typeface="Gill Sans"/>
              <a:sym typeface="Gill Sans"/>
            </a:endParaRPr>
          </a:p>
          <a:p>
            <a:pPr marL="171450" marR="0" lvl="0" indent="-107950" algn="l" rtl="0">
              <a:spcBef>
                <a:spcPts val="0"/>
              </a:spcBef>
              <a:spcAft>
                <a:spcPts val="0"/>
              </a:spcAft>
              <a:buClr>
                <a:schemeClr val="dk1"/>
              </a:buClr>
              <a:buSzPts val="1000"/>
              <a:buFont typeface="Gill Sans"/>
              <a:buNone/>
            </a:pPr>
            <a:endParaRPr sz="1000">
              <a:solidFill>
                <a:schemeClr val="dk1"/>
              </a:solidFill>
              <a:latin typeface="Gill Sans"/>
              <a:ea typeface="Gill Sans"/>
              <a:cs typeface="Gill Sans"/>
              <a:sym typeface="Gill Sans"/>
            </a:endParaRPr>
          </a:p>
        </p:txBody>
      </p:sp>
      <p:sp>
        <p:nvSpPr>
          <p:cNvPr id="260" name="Google Shape;260;p4"/>
          <p:cNvSpPr txBox="1"/>
          <p:nvPr/>
        </p:nvSpPr>
        <p:spPr>
          <a:xfrm>
            <a:off x="804593" y="3485470"/>
            <a:ext cx="7381077" cy="738664"/>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0" tIns="0" rIns="0" bIns="0" anchor="t" anchorCtr="0">
            <a:spAutoFit/>
          </a:bodyPr>
          <a:lstStyle/>
          <a:p>
            <a:pPr marL="0" marR="0" lvl="0" indent="0" algn="l" rtl="0">
              <a:spcBef>
                <a:spcPts val="0"/>
              </a:spcBef>
              <a:spcAft>
                <a:spcPts val="0"/>
              </a:spcAft>
              <a:buNone/>
            </a:pPr>
            <a:r>
              <a:rPr lang="en-US" sz="1600" b="1">
                <a:solidFill>
                  <a:schemeClr val="dk1"/>
                </a:solidFill>
                <a:latin typeface="Gill Sans"/>
                <a:ea typeface="Gill Sans"/>
                <a:cs typeface="Gill Sans"/>
                <a:sym typeface="Gill Sans"/>
              </a:rPr>
              <a:t>Los niños tienen mayores necesidades de nutrientes </a:t>
            </a:r>
            <a:r>
              <a:rPr lang="en-US" sz="1600" b="1" u="sng">
                <a:solidFill>
                  <a:schemeClr val="dk1"/>
                </a:solidFill>
                <a:latin typeface="Gill Sans"/>
                <a:ea typeface="Gill Sans"/>
                <a:cs typeface="Gill Sans"/>
                <a:sym typeface="Gill Sans"/>
              </a:rPr>
              <a:t>por kilogramo de peso corporal </a:t>
            </a:r>
            <a:r>
              <a:rPr lang="en-US" sz="1600" b="1">
                <a:solidFill>
                  <a:schemeClr val="dk1"/>
                </a:solidFill>
                <a:latin typeface="Gill Sans"/>
                <a:ea typeface="Gill Sans"/>
                <a:cs typeface="Gill Sans"/>
                <a:sym typeface="Gill Sans"/>
              </a:rPr>
              <a:t>entre 6 meses y 2 años de edad que en cualquier otro momento de la vida.</a:t>
            </a:r>
            <a:endParaRPr sz="1500" b="1">
              <a:solidFill>
                <a:schemeClr val="dk1"/>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0"/>
                                        </p:tgtEl>
                                        <p:attrNameLst>
                                          <p:attrName>style.visibility</p:attrName>
                                        </p:attrNameLst>
                                      </p:cBhvr>
                                      <p:to>
                                        <p:strVal val="visible"/>
                                      </p:to>
                                    </p:set>
                                    <p:anim calcmode="lin" valueType="num">
                                      <p:cBhvr additive="base">
                                        <p:cTn id="7" dur="500"/>
                                        <p:tgtEl>
                                          <p:spTgt spid="2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5"/>
          <p:cNvSpPr txBox="1">
            <a:spLocks noGrp="1"/>
          </p:cNvSpPr>
          <p:nvPr>
            <p:ph type="title"/>
          </p:nvPr>
        </p:nvSpPr>
        <p:spPr>
          <a:xfrm>
            <a:off x="424635" y="550862"/>
            <a:ext cx="8282640" cy="506900"/>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US"/>
              <a:t>Importancia conductual</a:t>
            </a:r>
            <a:br>
              <a:rPr lang="en-US"/>
            </a:br>
            <a:endParaRPr/>
          </a:p>
        </p:txBody>
      </p:sp>
      <p:sp>
        <p:nvSpPr>
          <p:cNvPr id="267" name="Google Shape;267;p5"/>
          <p:cNvSpPr txBox="1">
            <a:spLocks noGrp="1"/>
          </p:cNvSpPr>
          <p:nvPr>
            <p:ph type="body" idx="1"/>
          </p:nvPr>
        </p:nvSpPr>
        <p:spPr>
          <a:xfrm>
            <a:off x="424635" y="1459832"/>
            <a:ext cx="8282640" cy="4847306"/>
          </a:xfrm>
          <a:prstGeom prst="rect">
            <a:avLst/>
          </a:prstGeom>
          <a:noFill/>
          <a:ln>
            <a:noFill/>
          </a:ln>
        </p:spPr>
        <p:txBody>
          <a:bodyPr spcFirstLastPara="1" wrap="square" lIns="0" tIns="0" rIns="0" bIns="0" anchor="t" anchorCtr="0">
            <a:noAutofit/>
          </a:bodyPr>
          <a:lstStyle/>
          <a:p>
            <a:pPr marL="285750" lvl="0" indent="-285750" algn="l" rtl="0">
              <a:spcBef>
                <a:spcPts val="0"/>
              </a:spcBef>
              <a:spcAft>
                <a:spcPts val="0"/>
              </a:spcAft>
              <a:buClr>
                <a:schemeClr val="dk1"/>
              </a:buClr>
              <a:buSzPts val="1800"/>
              <a:buFont typeface="Arial"/>
              <a:buChar char="•"/>
            </a:pPr>
            <a:r>
              <a:rPr lang="en-US" b="0">
                <a:solidFill>
                  <a:schemeClr val="dk1"/>
                </a:solidFill>
              </a:rPr>
              <a:t>Las preferencias alimentarias se forman en la infancia y continúan en la infancia y más allá.</a:t>
            </a:r>
            <a:endParaRPr/>
          </a:p>
          <a:p>
            <a:pPr marL="285750" lvl="0" indent="-171450" algn="l" rtl="0">
              <a:spcBef>
                <a:spcPts val="600"/>
              </a:spcBef>
              <a:spcAft>
                <a:spcPts val="0"/>
              </a:spcAft>
              <a:buClr>
                <a:schemeClr val="dk2"/>
              </a:buClr>
              <a:buSzPts val="1800"/>
              <a:buFont typeface="Arial"/>
              <a:buNone/>
            </a:pPr>
            <a:endParaRPr b="0">
              <a:solidFill>
                <a:schemeClr val="dk1"/>
              </a:solidFill>
            </a:endParaRPr>
          </a:p>
          <a:p>
            <a:pPr marL="285750" lvl="0" indent="-285750" algn="l" rtl="0">
              <a:spcBef>
                <a:spcPts val="600"/>
              </a:spcBef>
              <a:spcAft>
                <a:spcPts val="0"/>
              </a:spcAft>
              <a:buClr>
                <a:schemeClr val="dk1"/>
              </a:buClr>
              <a:buSzPts val="1800"/>
              <a:buFont typeface="Arial"/>
              <a:buChar char="•"/>
            </a:pPr>
            <a:r>
              <a:rPr lang="en-US" b="0">
                <a:solidFill>
                  <a:schemeClr val="dk1"/>
                </a:solidFill>
              </a:rPr>
              <a:t>Las buenas prácticas de alimentación complementaria son cruciales para formar comportamientos para prevenir la obesidad más adelante en la vida(y una vida útil acortada como resultado).</a:t>
            </a:r>
            <a:br>
              <a:rPr lang="en-US" b="0">
                <a:solidFill>
                  <a:schemeClr val="dk1"/>
                </a:solidFill>
              </a:rPr>
            </a:br>
            <a:endParaRPr sz="1100">
              <a:solidFill>
                <a:schemeClr val="dk1"/>
              </a:solidFill>
            </a:endParaRPr>
          </a:p>
          <a:p>
            <a:pPr marL="0" lvl="0" indent="0" algn="l" rtl="0">
              <a:spcBef>
                <a:spcPts val="600"/>
              </a:spcBef>
              <a:spcAft>
                <a:spcPts val="0"/>
              </a:spcAft>
              <a:buClr>
                <a:schemeClr val="dk2"/>
              </a:buClr>
              <a:buSzPts val="1100"/>
              <a:buNone/>
            </a:pPr>
            <a:endParaRPr sz="1100">
              <a:solidFill>
                <a:schemeClr val="dk1"/>
              </a:solidFill>
            </a:endParaRPr>
          </a:p>
          <a:p>
            <a:pPr marL="0" lvl="0" indent="0" algn="l" rtl="0">
              <a:spcBef>
                <a:spcPts val="600"/>
              </a:spcBef>
              <a:spcAft>
                <a:spcPts val="0"/>
              </a:spcAft>
              <a:buClr>
                <a:schemeClr val="dk2"/>
              </a:buClr>
              <a:buSzPts val="1100"/>
              <a:buNone/>
            </a:pPr>
            <a:endParaRPr sz="1100">
              <a:solidFill>
                <a:schemeClr val="dk1"/>
              </a:solidFill>
            </a:endParaRPr>
          </a:p>
          <a:p>
            <a:pPr marL="0" lvl="0" indent="0" algn="l" rtl="0">
              <a:spcBef>
                <a:spcPts val="600"/>
              </a:spcBef>
              <a:spcAft>
                <a:spcPts val="0"/>
              </a:spcAft>
              <a:buClr>
                <a:schemeClr val="dk2"/>
              </a:buClr>
              <a:buSzPts val="1100"/>
              <a:buNone/>
            </a:pPr>
            <a:endParaRPr sz="1100">
              <a:solidFill>
                <a:schemeClr val="dk1"/>
              </a:solidFill>
            </a:endParaRPr>
          </a:p>
          <a:p>
            <a:pPr marL="0" lvl="0" indent="0" algn="l" rtl="0">
              <a:spcBef>
                <a:spcPts val="600"/>
              </a:spcBef>
              <a:spcAft>
                <a:spcPts val="0"/>
              </a:spcAft>
              <a:buClr>
                <a:schemeClr val="dk2"/>
              </a:buClr>
              <a:buSzPts val="1100"/>
              <a:buNone/>
            </a:pPr>
            <a:endParaRPr sz="1100">
              <a:solidFill>
                <a:schemeClr val="dk1"/>
              </a:solidFill>
            </a:endParaRPr>
          </a:p>
          <a:p>
            <a:pPr marL="0" lvl="0" indent="0" algn="l" rtl="0">
              <a:spcBef>
                <a:spcPts val="600"/>
              </a:spcBef>
              <a:spcAft>
                <a:spcPts val="0"/>
              </a:spcAft>
              <a:buClr>
                <a:schemeClr val="dk1"/>
              </a:buClr>
              <a:buSzPts val="1100"/>
              <a:buNone/>
            </a:pPr>
            <a:r>
              <a:rPr lang="en-US" sz="1100">
                <a:solidFill>
                  <a:schemeClr val="dk1"/>
                </a:solidFill>
              </a:rPr>
              <a:t>https://www.ncbi.nlm.nih.gov/pmc/articles/PMC5331538</a:t>
            </a:r>
            <a:r>
              <a:rPr lang="en-US" sz="1100"/>
              <a:t>/</a:t>
            </a:r>
            <a:endParaRPr/>
          </a:p>
          <a:p>
            <a:pPr marL="0" lvl="0" indent="0" algn="l" rtl="0">
              <a:spcBef>
                <a:spcPts val="600"/>
              </a:spcBef>
              <a:spcAft>
                <a:spcPts val="0"/>
              </a:spcAft>
              <a:buClr>
                <a:schemeClr val="dk2"/>
              </a:buClr>
              <a:buSzPts val="1800"/>
              <a:buNone/>
            </a:pPr>
            <a:endParaRPr/>
          </a:p>
          <a:p>
            <a:pPr marL="0" lvl="0" indent="0" algn="l" rtl="0">
              <a:spcBef>
                <a:spcPts val="600"/>
              </a:spcBef>
              <a:spcAft>
                <a:spcPts val="0"/>
              </a:spcAft>
              <a:buClr>
                <a:schemeClr val="dk2"/>
              </a:buClr>
              <a:buSzPts val="1800"/>
              <a:buNone/>
            </a:pPr>
            <a:endParaRPr/>
          </a:p>
        </p:txBody>
      </p:sp>
      <p:sp>
        <p:nvSpPr>
          <p:cNvPr id="268" name="Google Shape;268;p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69" name="Google Shape;269;p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6"/>
          <p:cNvSpPr txBox="1">
            <a:spLocks noGrp="1"/>
          </p:cNvSpPr>
          <p:nvPr>
            <p:ph type="title"/>
          </p:nvPr>
        </p:nvSpPr>
        <p:spPr>
          <a:xfrm>
            <a:off x="430680" y="439478"/>
            <a:ext cx="8282640" cy="506900"/>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US"/>
              <a:t>Como este es un momento crítico para el desarrollo, es importante hacerlo bien.</a:t>
            </a:r>
            <a:br>
              <a:rPr lang="en-US"/>
            </a:br>
            <a:endParaRPr/>
          </a:p>
        </p:txBody>
      </p:sp>
      <p:sp>
        <p:nvSpPr>
          <p:cNvPr id="276" name="Google Shape;276;p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77" name="Google Shape;277;p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278" name="Google Shape;278;p6"/>
          <p:cNvSpPr txBox="1"/>
          <p:nvPr/>
        </p:nvSpPr>
        <p:spPr>
          <a:xfrm>
            <a:off x="646385" y="1466193"/>
            <a:ext cx="5000435" cy="55399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b="1">
                <a:solidFill>
                  <a:srgbClr val="0070C0"/>
                </a:solidFill>
                <a:latin typeface="Gill Sans"/>
                <a:ea typeface="Gill Sans"/>
                <a:cs typeface="Gill Sans"/>
                <a:sym typeface="Gill Sans"/>
              </a:rPr>
              <a:t>¡Pero hay muchas cosas que hacer bien! </a:t>
            </a:r>
            <a:br>
              <a:rPr lang="en-US" sz="1800" b="1">
                <a:solidFill>
                  <a:srgbClr val="0070C0"/>
                </a:solidFill>
                <a:latin typeface="Gill Sans"/>
                <a:ea typeface="Gill Sans"/>
                <a:cs typeface="Gill Sans"/>
                <a:sym typeface="Gill Sans"/>
              </a:rPr>
            </a:br>
            <a:endParaRPr/>
          </a:p>
        </p:txBody>
      </p:sp>
      <p:pic>
        <p:nvPicPr>
          <p:cNvPr id="279" name="Google Shape;279;p6"/>
          <p:cNvPicPr preferRelativeResize="0"/>
          <p:nvPr/>
        </p:nvPicPr>
        <p:blipFill rotWithShape="1">
          <a:blip r:embed="rId3">
            <a:alphaModFix/>
          </a:blip>
          <a:srcRect/>
          <a:stretch/>
        </p:blipFill>
        <p:spPr>
          <a:xfrm>
            <a:off x="430680" y="2342883"/>
            <a:ext cx="8030310" cy="291491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7"/>
          <p:cNvSpPr txBox="1">
            <a:spLocks noGrp="1"/>
          </p:cNvSpPr>
          <p:nvPr>
            <p:ph type="title"/>
          </p:nvPr>
        </p:nvSpPr>
        <p:spPr>
          <a:xfrm>
            <a:off x="374227" y="670065"/>
            <a:ext cx="8429806" cy="506900"/>
          </a:xfrm>
          <a:prstGeom prst="rect">
            <a:avLst/>
          </a:prstGeom>
          <a:solidFill>
            <a:schemeClr val="lt1"/>
          </a:solidFill>
          <a:ln>
            <a:noFill/>
          </a:ln>
        </p:spPr>
        <p:txBody>
          <a:bodyPr spcFirstLastPara="1" wrap="square" lIns="0" tIns="0" rIns="0" bIns="0" anchor="ctr" anchorCtr="0">
            <a:noAutofit/>
          </a:bodyPr>
          <a:lstStyle/>
          <a:p>
            <a:pPr marL="0" lvl="0" indent="0" algn="l" rtl="0">
              <a:spcBef>
                <a:spcPts val="0"/>
              </a:spcBef>
              <a:spcAft>
                <a:spcPts val="0"/>
              </a:spcAft>
              <a:buClr>
                <a:schemeClr val="dk1"/>
              </a:buClr>
              <a:buSzPts val="2500"/>
              <a:buFont typeface="Gill Sans"/>
              <a:buNone/>
            </a:pPr>
            <a:r>
              <a:rPr lang="en-US"/>
              <a:t>Papel de la lactancia materna continua en la dieta (6-23 meses)</a:t>
            </a:r>
            <a:br>
              <a:rPr lang="en-US"/>
            </a:br>
            <a:endParaRPr b="1"/>
          </a:p>
        </p:txBody>
      </p:sp>
      <p:sp>
        <p:nvSpPr>
          <p:cNvPr id="286" name="Google Shape;286;p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87" name="Google Shape;287;p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288" name="Google Shape;288;p7"/>
          <p:cNvPicPr preferRelativeResize="0">
            <a:picLocks noGrp="1"/>
          </p:cNvPicPr>
          <p:nvPr>
            <p:ph type="body" idx="1"/>
          </p:nvPr>
        </p:nvPicPr>
        <p:blipFill rotWithShape="1">
          <a:blip r:embed="rId3">
            <a:alphaModFix/>
          </a:blip>
          <a:srcRect/>
          <a:stretch/>
        </p:blipFill>
        <p:spPr>
          <a:xfrm>
            <a:off x="1213096" y="1285903"/>
            <a:ext cx="6401649" cy="46485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295" name="Google Shape;295;p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
        <p:nvSpPr>
          <p:cNvPr id="296" name="Google Shape;296;p9"/>
          <p:cNvSpPr txBox="1">
            <a:spLocks noGrp="1"/>
          </p:cNvSpPr>
          <p:nvPr>
            <p:ph type="body" idx="2"/>
          </p:nvPr>
        </p:nvSpPr>
        <p:spPr>
          <a:xfrm>
            <a:off x="422487" y="298743"/>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1800"/>
              <a:buNone/>
            </a:pPr>
            <a:r>
              <a:rPr lang="en-US" sz="1800" b="1"/>
              <a:t>Los niños tienen altas necesidades de nutrientes y estómagos pequeños. ¿Qué tipo de comida necesitan?</a:t>
            </a:r>
            <a:br>
              <a:rPr lang="en-US" sz="1800" b="1"/>
            </a:br>
            <a:endParaRPr/>
          </a:p>
        </p:txBody>
      </p:sp>
      <p:pic>
        <p:nvPicPr>
          <p:cNvPr id="297" name="Google Shape;297;p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05886" y="1183692"/>
            <a:ext cx="3438271" cy="4706938"/>
          </a:xfrm>
          <a:prstGeom prst="rect">
            <a:avLst/>
          </a:prstGeom>
          <a:noFill/>
          <a:ln w="9525" cap="flat" cmpd="sng">
            <a:solidFill>
              <a:schemeClr val="dk1"/>
            </a:solidFill>
            <a:prstDash val="solid"/>
            <a:round/>
            <a:headEnd type="none" w="sm" len="sm"/>
            <a:tailEnd type="none" w="sm" len="sm"/>
          </a:ln>
        </p:spPr>
      </p:pic>
      <p:sp>
        <p:nvSpPr>
          <p:cNvPr id="298" name="Google Shape;298;p9"/>
          <p:cNvSpPr txBox="1"/>
          <p:nvPr/>
        </p:nvSpPr>
        <p:spPr>
          <a:xfrm>
            <a:off x="6039146" y="5934992"/>
            <a:ext cx="2668128"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a:solidFill>
                  <a:schemeClr val="dk1"/>
                </a:solidFill>
                <a:latin typeface="Gill Sans"/>
                <a:ea typeface="Gill Sans"/>
                <a:cs typeface="Gill Sans"/>
                <a:sym typeface="Gill Sans"/>
              </a:rPr>
              <a:t>https://www.toddlebox.ie/toddlers-tummy-size/</a:t>
            </a:r>
            <a:endParaRPr/>
          </a:p>
        </p:txBody>
      </p:sp>
      <p:sp>
        <p:nvSpPr>
          <p:cNvPr id="299" name="Google Shape;299;p9"/>
          <p:cNvSpPr txBox="1"/>
          <p:nvPr/>
        </p:nvSpPr>
        <p:spPr>
          <a:xfrm>
            <a:off x="685387" y="5428965"/>
            <a:ext cx="8282151" cy="1154162"/>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500" b="1">
                <a:solidFill>
                  <a:schemeClr val="dk2"/>
                </a:solidFill>
                <a:latin typeface="Gill Sans"/>
                <a:ea typeface="Gill Sans"/>
                <a:cs typeface="Gill Sans"/>
                <a:sym typeface="Gill Sans"/>
              </a:rPr>
              <a:t>Demasiada comida que llena los estómagos, pero no es densa en nutrientes puede significar que el niño no obtiene los nutrientes adecuados para un buen desarrollo físico y cognitivo.</a:t>
            </a:r>
            <a:br>
              <a:rPr lang="en-US" sz="1500" b="1">
                <a:solidFill>
                  <a:schemeClr val="dk2"/>
                </a:solidFill>
                <a:latin typeface="Gill Sans"/>
                <a:ea typeface="Gill Sans"/>
                <a:cs typeface="Gill Sans"/>
                <a:sym typeface="Gill Sans"/>
              </a:rPr>
            </a:br>
            <a:endParaRPr/>
          </a:p>
          <a:p>
            <a:pPr marL="0" marR="0" lvl="0" indent="0" algn="l" rtl="0">
              <a:spcBef>
                <a:spcPts val="0"/>
              </a:spcBef>
              <a:spcAft>
                <a:spcPts val="0"/>
              </a:spcAft>
              <a:buNone/>
            </a:pPr>
            <a:endParaRPr sz="1500" b="1">
              <a:solidFill>
                <a:schemeClr val="dk2"/>
              </a:solidFill>
              <a:latin typeface="Gill Sans"/>
              <a:ea typeface="Gill Sans"/>
              <a:cs typeface="Gill Sans"/>
              <a:sym typeface="Gill Sans"/>
            </a:endParaRPr>
          </a:p>
        </p:txBody>
      </p:sp>
      <p:pic>
        <p:nvPicPr>
          <p:cNvPr id="300" name="Google Shape;300;p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863959" y="1654802"/>
            <a:ext cx="1287806" cy="759475"/>
          </a:xfrm>
          <a:prstGeom prst="rect">
            <a:avLst/>
          </a:prstGeom>
          <a:noFill/>
          <a:ln>
            <a:noFill/>
          </a:ln>
        </p:spPr>
      </p:pic>
      <p:pic>
        <p:nvPicPr>
          <p:cNvPr id="301" name="Google Shape;301;p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264384" y="1749822"/>
            <a:ext cx="1029510" cy="759475"/>
          </a:xfrm>
          <a:prstGeom prst="rect">
            <a:avLst/>
          </a:prstGeom>
          <a:noFill/>
          <a:ln>
            <a:noFill/>
          </a:ln>
        </p:spPr>
      </p:pic>
      <p:pic>
        <p:nvPicPr>
          <p:cNvPr id="302" name="Google Shape;302;p9"/>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5018347" y="2314388"/>
            <a:ext cx="1020799" cy="759475"/>
          </a:xfrm>
          <a:prstGeom prst="rect">
            <a:avLst/>
          </a:prstGeom>
          <a:noFill/>
          <a:ln>
            <a:noFill/>
          </a:ln>
        </p:spPr>
      </p:pic>
      <p:sp>
        <p:nvSpPr>
          <p:cNvPr id="303" name="Google Shape;303;p9"/>
          <p:cNvSpPr/>
          <p:nvPr/>
        </p:nvSpPr>
        <p:spPr>
          <a:xfrm>
            <a:off x="4364656" y="1346696"/>
            <a:ext cx="3428941" cy="2012079"/>
          </a:xfrm>
          <a:prstGeom prst="ellipse">
            <a:avLst/>
          </a:prstGeom>
          <a:noFill/>
          <a:ln w="28575"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cxnSp>
        <p:nvCxnSpPr>
          <p:cNvPr id="304" name="Google Shape;304;p9"/>
          <p:cNvCxnSpPr>
            <a:stCxn id="303" idx="4"/>
          </p:cNvCxnSpPr>
          <p:nvPr/>
        </p:nvCxnSpPr>
        <p:spPr>
          <a:xfrm flipH="1">
            <a:off x="3047926" y="3358775"/>
            <a:ext cx="3031200" cy="1470000"/>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sp>
        <p:nvSpPr>
          <p:cNvPr id="305" name="Google Shape;305;p9"/>
          <p:cNvSpPr txBox="1"/>
          <p:nvPr/>
        </p:nvSpPr>
        <p:spPr>
          <a:xfrm>
            <a:off x="805886" y="1224618"/>
            <a:ext cx="2196000" cy="468000"/>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2400">
                <a:solidFill>
                  <a:schemeClr val="dk1"/>
                </a:solidFill>
                <a:latin typeface="Gill Sans"/>
                <a:ea typeface="Gill Sans"/>
                <a:cs typeface="Gill Sans"/>
                <a:sym typeface="Gill Sans"/>
              </a:rPr>
              <a:t>MI ESTÓMAGO </a:t>
            </a:r>
            <a:br>
              <a:rPr lang="en-US" sz="2400">
                <a:solidFill>
                  <a:schemeClr val="dk1"/>
                </a:solidFill>
                <a:latin typeface="Gill Sans"/>
                <a:ea typeface="Gill Sans"/>
                <a:cs typeface="Gill Sans"/>
                <a:sym typeface="Gill Sans"/>
              </a:rPr>
            </a:br>
            <a:endParaRPr sz="2400">
              <a:solidFill>
                <a:schemeClr val="dk1"/>
              </a:solidFill>
              <a:latin typeface="Gill Sans"/>
              <a:ea typeface="Gill Sans"/>
              <a:cs typeface="Gill Sans"/>
              <a:sym typeface="Gill Sans"/>
            </a:endParaRPr>
          </a:p>
        </p:txBody>
      </p:sp>
      <p:sp>
        <p:nvSpPr>
          <p:cNvPr id="306" name="Google Shape;306;p9"/>
          <p:cNvSpPr/>
          <p:nvPr/>
        </p:nvSpPr>
        <p:spPr>
          <a:xfrm>
            <a:off x="833825" y="1646570"/>
            <a:ext cx="2916000" cy="646340"/>
          </a:xfrm>
          <a:prstGeom prst="rect">
            <a:avLst/>
          </a:prstGeom>
          <a:solidFill>
            <a:srgbClr val="FFDE9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a:solidFill>
                  <a:schemeClr val="dk1"/>
                </a:solidFill>
                <a:latin typeface="Gill Sans"/>
                <a:ea typeface="Gill Sans"/>
                <a:cs typeface="Gill Sans"/>
                <a:sym typeface="Gill Sans"/>
              </a:rPr>
              <a:t>ES DEL MISMO TAMAÑO</a:t>
            </a:r>
            <a:br>
              <a:rPr lang="en-US" sz="2000">
                <a:solidFill>
                  <a:schemeClr val="dk1"/>
                </a:solidFill>
                <a:latin typeface="Gill Sans"/>
                <a:ea typeface="Gill Sans"/>
                <a:cs typeface="Gill Sans"/>
                <a:sym typeface="Gill Sans"/>
              </a:rPr>
            </a:br>
            <a:endParaRPr/>
          </a:p>
        </p:txBody>
      </p:sp>
      <p:sp>
        <p:nvSpPr>
          <p:cNvPr id="307" name="Google Shape;307;p9"/>
          <p:cNvSpPr txBox="1"/>
          <p:nvPr/>
        </p:nvSpPr>
        <p:spPr>
          <a:xfrm>
            <a:off x="1041831" y="2337159"/>
            <a:ext cx="907299" cy="553998"/>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1800">
                <a:solidFill>
                  <a:schemeClr val="dk1"/>
                </a:solidFill>
                <a:latin typeface="Gill Sans"/>
                <a:ea typeface="Gill Sans"/>
                <a:cs typeface="Gill Sans"/>
                <a:sym typeface="Gill Sans"/>
              </a:rPr>
              <a:t>como mi</a:t>
            </a:r>
            <a:br>
              <a:rPr lang="en-US" sz="1800">
                <a:solidFill>
                  <a:schemeClr val="dk1"/>
                </a:solidFill>
                <a:latin typeface="Gill Sans"/>
                <a:ea typeface="Gill Sans"/>
                <a:cs typeface="Gill Sans"/>
                <a:sym typeface="Gill Sans"/>
              </a:rPr>
            </a:br>
            <a:endParaRPr sz="1500">
              <a:solidFill>
                <a:schemeClr val="dk1"/>
              </a:solidFill>
              <a:latin typeface="Gill Sans"/>
              <a:ea typeface="Gill Sans"/>
              <a:cs typeface="Gill Sans"/>
              <a:sym typeface="Gill Sans"/>
            </a:endParaRPr>
          </a:p>
        </p:txBody>
      </p:sp>
      <p:sp>
        <p:nvSpPr>
          <p:cNvPr id="308" name="Google Shape;308;p9"/>
          <p:cNvSpPr txBox="1"/>
          <p:nvPr/>
        </p:nvSpPr>
        <p:spPr>
          <a:xfrm>
            <a:off x="1350403" y="2645950"/>
            <a:ext cx="907299" cy="738664"/>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US" sz="2400">
                <a:solidFill>
                  <a:schemeClr val="dk1"/>
                </a:solidFill>
                <a:latin typeface="Gill Sans"/>
                <a:ea typeface="Gill Sans"/>
                <a:cs typeface="Gill Sans"/>
                <a:sym typeface="Gill Sans"/>
              </a:rPr>
              <a:t>PUÑO</a:t>
            </a:r>
            <a:br>
              <a:rPr lang="en-US" sz="2400">
                <a:solidFill>
                  <a:schemeClr val="dk1"/>
                </a:solidFill>
                <a:latin typeface="Gill Sans"/>
                <a:ea typeface="Gill Sans"/>
                <a:cs typeface="Gill Sans"/>
                <a:sym typeface="Gill Sans"/>
              </a:rPr>
            </a:b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9"/>
                                        </p:tgtEl>
                                        <p:attrNameLst>
                                          <p:attrName>style.visibility</p:attrName>
                                        </p:attrNameLst>
                                      </p:cBhvr>
                                      <p:to>
                                        <p:strVal val="visible"/>
                                      </p:to>
                                    </p:set>
                                    <p:anim calcmode="lin" valueType="num">
                                      <p:cBhvr additive="base">
                                        <p:cTn id="7" dur="500"/>
                                        <p:tgtEl>
                                          <p:spTgt spid="2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0"/>
          <p:cNvSpPr txBox="1">
            <a:spLocks noGrp="1"/>
          </p:cNvSpPr>
          <p:nvPr>
            <p:ph type="title"/>
          </p:nvPr>
        </p:nvSpPr>
        <p:spPr>
          <a:xfrm>
            <a:off x="428298" y="550862"/>
            <a:ext cx="8282640" cy="506900"/>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US"/>
              <a:t>¿Qué tipo de alimento?</a:t>
            </a:r>
            <a:br>
              <a:rPr lang="en-US"/>
            </a:br>
            <a:endParaRPr/>
          </a:p>
        </p:txBody>
      </p:sp>
      <p:pic>
        <p:nvPicPr>
          <p:cNvPr id="315" name="Google Shape;315;p10"/>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968018" y="1600200"/>
            <a:ext cx="7203201" cy="4706938"/>
          </a:xfrm>
          <a:prstGeom prst="rect">
            <a:avLst/>
          </a:prstGeom>
          <a:noFill/>
          <a:ln>
            <a:noFill/>
          </a:ln>
        </p:spPr>
      </p:pic>
      <p:sp>
        <p:nvSpPr>
          <p:cNvPr id="316" name="Google Shape;316;p10"/>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IYCF-E TRAINING: COMPLEMENTARY FEEDING IN EMERGENCIES</a:t>
            </a:r>
            <a:endParaRPr/>
          </a:p>
        </p:txBody>
      </p:sp>
      <p:sp>
        <p:nvSpPr>
          <p:cNvPr id="317" name="Google Shape;317;p10"/>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318" name="Google Shape;318;p10"/>
          <p:cNvPicPr preferRelativeResize="0"/>
          <p:nvPr/>
        </p:nvPicPr>
        <p:blipFill rotWithShape="1">
          <a:blip r:embed="rId4">
            <a:alphaModFix/>
          </a:blip>
          <a:srcRect/>
          <a:stretch/>
        </p:blipFill>
        <p:spPr>
          <a:xfrm>
            <a:off x="3404239" y="2097506"/>
            <a:ext cx="2017796" cy="2105526"/>
          </a:xfrm>
          <a:prstGeom prst="rect">
            <a:avLst/>
          </a:prstGeom>
          <a:noFill/>
          <a:ln>
            <a:noFill/>
          </a:ln>
        </p:spPr>
      </p:pic>
    </p:spTree>
  </p:cSld>
  <p:clrMapOvr>
    <a:masterClrMapping/>
  </p:clrMapOvr>
</p:sld>
</file>

<file path=ppt/theme/theme1.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ve the Children PPT Theme">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6" ma:contentTypeDescription="Create a new document." ma:contentTypeScope="" ma:versionID="dbdf93e8d38e87797be39c64e7f351a7">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a7a61707f5d29fb456a8791d374a35aa"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23913a5-fff7-4b25-bc4b-eac5b45096e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1633779-304a-4fec-a556-a2839aab83d9}" ma:internalName="TaxCatchAll" ma:showField="CatchAllData" ma:web="7a9f276f-f162-4cb8-9653-eafef4bd08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a9f276f-f162-4cb8-9653-eafef4bd0861" xsi:nil="true"/>
    <lcf76f155ced4ddcb4097134ff3c332f xmlns="b545358d-e310-4d04-b43f-541cad9994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424877B-A5C6-495C-8227-7C1FD9A1B5E7}"/>
</file>

<file path=customXml/itemProps2.xml><?xml version="1.0" encoding="utf-8"?>
<ds:datastoreItem xmlns:ds="http://schemas.openxmlformats.org/officeDocument/2006/customXml" ds:itemID="{029B64BD-C187-4C71-99A1-E62FF2EF6C58}"/>
</file>

<file path=customXml/itemProps3.xml><?xml version="1.0" encoding="utf-8"?>
<ds:datastoreItem xmlns:ds="http://schemas.openxmlformats.org/officeDocument/2006/customXml" ds:itemID="{A73110E5-5281-4A08-902E-1396E52E18AB}"/>
</file>

<file path=docProps/app.xml><?xml version="1.0" encoding="utf-8"?>
<Properties xmlns="http://schemas.openxmlformats.org/officeDocument/2006/extended-properties" xmlns:vt="http://schemas.openxmlformats.org/officeDocument/2006/docPropsVTypes">
  <TotalTime>0</TotalTime>
  <Words>3036</Words>
  <Application>Microsoft Macintosh PowerPoint</Application>
  <PresentationFormat>On-screen Show (4:3)</PresentationFormat>
  <Paragraphs>256</Paragraphs>
  <Slides>31</Slides>
  <Notes>31</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31</vt:i4>
      </vt:variant>
    </vt:vector>
  </HeadingPairs>
  <TitlesOfParts>
    <vt:vector size="43" baseType="lpstr">
      <vt:lpstr>Overlock</vt:lpstr>
      <vt:lpstr>Times New Roman</vt:lpstr>
      <vt:lpstr>Gill Sans</vt:lpstr>
      <vt:lpstr>Calibri</vt:lpstr>
      <vt:lpstr>Short Stack</vt:lpstr>
      <vt:lpstr>Arial</vt:lpstr>
      <vt:lpstr>Oswald</vt:lpstr>
      <vt:lpstr>Noto Sans Symbols</vt:lpstr>
      <vt:lpstr>STC_Template_APR16</vt:lpstr>
      <vt:lpstr>4_STC_Template_APR16</vt:lpstr>
      <vt:lpstr>Save the Children PPT Theme</vt:lpstr>
      <vt:lpstr>3_STC_Template_APR16</vt:lpstr>
      <vt:lpstr> 3. ALIMENTACIÓN COMPLEMENTARIA EN EMERGENCIAS </vt:lpstr>
      <vt:lpstr>OBJETIVOS DE LA SESIÓN </vt:lpstr>
      <vt:lpstr>¿Qué es la alimentación complementaria? </vt:lpstr>
      <vt:lpstr>¿Por qué es tan importante el período de alimentación complementaria? </vt:lpstr>
      <vt:lpstr>Importancia conductual </vt:lpstr>
      <vt:lpstr>Como este es un momento crítico para el desarrollo, es importante hacerlo bien. </vt:lpstr>
      <vt:lpstr>Papel de la lactancia materna continua en la dieta (6-23 meses) </vt:lpstr>
      <vt:lpstr>PowerPoint Presentation</vt:lpstr>
      <vt:lpstr>¿Qué tipo de alimento? </vt:lpstr>
      <vt:lpstr>PowerPoint Presentation</vt:lpstr>
      <vt:lpstr>PowerPoint Presentation</vt:lpstr>
      <vt:lpstr>PowerPoint Presentation</vt:lpstr>
      <vt:lpstr>PowerPoint Presentation</vt:lpstr>
      <vt:lpstr>PowerPoint Presentation</vt:lpstr>
      <vt:lpstr>La DIFERENCIA entre consumir....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Global Health Media – Serie de alimentación complementaria</vt:lpstr>
      <vt:lpstr>PowerPoint Presentation</vt:lpstr>
      <vt:lpstr>PowerPoint Presentation</vt:lpstr>
      <vt:lpstr>PowerPoint Presentation</vt:lpstr>
      <vt:lpstr>PowerPoint Presentation</vt:lpstr>
      <vt:lpstr>Barreras para una dieta saludable</vt:lpstr>
      <vt:lpstr>PowerPoint Presentation</vt:lpstr>
      <vt:lpstr>Mejorar la utilización de alimentos adecuados y el conocimiento de las prácticas recomendadas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3. ALIMENTACIÓN COMPLEMENTARIA EN EMERGENCIAS </dc:title>
  <cp:lastModifiedBy>Alison Donnelly</cp:lastModifiedBy>
  <cp:revision>2</cp:revision>
  <dcterms:created xsi:type="dcterms:W3CDTF">2014-09-26T12:20:23Z</dcterms:created>
  <dcterms:modified xsi:type="dcterms:W3CDTF">2021-12-03T11:54:00Z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y fmtid="{D5CDD505-2E9C-101B-9397-08002B2CF9AE}" pid="3" name="Order">
    <vt:r8>58300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ies>
</file>