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fntdata" ContentType="application/x-fontdata"/>
  <Default Extension="xml" ContentType="application/xml"/>
  <Default Extension="vml" ContentType="application/vnd.openxmlformats-officedocument.vmlDrawing"/>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4.xml" ContentType="application/vnd.openxmlformats-officedocument.presentationml.slide+xml"/>
  <Override PartName="/ppt/presentation.xml" ContentType="application/vnd.openxmlformats-officedocument.presentationml.presentation.main+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22.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Layouts/slideLayout14.xml" ContentType="application/vnd.openxmlformats-officedocument.presentationml.slideLayou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Masters/notesMaster1.xml" ContentType="application/vnd.openxmlformats-officedocument.presentationml.notesMaster+xml"/>
  <Override PartName="/ppt/theme/theme3.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ppt/metadata" ContentType="application/binary"/>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5" r:id="rId3"/>
  </p:sldMasterIdLst>
  <p:notesMasterIdLst>
    <p:notesMasterId r:id="rId4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Lst>
  <p:sldSz cx="9144000" cy="6858000" type="screen4x3"/>
  <p:notesSz cx="7010400" cy="9296400"/>
  <p:embeddedFontLst>
    <p:embeddedFont>
      <p:font typeface="Calibri" panose="020F0502020204030204" pitchFamily="34" charset="0"/>
      <p:regular r:id="rId41"/>
      <p:bold r:id="rId42"/>
      <p:italic r:id="rId43"/>
      <p:boldItalic r:id="rId44"/>
    </p:embeddedFont>
    <p:embeddedFont>
      <p:font typeface="Gill Sans" panose="020B0502020104020203" pitchFamily="34" charset="-79"/>
      <p:regular r:id="rId45"/>
      <p:bold r:id="rId46"/>
    </p:embeddedFont>
    <p:embeddedFont>
      <p:font typeface="Open Sans" panose="020B0606030504020204" pitchFamily="34" charset="0"/>
      <p:regular r:id="rId47"/>
      <p:bold r:id="rId48"/>
      <p:italic r:id="rId49"/>
      <p:boldItalic r:id="rId50"/>
    </p:embeddedFont>
    <p:embeddedFont>
      <p:font typeface="Oswald" pitchFamily="2" charset="77"/>
      <p:regular r:id="rId51"/>
      <p:bold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3" roundtripDataSignature="AMtx7mg+OUQqIzWurHoAobIFIiLC4qcjz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A727C3A-C72E-4FE1-B33E-3873A2E13248}">
  <a:tblStyle styleId="{5A727C3A-C72E-4FE1-B33E-3873A2E13248}"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35"/>
  </p:normalViewPr>
  <p:slideViewPr>
    <p:cSldViewPr snapToGrid="0">
      <p:cViewPr varScale="1">
        <p:scale>
          <a:sx n="105" d="100"/>
          <a:sy n="105" d="100"/>
        </p:scale>
        <p:origin x="1840" y="1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font" Target="fonts/font5.fntdata"/><Relationship Id="rId53" Type="http://customschemas.google.com/relationships/presentationmetadata" Target="metadata"/><Relationship Id="rId58" Type="http://schemas.openxmlformats.org/officeDocument/2006/relationships/customXml" Target="../customXml/item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font" Target="fonts/font11.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6.fntdata"/><Relationship Id="rId59" Type="http://schemas.openxmlformats.org/officeDocument/2006/relationships/customXml" Target="../customXml/item2.xml"/><Relationship Id="rId20" Type="http://schemas.openxmlformats.org/officeDocument/2006/relationships/slide" Target="slides/slide17.xml"/><Relationship Id="rId41" Type="http://schemas.openxmlformats.org/officeDocument/2006/relationships/font" Target="fonts/font1.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9.fntdata"/><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8475" cy="465138"/>
          </a:xfrm>
          <a:prstGeom prst="rect">
            <a:avLst/>
          </a:prstGeom>
          <a:noFill/>
          <a:ln>
            <a:noFill/>
          </a:ln>
        </p:spPr>
        <p:txBody>
          <a:bodyPr spcFirstLastPara="1" wrap="square" lIns="93175" tIns="46575" rIns="93175" bIns="4657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4" name="Google Shape;4;n"/>
          <p:cNvSpPr txBox="1">
            <a:spLocks noGrp="1"/>
          </p:cNvSpPr>
          <p:nvPr>
            <p:ph type="dt" idx="10"/>
          </p:nvPr>
        </p:nvSpPr>
        <p:spPr>
          <a:xfrm>
            <a:off x="3970338" y="0"/>
            <a:ext cx="3038475" cy="465138"/>
          </a:xfrm>
          <a:prstGeom prst="rect">
            <a:avLst/>
          </a:prstGeom>
          <a:noFill/>
          <a:ln>
            <a:noFill/>
          </a:ln>
        </p:spPr>
        <p:txBody>
          <a:bodyPr spcFirstLastPara="1" wrap="square" lIns="93175" tIns="46575" rIns="93175" bIns="4657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5" name="Google Shape;5;n"/>
          <p:cNvSpPr>
            <a:spLocks noGrp="1" noRot="1" noChangeAspect="1"/>
          </p:cNvSpPr>
          <p:nvPr>
            <p:ph type="sldImg" idx="3"/>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675"/>
            <a:ext cx="3038475" cy="465138"/>
          </a:xfrm>
          <a:prstGeom prst="rect">
            <a:avLst/>
          </a:prstGeom>
          <a:noFill/>
          <a:ln>
            <a:noFill/>
          </a:ln>
        </p:spPr>
        <p:txBody>
          <a:bodyPr spcFirstLastPara="1" wrap="square" lIns="93175" tIns="46575" rIns="93175" bIns="4657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8" name="Google Shape;8;n"/>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biologicalnurtur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illinoisaap.org/wp-content/uploads/Whats-In-Breastmilk.pdf"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1" name="Google Shape;191;p1: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192" name="Google Shape;192;p1: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sz="1200" b="0" i="0" u="none" strike="noStrike" cap="none">
                <a:solidFill>
                  <a:srgbClr val="000000"/>
                </a:solidFill>
                <a:latin typeface="Arial"/>
                <a:ea typeface="Arial"/>
                <a:cs typeface="Arial"/>
                <a:sym typeface="Arial"/>
              </a:rPr>
              <a:t>1</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0:notes"/>
          <p:cNvSpPr>
            <a:spLocks noGrp="1" noRot="1" noChangeAspect="1"/>
          </p:cNvSpPr>
          <p:nvPr>
            <p:ph type="sldImg" idx="2"/>
          </p:nvPr>
        </p:nvSpPr>
        <p:spPr>
          <a:xfrm>
            <a:off x="1179513" y="695325"/>
            <a:ext cx="4651375" cy="3487738"/>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7" name="Google Shape;317;p10: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Este gráfico muestra que los mayores riesgos de morbilidad y mortalidad se dan entre los lactantes que no son amamantados. Por ejemplo, el riesgo de mortalidad relacionada con la neumonía entre los lactantes (0-5 meses) es aproximadamente 15 veces mayor que el de los lactantes alimentados exclusivamente con leche materna.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Es importante señalar que incluso la lactancia materna parcial es más protectora en comparación con la no lactancia materna: el riesgo de mortalidad relacionada con la neumonía se multiplica por seis en comparación con el riesgo asociado con la no lactancia materna (riesgo relativo de 2,5 frente a 15,1, respectivamente).</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18" name="Google Shape;318;p10: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Arial"/>
                <a:ea typeface="Arial"/>
                <a:cs typeface="Arial"/>
                <a:sym typeface="Arial"/>
              </a:rPr>
              <a:t>10</a:t>
            </a:fld>
            <a:endParaRPr sz="1200">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11: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GB"/>
              <a:t>¿Qué es la alimentación mixta?</a:t>
            </a:r>
            <a:br>
              <a:rPr lang="en-GB"/>
            </a:br>
            <a:r>
              <a:rPr lang="en-GB"/>
              <a:t>Después de hacer la pregunta, espere la respuesta. Luego, muestre la respuesta.</a:t>
            </a:r>
            <a:br>
              <a:rPr lang="en-GB"/>
            </a:br>
            <a:r>
              <a:rPr lang="en-GB"/>
              <a:t>El facilitador dice: La fórmula infantil es un tipo de sustituto de la leche materna que es un ejemplo de alimentación mixta si se administra junto con la leche materna. Los peligros de usar fórmula son los mismos que para otros sustitutos de la leche materna, por ejemplo, alimentos, agua, etc.</a:t>
            </a:r>
            <a:br>
              <a:rPr lang="en-GB"/>
            </a:br>
            <a:r>
              <a:rPr lang="en-GB"/>
              <a:t>¿Por qué las madres mezclan alimentos? </a:t>
            </a:r>
            <a:br>
              <a:rPr lang="en-GB"/>
            </a:br>
            <a:r>
              <a:rPr lang="en-GB"/>
              <a:t>¿Es común en tu experiencia? </a:t>
            </a:r>
            <a:endParaRPr b="0"/>
          </a:p>
        </p:txBody>
      </p:sp>
      <p:sp>
        <p:nvSpPr>
          <p:cNvPr id="332" name="Google Shape;332;p11: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2: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12: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Clr>
                <a:schemeClr val="dk1"/>
              </a:buClr>
              <a:buSzPts val="1200"/>
              <a:buFont typeface="Noto Sans Symbols"/>
              <a:buNone/>
            </a:pPr>
            <a:r>
              <a:rPr lang="en-GB" sz="1200"/>
              <a:t>Revise la lista para ver si tienen estas respuestas y luego – </a:t>
            </a:r>
            <a:endParaRPr/>
          </a:p>
          <a:p>
            <a:pPr marL="0" lvl="0" indent="0" algn="l" rtl="0">
              <a:spcBef>
                <a:spcPts val="360"/>
              </a:spcBef>
              <a:spcAft>
                <a:spcPts val="0"/>
              </a:spcAft>
              <a:buClr>
                <a:schemeClr val="dk1"/>
              </a:buClr>
              <a:buSzPts val="1200"/>
              <a:buFont typeface="Noto Sans Symbols"/>
              <a:buNone/>
            </a:pPr>
            <a:endParaRPr sz="1200" b="1"/>
          </a:p>
          <a:p>
            <a:pPr marL="0" lvl="0" indent="0" algn="l" rtl="0">
              <a:spcBef>
                <a:spcPts val="360"/>
              </a:spcBef>
              <a:spcAft>
                <a:spcPts val="0"/>
              </a:spcAft>
              <a:buClr>
                <a:schemeClr val="dk1"/>
              </a:buClr>
              <a:buSzPts val="1200"/>
              <a:buFont typeface="Noto Sans Symbols"/>
              <a:buNone/>
            </a:pPr>
            <a:r>
              <a:rPr lang="en-GB" sz="1200"/>
              <a:t>¿Cuáles son algunas de las razones en su país?</a:t>
            </a:r>
            <a:br>
              <a:rPr lang="en-GB" sz="1200"/>
            </a:br>
            <a:r>
              <a:rPr lang="en-GB" sz="1200"/>
              <a:t>¿Cuáles son las razones en una emergencia? – por ejemplo, las donaciones y las distribuciones no remuneradas de fórmula infantil significan que las madres que amamantan pueden tomarla. El bebé que llora mucho quiere calmarlo y piensa que alimentar al bebé con otras cosas que no sean BM puede ayudar. </a:t>
            </a:r>
            <a:endParaRPr sz="1200"/>
          </a:p>
        </p:txBody>
      </p:sp>
      <p:sp>
        <p:nvSpPr>
          <p:cNvPr id="343" name="Google Shape;343;p12: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13: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 name="Google Shape;352;p13: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342900" lvl="0" indent="-342900" algn="l" rtl="0">
              <a:lnSpc>
                <a:spcPct val="90000"/>
              </a:lnSpc>
              <a:spcBef>
                <a:spcPts val="0"/>
              </a:spcBef>
              <a:spcAft>
                <a:spcPts val="0"/>
              </a:spcAft>
              <a:buClr>
                <a:schemeClr val="dk2"/>
              </a:buClr>
              <a:buSzPts val="1110"/>
              <a:buFont typeface="Arial"/>
              <a:buChar char="•"/>
            </a:pPr>
            <a:r>
              <a:rPr lang="en-GB" sz="1110" b="0">
                <a:solidFill>
                  <a:schemeClr val="dk1"/>
                </a:solidFill>
              </a:rPr>
              <a:t>Crea un ciclo negativo: Menos leche eliminada significa menos leche producida, por lo que se administra más BMS / alimentos </a:t>
            </a:r>
            <a:br>
              <a:rPr lang="en-GB" sz="1110" b="0">
                <a:solidFill>
                  <a:schemeClr val="dk1"/>
                </a:solidFill>
              </a:rPr>
            </a:br>
            <a:r>
              <a:rPr lang="en-GB" sz="1110" b="0">
                <a:solidFill>
                  <a:schemeClr val="dk1"/>
                </a:solidFill>
              </a:rPr>
              <a:t>Patógenos en el agua utilizada para beber y/o preparar fórmula y equipo</a:t>
            </a:r>
            <a:br>
              <a:rPr lang="en-GB" sz="1110" b="0">
                <a:solidFill>
                  <a:schemeClr val="dk1"/>
                </a:solidFill>
              </a:rPr>
            </a:br>
            <a:r>
              <a:rPr lang="en-GB" sz="1110" b="0">
                <a:solidFill>
                  <a:schemeClr val="dk1"/>
                </a:solidFill>
              </a:rPr>
              <a:t>El bebé no recibe leche materna, por lo que se ve privado de beneficios inmunológicos y nutricionales </a:t>
            </a:r>
            <a:br>
              <a:rPr lang="en-GB" sz="1110" b="0">
                <a:solidFill>
                  <a:schemeClr val="dk1"/>
                </a:solidFill>
              </a:rPr>
            </a:br>
            <a:r>
              <a:rPr lang="en-GB" sz="1110" b="0">
                <a:solidFill>
                  <a:schemeClr val="dk1"/>
                </a:solidFill>
              </a:rPr>
              <a:t>No siempre se puede garantizar el suministro de líquidos/alimentos</a:t>
            </a:r>
            <a:br>
              <a:rPr lang="en-GB" sz="1110" b="0">
                <a:solidFill>
                  <a:schemeClr val="dk1"/>
                </a:solidFill>
              </a:rPr>
            </a:br>
            <a:r>
              <a:rPr lang="en-GB" sz="1110" b="0">
                <a:solidFill>
                  <a:schemeClr val="dk1"/>
                </a:solidFill>
              </a:rPr>
              <a:t>El líquido / alimento puede no contener suficientes nutrientes si no se prepara bien. Por ejemplo, demasiado delgado en consistencia</a:t>
            </a:r>
            <a:br>
              <a:rPr lang="en-GB" sz="1110" b="0">
                <a:solidFill>
                  <a:schemeClr val="dk1"/>
                </a:solidFill>
              </a:rPr>
            </a:br>
            <a:r>
              <a:rPr lang="en-GB" sz="1110" b="0">
                <a:solidFill>
                  <a:schemeClr val="dk1"/>
                </a:solidFill>
              </a:rPr>
              <a:t>Otros líquidos / alimentos pueden dañar la pared intestinal ya delicada y permeable del bebé pequeño y permitir infecciones más fácilmente.</a:t>
            </a:r>
            <a:br>
              <a:rPr lang="en-GB" sz="1110" b="0">
                <a:solidFill>
                  <a:schemeClr val="dk1"/>
                </a:solidFill>
              </a:rPr>
            </a:br>
            <a:r>
              <a:rPr lang="en-GB" sz="1110" b="0">
                <a:solidFill>
                  <a:schemeClr val="dk1"/>
                </a:solidFill>
              </a:rPr>
              <a:t>Más infecciones y alimentos pobres aumentan el riesgo de desnutrición y muerte.</a:t>
            </a:r>
            <a:br>
              <a:rPr lang="en-GB" sz="1110" b="0">
                <a:solidFill>
                  <a:schemeClr val="dk1"/>
                </a:solidFill>
              </a:rPr>
            </a:br>
            <a:r>
              <a:rPr lang="en-GB" sz="1110" b="0">
                <a:solidFill>
                  <a:schemeClr val="dk1"/>
                </a:solidFill>
              </a:rPr>
              <a:t>NUNCA se puede garantizar que el BMS, incluida la fórmula infantil, esté a salvo de los patógenos, incluso cuando llegan sellados por un proveedor. E-coli se ha identificado en el pasado en la fórmula infantil que luego ha sido retirada.</a:t>
            </a:r>
            <a:br>
              <a:rPr lang="en-GB" sz="1110" b="0">
                <a:solidFill>
                  <a:schemeClr val="dk1"/>
                </a:solidFill>
              </a:rPr>
            </a:br>
            <a:endParaRPr sz="1110"/>
          </a:p>
          <a:p>
            <a:pPr marL="0" marR="0" lvl="0" indent="0" algn="l" rtl="0">
              <a:lnSpc>
                <a:spcPct val="90000"/>
              </a:lnSpc>
              <a:spcBef>
                <a:spcPts val="333"/>
              </a:spcBef>
              <a:spcAft>
                <a:spcPts val="0"/>
              </a:spcAft>
              <a:buClr>
                <a:schemeClr val="dk1"/>
              </a:buClr>
              <a:buSzPts val="1110"/>
              <a:buFont typeface="Calibri"/>
              <a:buNone/>
            </a:pPr>
            <a:r>
              <a:rPr lang="en-GB" sz="1110"/>
              <a:t>Los alimentos pueden no contener suficientes nutrientes (no lo suficiente como BM), lo que lleva a la desnutrición. También puede ser demasiado diluido / acuoso</a:t>
            </a:r>
            <a:br>
              <a:rPr lang="en-GB" sz="1110"/>
            </a:br>
            <a:r>
              <a:rPr lang="en-GB" sz="1110"/>
              <a:t>También: Se interrumpe el vínculo entre la madre y el bebé</a:t>
            </a:r>
            <a:br>
              <a:rPr lang="en-GB" sz="1110"/>
            </a:br>
            <a:r>
              <a:rPr lang="en-GB" sz="1110"/>
              <a:t>El uso de dispositivos suplementarios para la lactancia materna solo debe usarse si se puede limpiar.</a:t>
            </a:r>
            <a:br>
              <a:rPr lang="en-GB" sz="1110"/>
            </a:br>
            <a:endParaRPr/>
          </a:p>
          <a:p>
            <a:pPr marL="0" lvl="0" indent="0" algn="l" rtl="0">
              <a:lnSpc>
                <a:spcPct val="90000"/>
              </a:lnSpc>
              <a:spcBef>
                <a:spcPts val="333"/>
              </a:spcBef>
              <a:spcAft>
                <a:spcPts val="0"/>
              </a:spcAft>
              <a:buNone/>
            </a:pPr>
            <a:endParaRPr sz="1110"/>
          </a:p>
        </p:txBody>
      </p:sp>
      <p:sp>
        <p:nvSpPr>
          <p:cNvPr id="353" name="Google Shape;353;p13: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4: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14: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Clr>
                <a:schemeClr val="dk1"/>
              </a:buClr>
              <a:buSzPts val="1200"/>
              <a:buFont typeface="Calibri"/>
              <a:buNone/>
            </a:pPr>
            <a:r>
              <a:rPr lang="en-GB" sz="1200" b="0">
                <a:solidFill>
                  <a:schemeClr val="dk1"/>
                </a:solidFill>
              </a:rPr>
              <a:t>La alimentación mixta (incluida la fórmula infantil) NO se recomienda porque es peligrosa.</a:t>
            </a:r>
            <a:br>
              <a:rPr lang="en-GB" sz="1200" b="0">
                <a:solidFill>
                  <a:schemeClr val="dk1"/>
                </a:solidFill>
              </a:rPr>
            </a:br>
            <a:r>
              <a:rPr lang="en-GB" sz="1200" b="0">
                <a:solidFill>
                  <a:schemeClr val="dk1"/>
                </a:solidFill>
              </a:rPr>
              <a:t>Las madres que reciben alimentación mixta deben recibir apoyo para que vuelvan a la lactancia materna exclusiva.</a:t>
            </a:r>
            <a:endParaRPr sz="1200" b="0">
              <a:solidFill>
                <a:schemeClr val="dk1"/>
              </a:solidFill>
            </a:endParaRPr>
          </a:p>
          <a:p>
            <a:pPr marL="0" lvl="0" indent="0" algn="l" rtl="0">
              <a:spcBef>
                <a:spcPts val="360"/>
              </a:spcBef>
              <a:spcAft>
                <a:spcPts val="0"/>
              </a:spcAft>
              <a:buNone/>
            </a:pPr>
            <a:endParaRPr/>
          </a:p>
        </p:txBody>
      </p:sp>
      <p:sp>
        <p:nvSpPr>
          <p:cNvPr id="363" name="Google Shape;363;p14: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16: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16: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373" name="Google Shape;373;p16: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7: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 name="Google Shape;386;p17: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marR="0" lvl="0" indent="0" algn="l" rtl="0">
              <a:lnSpc>
                <a:spcPct val="80000"/>
              </a:lnSpc>
              <a:spcBef>
                <a:spcPts val="0"/>
              </a:spcBef>
              <a:spcAft>
                <a:spcPts val="0"/>
              </a:spcAft>
              <a:buClr>
                <a:srgbClr val="000000"/>
              </a:buClr>
              <a:buSzPts val="1700"/>
              <a:buFont typeface="Gill Sans"/>
              <a:buNone/>
            </a:pPr>
            <a:r>
              <a:rPr lang="en-GB" sz="1700" b="0" i="0" u="none" strike="noStrike" cap="none">
                <a:solidFill>
                  <a:srgbClr val="000000"/>
                </a:solidFill>
                <a:latin typeface="Gill Sans"/>
                <a:ea typeface="Gill Sans"/>
                <a:cs typeface="Gill Sans"/>
                <a:sym typeface="Gill Sans"/>
              </a:rPr>
              <a:t>La prolactina es la hormona productora de leche. La prolactina se libera del cerebro para hacer leche en respuesta al contacto físico: estimulación del pezón y contacto físico, por lo que incluso si el bebé acaricia el pecho, se libera prolactina, lo que desencadena la producción de leche. Esta es la razón por la que piel con piel es importante para el éxito de la lactancia materna. </a:t>
            </a:r>
            <a:br>
              <a:rPr lang="en-GB" sz="1700" b="0" i="0" u="none" strike="noStrike" cap="none">
                <a:solidFill>
                  <a:srgbClr val="000000"/>
                </a:solidFill>
                <a:latin typeface="Gill Sans"/>
                <a:ea typeface="Gill Sans"/>
                <a:cs typeface="Gill Sans"/>
                <a:sym typeface="Gill Sans"/>
              </a:rPr>
            </a:br>
            <a:r>
              <a:rPr lang="en-GB" sz="1700" b="0" i="0" u="none" strike="noStrike" cap="none">
                <a:solidFill>
                  <a:srgbClr val="000000"/>
                </a:solidFill>
                <a:latin typeface="Gill Sans"/>
                <a:ea typeface="Gill Sans"/>
                <a:cs typeface="Gill Sans"/>
                <a:sym typeface="Gill Sans"/>
              </a:rPr>
              <a:t>Con el fin de estimular tantas células secretoras de leche como sea posible en el seno (llamadas células de acini) es importante tener una liberación frecuente de prolactina en los primeros días después del nacimiento (posiblemente hasta 6 semanas); esto maximizará el suministro de leche a largo plazo. </a:t>
            </a:r>
            <a:br>
              <a:rPr lang="en-GB" sz="1700" b="0" i="0" u="none" strike="noStrike" cap="none">
                <a:solidFill>
                  <a:srgbClr val="000000"/>
                </a:solidFill>
                <a:latin typeface="Gill Sans"/>
                <a:ea typeface="Gill Sans"/>
                <a:cs typeface="Gill Sans"/>
                <a:sym typeface="Gill Sans"/>
              </a:rPr>
            </a:br>
            <a:r>
              <a:rPr lang="en-GB" sz="1700" b="0" i="0" u="none" strike="noStrike" cap="none">
                <a:solidFill>
                  <a:srgbClr val="000000"/>
                </a:solidFill>
                <a:latin typeface="Gill Sans"/>
                <a:ea typeface="Gill Sans"/>
                <a:cs typeface="Gill Sans"/>
                <a:sym typeface="Gill Sans"/>
              </a:rPr>
              <a:t>La prolactina produce leche después de la alimentación para la siguiente alimentación. Los niveles de prolactina son particularmente altos por la noche, por lo que la alimentación nocturna es importante si la madre quiere mantener / aumentar su suministro de leche. </a:t>
            </a:r>
            <a:br>
              <a:rPr lang="en-GB" sz="1700" b="0" i="0" u="none" strike="noStrike" cap="none">
                <a:solidFill>
                  <a:srgbClr val="000000"/>
                </a:solidFill>
                <a:latin typeface="Gill Sans"/>
                <a:ea typeface="Gill Sans"/>
                <a:cs typeface="Gill Sans"/>
                <a:sym typeface="Gill Sans"/>
              </a:rPr>
            </a:br>
            <a:endParaRPr sz="1700" b="0" i="0" u="none" strike="noStrike" cap="none">
              <a:solidFill>
                <a:srgbClr val="000000"/>
              </a:solidFill>
              <a:latin typeface="Gill Sans"/>
              <a:ea typeface="Gill Sans"/>
              <a:cs typeface="Gill Sans"/>
              <a:sym typeface="Gill Sans"/>
            </a:endParaRPr>
          </a:p>
        </p:txBody>
      </p:sp>
      <p:sp>
        <p:nvSpPr>
          <p:cNvPr id="387" name="Google Shape;387;p17: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8: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3" name="Google Shape;403;p18: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GB" sz="2000">
                <a:latin typeface="Gill Sans"/>
                <a:ea typeface="Gill Sans"/>
                <a:cs typeface="Gill Sans"/>
                <a:sym typeface="Gill Sans"/>
              </a:rPr>
              <a:t>Cuando el bebé mama, hace que se libere la hormona oxitocina. La oxitocina estimula la expulsión o "defrauda" de la leche</a:t>
            </a:r>
            <a:br>
              <a:rPr lang="en-GB" sz="2000">
                <a:latin typeface="Gill Sans"/>
                <a:ea typeface="Gill Sans"/>
                <a:cs typeface="Gill Sans"/>
                <a:sym typeface="Gill Sans"/>
              </a:rPr>
            </a:br>
            <a:r>
              <a:rPr lang="en-GB" sz="2000">
                <a:latin typeface="Gill Sans"/>
                <a:ea typeface="Gill Sans"/>
                <a:cs typeface="Gill Sans"/>
                <a:sym typeface="Gill Sans"/>
              </a:rPr>
              <a:t>(durante o antes de la alimentación). ¡Es la hormona del amor, por lo que a veces solo pensar en el bebé hará que la leche baje! </a:t>
            </a:r>
            <a:br>
              <a:rPr lang="en-GB" sz="2000">
                <a:latin typeface="Gill Sans"/>
                <a:ea typeface="Gill Sans"/>
                <a:cs typeface="Gill Sans"/>
                <a:sym typeface="Gill Sans"/>
              </a:rPr>
            </a:br>
            <a:endParaRPr sz="2000"/>
          </a:p>
        </p:txBody>
      </p:sp>
      <p:sp>
        <p:nvSpPr>
          <p:cNvPr id="404" name="Google Shape;404;p18: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19: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421" name="Google Shape;421;p19: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3: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23: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lnSpc>
                <a:spcPct val="80000"/>
              </a:lnSpc>
              <a:spcBef>
                <a:spcPts val="0"/>
              </a:spcBef>
              <a:spcAft>
                <a:spcPts val="0"/>
              </a:spcAft>
              <a:buNone/>
            </a:pPr>
            <a:r>
              <a:rPr lang="en-GB" sz="800" b="1">
                <a:latin typeface="Gill Sans"/>
                <a:ea typeface="Gill Sans"/>
                <a:cs typeface="Gill Sans"/>
                <a:sym typeface="Gill Sans"/>
              </a:rPr>
              <a:t>HACER:</a:t>
            </a:r>
            <a:br>
              <a:rPr lang="en-GB" sz="800" b="1">
                <a:latin typeface="Gill Sans"/>
                <a:ea typeface="Gill Sans"/>
                <a:cs typeface="Gill Sans"/>
                <a:sym typeface="Gill Sans"/>
              </a:rPr>
            </a:br>
            <a:r>
              <a:rPr lang="en-GB" sz="800">
                <a:latin typeface="Gill Sans"/>
                <a:ea typeface="Gill Sans"/>
                <a:cs typeface="Gill Sans"/>
                <a:sym typeface="Gill Sans"/>
              </a:rPr>
              <a:t>Pregunte a los participantes qué anotaron en el video sobre el archivo adjunto. Recapitule usando esta diapositiva.</a:t>
            </a:r>
            <a:br>
              <a:rPr lang="en-GB" sz="800">
                <a:latin typeface="Gill Sans"/>
                <a:ea typeface="Gill Sans"/>
                <a:cs typeface="Gill Sans"/>
                <a:sym typeface="Gill Sans"/>
              </a:rPr>
            </a:br>
            <a:r>
              <a:rPr lang="en-GB" sz="800" b="1">
                <a:latin typeface="Gill Sans"/>
                <a:ea typeface="Gill Sans"/>
                <a:cs typeface="Gill Sans"/>
                <a:sym typeface="Gill Sans"/>
              </a:rPr>
              <a:t>DECIR:</a:t>
            </a:r>
            <a:br>
              <a:rPr lang="en-GB" sz="800" b="1">
                <a:latin typeface="Gill Sans"/>
                <a:ea typeface="Gill Sans"/>
                <a:cs typeface="Gill Sans"/>
                <a:sym typeface="Gill Sans"/>
              </a:rPr>
            </a:br>
            <a:r>
              <a:rPr lang="en-GB" sz="800">
                <a:latin typeface="Gill Sans"/>
                <a:ea typeface="Gill Sans"/>
                <a:cs typeface="Gill Sans"/>
                <a:sym typeface="Gill Sans"/>
              </a:rPr>
              <a:t>Hay CUATRO puntos para que el apego recuerde. Areola, Boca, Labio inferior y Mentón.</a:t>
            </a:r>
            <a:br>
              <a:rPr lang="en-GB" sz="800">
                <a:latin typeface="Gill Sans"/>
                <a:ea typeface="Gill Sans"/>
                <a:cs typeface="Gill Sans"/>
                <a:sym typeface="Gill Sans"/>
              </a:rPr>
            </a:br>
            <a:r>
              <a:rPr lang="en-GB" sz="800">
                <a:latin typeface="Gill Sans"/>
                <a:ea typeface="Gill Sans"/>
                <a:cs typeface="Gill Sans"/>
                <a:sym typeface="Gill Sans"/>
              </a:rPr>
              <a:t>1) Más areola visible por encima de la boca del bebé que por debajo</a:t>
            </a:r>
            <a:br>
              <a:rPr lang="en-GB" sz="800">
                <a:latin typeface="Gill Sans"/>
                <a:ea typeface="Gill Sans"/>
                <a:cs typeface="Gill Sans"/>
                <a:sym typeface="Gill Sans"/>
              </a:rPr>
            </a:br>
            <a:r>
              <a:rPr lang="en-GB" sz="800">
                <a:latin typeface="Gill Sans"/>
                <a:ea typeface="Gill Sans"/>
                <a:cs typeface="Gill Sans"/>
                <a:sym typeface="Gill Sans"/>
              </a:rPr>
              <a:t>2) La boca del bebé abierta de par en par</a:t>
            </a:r>
            <a:br>
              <a:rPr lang="en-GB" sz="800">
                <a:latin typeface="Gill Sans"/>
                <a:ea typeface="Gill Sans"/>
                <a:cs typeface="Gill Sans"/>
                <a:sym typeface="Gill Sans"/>
              </a:rPr>
            </a:br>
            <a:r>
              <a:rPr lang="en-GB" sz="800">
                <a:latin typeface="Gill Sans"/>
                <a:ea typeface="Gill Sans"/>
                <a:cs typeface="Gill Sans"/>
                <a:sym typeface="Gill Sans"/>
              </a:rPr>
              <a:t>3) Labio inferior girado hacia afuera</a:t>
            </a:r>
            <a:br>
              <a:rPr lang="en-GB" sz="800">
                <a:latin typeface="Gill Sans"/>
                <a:ea typeface="Gill Sans"/>
                <a:cs typeface="Gill Sans"/>
                <a:sym typeface="Gill Sans"/>
              </a:rPr>
            </a:br>
            <a:r>
              <a:rPr lang="en-GB" sz="800">
                <a:latin typeface="Gill Sans"/>
                <a:ea typeface="Gill Sans"/>
                <a:cs typeface="Gill Sans"/>
                <a:sym typeface="Gill Sans"/>
              </a:rPr>
              <a:t>4) Mentón cerca del pecho</a:t>
            </a:r>
            <a:br>
              <a:rPr lang="en-GB" sz="800">
                <a:latin typeface="Gill Sans"/>
                <a:ea typeface="Gill Sans"/>
                <a:cs typeface="Gill Sans"/>
                <a:sym typeface="Gill Sans"/>
              </a:rPr>
            </a:br>
            <a:r>
              <a:rPr lang="en-GB" sz="800">
                <a:latin typeface="Gill Sans"/>
                <a:ea typeface="Gill Sans"/>
                <a:cs typeface="Gill Sans"/>
                <a:sym typeface="Gill Sans"/>
              </a:rPr>
              <a:t>Esto debería conducir a:</a:t>
            </a:r>
            <a:br>
              <a:rPr lang="en-GB" sz="800">
                <a:latin typeface="Gill Sans"/>
                <a:ea typeface="Gill Sans"/>
                <a:cs typeface="Gill Sans"/>
                <a:sym typeface="Gill Sans"/>
              </a:rPr>
            </a:br>
            <a:r>
              <a:rPr lang="en-GB" sz="800">
                <a:latin typeface="Gill Sans"/>
                <a:ea typeface="Gill Sans"/>
                <a:cs typeface="Gill Sans"/>
                <a:sym typeface="Gill Sans"/>
              </a:rPr>
              <a:t>1) La madre no siente dolor</a:t>
            </a:r>
            <a:br>
              <a:rPr lang="en-GB" sz="800">
                <a:latin typeface="Gill Sans"/>
                <a:ea typeface="Gill Sans"/>
                <a:cs typeface="Gill Sans"/>
                <a:sym typeface="Gill Sans"/>
              </a:rPr>
            </a:br>
            <a:r>
              <a:rPr lang="en-GB" sz="800">
                <a:latin typeface="Gill Sans"/>
                <a:ea typeface="Gill Sans"/>
                <a:cs typeface="Gill Sans"/>
                <a:sym typeface="Gill Sans"/>
              </a:rPr>
              <a:t>2) El bebé amamanta de manera efectiva, lo que es evidente en: Unas pocas succión iniciales rápidas de "llamada", luego succión profunda lenta, en algún momento de pausa en el medio (ver más adelante en la presentación – alimentación frecuente).</a:t>
            </a:r>
            <a:br>
              <a:rPr lang="en-GB" sz="800">
                <a:latin typeface="Gill Sans"/>
                <a:ea typeface="Gill Sans"/>
                <a:cs typeface="Gill Sans"/>
                <a:sym typeface="Gill Sans"/>
              </a:rPr>
            </a:br>
            <a:r>
              <a:rPr lang="en-GB" sz="800" b="1">
                <a:latin typeface="Gill Sans"/>
                <a:ea typeface="Gill Sans"/>
                <a:cs typeface="Gill Sans"/>
                <a:sym typeface="Gill Sans"/>
              </a:rPr>
              <a:t>Consulte el folleto "anatomía mamaria". Debido a que los conductos grandes están en el tejido mamario, el bebé no solo debe chupar el pezón. Su boca necesita estar abierta de par en par. </a:t>
            </a:r>
            <a:br>
              <a:rPr lang="en-GB" sz="800" b="1">
                <a:latin typeface="Gill Sans"/>
                <a:ea typeface="Gill Sans"/>
                <a:cs typeface="Gill Sans"/>
                <a:sym typeface="Gill Sans"/>
              </a:rPr>
            </a:br>
            <a:r>
              <a:rPr lang="en-GB" sz="800" b="0">
                <a:latin typeface="Gill Sans"/>
                <a:ea typeface="Gill Sans"/>
                <a:cs typeface="Gill Sans"/>
                <a:sym typeface="Gill Sans"/>
              </a:rPr>
              <a:t>También tenga en cuenta que la mejilla debe ser redonda y llena y no dibujada. </a:t>
            </a:r>
            <a:br>
              <a:rPr lang="en-GB" sz="800" b="0">
                <a:latin typeface="Gill Sans"/>
                <a:ea typeface="Gill Sans"/>
                <a:cs typeface="Gill Sans"/>
                <a:sym typeface="Gill Sans"/>
              </a:rPr>
            </a:br>
            <a:r>
              <a:rPr lang="en-GB" sz="800" b="1">
                <a:latin typeface="Gill Sans"/>
                <a:ea typeface="Gill Sans"/>
                <a:cs typeface="Gill Sans"/>
                <a:sym typeface="Gill Sans"/>
              </a:rPr>
              <a:t>Preguntar: </a:t>
            </a:r>
            <a:r>
              <a:rPr lang="en-GB" sz="800" b="0">
                <a:latin typeface="Gill Sans"/>
                <a:ea typeface="Gill Sans"/>
                <a:cs typeface="Gill Sans"/>
                <a:sym typeface="Gill Sans"/>
              </a:rPr>
              <a:t>Participantes para chuparse el dedo – ver cómo se dibujan sus mejillas – esto es lo mismo cuando un bebé está "alimentándose con el pezón". Queremos que el bebé tenga la boca llena de tejido mamario </a:t>
            </a:r>
            <a:endParaRPr/>
          </a:p>
          <a:p>
            <a:pPr marL="0" lvl="0" indent="0" algn="l" rtl="0">
              <a:lnSpc>
                <a:spcPct val="80000"/>
              </a:lnSpc>
              <a:spcBef>
                <a:spcPts val="240"/>
              </a:spcBef>
              <a:spcAft>
                <a:spcPts val="0"/>
              </a:spcAft>
              <a:buNone/>
            </a:pPr>
            <a:r>
              <a:rPr lang="en-GB" sz="800" b="0">
                <a:latin typeface="Gill Sans"/>
                <a:ea typeface="Gill Sans"/>
                <a:cs typeface="Gill Sans"/>
                <a:sym typeface="Gill Sans"/>
              </a:rPr>
              <a:t>(Los protectores del pezón pueden evitar que un bebé tenga un buen bocado de senos, por lo que no se recomiendan)</a:t>
            </a:r>
            <a:br>
              <a:rPr lang="en-GB" sz="800" b="0">
                <a:latin typeface="Gill Sans"/>
                <a:ea typeface="Gill Sans"/>
                <a:cs typeface="Gill Sans"/>
                <a:sym typeface="Gill Sans"/>
              </a:rPr>
            </a:br>
            <a:r>
              <a:rPr lang="en-GB" sz="800" b="1">
                <a:latin typeface="Gill Sans"/>
                <a:ea typeface="Gill Sans"/>
                <a:cs typeface="Gill Sans"/>
                <a:sym typeface="Gill Sans"/>
              </a:rPr>
              <a:t>Enfatiza que es la imagen en el lado izquierdo (mirando la pantalla) la que muestra el buen apego.</a:t>
            </a:r>
            <a:br>
              <a:rPr lang="en-GB" sz="800" b="1">
                <a:latin typeface="Gill Sans"/>
                <a:ea typeface="Gill Sans"/>
                <a:cs typeface="Gill Sans"/>
                <a:sym typeface="Gill Sans"/>
              </a:rPr>
            </a:br>
            <a:endParaRPr sz="800">
              <a:latin typeface="Gill Sans"/>
              <a:ea typeface="Gill Sans"/>
              <a:cs typeface="Gill Sans"/>
              <a:sym typeface="Gill Sans"/>
            </a:endParaRPr>
          </a:p>
          <a:p>
            <a:pPr marL="0" lvl="0" indent="0" algn="l" rtl="0">
              <a:lnSpc>
                <a:spcPct val="80000"/>
              </a:lnSpc>
              <a:spcBef>
                <a:spcPts val="240"/>
              </a:spcBef>
              <a:spcAft>
                <a:spcPts val="0"/>
              </a:spcAft>
              <a:buNone/>
            </a:pPr>
            <a:r>
              <a:rPr lang="en-GB" sz="800">
                <a:latin typeface="Gill Sans"/>
                <a:ea typeface="Gill Sans"/>
                <a:cs typeface="Gill Sans"/>
                <a:sym typeface="Gill Sans"/>
              </a:rPr>
              <a:t>Nota: usar dedos como "tijeras" para sostener el pecho significa que el bebé no puede obtener un buen apego. Las madres a menudo lo hacen con el objetivo de ayudar al bebé a respirar manteniendo la nariz libre. Sin embargo, esto no es necesario, si el bebé se lleva más alrededor del cuerpo para que el bebé extienda la cabeza hacia arriba y la barbilla toque el pecho, automáticamente la nariz se desprenderá del seno. Además, las mosas del bebé son suaves y se pueden aplastar, pero las fosas nasales todavía están abiertas. Si el bebé no puede respirar entonces, siempre y cuando el bebé pueda mover libremente la cabeza, se desprenderá del pecho y se volverá a unir de todos modos.. </a:t>
            </a:r>
            <a:endParaRPr/>
          </a:p>
        </p:txBody>
      </p:sp>
      <p:sp>
        <p:nvSpPr>
          <p:cNvPr id="430" name="Google Shape;430;p23: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2: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GB"/>
              <a:t>Pregauntar</a:t>
            </a:r>
            <a:endParaRPr/>
          </a:p>
        </p:txBody>
      </p:sp>
      <p:sp>
        <p:nvSpPr>
          <p:cNvPr id="205" name="Google Shape;205;p2: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24: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24: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lnSpc>
                <a:spcPct val="80000"/>
              </a:lnSpc>
              <a:spcBef>
                <a:spcPts val="0"/>
              </a:spcBef>
              <a:spcAft>
                <a:spcPts val="0"/>
              </a:spcAft>
              <a:buNone/>
            </a:pPr>
            <a:r>
              <a:rPr lang="en-GB" sz="1400">
                <a:latin typeface="Gill Sans"/>
                <a:ea typeface="Gill Sans"/>
                <a:cs typeface="Gill Sans"/>
                <a:sym typeface="Gill Sans"/>
              </a:rPr>
              <a:t>Hay diferentes tipos de posiciones. </a:t>
            </a:r>
            <a:br>
              <a:rPr lang="en-GB" sz="1400">
                <a:latin typeface="Gill Sans"/>
                <a:ea typeface="Gill Sans"/>
                <a:cs typeface="Gill Sans"/>
                <a:sym typeface="Gill Sans"/>
              </a:rPr>
            </a:br>
            <a:r>
              <a:rPr lang="en-GB" sz="1400">
                <a:latin typeface="Gill Sans"/>
                <a:ea typeface="Gill Sans"/>
                <a:cs typeface="Gill Sans"/>
                <a:sym typeface="Gill Sans"/>
              </a:rPr>
              <a:t>Es importante que la posición sea sostenible para la madre</a:t>
            </a:r>
            <a:br>
              <a:rPr lang="en-GB" sz="1400">
                <a:latin typeface="Gill Sans"/>
                <a:ea typeface="Gill Sans"/>
                <a:cs typeface="Gill Sans"/>
                <a:sym typeface="Gill Sans"/>
              </a:rPr>
            </a:br>
            <a:r>
              <a:rPr lang="en-GB" sz="1400">
                <a:latin typeface="Gill Sans"/>
                <a:ea typeface="Gill Sans"/>
                <a:cs typeface="Gill Sans"/>
                <a:sym typeface="Gill Sans"/>
              </a:rPr>
              <a:t>Pregunte a los participantes si alguien puede demostrar alguna posición de lactancia materna que conozcan usando el accesorio para muñecas. Pida a los participantes que demuestren replicando lo que ven si no conocen ninguno. Muestre cualquiera que no haya sido cubierto.</a:t>
            </a:r>
            <a:endParaRPr/>
          </a:p>
          <a:p>
            <a:pPr marL="0" lvl="0" indent="0" algn="l" rtl="0">
              <a:lnSpc>
                <a:spcPct val="80000"/>
              </a:lnSpc>
              <a:spcBef>
                <a:spcPts val="420"/>
              </a:spcBef>
              <a:spcAft>
                <a:spcPts val="0"/>
              </a:spcAft>
              <a:buNone/>
            </a:pPr>
            <a:br>
              <a:rPr lang="en-GB" sz="1400">
                <a:latin typeface="Gill Sans"/>
                <a:ea typeface="Gill Sans"/>
                <a:cs typeface="Gill Sans"/>
                <a:sym typeface="Gill Sans"/>
              </a:rPr>
            </a:br>
            <a:r>
              <a:rPr lang="en-GB" sz="1400">
                <a:latin typeface="Gill Sans"/>
                <a:ea typeface="Gill Sans"/>
                <a:cs typeface="Gill Sans"/>
                <a:sym typeface="Gill Sans"/>
              </a:rPr>
              <a:t>Mención </a:t>
            </a:r>
            <a:r>
              <a:rPr lang="en-GB" sz="1400" b="1">
                <a:latin typeface="Gill Sans"/>
                <a:ea typeface="Gill Sans"/>
                <a:cs typeface="Gill Sans"/>
                <a:sym typeface="Gill Sans"/>
              </a:rPr>
              <a:t>La crianza biológica es la lactancia materna relajada</a:t>
            </a:r>
            <a:r>
              <a:rPr lang="en-GB" sz="1400"/>
              <a:t>, las madres ni se sientan bien ni se acuestan de lado o de espaldas.  En cambio, están cómodos  </a:t>
            </a:r>
            <a:r>
              <a:rPr lang="en-GB" sz="1400" u="sng"/>
              <a:t>posiciones semi-reclinadas </a:t>
            </a:r>
            <a:r>
              <a:rPr lang="en-GB" sz="1400"/>
              <a:t>donde cada parte de su cuerpo está apoyada especialmente sus hombros y cuello.  Luego acuestan a sus bebés sobre sus cuerpos para que la cabeza de los bebés esté en algún lugar cerca del pecho. En otras palabras, las madres hacen que el pecho esté disponible.  Los bebés yacen propensos o sobre sus barrigas, pero sus cuerpos sone </a:t>
            </a:r>
            <a:r>
              <a:rPr lang="en-GB" sz="1400" u="sng"/>
              <a:t>no plano pero inclinado hacia arriba </a:t>
            </a:r>
            <a:r>
              <a:rPr lang="en-GB" sz="1400" u="none"/>
              <a:t>(es importante que la madre y el bebé no sean planos, ya que esto puede causar dificultad respiratoria al bebé). Para obtener más información y videos, etc., pueden ir al sitio web: </a:t>
            </a:r>
            <a:r>
              <a:rPr lang="en-GB" sz="839"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http://www.biologicalnurturing.com</a:t>
            </a:r>
            <a:r>
              <a:rPr lang="en-GB" sz="839">
                <a:solidFill>
                  <a:schemeClr val="dk1"/>
                </a:solidFill>
                <a:latin typeface="Calibri"/>
                <a:ea typeface="Calibri"/>
                <a:cs typeface="Calibri"/>
                <a:sym typeface="Calibri"/>
              </a:rPr>
              <a:t> </a:t>
            </a:r>
            <a:endParaRPr sz="1400" u="sng">
              <a:latin typeface="Gill Sans"/>
              <a:ea typeface="Gill Sans"/>
              <a:cs typeface="Gill Sans"/>
              <a:sym typeface="Gill Sans"/>
            </a:endParaRPr>
          </a:p>
          <a:p>
            <a:pPr marL="0" lvl="0" indent="0" algn="l" rtl="0">
              <a:lnSpc>
                <a:spcPct val="80000"/>
              </a:lnSpc>
              <a:spcBef>
                <a:spcPts val="420"/>
              </a:spcBef>
              <a:spcAft>
                <a:spcPts val="0"/>
              </a:spcAft>
              <a:buNone/>
            </a:pPr>
            <a:endParaRPr sz="1400"/>
          </a:p>
        </p:txBody>
      </p:sp>
      <p:sp>
        <p:nvSpPr>
          <p:cNvPr id="445" name="Google Shape;445;p24: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25: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p25: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marR="0" lvl="0" indent="0" algn="l" rtl="0">
              <a:lnSpc>
                <a:spcPct val="100000"/>
              </a:lnSpc>
              <a:spcBef>
                <a:spcPts val="0"/>
              </a:spcBef>
              <a:spcAft>
                <a:spcPts val="0"/>
              </a:spcAft>
              <a:buClr>
                <a:schemeClr val="dk1"/>
              </a:buClr>
              <a:buSzPts val="2000"/>
              <a:buFont typeface="Calibri"/>
              <a:buNone/>
            </a:pPr>
            <a:r>
              <a:rPr lang="en-GB" sz="2000"/>
              <a:t>Quitar al bebé del pecho con mala fijación</a:t>
            </a:r>
            <a:br>
              <a:rPr lang="en-GB" sz="2000"/>
            </a:br>
            <a:r>
              <a:rPr lang="en-GB" sz="2000"/>
              <a:t>NO TIRE DEL BEBÉ – esto dañará el pezón.</a:t>
            </a:r>
            <a:br>
              <a:rPr lang="en-GB" sz="2000"/>
            </a:br>
            <a:r>
              <a:rPr lang="en-GB" sz="2000"/>
              <a:t>Ponga un dedo meñique limpio en la esquina de la boca del bebé para detener la succión, el bebé se desprenderá del pecho fácilmente</a:t>
            </a:r>
            <a:br>
              <a:rPr lang="en-GB" sz="2000"/>
            </a:br>
            <a:endParaRPr sz="2000">
              <a:solidFill>
                <a:srgbClr val="0070C0"/>
              </a:solidFill>
            </a:endParaRPr>
          </a:p>
        </p:txBody>
      </p:sp>
      <p:sp>
        <p:nvSpPr>
          <p:cNvPr id="459" name="Google Shape;459;p25: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26: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 name="Google Shape;468;p26: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marR="0" lvl="0" indent="0" algn="l" rtl="0">
              <a:lnSpc>
                <a:spcPct val="80000"/>
              </a:lnSpc>
              <a:spcBef>
                <a:spcPts val="0"/>
              </a:spcBef>
              <a:spcAft>
                <a:spcPts val="0"/>
              </a:spcAft>
              <a:buClr>
                <a:schemeClr val="dk1"/>
              </a:buClr>
              <a:buSzPts val="930"/>
              <a:buFont typeface="Calibri"/>
              <a:buNone/>
            </a:pPr>
            <a:r>
              <a:rPr lang="en-GB" sz="930"/>
              <a:t>Can be improved by improving attachment – for further information on how to deal with this condition see: WHO/UNICEF Infant and Young Child Feeding Counselling: An Integrated Course 2006</a:t>
            </a:r>
            <a:endParaRPr/>
          </a:p>
          <a:p>
            <a:pPr marL="0" lvl="0" indent="0" algn="l" rtl="0">
              <a:lnSpc>
                <a:spcPct val="80000"/>
              </a:lnSpc>
              <a:spcBef>
                <a:spcPts val="279"/>
              </a:spcBef>
              <a:spcAft>
                <a:spcPts val="0"/>
              </a:spcAft>
              <a:buNone/>
            </a:pPr>
            <a:endParaRPr sz="930" b="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b="1" u="sng">
                <a:solidFill>
                  <a:schemeClr val="dk1"/>
                </a:solidFill>
                <a:latin typeface="Calibri"/>
                <a:ea typeface="Calibri"/>
                <a:cs typeface="Calibri"/>
                <a:sym typeface="Calibri"/>
              </a:rPr>
              <a:t>BELOW NOTES only: </a:t>
            </a:r>
            <a:endParaRPr/>
          </a:p>
          <a:p>
            <a:pPr marL="0" lvl="0" indent="0" algn="l" rtl="0">
              <a:lnSpc>
                <a:spcPct val="80000"/>
              </a:lnSpc>
              <a:spcBef>
                <a:spcPts val="279"/>
              </a:spcBef>
              <a:spcAft>
                <a:spcPts val="0"/>
              </a:spcAft>
              <a:buNone/>
            </a:pPr>
            <a:r>
              <a:rPr lang="en-GB" sz="930" b="1">
                <a:solidFill>
                  <a:schemeClr val="dk1"/>
                </a:solidFill>
                <a:latin typeface="Calibri"/>
                <a:ea typeface="Calibri"/>
                <a:cs typeface="Calibri"/>
                <a:sym typeface="Calibri"/>
              </a:rPr>
              <a:t>Symptoms: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Breast/nipple pain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Cracks across top of nipple or around base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Occasional bleeding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May become infected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b="1">
                <a:solidFill>
                  <a:schemeClr val="dk1"/>
                </a:solidFill>
                <a:latin typeface="Calibri"/>
                <a:ea typeface="Calibri"/>
                <a:cs typeface="Calibri"/>
                <a:sym typeface="Calibri"/>
              </a:rPr>
              <a:t>Prevention</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Good attachment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Do not use feeding bottles (sucking method is different than breastfeeding so can cause ‘nipple confusion’)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Do not use soap or creams on nipples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b="1">
                <a:solidFill>
                  <a:schemeClr val="dk1"/>
                </a:solidFill>
                <a:latin typeface="Calibri"/>
                <a:ea typeface="Calibri"/>
                <a:cs typeface="Calibri"/>
                <a:sym typeface="Calibri"/>
              </a:rPr>
              <a:t> What to do</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Do not stop breastfeeding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Improve attachment making certain baby comes onto the breast from underneath and is held close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Begin to breastfeed on the side that hurts less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Change breastfeeding positions</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Let baby come off breast by him/herself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Apply drops of breast milk to nipples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Do not use soap or cream on nipples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Do not wait until the breast is full to breastfeed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Do not use bottles </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Hand express a bit before feeding</a:t>
            </a:r>
            <a:endParaRPr sz="930">
              <a:solidFill>
                <a:schemeClr val="dk1"/>
              </a:solidFill>
              <a:latin typeface="Calibri"/>
              <a:ea typeface="Calibri"/>
              <a:cs typeface="Calibri"/>
              <a:sym typeface="Calibri"/>
            </a:endParaRPr>
          </a:p>
          <a:p>
            <a:pPr marL="0" lvl="0" indent="0" algn="l" rtl="0">
              <a:lnSpc>
                <a:spcPct val="80000"/>
              </a:lnSpc>
              <a:spcBef>
                <a:spcPts val="279"/>
              </a:spcBef>
              <a:spcAft>
                <a:spcPts val="0"/>
              </a:spcAft>
              <a:buNone/>
            </a:pPr>
            <a:r>
              <a:rPr lang="en-GB" sz="930">
                <a:solidFill>
                  <a:schemeClr val="dk1"/>
                </a:solidFill>
                <a:latin typeface="Calibri"/>
                <a:ea typeface="Calibri"/>
                <a:cs typeface="Calibri"/>
                <a:sym typeface="Calibri"/>
              </a:rPr>
              <a:t>Try breast compression to shorten feed</a:t>
            </a:r>
            <a:endParaRPr sz="930">
              <a:solidFill>
                <a:schemeClr val="dk1"/>
              </a:solidFill>
              <a:latin typeface="Calibri"/>
              <a:ea typeface="Calibri"/>
              <a:cs typeface="Calibri"/>
              <a:sym typeface="Calibri"/>
            </a:endParaRPr>
          </a:p>
          <a:p>
            <a:pPr marL="0" marR="0" lvl="0" indent="0" algn="l" rtl="0">
              <a:lnSpc>
                <a:spcPct val="80000"/>
              </a:lnSpc>
              <a:spcBef>
                <a:spcPts val="279"/>
              </a:spcBef>
              <a:spcAft>
                <a:spcPts val="0"/>
              </a:spcAft>
              <a:buClr>
                <a:schemeClr val="dk1"/>
              </a:buClr>
              <a:buSzPts val="930"/>
              <a:buFont typeface="Calibri"/>
              <a:buNone/>
            </a:pPr>
            <a:endParaRPr sz="930"/>
          </a:p>
          <a:p>
            <a:pPr marL="0" lvl="0" indent="0" algn="l" rtl="0">
              <a:lnSpc>
                <a:spcPct val="80000"/>
              </a:lnSpc>
              <a:spcBef>
                <a:spcPts val="279"/>
              </a:spcBef>
              <a:spcAft>
                <a:spcPts val="0"/>
              </a:spcAft>
              <a:buNone/>
            </a:pPr>
            <a:endParaRPr sz="930"/>
          </a:p>
        </p:txBody>
      </p:sp>
      <p:sp>
        <p:nvSpPr>
          <p:cNvPr id="469" name="Google Shape;469;p26: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27: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27: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marR="0" lvl="0" indent="0" algn="l" rtl="0">
              <a:lnSpc>
                <a:spcPct val="80000"/>
              </a:lnSpc>
              <a:spcBef>
                <a:spcPts val="0"/>
              </a:spcBef>
              <a:spcAft>
                <a:spcPts val="0"/>
              </a:spcAft>
              <a:buClr>
                <a:schemeClr val="dk1"/>
              </a:buClr>
              <a:buSzPts val="570"/>
              <a:buFont typeface="Calibri"/>
              <a:buNone/>
            </a:pPr>
            <a:r>
              <a:rPr lang="en-GB" sz="570"/>
              <a:t>Se puede mejorar mejorando el apego – para obtener más información sobre cómo hacer frente a esta afección, véase: OMS/UNICEF Infant and Young Child Feeding Counselling: An Integrated Course 2006</a:t>
            </a:r>
            <a:br>
              <a:rPr lang="en-GB" sz="570"/>
            </a:br>
            <a:endParaRPr/>
          </a:p>
          <a:p>
            <a:pPr marL="0" marR="0" lvl="0" indent="0" algn="l" rtl="0">
              <a:lnSpc>
                <a:spcPct val="80000"/>
              </a:lnSpc>
              <a:spcBef>
                <a:spcPts val="171"/>
              </a:spcBef>
              <a:spcAft>
                <a:spcPts val="0"/>
              </a:spcAft>
              <a:buClr>
                <a:schemeClr val="dk1"/>
              </a:buClr>
              <a:buSzPts val="570"/>
              <a:buFont typeface="Calibri"/>
              <a:buNone/>
            </a:pPr>
            <a:r>
              <a:rPr lang="en-GB" sz="570" b="1" u="sng">
                <a:solidFill>
                  <a:schemeClr val="dk1"/>
                </a:solidFill>
                <a:latin typeface="Calibri"/>
                <a:ea typeface="Calibri"/>
                <a:cs typeface="Calibri"/>
                <a:sym typeface="Calibri"/>
              </a:rPr>
              <a:t>NOTAS A CONTINUACIÓN solamente: </a:t>
            </a:r>
            <a:br>
              <a:rPr lang="en-GB" sz="570" b="1" u="sng">
                <a:solidFill>
                  <a:schemeClr val="dk1"/>
                </a:solidFill>
                <a:latin typeface="Calibri"/>
                <a:ea typeface="Calibri"/>
                <a:cs typeface="Calibri"/>
                <a:sym typeface="Calibri"/>
              </a:rPr>
            </a:br>
            <a:r>
              <a:rPr lang="en-GB" sz="570" b="1">
                <a:solidFill>
                  <a:schemeClr val="dk1"/>
                </a:solidFill>
                <a:latin typeface="Calibri"/>
                <a:ea typeface="Calibri"/>
                <a:cs typeface="Calibri"/>
                <a:sym typeface="Calibri"/>
              </a:rPr>
              <a:t>Síntomas de los conductos tapados: </a:t>
            </a:r>
            <a:endParaRPr sz="570">
              <a:solidFill>
                <a:schemeClr val="dk1"/>
              </a:solidFill>
              <a:latin typeface="Calibri"/>
              <a:ea typeface="Calibri"/>
              <a:cs typeface="Calibri"/>
              <a:sym typeface="Calibri"/>
            </a:endParaRPr>
          </a:p>
          <a:p>
            <a:pPr marL="0" lvl="0" indent="0" algn="l" rtl="0">
              <a:lnSpc>
                <a:spcPct val="80000"/>
              </a:lnSpc>
              <a:spcBef>
                <a:spcPts val="171"/>
              </a:spcBef>
              <a:spcAft>
                <a:spcPts val="0"/>
              </a:spcAft>
              <a:buNone/>
            </a:pPr>
            <a:r>
              <a:rPr lang="en-GB" sz="570">
                <a:solidFill>
                  <a:schemeClr val="dk1"/>
                </a:solidFill>
                <a:latin typeface="Calibri"/>
                <a:ea typeface="Calibri"/>
                <a:cs typeface="Calibri"/>
                <a:sym typeface="Calibri"/>
              </a:rPr>
              <a:t>Bulto, sensibilidad, enrojecimiento localizado, se siente bien, sin fiebre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Podría ver una mancha blanca en el pezón</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 </a:t>
            </a:r>
            <a:br>
              <a:rPr lang="en-GB" sz="570">
                <a:solidFill>
                  <a:schemeClr val="dk1"/>
                </a:solidFill>
                <a:latin typeface="Calibri"/>
                <a:ea typeface="Calibri"/>
                <a:cs typeface="Calibri"/>
                <a:sym typeface="Calibri"/>
              </a:rPr>
            </a:br>
            <a:r>
              <a:rPr lang="en-GB" sz="570" b="1">
                <a:solidFill>
                  <a:schemeClr val="dk1"/>
                </a:solidFill>
                <a:latin typeface="Calibri"/>
                <a:ea typeface="Calibri"/>
                <a:cs typeface="Calibri"/>
                <a:sym typeface="Calibri"/>
              </a:rPr>
              <a:t>Síntomas de la mastitis: </a:t>
            </a:r>
            <a:br>
              <a:rPr lang="en-GB" sz="570" b="1">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Hinchazón dura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Dolor intenso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Enrojecimiento en un área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Generalmente no se siente bien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Fiebre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A veces, un bebé se niega a alimentarse ya que la leche sabe más salada. </a:t>
            </a:r>
            <a:br>
              <a:rPr lang="en-GB" sz="570">
                <a:solidFill>
                  <a:schemeClr val="dk1"/>
                </a:solidFill>
                <a:latin typeface="Calibri"/>
                <a:ea typeface="Calibri"/>
                <a:cs typeface="Calibri"/>
                <a:sym typeface="Calibri"/>
              </a:rPr>
            </a:br>
            <a:r>
              <a:rPr lang="en-GB" sz="570" b="1">
                <a:solidFill>
                  <a:schemeClr val="dk1"/>
                </a:solidFill>
                <a:latin typeface="Calibri"/>
                <a:ea typeface="Calibri"/>
                <a:cs typeface="Calibri"/>
                <a:sym typeface="Calibri"/>
              </a:rPr>
              <a:t> </a:t>
            </a:r>
            <a:endParaRPr sz="570">
              <a:solidFill>
                <a:schemeClr val="dk1"/>
              </a:solidFill>
              <a:latin typeface="Calibri"/>
              <a:ea typeface="Calibri"/>
              <a:cs typeface="Calibri"/>
              <a:sym typeface="Calibri"/>
            </a:endParaRPr>
          </a:p>
          <a:p>
            <a:pPr marL="0" lvl="0" indent="0" algn="l" rtl="0">
              <a:lnSpc>
                <a:spcPct val="80000"/>
              </a:lnSpc>
              <a:spcBef>
                <a:spcPts val="171"/>
              </a:spcBef>
              <a:spcAft>
                <a:spcPts val="0"/>
              </a:spcAft>
              <a:buNone/>
            </a:pPr>
            <a:r>
              <a:rPr lang="en-GB" sz="570" b="1">
                <a:solidFill>
                  <a:schemeClr val="dk1"/>
                </a:solidFill>
                <a:latin typeface="Calibri"/>
                <a:ea typeface="Calibri"/>
                <a:cs typeface="Calibri"/>
                <a:sym typeface="Calibri"/>
              </a:rPr>
              <a:t>Prevención</a:t>
            </a:r>
            <a:br>
              <a:rPr lang="en-GB" sz="570" b="1">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Obtenga apoyo de la familia para realizar tareas de cuidado no infantil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Asegurar un buen apego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Amamantar a demanda y dejar que el bebé termine /salga del pecho por sí mismo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Evite sostener el pecho en tijeras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Evite la ropa ajustada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 </a:t>
            </a:r>
            <a:endParaRPr sz="570">
              <a:solidFill>
                <a:schemeClr val="dk1"/>
              </a:solidFill>
              <a:latin typeface="Calibri"/>
              <a:ea typeface="Calibri"/>
              <a:cs typeface="Calibri"/>
              <a:sym typeface="Calibri"/>
            </a:endParaRPr>
          </a:p>
          <a:p>
            <a:pPr marL="0" lvl="0" indent="0" algn="l" rtl="0">
              <a:lnSpc>
                <a:spcPct val="80000"/>
              </a:lnSpc>
              <a:spcBef>
                <a:spcPts val="171"/>
              </a:spcBef>
              <a:spcAft>
                <a:spcPts val="0"/>
              </a:spcAft>
              <a:buNone/>
            </a:pPr>
            <a:r>
              <a:rPr lang="en-GB" sz="570" b="1">
                <a:solidFill>
                  <a:schemeClr val="dk1"/>
                </a:solidFill>
                <a:latin typeface="Calibri"/>
                <a:ea typeface="Calibri"/>
                <a:cs typeface="Calibri"/>
                <a:sym typeface="Calibri"/>
              </a:rPr>
              <a:t>Qué hacer</a:t>
            </a:r>
            <a:br>
              <a:rPr lang="en-GB" sz="570" b="1">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No deje de amamantar (si no se elimina la leche, el riesgo de absceso aumenta; deje que el bebé se alimente con la frecuencia que él o ella lo haga)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Aplicar calor (agua, toalla caliente)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Sostenga al bebé en diferentes posiciones, de modo que la lengua / barbilla del bebé esté cerca del sitio del conducto / mastitis taponada (el área rojiza). La lengua / barbilla masajeará el seno y liberará la leche de esa parte del seno.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Asegurar un buen apego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Para conductos tapados: aplique una presión suave en el seno con la mano plana, rodando los dedos hacia el pezón; luego extraer leche o dejar que el bebé se alimente cada 2-3 horas día y noche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Descanso (madre)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Beba más líquidos (madre)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Si no hay mejoría en 24 horas, consulte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 Si es mastitis: expresar si es demasiado doloroso para mamar; la leche materna extraída se puede administrar al bebé (si la madre no está infectada por el VIH)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Si tiene mastitis, busque tratamiento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Si hay pus, desechar expresando y continuar amamantando </a:t>
            </a:r>
            <a:br>
              <a:rPr lang="en-GB" sz="570">
                <a:solidFill>
                  <a:schemeClr val="dk1"/>
                </a:solidFill>
                <a:latin typeface="Calibri"/>
                <a:ea typeface="Calibri"/>
                <a:cs typeface="Calibri"/>
                <a:sym typeface="Calibri"/>
              </a:rPr>
            </a:br>
            <a:r>
              <a:rPr lang="en-GB" sz="570">
                <a:solidFill>
                  <a:schemeClr val="dk1"/>
                </a:solidFill>
                <a:latin typeface="Calibri"/>
                <a:ea typeface="Calibri"/>
                <a:cs typeface="Calibri"/>
                <a:sym typeface="Calibri"/>
              </a:rPr>
              <a:t> </a:t>
            </a:r>
            <a:br>
              <a:rPr lang="en-GB" sz="570">
                <a:solidFill>
                  <a:schemeClr val="dk1"/>
                </a:solidFill>
                <a:latin typeface="Calibri"/>
                <a:ea typeface="Calibri"/>
                <a:cs typeface="Calibri"/>
                <a:sym typeface="Calibri"/>
              </a:rPr>
            </a:br>
            <a:endParaRPr sz="570"/>
          </a:p>
        </p:txBody>
      </p:sp>
      <p:sp>
        <p:nvSpPr>
          <p:cNvPr id="480" name="Google Shape;480;p27: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28: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 name="Google Shape;490;p28: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marR="0" lvl="0" indent="0" algn="l" rtl="0">
              <a:lnSpc>
                <a:spcPct val="80000"/>
              </a:lnSpc>
              <a:spcBef>
                <a:spcPts val="0"/>
              </a:spcBef>
              <a:spcAft>
                <a:spcPts val="0"/>
              </a:spcAft>
              <a:buClr>
                <a:schemeClr val="dk1"/>
              </a:buClr>
              <a:buSzPts val="660"/>
              <a:buFont typeface="Calibri"/>
              <a:buNone/>
            </a:pPr>
            <a:r>
              <a:rPr lang="en-GB" sz="660"/>
              <a:t>Puede mejorarse mejorando el apego - para más información sobre cómo tratar esta afección, véase: OMS/UNICEF Asesoramiento sobre la alimentación del lactante y el niño pequeño: Un curso integrado 2006</a:t>
            </a:r>
            <a:endParaRPr/>
          </a:p>
          <a:p>
            <a:pPr marL="0" marR="0" lvl="0" indent="0" algn="l" rtl="0">
              <a:lnSpc>
                <a:spcPct val="80000"/>
              </a:lnSpc>
              <a:spcBef>
                <a:spcPts val="198"/>
              </a:spcBef>
              <a:spcAft>
                <a:spcPts val="0"/>
              </a:spcAft>
              <a:buClr>
                <a:schemeClr val="dk1"/>
              </a:buClr>
              <a:buSzPts val="660"/>
              <a:buFont typeface="Calibri"/>
              <a:buNone/>
            </a:pPr>
            <a:r>
              <a:rPr lang="en-GB" sz="660"/>
              <a:t>(Nota: La congestión no es lo mismo que la plenitud normal que ocurre unos días después del parto. Si la leche fluye bien, continúe amamantando y la pesadez, dureza o bultos disminuirán después de amamantar. En unos pocos días los senos se ajustarán a las necesidades del bebé y se sentirán menos llenos)</a:t>
            </a:r>
            <a:endParaRPr/>
          </a:p>
          <a:p>
            <a:pPr marL="0" marR="0" lvl="0" indent="0" algn="l" rtl="0">
              <a:lnSpc>
                <a:spcPct val="80000"/>
              </a:lnSpc>
              <a:spcBef>
                <a:spcPts val="198"/>
              </a:spcBef>
              <a:spcAft>
                <a:spcPts val="0"/>
              </a:spcAft>
              <a:buClr>
                <a:schemeClr val="dk1"/>
              </a:buClr>
              <a:buSzPts val="660"/>
              <a:buFont typeface="Calibri"/>
              <a:buNone/>
            </a:pPr>
            <a:endParaRPr sz="660"/>
          </a:p>
          <a:p>
            <a:pPr marL="0" marR="0" lvl="0" indent="0" algn="l" rtl="0">
              <a:lnSpc>
                <a:spcPct val="80000"/>
              </a:lnSpc>
              <a:spcBef>
                <a:spcPts val="198"/>
              </a:spcBef>
              <a:spcAft>
                <a:spcPts val="0"/>
              </a:spcAft>
              <a:buClr>
                <a:schemeClr val="dk1"/>
              </a:buClr>
              <a:buSzPts val="660"/>
              <a:buFont typeface="Calibri"/>
              <a:buNone/>
            </a:pPr>
            <a:r>
              <a:rPr lang="en-GB" sz="660" b="1" u="sng">
                <a:solidFill>
                  <a:schemeClr val="dk1"/>
                </a:solidFill>
                <a:latin typeface="Calibri"/>
                <a:ea typeface="Calibri"/>
                <a:cs typeface="Calibri"/>
                <a:sym typeface="Calibri"/>
              </a:rPr>
              <a:t>Sólo NOTAS ABAJO: </a:t>
            </a:r>
            <a:endParaRPr/>
          </a:p>
          <a:p>
            <a:pPr marL="0" lvl="0" indent="0" algn="l" rtl="0">
              <a:lnSpc>
                <a:spcPct val="80000"/>
              </a:lnSpc>
              <a:spcBef>
                <a:spcPts val="198"/>
              </a:spcBef>
              <a:spcAft>
                <a:spcPts val="0"/>
              </a:spcAft>
              <a:buNone/>
            </a:pPr>
            <a:r>
              <a:rPr lang="en-GB" sz="660" b="1">
                <a:solidFill>
                  <a:schemeClr val="dk1"/>
                </a:solidFill>
                <a:latin typeface="Calibri"/>
                <a:ea typeface="Calibri"/>
                <a:cs typeface="Calibri"/>
                <a:sym typeface="Calibri"/>
              </a:rPr>
              <a:t>Congestión mamaria</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b="1">
                <a:solidFill>
                  <a:schemeClr val="dk1"/>
                </a:solidFill>
                <a:latin typeface="Calibri"/>
                <a:ea typeface="Calibri"/>
                <a:cs typeface="Calibri"/>
                <a:sym typeface="Calibri"/>
              </a:rPr>
              <a:t>Síntomas</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Ocurre en ambos senos</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Hinchazón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Ternura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Calor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Ligero enrojecimiento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Dolor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Piel brillante, firme y pezón aplanado y difícil de fijar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Puede ocurrir a menudo entre el tercer y quinto día después del nacimiento (cuando la producción de leche aumenta drásticamente y la lactancia no está establecida).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b="1">
                <a:solidFill>
                  <a:schemeClr val="dk1"/>
                </a:solidFill>
                <a:latin typeface="Calibri"/>
                <a:ea typeface="Calibri"/>
                <a:cs typeface="Calibri"/>
                <a:sym typeface="Calibri"/>
              </a:rPr>
              <a:t>Prevención</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Mantener a la madre y al bebé juntos después del nacimiento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Poner al bebé piel a piel con la madre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Comenzar a amamantar dentro de la primera hora después del nacimiento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Buena fijación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Amamante frecuentemente a petición (con la frecuencia y durante el tiempo que el bebé desee) día y noche: de 8 a 12 veces cada 24 horas.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Nota: en el primer día o en los dos primeros días, el bebé sólo puede alimentarse de 2 a 3 veces.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endParaRPr sz="660" b="1">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b="1">
                <a:solidFill>
                  <a:schemeClr val="dk1"/>
                </a:solidFill>
                <a:latin typeface="Calibri"/>
                <a:ea typeface="Calibri"/>
                <a:cs typeface="Calibri"/>
                <a:sym typeface="Calibri"/>
              </a:rPr>
              <a:t>Qué hacer</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Mejorar el apego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Amamantar con más frecuencia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Acariciar suavemente los senos para ayudar a estimular el flujo de leche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Presione alrededor de la areola para reducir la hinchazón, para ayudar al bebé a adherirse.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Ofrézcale ambos senos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Exprimir la leche para aliviar la presión hasta que el bebé pueda mamar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Aplique compresas frías en los senos para reducir la inflamación </a:t>
            </a:r>
            <a:endParaRPr sz="660">
              <a:solidFill>
                <a:schemeClr val="dk1"/>
              </a:solidFill>
              <a:latin typeface="Calibri"/>
              <a:ea typeface="Calibri"/>
              <a:cs typeface="Calibri"/>
              <a:sym typeface="Calibri"/>
            </a:endParaRPr>
          </a:p>
          <a:p>
            <a:pPr marL="0" lvl="0" indent="0" algn="l" rtl="0">
              <a:lnSpc>
                <a:spcPct val="80000"/>
              </a:lnSpc>
              <a:spcBef>
                <a:spcPts val="198"/>
              </a:spcBef>
              <a:spcAft>
                <a:spcPts val="0"/>
              </a:spcAft>
              <a:buNone/>
            </a:pPr>
            <a:r>
              <a:rPr lang="en-GB" sz="660">
                <a:solidFill>
                  <a:schemeClr val="dk1"/>
                </a:solidFill>
                <a:latin typeface="Calibri"/>
                <a:ea typeface="Calibri"/>
                <a:cs typeface="Calibri"/>
                <a:sym typeface="Calibri"/>
              </a:rPr>
              <a:t>Aplique compresas tibias para ayudar a que la leche fluya antes de amamantar o extraer la leche. </a:t>
            </a:r>
            <a:endParaRPr sz="660">
              <a:solidFill>
                <a:schemeClr val="dk1"/>
              </a:solidFill>
              <a:latin typeface="Calibri"/>
              <a:ea typeface="Calibri"/>
              <a:cs typeface="Calibri"/>
              <a:sym typeface="Calibri"/>
            </a:endParaRPr>
          </a:p>
        </p:txBody>
      </p:sp>
      <p:sp>
        <p:nvSpPr>
          <p:cNvPr id="491" name="Google Shape;491;p28: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29: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29: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342900" lvl="0" indent="-342900" algn="l" rtl="0">
              <a:lnSpc>
                <a:spcPct val="130000"/>
              </a:lnSpc>
              <a:spcBef>
                <a:spcPts val="0"/>
              </a:spcBef>
              <a:spcAft>
                <a:spcPts val="0"/>
              </a:spcAft>
              <a:buClr>
                <a:schemeClr val="dk1"/>
              </a:buClr>
              <a:buSzPts val="500"/>
              <a:buFont typeface="Arial"/>
              <a:buChar char="•"/>
            </a:pPr>
            <a:r>
              <a:rPr lang="en-GB" sz="500" b="1">
                <a:latin typeface="Gill Sans"/>
                <a:ea typeface="Gill Sans"/>
                <a:cs typeface="Gill Sans"/>
                <a:sym typeface="Gill Sans"/>
              </a:rPr>
              <a:t>Nota del facilitador: el subtítulo dice "más succión hace más leche"</a:t>
            </a:r>
            <a:br>
              <a:rPr lang="en-GB" sz="500" b="1">
                <a:latin typeface="Gill Sans"/>
                <a:ea typeface="Gill Sans"/>
                <a:cs typeface="Gill Sans"/>
                <a:sym typeface="Gill Sans"/>
              </a:rPr>
            </a:br>
            <a:r>
              <a:rPr lang="en-GB" sz="500">
                <a:latin typeface="Gill Sans"/>
                <a:ea typeface="Gill Sans"/>
                <a:cs typeface="Gill Sans"/>
                <a:sym typeface="Gill Sans"/>
              </a:rPr>
              <a:t>Esto significa:</a:t>
            </a:r>
            <a:br>
              <a:rPr lang="en-GB" sz="500">
                <a:latin typeface="Gill Sans"/>
                <a:ea typeface="Gill Sans"/>
                <a:cs typeface="Gill Sans"/>
                <a:sym typeface="Gill Sans"/>
              </a:rPr>
            </a:br>
            <a:r>
              <a:rPr lang="en-GB" sz="500">
                <a:latin typeface="Gill Sans"/>
                <a:ea typeface="Gill Sans"/>
                <a:cs typeface="Gill Sans"/>
                <a:sym typeface="Gill Sans"/>
              </a:rPr>
              <a:t>Al menos 8-12 veces al día (más cuando es más joven como el estómago muy pequeño – ver notas a continuación sobre los tamaños) – lactancia materna sin restricciones </a:t>
            </a:r>
            <a:br>
              <a:rPr lang="en-GB" sz="500">
                <a:latin typeface="Gill Sans"/>
                <a:ea typeface="Gill Sans"/>
                <a:cs typeface="Gill Sans"/>
                <a:sym typeface="Gill Sans"/>
              </a:rPr>
            </a:br>
            <a:r>
              <a:rPr lang="en-GB" sz="500">
                <a:latin typeface="Gill Sans"/>
                <a:ea typeface="Gill Sans"/>
                <a:cs typeface="Gill Sans"/>
                <a:sym typeface="Gill Sans"/>
              </a:rPr>
              <a:t>Día y noche</a:t>
            </a:r>
            <a:br>
              <a:rPr lang="en-GB" sz="500">
                <a:latin typeface="Gill Sans"/>
                <a:ea typeface="Gill Sans"/>
                <a:cs typeface="Gill Sans"/>
                <a:sym typeface="Gill Sans"/>
              </a:rPr>
            </a:br>
            <a:r>
              <a:rPr lang="en-GB" sz="500">
                <a:latin typeface="Gill Sans"/>
                <a:ea typeface="Gill Sans"/>
                <a:cs typeface="Gill Sans"/>
                <a:sym typeface="Gill Sans"/>
              </a:rPr>
              <a:t>Sobre la señal / "demanda" por parte del bebé (consulte la sesión de mitos y conceptos erróneos para obtener más información sobre esto)</a:t>
            </a:r>
            <a:br>
              <a:rPr lang="en-GB" sz="500">
                <a:latin typeface="Gill Sans"/>
                <a:ea typeface="Gill Sans"/>
                <a:cs typeface="Gill Sans"/>
                <a:sym typeface="Gill Sans"/>
              </a:rPr>
            </a:br>
            <a:r>
              <a:rPr lang="en-GB" sz="500">
                <a:latin typeface="Gill Sans"/>
                <a:ea typeface="Gill Sans"/>
                <a:cs typeface="Gill Sans"/>
                <a:sym typeface="Gill Sans"/>
              </a:rPr>
              <a:t>Deje que el bebé mame todo el tiempo que quiera, deje que el bebé se salga del pecho cuando termine (¡SIN TIEMPO!)</a:t>
            </a:r>
            <a:br>
              <a:rPr lang="en-GB" sz="500">
                <a:latin typeface="Gill Sans"/>
                <a:ea typeface="Gill Sans"/>
                <a:cs typeface="Gill Sans"/>
                <a:sym typeface="Gill Sans"/>
              </a:rPr>
            </a:br>
            <a:r>
              <a:rPr lang="en-GB" sz="500">
                <a:latin typeface="Gill Sans"/>
                <a:ea typeface="Gill Sans"/>
                <a:cs typeface="Gill Sans"/>
                <a:sym typeface="Gill Sans"/>
              </a:rPr>
              <a:t>Ofrecer otros senos</a:t>
            </a:r>
            <a:br>
              <a:rPr lang="en-GB" sz="500">
                <a:latin typeface="Gill Sans"/>
                <a:ea typeface="Gill Sans"/>
                <a:cs typeface="Gill Sans"/>
                <a:sym typeface="Gill Sans"/>
              </a:rPr>
            </a:br>
            <a:r>
              <a:rPr lang="en-GB" sz="500">
                <a:latin typeface="Gill Sans"/>
                <a:ea typeface="Gill Sans"/>
                <a:cs typeface="Gill Sans"/>
                <a:sym typeface="Gill Sans"/>
              </a:rPr>
              <a:t>Ser "piel con piel" con el bebé a menudo ayuda a la lactancia materna</a:t>
            </a:r>
            <a:br>
              <a:rPr lang="en-GB" sz="500">
                <a:latin typeface="Gill Sans"/>
                <a:ea typeface="Gill Sans"/>
                <a:cs typeface="Gill Sans"/>
                <a:sym typeface="Gill Sans"/>
              </a:rPr>
            </a:br>
            <a:r>
              <a:rPr lang="en-GB" sz="500">
                <a:latin typeface="Gill Sans"/>
                <a:ea typeface="Gill Sans"/>
                <a:cs typeface="Gill Sans"/>
                <a:sym typeface="Gill Sans"/>
              </a:rPr>
              <a:t>NO use chupetes / maniquíes (no puede ver las señales de alimentación del bebé de que el bebé tiene hambre y puede afectar la forma en que el bebé se adhiere al pecho)   </a:t>
            </a:r>
            <a:endParaRPr/>
          </a:p>
          <a:p>
            <a:pPr marL="342900" lvl="0" indent="-311150" algn="l" rtl="0">
              <a:lnSpc>
                <a:spcPct val="130000"/>
              </a:lnSpc>
              <a:spcBef>
                <a:spcPts val="150"/>
              </a:spcBef>
              <a:spcAft>
                <a:spcPts val="0"/>
              </a:spcAft>
              <a:buClr>
                <a:schemeClr val="dk1"/>
              </a:buClr>
              <a:buSzPts val="500"/>
              <a:buFont typeface="Arial"/>
              <a:buNone/>
            </a:pPr>
            <a:endParaRPr sz="500">
              <a:latin typeface="Gill Sans"/>
              <a:ea typeface="Gill Sans"/>
              <a:cs typeface="Gill Sans"/>
              <a:sym typeface="Gill Sans"/>
            </a:endParaRPr>
          </a:p>
          <a:p>
            <a:pPr marL="342900" lvl="0" indent="-311150" algn="l" rtl="0">
              <a:lnSpc>
                <a:spcPct val="130000"/>
              </a:lnSpc>
              <a:spcBef>
                <a:spcPts val="150"/>
              </a:spcBef>
              <a:spcAft>
                <a:spcPts val="0"/>
              </a:spcAft>
              <a:buClr>
                <a:schemeClr val="dk1"/>
              </a:buClr>
              <a:buSzPts val="500"/>
              <a:buFont typeface="Arial"/>
              <a:buNone/>
            </a:pPr>
            <a:endParaRPr sz="500">
              <a:latin typeface="Gill Sans"/>
              <a:ea typeface="Gill Sans"/>
              <a:cs typeface="Gill Sans"/>
              <a:sym typeface="Gill Sans"/>
            </a:endParaRPr>
          </a:p>
          <a:p>
            <a:pPr marL="0" lvl="0" indent="0" algn="l" rtl="0">
              <a:lnSpc>
                <a:spcPct val="130000"/>
              </a:lnSpc>
              <a:spcBef>
                <a:spcPts val="150"/>
              </a:spcBef>
              <a:spcAft>
                <a:spcPts val="0"/>
              </a:spcAft>
              <a:buClr>
                <a:schemeClr val="dk1"/>
              </a:buClr>
              <a:buSzPts val="500"/>
              <a:buFont typeface="Arial"/>
              <a:buNone/>
            </a:pPr>
            <a:r>
              <a:rPr lang="en-GB" sz="500">
                <a:latin typeface="Gill Sans"/>
                <a:ea typeface="Gill Sans"/>
                <a:cs typeface="Gill Sans"/>
                <a:sym typeface="Gill Sans"/>
              </a:rPr>
              <a:t>LOS SENOS NUNCA ESTÁN "VACÍOS": solo se extrae el 60-70% de la leche</a:t>
            </a:r>
            <a:endParaRPr sz="500">
              <a:solidFill>
                <a:srgbClr val="FF0000"/>
              </a:solidFill>
              <a:latin typeface="Gill Sans"/>
              <a:ea typeface="Gill Sans"/>
              <a:cs typeface="Gill Sans"/>
              <a:sym typeface="Gill Sans"/>
            </a:endParaRPr>
          </a:p>
          <a:p>
            <a:pPr marL="0" lvl="0" indent="0" algn="l" rtl="0">
              <a:lnSpc>
                <a:spcPct val="80000"/>
              </a:lnSpc>
              <a:spcBef>
                <a:spcPts val="150"/>
              </a:spcBef>
              <a:spcAft>
                <a:spcPts val="0"/>
              </a:spcAft>
              <a:buNone/>
            </a:pPr>
            <a:endParaRPr sz="500">
              <a:solidFill>
                <a:srgbClr val="FF0000"/>
              </a:solidFill>
              <a:latin typeface="Gill Sans"/>
              <a:ea typeface="Gill Sans"/>
              <a:cs typeface="Gill Sans"/>
              <a:sym typeface="Gill Sans"/>
            </a:endParaRPr>
          </a:p>
          <a:p>
            <a:pPr marL="0" lvl="0" indent="0" algn="l" rtl="0">
              <a:lnSpc>
                <a:spcPct val="80000"/>
              </a:lnSpc>
              <a:spcBef>
                <a:spcPts val="150"/>
              </a:spcBef>
              <a:spcAft>
                <a:spcPts val="0"/>
              </a:spcAft>
              <a:buClr>
                <a:srgbClr val="FF0000"/>
              </a:buClr>
              <a:buSzPts val="500"/>
              <a:buFont typeface="Arial"/>
              <a:buNone/>
            </a:pPr>
            <a:r>
              <a:rPr lang="en-GB" sz="500">
                <a:solidFill>
                  <a:srgbClr val="FF0000"/>
                </a:solidFill>
                <a:latin typeface="Gill Sans"/>
                <a:ea typeface="Gill Sans"/>
                <a:cs typeface="Gill Sans"/>
                <a:sym typeface="Gill Sans"/>
              </a:rPr>
              <a:t>Nota: En las primeras 24-48 horas la alimentación puede ser poco frecuente. Esto está bien si el bebé no está enfermo / o infección. El bebé moviliza las reservas en el cuerpo. Necesidad de "fomentar" la alimentación y estimular la prolactina mediante:</a:t>
            </a:r>
            <a:br>
              <a:rPr lang="en-GB" sz="500">
                <a:solidFill>
                  <a:srgbClr val="FF0000"/>
                </a:solidFill>
                <a:latin typeface="Gill Sans"/>
                <a:ea typeface="Gill Sans"/>
                <a:cs typeface="Gill Sans"/>
                <a:sym typeface="Gill Sans"/>
              </a:rPr>
            </a:br>
            <a:r>
              <a:rPr lang="en-GB" sz="500">
                <a:solidFill>
                  <a:srgbClr val="FF0000"/>
                </a:solidFill>
                <a:latin typeface="Gill Sans"/>
                <a:ea typeface="Gill Sans"/>
                <a:cs typeface="Gill Sans"/>
                <a:sym typeface="Gill Sans"/>
              </a:rPr>
              <a:t> </a:t>
            </a:r>
            <a:endParaRPr/>
          </a:p>
          <a:p>
            <a:pPr marL="342900" lvl="0" indent="-342900" algn="l" rtl="0">
              <a:lnSpc>
                <a:spcPct val="80000"/>
              </a:lnSpc>
              <a:spcBef>
                <a:spcPts val="150"/>
              </a:spcBef>
              <a:spcAft>
                <a:spcPts val="0"/>
              </a:spcAft>
              <a:buClr>
                <a:srgbClr val="FF0000"/>
              </a:buClr>
              <a:buSzPts val="500"/>
              <a:buFont typeface="Arial"/>
              <a:buChar char="•"/>
            </a:pPr>
            <a:r>
              <a:rPr lang="en-GB" sz="500">
                <a:solidFill>
                  <a:srgbClr val="FF0000"/>
                </a:solidFill>
                <a:latin typeface="Gill Sans"/>
                <a:ea typeface="Gill Sans"/>
                <a:cs typeface="Gill Sans"/>
                <a:sym typeface="Gill Sans"/>
              </a:rPr>
              <a:t>Piel con piel</a:t>
            </a:r>
            <a:br>
              <a:rPr lang="en-GB" sz="500">
                <a:solidFill>
                  <a:srgbClr val="FF0000"/>
                </a:solidFill>
                <a:latin typeface="Gill Sans"/>
                <a:ea typeface="Gill Sans"/>
                <a:cs typeface="Gill Sans"/>
                <a:sym typeface="Gill Sans"/>
              </a:rPr>
            </a:br>
            <a:r>
              <a:rPr lang="en-GB" sz="500">
                <a:solidFill>
                  <a:srgbClr val="FF0000"/>
                </a:solidFill>
                <a:latin typeface="Gill Sans"/>
                <a:ea typeface="Gill Sans"/>
                <a:cs typeface="Gill Sans"/>
                <a:sym typeface="Gill Sans"/>
              </a:rPr>
              <a:t>Expresar </a:t>
            </a:r>
            <a:endParaRPr/>
          </a:p>
          <a:p>
            <a:pPr marL="342900" lvl="0" indent="-311150" algn="l" rtl="0">
              <a:lnSpc>
                <a:spcPct val="80000"/>
              </a:lnSpc>
              <a:spcBef>
                <a:spcPts val="150"/>
              </a:spcBef>
              <a:spcAft>
                <a:spcPts val="0"/>
              </a:spcAft>
              <a:buClr>
                <a:schemeClr val="dk1"/>
              </a:buClr>
              <a:buSzPts val="500"/>
              <a:buFont typeface="Arial"/>
              <a:buNone/>
            </a:pPr>
            <a:endParaRPr sz="500">
              <a:solidFill>
                <a:srgbClr val="FF0000"/>
              </a:solidFill>
              <a:latin typeface="Gill Sans"/>
              <a:ea typeface="Gill Sans"/>
              <a:cs typeface="Gill Sans"/>
              <a:sym typeface="Gill Sans"/>
            </a:endParaRPr>
          </a:p>
          <a:p>
            <a:pPr marL="0" lvl="0" indent="0" algn="l" rtl="0">
              <a:lnSpc>
                <a:spcPct val="80000"/>
              </a:lnSpc>
              <a:spcBef>
                <a:spcPts val="90"/>
              </a:spcBef>
              <a:spcAft>
                <a:spcPts val="0"/>
              </a:spcAft>
              <a:buClr>
                <a:schemeClr val="dk1"/>
              </a:buClr>
              <a:buSzPts val="300"/>
              <a:buFont typeface="Arial"/>
              <a:buNone/>
            </a:pPr>
            <a:r>
              <a:rPr lang="en-GB" sz="300"/>
              <a:t>La mayoría de los bebés listos para tener 8-12 alimentos en 24 horas después de los primeros 2 días </a:t>
            </a:r>
            <a:br>
              <a:rPr lang="en-GB" sz="300"/>
            </a:br>
            <a:r>
              <a:rPr lang="en-GB" sz="300"/>
              <a:t>Nota: El tamaño del estómago del bebé significa que necesita alimentación frecuente. (El facilitador debe determinar la mejor manera de ilustrar esto con frutas locales, por ejemplo)</a:t>
            </a:r>
            <a:br>
              <a:rPr lang="en-GB" sz="300"/>
            </a:br>
            <a:r>
              <a:rPr lang="en-GB" sz="300"/>
              <a:t>Día 1. Tamaño del estómago de mármol tirador o cereza. 5-7ml (1 – 1.5 cucharadita) – significa que el calostro es suficiente!</a:t>
            </a:r>
            <a:endParaRPr/>
          </a:p>
          <a:p>
            <a:pPr marL="171450" lvl="0" indent="-171450" algn="l" rtl="0">
              <a:lnSpc>
                <a:spcPct val="80000"/>
              </a:lnSpc>
              <a:spcBef>
                <a:spcPts val="90"/>
              </a:spcBef>
              <a:spcAft>
                <a:spcPts val="0"/>
              </a:spcAft>
              <a:buClr>
                <a:schemeClr val="dk1"/>
              </a:buClr>
              <a:buSzPts val="300"/>
              <a:buFont typeface="Calibri"/>
              <a:buChar char="-"/>
            </a:pPr>
            <a:r>
              <a:rPr lang="en-GB" sz="300"/>
              <a:t>Día 3. Tamaño del estómago de la pelota de ping-pong o nuez 22-27ml (0.75-1oz) </a:t>
            </a:r>
            <a:br>
              <a:rPr lang="en-GB" sz="300"/>
            </a:br>
            <a:r>
              <a:rPr lang="en-GB" sz="300"/>
              <a:t>Una semana. Tamaño del estómago del albaricoque 45-60ml (1.5-2oz)</a:t>
            </a:r>
            <a:br>
              <a:rPr lang="en-GB" sz="300"/>
            </a:br>
            <a:r>
              <a:rPr lang="en-GB" sz="300"/>
              <a:t>Quincena. Tamaño del estómago del huevo extra grande 80-150ml (2.5 – 5oz) </a:t>
            </a:r>
            <a:endParaRPr/>
          </a:p>
          <a:p>
            <a:pPr marL="171450" lvl="0" indent="-139700" algn="l" rtl="0">
              <a:lnSpc>
                <a:spcPct val="80000"/>
              </a:lnSpc>
              <a:spcBef>
                <a:spcPts val="150"/>
              </a:spcBef>
              <a:spcAft>
                <a:spcPts val="0"/>
              </a:spcAft>
              <a:buClr>
                <a:schemeClr val="dk1"/>
              </a:buClr>
              <a:buSzPts val="500"/>
              <a:buFont typeface="Calibri"/>
              <a:buNone/>
            </a:pPr>
            <a:endParaRPr sz="500">
              <a:solidFill>
                <a:srgbClr val="FF0000"/>
              </a:solidFill>
              <a:latin typeface="Gill Sans"/>
              <a:ea typeface="Gill Sans"/>
              <a:cs typeface="Gill Sans"/>
              <a:sym typeface="Gill Sans"/>
            </a:endParaRPr>
          </a:p>
          <a:p>
            <a:pPr marL="171450" lvl="0" indent="-171450" algn="l" rtl="0">
              <a:lnSpc>
                <a:spcPct val="80000"/>
              </a:lnSpc>
              <a:spcBef>
                <a:spcPts val="150"/>
              </a:spcBef>
              <a:spcAft>
                <a:spcPts val="0"/>
              </a:spcAft>
              <a:buClr>
                <a:srgbClr val="FF0000"/>
              </a:buClr>
              <a:buSzPts val="500"/>
              <a:buFont typeface="Gill Sans"/>
              <a:buChar char="-"/>
            </a:pPr>
            <a:br>
              <a:rPr lang="en-GB" sz="500">
                <a:solidFill>
                  <a:srgbClr val="FF0000"/>
                </a:solidFill>
                <a:latin typeface="Gill Sans"/>
                <a:ea typeface="Gill Sans"/>
                <a:cs typeface="Gill Sans"/>
                <a:sym typeface="Gill Sans"/>
              </a:rPr>
            </a:br>
            <a:r>
              <a:rPr lang="en-GB" sz="500">
                <a:solidFill>
                  <a:srgbClr val="FF0000"/>
                </a:solidFill>
                <a:latin typeface="Gill Sans"/>
                <a:ea typeface="Gill Sans"/>
                <a:cs typeface="Gill Sans"/>
                <a:sym typeface="Gill Sans"/>
              </a:rPr>
              <a:t>Notas a continuación sobre la alimentación de clústeres y los brotes de crecimiento. Estos son parte del cuestionario en la Sesión de Mitos y Conceptos Erróneos, por lo que el facilitador debe decidir si quiere cubrir esto aquí o allá. </a:t>
            </a:r>
            <a:br>
              <a:rPr lang="en-GB" sz="500">
                <a:solidFill>
                  <a:srgbClr val="FF0000"/>
                </a:solidFill>
                <a:latin typeface="Gill Sans"/>
                <a:ea typeface="Gill Sans"/>
                <a:cs typeface="Gill Sans"/>
                <a:sym typeface="Gill Sans"/>
              </a:rPr>
            </a:br>
            <a:r>
              <a:rPr lang="en-GB" sz="500" u="sng">
                <a:solidFill>
                  <a:srgbClr val="FF0000"/>
                </a:solidFill>
                <a:latin typeface="Gill Sans"/>
                <a:ea typeface="Gill Sans"/>
                <a:cs typeface="Gill Sans"/>
                <a:sym typeface="Gill Sans"/>
              </a:rPr>
              <a:t>Alimentación en racimo  </a:t>
            </a:r>
            <a:r>
              <a:rPr lang="en-GB" sz="500" u="none">
                <a:solidFill>
                  <a:srgbClr val="FF0000"/>
                </a:solidFill>
                <a:latin typeface="Gill Sans"/>
                <a:ea typeface="Gill Sans"/>
                <a:cs typeface="Gill Sans"/>
                <a:sym typeface="Gill Sans"/>
              </a:rPr>
              <a:t>Antes de su sueño más largo del día, muchos bebés querrán alimentarse varias veces, lo que se denomina "alimentación en racimo", la creencia es que el bebé se está llenando de leche lista para dormir, y a menudo ocurre temprano en las primeras horas de la noche. La alimentación en racimo es un comportamiento normal. </a:t>
            </a:r>
            <a:br>
              <a:rPr lang="en-GB" sz="500" u="none">
                <a:solidFill>
                  <a:srgbClr val="FF0000"/>
                </a:solidFill>
                <a:latin typeface="Gill Sans"/>
                <a:ea typeface="Gill Sans"/>
                <a:cs typeface="Gill Sans"/>
                <a:sym typeface="Gill Sans"/>
              </a:rPr>
            </a:br>
            <a:endParaRPr/>
          </a:p>
          <a:p>
            <a:pPr marL="0" lvl="0" indent="0" algn="l" rtl="0">
              <a:lnSpc>
                <a:spcPct val="80000"/>
              </a:lnSpc>
              <a:spcBef>
                <a:spcPts val="150"/>
              </a:spcBef>
              <a:spcAft>
                <a:spcPts val="0"/>
              </a:spcAft>
              <a:buClr>
                <a:srgbClr val="FF0000"/>
              </a:buClr>
              <a:buSzPts val="500"/>
              <a:buFont typeface="Noto Sans Symbols"/>
              <a:buNone/>
            </a:pPr>
            <a:r>
              <a:rPr lang="en-GB" sz="500">
                <a:solidFill>
                  <a:srgbClr val="FF0000"/>
                </a:solidFill>
                <a:latin typeface="Gill Sans"/>
                <a:ea typeface="Gill Sans"/>
                <a:cs typeface="Gill Sans"/>
                <a:sym typeface="Gill Sans"/>
              </a:rPr>
              <a:t> Los bebés tienen </a:t>
            </a:r>
            <a:r>
              <a:rPr lang="en-GB" sz="500" u="sng"/>
              <a:t>‘estirones de crecimiento' </a:t>
            </a:r>
            <a:r>
              <a:rPr lang="en-GB" sz="500"/>
              <a:t>lo que significa que a veces se alimentarán con más frecuencia (comúnmente a las 2 semanas, 3 semanas, 6 semanas, 3 meses y 6 meses, pero varía). La producción de leche puede aumentar rápidamente, en cuestión de días, pero durante ese tiempo algunas personas descubren que el bebé llora más: lo importante es dejar que el bebé se alimente tanto como sea posible, esto aumentará la producción de leche rápidamente.</a:t>
            </a:r>
            <a:br>
              <a:rPr lang="en-GB" sz="500"/>
            </a:br>
            <a:endParaRPr sz="500">
              <a:solidFill>
                <a:srgbClr val="FF0000"/>
              </a:solidFill>
              <a:latin typeface="Gill Sans"/>
              <a:ea typeface="Gill Sans"/>
              <a:cs typeface="Gill Sans"/>
              <a:sym typeface="Gill Sans"/>
            </a:endParaRPr>
          </a:p>
          <a:p>
            <a:pPr marL="0" lvl="0" indent="0" algn="l" rtl="0">
              <a:lnSpc>
                <a:spcPct val="130000"/>
              </a:lnSpc>
              <a:spcBef>
                <a:spcPts val="150"/>
              </a:spcBef>
              <a:spcAft>
                <a:spcPts val="0"/>
              </a:spcAft>
              <a:buNone/>
            </a:pPr>
            <a:endParaRPr sz="500">
              <a:solidFill>
                <a:srgbClr val="FF0000"/>
              </a:solidFill>
              <a:latin typeface="Gill Sans"/>
              <a:ea typeface="Gill Sans"/>
              <a:cs typeface="Gill Sans"/>
              <a:sym typeface="Gill Sans"/>
            </a:endParaRPr>
          </a:p>
          <a:p>
            <a:pPr marL="0" lvl="0" indent="0" algn="l" rtl="0">
              <a:lnSpc>
                <a:spcPct val="130000"/>
              </a:lnSpc>
              <a:spcBef>
                <a:spcPts val="150"/>
              </a:spcBef>
              <a:spcAft>
                <a:spcPts val="0"/>
              </a:spcAft>
              <a:buNone/>
            </a:pPr>
            <a:endParaRPr sz="500"/>
          </a:p>
        </p:txBody>
      </p:sp>
      <p:sp>
        <p:nvSpPr>
          <p:cNvPr id="502" name="Google Shape;502;p29: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30: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2" name="Google Shape;512;p30: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sz="2000"/>
          </a:p>
        </p:txBody>
      </p:sp>
      <p:sp>
        <p:nvSpPr>
          <p:cNvPr id="513" name="Google Shape;513;p30: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3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3" name="Google Shape;523;p31: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GB" sz="2000">
                <a:latin typeface="Gill Sans"/>
                <a:ea typeface="Gill Sans"/>
                <a:cs typeface="Gill Sans"/>
                <a:sym typeface="Gill Sans"/>
              </a:rPr>
              <a:t>All mothers worry that:</a:t>
            </a:r>
            <a:endParaRPr/>
          </a:p>
          <a:p>
            <a:pPr marL="228600" lvl="0" indent="-228600" algn="l" rtl="0">
              <a:spcBef>
                <a:spcPts val="600"/>
              </a:spcBef>
              <a:spcAft>
                <a:spcPts val="0"/>
              </a:spcAft>
              <a:buClr>
                <a:schemeClr val="dk1"/>
              </a:buClr>
              <a:buSzPts val="2000"/>
              <a:buFont typeface="Gill Sans"/>
              <a:buAutoNum type="arabicParenR"/>
            </a:pPr>
            <a:r>
              <a:rPr lang="en-GB" sz="2000">
                <a:latin typeface="Gill Sans"/>
                <a:ea typeface="Gill Sans"/>
                <a:cs typeface="Gill Sans"/>
                <a:sym typeface="Gill Sans"/>
              </a:rPr>
              <a:t>They can’t breastfeed.</a:t>
            </a:r>
            <a:endParaRPr/>
          </a:p>
          <a:p>
            <a:pPr marL="228600" marR="0" lvl="0" indent="-228600" algn="l" rtl="0">
              <a:lnSpc>
                <a:spcPct val="100000"/>
              </a:lnSpc>
              <a:spcBef>
                <a:spcPts val="600"/>
              </a:spcBef>
              <a:spcAft>
                <a:spcPts val="0"/>
              </a:spcAft>
              <a:buClr>
                <a:schemeClr val="dk1"/>
              </a:buClr>
              <a:buSzPts val="2000"/>
              <a:buFont typeface="Gill Sans"/>
              <a:buAutoNum type="arabicParenR"/>
            </a:pPr>
            <a:r>
              <a:rPr lang="en-GB" sz="2000">
                <a:latin typeface="Gill Sans"/>
                <a:ea typeface="Gill Sans"/>
                <a:cs typeface="Gill Sans"/>
                <a:sym typeface="Gill Sans"/>
              </a:rPr>
              <a:t>Can’t see how much milk baby is getting (ie - </a:t>
            </a:r>
            <a:r>
              <a:rPr lang="en-GB" sz="2000"/>
              <a:t>Could be getting a lot or not enough.)</a:t>
            </a:r>
            <a:endParaRPr sz="2000">
              <a:latin typeface="Gill Sans"/>
              <a:ea typeface="Gill Sans"/>
              <a:cs typeface="Gill Sans"/>
              <a:sym typeface="Gill Sans"/>
            </a:endParaRPr>
          </a:p>
          <a:p>
            <a:pPr marL="0" marR="0" lvl="0" indent="0" algn="l" rtl="0">
              <a:lnSpc>
                <a:spcPct val="100000"/>
              </a:lnSpc>
              <a:spcBef>
                <a:spcPts val="600"/>
              </a:spcBef>
              <a:spcAft>
                <a:spcPts val="0"/>
              </a:spcAft>
              <a:buClr>
                <a:schemeClr val="dk1"/>
              </a:buClr>
              <a:buSzPts val="2000"/>
              <a:buFont typeface="Gill Sans"/>
              <a:buNone/>
            </a:pPr>
            <a:r>
              <a:rPr lang="en-GB" sz="2000">
                <a:latin typeface="Gill Sans"/>
                <a:ea typeface="Gill Sans"/>
                <a:cs typeface="Gill Sans"/>
                <a:sym typeface="Gill Sans"/>
              </a:rPr>
              <a:t>3) Have different shape or size of breast. NB: Size is not</a:t>
            </a:r>
            <a:r>
              <a:rPr lang="en-GB" sz="2000"/>
              <a:t> a measure of capability of breastfeeding</a:t>
            </a:r>
            <a:endParaRPr sz="2000"/>
          </a:p>
          <a:p>
            <a:pPr marL="0" lvl="0" indent="0" algn="l" rtl="0">
              <a:spcBef>
                <a:spcPts val="600"/>
              </a:spcBef>
              <a:spcAft>
                <a:spcPts val="0"/>
              </a:spcAft>
              <a:buClr>
                <a:schemeClr val="dk1"/>
              </a:buClr>
              <a:buSzPts val="2000"/>
              <a:buFont typeface="Calibri"/>
              <a:buNone/>
            </a:pPr>
            <a:endParaRPr sz="2000">
              <a:latin typeface="Gill Sans"/>
              <a:ea typeface="Gill Sans"/>
              <a:cs typeface="Gill Sans"/>
              <a:sym typeface="Gill Sans"/>
            </a:endParaRPr>
          </a:p>
          <a:p>
            <a:pPr marL="0" lvl="0" indent="0" algn="l" rtl="0">
              <a:spcBef>
                <a:spcPts val="600"/>
              </a:spcBef>
              <a:spcAft>
                <a:spcPts val="0"/>
              </a:spcAft>
              <a:buNone/>
            </a:pPr>
            <a:endParaRPr sz="2000"/>
          </a:p>
        </p:txBody>
      </p:sp>
      <p:sp>
        <p:nvSpPr>
          <p:cNvPr id="524" name="Google Shape;524;p31: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32: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535" name="Google Shape;535;p32: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33: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3" name="Google Shape;543;p33: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544" name="Google Shape;544;p33: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3: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5" name="Google Shape;215;p3: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216" name="Google Shape;216;p3: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sz="1200">
                <a:solidFill>
                  <a:srgbClr val="000000"/>
                </a:solidFill>
                <a:latin typeface="Arial"/>
                <a:ea typeface="Arial"/>
                <a:cs typeface="Arial"/>
                <a:sym typeface="Arial"/>
              </a:rPr>
              <a:t>3</a:t>
            </a:fld>
            <a:endParaRPr sz="1200">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34: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p34: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560" name="Google Shape;560;p34: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gfa4c430442_1_0:notes"/>
          <p:cNvSpPr>
            <a:spLocks noGrp="1" noRot="1" noChangeAspect="1"/>
          </p:cNvSpPr>
          <p:nvPr>
            <p:ph type="sldImg" idx="2"/>
          </p:nvPr>
        </p:nvSpPr>
        <p:spPr>
          <a:xfrm>
            <a:off x="1181100" y="696913"/>
            <a:ext cx="4648200" cy="34863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3" name="Google Shape;573;gfa4c430442_1_0:notes"/>
          <p:cNvSpPr txBox="1">
            <a:spLocks noGrp="1"/>
          </p:cNvSpPr>
          <p:nvPr>
            <p:ph type="body" idx="1"/>
          </p:nvPr>
        </p:nvSpPr>
        <p:spPr>
          <a:xfrm>
            <a:off x="701675" y="4416425"/>
            <a:ext cx="5607000" cy="4183200"/>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574" name="Google Shape;574;gfa4c430442_1_0:notes"/>
          <p:cNvSpPr txBox="1">
            <a:spLocks noGrp="1"/>
          </p:cNvSpPr>
          <p:nvPr>
            <p:ph type="sldNum" idx="12"/>
          </p:nvPr>
        </p:nvSpPr>
        <p:spPr>
          <a:xfrm>
            <a:off x="3970338" y="8829675"/>
            <a:ext cx="3038400" cy="4650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2"/>
        <p:cNvGrpSpPr/>
        <p:nvPr/>
      </p:nvGrpSpPr>
      <p:grpSpPr>
        <a:xfrm>
          <a:off x="0" y="0"/>
          <a:ext cx="0" cy="0"/>
          <a:chOff x="0" y="0"/>
          <a:chExt cx="0" cy="0"/>
        </a:xfrm>
      </p:grpSpPr>
      <p:sp>
        <p:nvSpPr>
          <p:cNvPr id="583" name="Google Shape;583;p35: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4" name="Google Shape;584;p35: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585" name="Google Shape;585;p35: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p36: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2" name="Google Shape;612;p36: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613" name="Google Shape;613;p36: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37: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621" name="Google Shape;621;p37: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p38: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630" name="Google Shape;630;p38: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p39:notes"/>
          <p:cNvSpPr txBox="1">
            <a:spLocks noGrp="1"/>
          </p:cNvSpPr>
          <p:nvPr>
            <p:ph type="body" idx="1"/>
          </p:nvPr>
        </p:nvSpPr>
        <p:spPr>
          <a:xfrm>
            <a:off x="701675" y="4416425"/>
            <a:ext cx="5607050" cy="4183063"/>
          </a:xfrm>
          <a:prstGeom prst="rect">
            <a:avLst/>
          </a:prstGeom>
        </p:spPr>
        <p:txBody>
          <a:bodyPr spcFirstLastPara="1" wrap="square" lIns="93175" tIns="46575" rIns="93175" bIns="46575" anchor="t" anchorCtr="0">
            <a:noAutofit/>
          </a:bodyPr>
          <a:lstStyle/>
          <a:p>
            <a:pPr marL="0" lvl="0" indent="0" algn="l" rtl="0">
              <a:spcBef>
                <a:spcPts val="360"/>
              </a:spcBef>
              <a:spcAft>
                <a:spcPts val="0"/>
              </a:spcAft>
              <a:buNone/>
            </a:pPr>
            <a:endParaRPr/>
          </a:p>
        </p:txBody>
      </p:sp>
      <p:sp>
        <p:nvSpPr>
          <p:cNvPr id="638" name="Google Shape;638;p39: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4: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4: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225" name="Google Shape;225;p4: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5: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5: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GB"/>
              <a:t>Lactancia Materna = Supervivencia</a:t>
            </a:r>
            <a:endParaRPr/>
          </a:p>
        </p:txBody>
      </p:sp>
      <p:sp>
        <p:nvSpPr>
          <p:cNvPr id="234" name="Google Shape;234;p5: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6:notes"/>
          <p:cNvSpPr>
            <a:spLocks noGrp="1" noRot="1" noChangeAspect="1"/>
          </p:cNvSpPr>
          <p:nvPr>
            <p:ph type="sldImg" idx="2"/>
          </p:nvPr>
        </p:nvSpPr>
        <p:spPr>
          <a:xfrm>
            <a:off x="1179513" y="695325"/>
            <a:ext cx="4651375" cy="3487738"/>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6" name="Google Shape;246;p6: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GB"/>
              <a:t>También evidencia que demuestra que la saliva del bebé se introduce en el seno y el seno produce anticuerpos específicos para el bebé!</a:t>
            </a:r>
            <a:endParaRPr/>
          </a:p>
        </p:txBody>
      </p:sp>
      <p:sp>
        <p:nvSpPr>
          <p:cNvPr id="247" name="Google Shape;247;p6: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Arial"/>
                <a:ea typeface="Arial"/>
                <a:cs typeface="Arial"/>
                <a:sym typeface="Arial"/>
              </a:rPr>
              <a:t>6</a:t>
            </a:fld>
            <a:endParaRPr sz="1200">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7: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7: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marR="0" lvl="0" indent="0" algn="l" rtl="0">
              <a:lnSpc>
                <a:spcPct val="100000"/>
              </a:lnSpc>
              <a:spcBef>
                <a:spcPts val="0"/>
              </a:spcBef>
              <a:spcAft>
                <a:spcPts val="0"/>
              </a:spcAft>
              <a:buClr>
                <a:schemeClr val="dk1"/>
              </a:buClr>
              <a:buSzPts val="800"/>
              <a:buFont typeface="Gill Sans"/>
              <a:buNone/>
            </a:pPr>
            <a:r>
              <a:rPr lang="en-GB" sz="800">
                <a:latin typeface="Gill Sans"/>
                <a:ea typeface="Gill Sans"/>
                <a:cs typeface="Gill Sans"/>
                <a:sym typeface="Gill Sans"/>
              </a:rPr>
              <a:t>Adaptado de LA OMS/UNICEF. OMS/UNICEF. Asesoramiento sobre lactancia materna en un curso de formación. 1993, incluye actualizaciones de: Lactancia materna en el siglo 21: epidemiología, mecanismos y efecto de por vida. Lancet 2016; 387</a:t>
            </a:r>
            <a:br>
              <a:rPr lang="en-GB" sz="800">
                <a:latin typeface="Gill Sans"/>
                <a:ea typeface="Gill Sans"/>
                <a:cs typeface="Gill Sans"/>
                <a:sym typeface="Gill Sans"/>
              </a:rPr>
            </a:br>
            <a:r>
              <a:rPr lang="en-GB" sz="800">
                <a:latin typeface="Gill Sans"/>
                <a:ea typeface="Gill Sans"/>
                <a:cs typeface="Gill Sans"/>
                <a:sym typeface="Gill Sans"/>
              </a:rPr>
              <a:t>Pregunte a los participantes. (Se basa en lo que se cubrió anteriormente en la sesión 'Por qué es importante el ALNP-E')</a:t>
            </a:r>
            <a:br>
              <a:rPr lang="en-GB" sz="800">
                <a:latin typeface="Gill Sans"/>
                <a:ea typeface="Gill Sans"/>
                <a:cs typeface="Gill Sans"/>
                <a:sym typeface="Gill Sans"/>
              </a:rPr>
            </a:br>
            <a:r>
              <a:rPr lang="en-GB" sz="800">
                <a:latin typeface="Gill Sans"/>
                <a:ea typeface="Gill Sans"/>
                <a:cs typeface="Gill Sans"/>
                <a:sym typeface="Gill Sans"/>
              </a:rPr>
              <a:t>Agregar:</a:t>
            </a:r>
            <a:br>
              <a:rPr lang="en-GB" sz="800">
                <a:latin typeface="Gill Sans"/>
                <a:ea typeface="Gill Sans"/>
                <a:cs typeface="Gill Sans"/>
                <a:sym typeface="Gill Sans"/>
              </a:rPr>
            </a:br>
            <a:r>
              <a:rPr lang="en-GB" sz="800">
                <a:latin typeface="Gill Sans"/>
                <a:ea typeface="Gill Sans"/>
                <a:cs typeface="Gill Sans"/>
                <a:sym typeface="Gill Sans"/>
              </a:rPr>
              <a:t>Fácil de digerir; Se usa de manera eficiente: la leche materna viene con sus propias enzimas para ayudar a la digestión. Se usa de manera mucho más eficiente que la fórmula infantil. </a:t>
            </a:r>
            <a:br>
              <a:rPr lang="en-GB" sz="800">
                <a:latin typeface="Gill Sans"/>
                <a:ea typeface="Gill Sans"/>
                <a:cs typeface="Gill Sans"/>
                <a:sym typeface="Gill Sans"/>
              </a:rPr>
            </a:br>
            <a:r>
              <a:rPr lang="en-GB" sz="800">
                <a:latin typeface="Gill Sans"/>
                <a:ea typeface="Gill Sans"/>
                <a:cs typeface="Gill Sans"/>
                <a:sym typeface="Gill Sans"/>
              </a:rPr>
              <a:t>Protege contra la infección: el calostro, la primera leche tiene anticuerpos para combatir enfermedades, es la primera inmunización del niño, pero la inmunidad continúa a medida que la lactancia materna</a:t>
            </a:r>
            <a:br>
              <a:rPr lang="en-GB" sz="800">
                <a:latin typeface="Gill Sans"/>
                <a:ea typeface="Gill Sans"/>
                <a:cs typeface="Gill Sans"/>
                <a:sym typeface="Gill Sans"/>
              </a:rPr>
            </a:br>
            <a:endParaRPr sz="900" b="0" i="0" u="none" strike="noStrike" cap="none">
              <a:solidFill>
                <a:srgbClr val="000000"/>
              </a:solidFill>
              <a:latin typeface="Arial"/>
              <a:ea typeface="Arial"/>
              <a:cs typeface="Arial"/>
              <a:sym typeface="Arial"/>
            </a:endParaRPr>
          </a:p>
        </p:txBody>
      </p:sp>
      <p:sp>
        <p:nvSpPr>
          <p:cNvPr id="267" name="Google Shape;267;p7: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8: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8:notes"/>
          <p:cNvSpPr txBox="1">
            <a:spLocks noGrp="1"/>
          </p:cNvSpPr>
          <p:nvPr>
            <p:ph type="body" idx="1"/>
          </p:nvPr>
        </p:nvSpPr>
        <p:spPr>
          <a:xfrm>
            <a:off x="701675" y="4416425"/>
            <a:ext cx="5607050" cy="4183063"/>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r>
              <a:rPr lang="en-GB" sz="2000">
                <a:latin typeface="Gill Sans"/>
                <a:ea typeface="Gill Sans"/>
                <a:cs typeface="Gill Sans"/>
                <a:sym typeface="Gill Sans"/>
              </a:rPr>
              <a:t>Show the video (time:10 minutes).</a:t>
            </a:r>
            <a:endParaRPr/>
          </a:p>
          <a:p>
            <a:pPr marL="0" lvl="0" indent="0" algn="l" rtl="0">
              <a:spcBef>
                <a:spcPts val="600"/>
              </a:spcBef>
              <a:spcAft>
                <a:spcPts val="0"/>
              </a:spcAft>
              <a:buNone/>
            </a:pPr>
            <a:endParaRPr sz="2000"/>
          </a:p>
        </p:txBody>
      </p:sp>
      <p:sp>
        <p:nvSpPr>
          <p:cNvPr id="291" name="Google Shape;291;p8: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9:notes"/>
          <p:cNvSpPr txBox="1">
            <a:spLocks noGrp="1"/>
          </p:cNvSpPr>
          <p:nvPr>
            <p:ph type="sldNum" idx="12"/>
          </p:nvPr>
        </p:nvSpPr>
        <p:spPr>
          <a:xfrm>
            <a:off x="3970338" y="8829675"/>
            <a:ext cx="3038475" cy="465138"/>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Arial"/>
                <a:ea typeface="Arial"/>
                <a:cs typeface="Arial"/>
                <a:sym typeface="Arial"/>
              </a:rPr>
              <a:t>9</a:t>
            </a:fld>
            <a:endParaRPr sz="1200">
              <a:solidFill>
                <a:schemeClr val="dk1"/>
              </a:solidFill>
              <a:latin typeface="Arial"/>
              <a:ea typeface="Arial"/>
              <a:cs typeface="Arial"/>
              <a:sym typeface="Arial"/>
            </a:endParaRPr>
          </a:p>
        </p:txBody>
      </p:sp>
      <p:sp>
        <p:nvSpPr>
          <p:cNvPr id="302" name="Google Shape;302;p9:notes"/>
          <p:cNvSpPr txBox="1"/>
          <p:nvPr/>
        </p:nvSpPr>
        <p:spPr>
          <a:xfrm>
            <a:off x="3973819" y="8831418"/>
            <a:ext cx="3036581" cy="46498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a:solidFill>
                  <a:schemeClr val="dk1"/>
                </a:solidFill>
                <a:latin typeface="Times New Roman"/>
                <a:ea typeface="Times New Roman"/>
                <a:cs typeface="Times New Roman"/>
                <a:sym typeface="Times New Roman"/>
              </a:rPr>
              <a:t>9</a:t>
            </a:fld>
            <a:endParaRPr sz="1200">
              <a:solidFill>
                <a:schemeClr val="dk1"/>
              </a:solidFill>
              <a:latin typeface="Times New Roman"/>
              <a:ea typeface="Times New Roman"/>
              <a:cs typeface="Times New Roman"/>
              <a:sym typeface="Times New Roman"/>
            </a:endParaRPr>
          </a:p>
        </p:txBody>
      </p:sp>
      <p:sp>
        <p:nvSpPr>
          <p:cNvPr id="303" name="Google Shape;303;p9:notes"/>
          <p:cNvSpPr>
            <a:spLocks noGrp="1" noRot="1" noChangeAspect="1"/>
          </p:cNvSpPr>
          <p:nvPr>
            <p:ph type="sldImg" idx="2"/>
          </p:nvPr>
        </p:nvSpPr>
        <p:spPr>
          <a:xfrm>
            <a:off x="1128713" y="717550"/>
            <a:ext cx="4646612" cy="34845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4" name="Google Shape;304;p9:notes"/>
          <p:cNvSpPr txBox="1">
            <a:spLocks noGrp="1"/>
          </p:cNvSpPr>
          <p:nvPr>
            <p:ph type="body" idx="1"/>
          </p:nvPr>
        </p:nvSpPr>
        <p:spPr>
          <a:xfrm>
            <a:off x="905785" y="4444973"/>
            <a:ext cx="5140646" cy="4183218"/>
          </a:xfrm>
          <a:prstGeom prst="rect">
            <a:avLst/>
          </a:prstGeom>
          <a:noFill/>
          <a:ln>
            <a:noFill/>
          </a:ln>
        </p:spPr>
        <p:txBody>
          <a:bodyPr spcFirstLastPara="1" wrap="square" lIns="93175" tIns="46575" rIns="93175" bIns="46575" anchor="t" anchorCtr="0">
            <a:normAutofit/>
          </a:bodyPr>
          <a:lstStyle/>
          <a:p>
            <a:pPr marL="457200" marR="0" lvl="1" indent="-76200" algn="l" rtl="0">
              <a:lnSpc>
                <a:spcPct val="100000"/>
              </a:lnSpc>
              <a:spcBef>
                <a:spcPts val="0"/>
              </a:spcBef>
              <a:spcAft>
                <a:spcPts val="0"/>
              </a:spcAft>
              <a:buClr>
                <a:schemeClr val="dk1"/>
              </a:buClr>
              <a:buSzPts val="1200"/>
              <a:buFont typeface="Calibri"/>
              <a:buChar char="•"/>
            </a:pPr>
            <a:r>
              <a:rPr lang="en-GB" sz="1200" b="1">
                <a:solidFill>
                  <a:schemeClr val="dk1"/>
                </a:solidFill>
                <a:latin typeface="Calibri"/>
                <a:ea typeface="Calibri"/>
                <a:cs typeface="Calibri"/>
                <a:sym typeface="Calibri"/>
              </a:rPr>
              <a:t>Alimentación artificial</a:t>
            </a:r>
            <a:r>
              <a:rPr lang="en-GB" sz="1200">
                <a:solidFill>
                  <a:schemeClr val="dk1"/>
                </a:solidFill>
                <a:latin typeface="Calibri"/>
                <a:ea typeface="Calibri"/>
                <a:cs typeface="Calibri"/>
                <a:sym typeface="Calibri"/>
              </a:rPr>
              <a:t>: alimentación con sustituto de la leche materna.</a:t>
            </a:r>
            <a:endParaRPr/>
          </a:p>
          <a:p>
            <a:pPr marL="0" lvl="0" indent="-76200" algn="l" rtl="0">
              <a:spcBef>
                <a:spcPts val="0"/>
              </a:spcBef>
              <a:spcAft>
                <a:spcPts val="0"/>
              </a:spcAft>
              <a:buClr>
                <a:schemeClr val="dk1"/>
              </a:buClr>
              <a:buSzPts val="1200"/>
              <a:buFont typeface="Arial"/>
              <a:buChar char="•"/>
            </a:pPr>
            <a:r>
              <a:rPr lang="en-GB">
                <a:latin typeface="Arial"/>
                <a:ea typeface="Arial"/>
                <a:cs typeface="Arial"/>
                <a:sym typeface="Arial"/>
              </a:rPr>
              <a:t>No tiene la protección de la leche materna - un </a:t>
            </a:r>
            <a:r>
              <a:rPr lang="en-GB" sz="1200">
                <a:solidFill>
                  <a:schemeClr val="dk1"/>
                </a:solidFill>
                <a:latin typeface="Calibri"/>
                <a:ea typeface="Calibri"/>
                <a:cs typeface="Calibri"/>
                <a:sym typeface="Calibri"/>
              </a:rPr>
              <a:t>sustituto de la leche materna es una sustancia diferente a la leche materna, es decir, no está diseñado para cumplir la edad/etapa del lactante/niño, y no tiene la misma composición. Vea la diapositiva visual para mostrar las diferencias entre la leche materna y la leche artificial: </a:t>
            </a:r>
            <a:r>
              <a:rPr lang="en-GB" sz="12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http://illinoisaap.org/wp-content/uploads/Whats-In-Breastmilk.pdf </a:t>
            </a:r>
            <a:endParaRPr/>
          </a:p>
          <a:p>
            <a:pPr marL="0" lvl="0" indent="-76200" algn="l" rtl="0">
              <a:spcBef>
                <a:spcPts val="0"/>
              </a:spcBef>
              <a:spcAft>
                <a:spcPts val="0"/>
              </a:spcAft>
              <a:buClr>
                <a:schemeClr val="dk1"/>
              </a:buClr>
              <a:buSzPts val="1200"/>
              <a:buFont typeface="Arial"/>
              <a:buChar char="•"/>
            </a:pPr>
            <a:r>
              <a:rPr lang="en-GB">
                <a:latin typeface="Arial"/>
                <a:ea typeface="Arial"/>
                <a:cs typeface="Arial"/>
                <a:sym typeface="Arial"/>
              </a:rPr>
              <a:t> No es estéril, aumenta la inseguridad alimentaria y la dependencia, es costoso en tiempo, recursos y cuidados, y la alimentación con biberón aumenta aún más el riesgo debido a las dificultades de limpieza, lo que añade una fuente de infección.</a:t>
            </a: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21"/>
        <p:cNvGrpSpPr/>
        <p:nvPr/>
      </p:nvGrpSpPr>
      <p:grpSpPr>
        <a:xfrm>
          <a:off x="0" y="0"/>
          <a:ext cx="0" cy="0"/>
          <a:chOff x="0" y="0"/>
          <a:chExt cx="0" cy="0"/>
        </a:xfrm>
      </p:grpSpPr>
      <p:sp>
        <p:nvSpPr>
          <p:cNvPr id="22" name="Google Shape;22;p41"/>
          <p:cNvSpPr/>
          <p:nvPr/>
        </p:nvSpPr>
        <p:spPr>
          <a:xfrm>
            <a:off x="0" y="0"/>
            <a:ext cx="9144000" cy="1171575"/>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23" name="Google Shape;23;p41"/>
          <p:cNvSpPr/>
          <p:nvPr/>
        </p:nvSpPr>
        <p:spPr>
          <a:xfrm>
            <a:off x="155575" y="149225"/>
            <a:ext cx="8824913" cy="10810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pic>
        <p:nvPicPr>
          <p:cNvPr id="24" name="Google Shape;24;p41"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627063" y="303213"/>
            <a:ext cx="2017712" cy="412750"/>
          </a:xfrm>
          <a:prstGeom prst="rect">
            <a:avLst/>
          </a:prstGeom>
          <a:noFill/>
          <a:ln>
            <a:noFill/>
          </a:ln>
        </p:spPr>
      </p:pic>
      <p:sp>
        <p:nvSpPr>
          <p:cNvPr id="25" name="Google Shape;25;p41"/>
          <p:cNvSpPr txBox="1">
            <a:spLocks noGrp="1"/>
          </p:cNvSpPr>
          <p:nvPr>
            <p:ph type="ctrTitle"/>
          </p:nvPr>
        </p:nvSpPr>
        <p:spPr>
          <a:xfrm>
            <a:off x="625148" y="866775"/>
            <a:ext cx="8075613" cy="1197787"/>
          </a:xfrm>
          <a:prstGeom prst="rect">
            <a:avLst/>
          </a:prstGeom>
          <a:noFill/>
          <a:ln>
            <a:noFill/>
          </a:ln>
        </p:spPr>
        <p:txBody>
          <a:bodyPr spcFirstLastPara="1" wrap="square" lIns="0" tIns="0" rIns="0" bIns="0" anchor="t" anchorCtr="0">
            <a:normAutofit/>
          </a:bodyPr>
          <a:lstStyle>
            <a:lvl1pPr lvl="0" algn="l">
              <a:lnSpc>
                <a:spcPct val="95000"/>
              </a:lnSpc>
              <a:spcBef>
                <a:spcPts val="0"/>
              </a:spcBef>
              <a:spcAft>
                <a:spcPts val="0"/>
              </a:spcAft>
              <a:buSzPts val="1400"/>
              <a:buNone/>
              <a:defRPr sz="4800" b="0" i="0" cap="none">
                <a:latin typeface="Oswald"/>
                <a:ea typeface="Oswald"/>
                <a:cs typeface="Oswald"/>
                <a:sym typeface="Oswald"/>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1"/>
          <p:cNvSpPr>
            <a:spLocks noGrp="1"/>
          </p:cNvSpPr>
          <p:nvPr>
            <p:ph type="pic" idx="2"/>
          </p:nvPr>
        </p:nvSpPr>
        <p:spPr>
          <a:xfrm>
            <a:off x="150813" y="2213627"/>
            <a:ext cx="8829675" cy="4494213"/>
          </a:xfrm>
          <a:prstGeom prst="rect">
            <a:avLst/>
          </a:prstGeom>
          <a:noFill/>
          <a:ln>
            <a:noFill/>
          </a:ln>
        </p:spPr>
      </p:sp>
      <p:sp>
        <p:nvSpPr>
          <p:cNvPr id="27" name="Google Shape;27;p41"/>
          <p:cNvSpPr txBox="1">
            <a:spLocks noGrp="1"/>
          </p:cNvSpPr>
          <p:nvPr>
            <p:ph type="dt" idx="10"/>
          </p:nvPr>
        </p:nvSpPr>
        <p:spPr>
          <a:xfrm>
            <a:off x="7223125" y="344488"/>
            <a:ext cx="15811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Divider 1">
  <p:cSld name="Divider 1">
    <p:spTree>
      <p:nvGrpSpPr>
        <p:cNvPr id="1" name="Shape 113"/>
        <p:cNvGrpSpPr/>
        <p:nvPr/>
      </p:nvGrpSpPr>
      <p:grpSpPr>
        <a:xfrm>
          <a:off x="0" y="0"/>
          <a:ext cx="0" cy="0"/>
          <a:chOff x="0" y="0"/>
          <a:chExt cx="0" cy="0"/>
        </a:xfrm>
      </p:grpSpPr>
      <p:sp>
        <p:nvSpPr>
          <p:cNvPr id="114" name="Google Shape;114;p52"/>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52"/>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52"/>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
        <p:nvSpPr>
          <p:cNvPr id="117" name="Google Shape;117;p52"/>
          <p:cNvSpPr/>
          <p:nvPr/>
        </p:nvSpPr>
        <p:spPr>
          <a:xfrm>
            <a:off x="4572000" y="0"/>
            <a:ext cx="4572000" cy="630713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18" name="Google Shape;118;p52"/>
          <p:cNvSpPr txBox="1">
            <a:spLocks noGrp="1"/>
          </p:cNvSpPr>
          <p:nvPr>
            <p:ph type="title"/>
          </p:nvPr>
        </p:nvSpPr>
        <p:spPr>
          <a:xfrm>
            <a:off x="5470768" y="1171576"/>
            <a:ext cx="3243019" cy="1219798"/>
          </a:xfrm>
          <a:prstGeom prst="rect">
            <a:avLst/>
          </a:prstGeom>
          <a:noFill/>
          <a:ln>
            <a:noFill/>
          </a:ln>
        </p:spPr>
        <p:txBody>
          <a:bodyPr spcFirstLastPara="1" wrap="square" lIns="0" tIns="0" rIns="0" bIns="0" anchor="t" anchorCtr="0">
            <a:normAutofit/>
          </a:bodyPr>
          <a:lstStyle>
            <a:lvl1pPr lvl="0" algn="l">
              <a:lnSpc>
                <a:spcPct val="95000"/>
              </a:lnSpc>
              <a:spcBef>
                <a:spcPts val="0"/>
              </a:spcBef>
              <a:spcAft>
                <a:spcPts val="0"/>
              </a:spcAft>
              <a:buClr>
                <a:schemeClr val="lt1"/>
              </a:buClr>
              <a:buSzPts val="3200"/>
              <a:buFont typeface="Oswald"/>
              <a:buNone/>
              <a:defRPr sz="3200" b="0" i="0" cap="none">
                <a:solidFill>
                  <a:schemeClr val="lt1"/>
                </a:solidFill>
                <a:latin typeface="Oswald"/>
                <a:ea typeface="Oswald"/>
                <a:cs typeface="Oswald"/>
                <a:sym typeface="Oswa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52"/>
          <p:cNvSpPr txBox="1">
            <a:spLocks noGrp="1"/>
          </p:cNvSpPr>
          <p:nvPr>
            <p:ph type="body" idx="1"/>
          </p:nvPr>
        </p:nvSpPr>
        <p:spPr>
          <a:xfrm>
            <a:off x="5470767" y="2395663"/>
            <a:ext cx="3243020" cy="2684219"/>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Clr>
                <a:srgbClr val="FFFFFF"/>
              </a:buClr>
              <a:buSzPts val="1800"/>
              <a:buNone/>
              <a:defRPr sz="1800" b="0" i="0">
                <a:solidFill>
                  <a:srgbClr val="FFFFFF"/>
                </a:solidFill>
                <a:latin typeface="Gill Sans"/>
                <a:ea typeface="Gill Sans"/>
                <a:cs typeface="Gill Sans"/>
                <a:sym typeface="Gill Sans"/>
              </a:defRPr>
            </a:lvl1pPr>
            <a:lvl2pPr marL="914400" lvl="1" indent="-228600" algn="l">
              <a:spcBef>
                <a:spcPts val="600"/>
              </a:spcBef>
              <a:spcAft>
                <a:spcPts val="0"/>
              </a:spcAft>
              <a:buClr>
                <a:schemeClr val="lt1"/>
              </a:buClr>
              <a:buSzPts val="1800"/>
              <a:buNone/>
              <a:defRPr sz="1800">
                <a:solidFill>
                  <a:schemeClr val="lt1"/>
                </a:solidFill>
              </a:defRPr>
            </a:lvl2pPr>
            <a:lvl3pPr marL="1371600" lvl="2" indent="-228600" algn="l">
              <a:spcBef>
                <a:spcPts val="600"/>
              </a:spcBef>
              <a:spcAft>
                <a:spcPts val="0"/>
              </a:spcAft>
              <a:buSzPts val="1800"/>
              <a:buNone/>
              <a:defRPr sz="1800">
                <a:solidFill>
                  <a:srgbClr val="FFFFFF"/>
                </a:solidFill>
              </a:defRPr>
            </a:lvl3pPr>
            <a:lvl4pPr marL="1828800" lvl="3" indent="-228600" algn="l">
              <a:spcBef>
                <a:spcPts val="600"/>
              </a:spcBef>
              <a:spcAft>
                <a:spcPts val="0"/>
              </a:spcAft>
              <a:buClr>
                <a:srgbClr val="FFFFFF"/>
              </a:buClr>
              <a:buSzPts val="1800"/>
              <a:buNone/>
              <a:defRPr sz="1800">
                <a:solidFill>
                  <a:srgbClr val="FFFFFF"/>
                </a:solidFill>
              </a:defRPr>
            </a:lvl4pPr>
            <a:lvl5pPr marL="2286000" lvl="4" indent="-228600" algn="l">
              <a:spcBef>
                <a:spcPts val="600"/>
              </a:spcBef>
              <a:spcAft>
                <a:spcPts val="0"/>
              </a:spcAft>
              <a:buSzPts val="1800"/>
              <a:buNone/>
              <a:defRPr sz="1800">
                <a:solidFill>
                  <a:srgbClr val="FFFFFF"/>
                </a:solidFill>
              </a:defRPr>
            </a:lvl5pPr>
            <a:lvl6pPr marL="2743200" lvl="5" indent="-228600" algn="l">
              <a:spcBef>
                <a:spcPts val="600"/>
              </a:spcBef>
              <a:spcAft>
                <a:spcPts val="0"/>
              </a:spcAft>
              <a:buClr>
                <a:srgbClr val="8A8A8A"/>
              </a:buClr>
              <a:buSzPts val="1400"/>
              <a:buNone/>
              <a:defRPr sz="1400">
                <a:solidFill>
                  <a:srgbClr val="8A8A8A"/>
                </a:solidFill>
              </a:defRPr>
            </a:lvl6pPr>
            <a:lvl7pPr marL="3200400" lvl="6" indent="-228600" algn="l">
              <a:spcBef>
                <a:spcPts val="280"/>
              </a:spcBef>
              <a:spcAft>
                <a:spcPts val="0"/>
              </a:spcAft>
              <a:buClr>
                <a:srgbClr val="8A8A8A"/>
              </a:buClr>
              <a:buSzPts val="1400"/>
              <a:buNone/>
              <a:defRPr sz="1400">
                <a:solidFill>
                  <a:srgbClr val="8A8A8A"/>
                </a:solidFill>
              </a:defRPr>
            </a:lvl7pPr>
            <a:lvl8pPr marL="3657600" lvl="7" indent="-228600" algn="l">
              <a:spcBef>
                <a:spcPts val="280"/>
              </a:spcBef>
              <a:spcAft>
                <a:spcPts val="0"/>
              </a:spcAft>
              <a:buClr>
                <a:srgbClr val="8A8A8A"/>
              </a:buClr>
              <a:buSzPts val="1400"/>
              <a:buNone/>
              <a:defRPr sz="1400">
                <a:solidFill>
                  <a:srgbClr val="8A8A8A"/>
                </a:solidFill>
              </a:defRPr>
            </a:lvl8pPr>
            <a:lvl9pPr marL="4114800" lvl="8" indent="-228600" algn="l">
              <a:spcBef>
                <a:spcPts val="280"/>
              </a:spcBef>
              <a:spcAft>
                <a:spcPts val="0"/>
              </a:spcAft>
              <a:buClr>
                <a:srgbClr val="8A8A8A"/>
              </a:buClr>
              <a:buSzPts val="1400"/>
              <a:buNone/>
              <a:defRPr sz="1400">
                <a:solidFill>
                  <a:srgbClr val="8A8A8A"/>
                </a:solidFill>
              </a:defRPr>
            </a:lvl9pPr>
          </a:lstStyle>
          <a:p>
            <a:endParaRPr/>
          </a:p>
        </p:txBody>
      </p:sp>
      <p:pic>
        <p:nvPicPr>
          <p:cNvPr id="120" name="Google Shape;120;p52"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121" name="Google Shape;121;p52"/>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122" name="Google Shape;122;p52"/>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sp>
        <p:nvSpPr>
          <p:cNvPr id="123" name="Google Shape;123;p52"/>
          <p:cNvSpPr>
            <a:spLocks noGrp="1"/>
          </p:cNvSpPr>
          <p:nvPr>
            <p:ph type="pic" idx="2"/>
          </p:nvPr>
        </p:nvSpPr>
        <p:spPr>
          <a:xfrm>
            <a:off x="152400" y="155738"/>
            <a:ext cx="5002416" cy="5985852"/>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Divider 2">
  <p:cSld name="Divider 2">
    <p:spTree>
      <p:nvGrpSpPr>
        <p:cNvPr id="1" name="Shape 124"/>
        <p:cNvGrpSpPr/>
        <p:nvPr/>
      </p:nvGrpSpPr>
      <p:grpSpPr>
        <a:xfrm>
          <a:off x="0" y="0"/>
          <a:ext cx="0" cy="0"/>
          <a:chOff x="0" y="0"/>
          <a:chExt cx="0" cy="0"/>
        </a:xfrm>
      </p:grpSpPr>
      <p:sp>
        <p:nvSpPr>
          <p:cNvPr id="125" name="Google Shape;125;p53"/>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26" name="Google Shape;126;p53"/>
          <p:cNvSpPr/>
          <p:nvPr/>
        </p:nvSpPr>
        <p:spPr>
          <a:xfrm>
            <a:off x="156308" y="149795"/>
            <a:ext cx="8824871" cy="10811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27" name="Google Shape;127;p53"/>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8" name="Google Shape;128;p53"/>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53"/>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
        <p:nvSpPr>
          <p:cNvPr id="130" name="Google Shape;130;p53"/>
          <p:cNvSpPr txBox="1">
            <a:spLocks noGrp="1"/>
          </p:cNvSpPr>
          <p:nvPr>
            <p:ph type="title"/>
          </p:nvPr>
        </p:nvSpPr>
        <p:spPr>
          <a:xfrm>
            <a:off x="424763" y="310836"/>
            <a:ext cx="8282643" cy="1348102"/>
          </a:xfrm>
          <a:prstGeom prst="rect">
            <a:avLst/>
          </a:prstGeom>
          <a:noFill/>
          <a:ln>
            <a:noFill/>
          </a:ln>
        </p:spPr>
        <p:txBody>
          <a:bodyPr spcFirstLastPara="1" wrap="square" lIns="0" tIns="0" rIns="0" bIns="0" anchor="t" anchorCtr="0">
            <a:normAutofit/>
          </a:bodyPr>
          <a:lstStyle>
            <a:lvl1pPr lvl="0" algn="l">
              <a:lnSpc>
                <a:spcPct val="85000"/>
              </a:lnSpc>
              <a:spcBef>
                <a:spcPts val="0"/>
              </a:spcBef>
              <a:spcAft>
                <a:spcPts val="0"/>
              </a:spcAft>
              <a:buClr>
                <a:schemeClr val="dk1"/>
              </a:buClr>
              <a:buSzPts val="4800"/>
              <a:buFont typeface="Oswald"/>
              <a:buNone/>
              <a:defRPr sz="4800" b="0" i="0" cap="none">
                <a:solidFill>
                  <a:schemeClr val="dk1"/>
                </a:solidFill>
                <a:latin typeface="Oswald"/>
                <a:ea typeface="Oswald"/>
                <a:cs typeface="Oswald"/>
                <a:sym typeface="Oswa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31" name="Google Shape;131;p53"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132" name="Google Shape;132;p53"/>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133" name="Google Shape;133;p53"/>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sp>
        <p:nvSpPr>
          <p:cNvPr id="134" name="Google Shape;134;p53"/>
          <p:cNvSpPr>
            <a:spLocks noGrp="1"/>
          </p:cNvSpPr>
          <p:nvPr>
            <p:ph type="pic" idx="2"/>
          </p:nvPr>
        </p:nvSpPr>
        <p:spPr>
          <a:xfrm>
            <a:off x="155738" y="2200274"/>
            <a:ext cx="8824750" cy="4106864"/>
          </a:xfrm>
          <a:prstGeom prst="rect">
            <a:avLst/>
          </a:prstGeom>
          <a:noFill/>
          <a:ln>
            <a:no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Agenda" type="obj">
  <p:cSld name="OBJECT">
    <p:spTree>
      <p:nvGrpSpPr>
        <p:cNvPr id="1" name="Shape 135"/>
        <p:cNvGrpSpPr/>
        <p:nvPr/>
      </p:nvGrpSpPr>
      <p:grpSpPr>
        <a:xfrm>
          <a:off x="0" y="0"/>
          <a:ext cx="0" cy="0"/>
          <a:chOff x="0" y="0"/>
          <a:chExt cx="0" cy="0"/>
        </a:xfrm>
      </p:grpSpPr>
      <p:sp>
        <p:nvSpPr>
          <p:cNvPr id="136" name="Google Shape;136;p54"/>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37" name="Google Shape;137;p54"/>
          <p:cNvSpPr/>
          <p:nvPr/>
        </p:nvSpPr>
        <p:spPr>
          <a:xfrm>
            <a:off x="147638" y="1171574"/>
            <a:ext cx="8832850" cy="513556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38" name="Google Shape;138;p54"/>
          <p:cNvSpPr txBox="1">
            <a:spLocks noGrp="1"/>
          </p:cNvSpPr>
          <p:nvPr>
            <p:ph type="title"/>
          </p:nvPr>
        </p:nvSpPr>
        <p:spPr>
          <a:xfrm>
            <a:off x="424634" y="202994"/>
            <a:ext cx="8282640" cy="787605"/>
          </a:xfrm>
          <a:prstGeom prst="rect">
            <a:avLst/>
          </a:prstGeom>
          <a:noFill/>
          <a:ln>
            <a:noFill/>
          </a:ln>
        </p:spPr>
        <p:txBody>
          <a:bodyPr spcFirstLastPara="1" wrap="square" lIns="0" tIns="0" rIns="0" bIns="0" anchor="ctr" anchorCtr="0">
            <a:noAutofit/>
          </a:bodyPr>
          <a:lstStyle>
            <a:lvl1pPr lvl="0" algn="l">
              <a:spcBef>
                <a:spcPts val="0"/>
              </a:spcBef>
              <a:spcAft>
                <a:spcPts val="0"/>
              </a:spcAft>
              <a:buClr>
                <a:schemeClr val="lt1"/>
              </a:buClr>
              <a:buSzPts val="4800"/>
              <a:buFont typeface="Oswald"/>
              <a:buNone/>
              <a:defRPr sz="4800" b="0" i="0" cap="none">
                <a:solidFill>
                  <a:schemeClr val="lt1"/>
                </a:solidFill>
                <a:latin typeface="Oswald"/>
                <a:ea typeface="Oswald"/>
                <a:cs typeface="Oswald"/>
                <a:sym typeface="Oswa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 name="Google Shape;139;p54"/>
          <p:cNvSpPr txBox="1">
            <a:spLocks noGrp="1"/>
          </p:cNvSpPr>
          <p:nvPr>
            <p:ph type="body" idx="1"/>
          </p:nvPr>
        </p:nvSpPr>
        <p:spPr>
          <a:xfrm>
            <a:off x="431147" y="1600200"/>
            <a:ext cx="8276127" cy="4547903"/>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1"/>
              </a:buClr>
              <a:buSzPts val="1800"/>
              <a:buNone/>
              <a:defRPr b="0">
                <a:solidFill>
                  <a:schemeClr val="dk1"/>
                </a:solidFill>
              </a:defRPr>
            </a:lvl1pPr>
            <a:lvl2pPr marL="914400" lvl="1" indent="-342900" algn="l">
              <a:spcBef>
                <a:spcPts val="600"/>
              </a:spcBef>
              <a:spcAft>
                <a:spcPts val="0"/>
              </a:spcAft>
              <a:buClr>
                <a:schemeClr val="dk2"/>
              </a:buClr>
              <a:buSzPts val="1800"/>
              <a:buFont typeface="Arial"/>
              <a:buChar char="•"/>
              <a:defRPr sz="1800"/>
            </a:lvl2pPr>
            <a:lvl3pPr marL="1371600" lvl="2" indent="-342900" algn="l">
              <a:spcBef>
                <a:spcPts val="600"/>
              </a:spcBef>
              <a:spcAft>
                <a:spcPts val="0"/>
              </a:spcAft>
              <a:buSzPts val="1800"/>
              <a:buChar char="•"/>
              <a:defRPr sz="1800"/>
            </a:lvl3pPr>
            <a:lvl4pPr marL="1828800" lvl="3" indent="-342900" algn="l">
              <a:spcBef>
                <a:spcPts val="600"/>
              </a:spcBef>
              <a:spcAft>
                <a:spcPts val="0"/>
              </a:spcAft>
              <a:buClr>
                <a:schemeClr val="dk2"/>
              </a:buClr>
              <a:buSzPts val="1800"/>
              <a:buFont typeface="Arial"/>
              <a:buChar char="•"/>
              <a:defRPr sz="1800"/>
            </a:lvl4pPr>
            <a:lvl5pPr marL="2286000" lvl="4" indent="-342900" algn="l">
              <a:spcBef>
                <a:spcPts val="600"/>
              </a:spcBef>
              <a:spcAft>
                <a:spcPts val="0"/>
              </a:spcAft>
              <a:buSzPts val="1800"/>
              <a:buChar char="•"/>
              <a:defRPr sz="1800"/>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0" name="Google Shape;140;p54"/>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54"/>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54"/>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pic>
        <p:nvPicPr>
          <p:cNvPr id="143" name="Google Shape;143;p54"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144" name="Google Shape;144;p54"/>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145" name="Google Shape;145;p54"/>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46"/>
        <p:cNvGrpSpPr/>
        <p:nvPr/>
      </p:nvGrpSpPr>
      <p:grpSpPr>
        <a:xfrm>
          <a:off x="0" y="0"/>
          <a:ext cx="0" cy="0"/>
          <a:chOff x="0" y="0"/>
          <a:chExt cx="0" cy="0"/>
        </a:xfrm>
      </p:grpSpPr>
      <p:sp>
        <p:nvSpPr>
          <p:cNvPr id="147" name="Google Shape;147;p55"/>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55"/>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p55"/>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55"/>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
        <p:nvSpPr>
          <p:cNvPr id="151" name="Google Shape;151;p55"/>
          <p:cNvSpPr txBox="1">
            <a:spLocks noGrp="1"/>
          </p:cNvSpPr>
          <p:nvPr>
            <p:ph type="body" idx="1"/>
          </p:nvPr>
        </p:nvSpPr>
        <p:spPr>
          <a:xfrm>
            <a:off x="425286" y="705600"/>
            <a:ext cx="8282151" cy="363537"/>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Clr>
                <a:srgbClr val="222221"/>
              </a:buClr>
              <a:buSzPts val="2500"/>
              <a:buNone/>
              <a:defRPr sz="2500" b="0">
                <a:solidFill>
                  <a:srgbClr val="222221"/>
                </a:solidFill>
              </a:defRPr>
            </a:lvl1pPr>
            <a:lvl2pPr marL="914400" lvl="1" indent="-228600" algn="l">
              <a:spcBef>
                <a:spcPts val="600"/>
              </a:spcBef>
              <a:spcAft>
                <a:spcPts val="0"/>
              </a:spcAft>
              <a:buClr>
                <a:schemeClr val="dk1"/>
              </a:buClr>
              <a:buSzPts val="2500"/>
              <a:buNone/>
              <a:defRPr sz="2500"/>
            </a:lvl2pPr>
            <a:lvl3pPr marL="1371600" lvl="2" indent="-228600" algn="l">
              <a:spcBef>
                <a:spcPts val="600"/>
              </a:spcBef>
              <a:spcAft>
                <a:spcPts val="0"/>
              </a:spcAft>
              <a:buSzPts val="2500"/>
              <a:buNone/>
              <a:defRPr sz="2500"/>
            </a:lvl3pPr>
            <a:lvl4pPr marL="1828800" lvl="3" indent="-228600" algn="l">
              <a:spcBef>
                <a:spcPts val="600"/>
              </a:spcBef>
              <a:spcAft>
                <a:spcPts val="0"/>
              </a:spcAft>
              <a:buClr>
                <a:schemeClr val="dk1"/>
              </a:buClr>
              <a:buSzPts val="2500"/>
              <a:buNone/>
              <a:defRPr sz="2500"/>
            </a:lvl4pPr>
            <a:lvl5pPr marL="2286000" lvl="4" indent="-228600" algn="l">
              <a:spcBef>
                <a:spcPts val="600"/>
              </a:spcBef>
              <a:spcAft>
                <a:spcPts val="0"/>
              </a:spcAft>
              <a:buSzPts val="2500"/>
              <a:buNone/>
              <a:defRPr sz="2500"/>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52"/>
        <p:cNvGrpSpPr/>
        <p:nvPr/>
      </p:nvGrpSpPr>
      <p:grpSpPr>
        <a:xfrm>
          <a:off x="0" y="0"/>
          <a:ext cx="0" cy="0"/>
          <a:chOff x="0" y="0"/>
          <a:chExt cx="0" cy="0"/>
        </a:xfrm>
      </p:grpSpPr>
      <p:sp>
        <p:nvSpPr>
          <p:cNvPr id="153" name="Google Shape;153;p56"/>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4" name="Google Shape;154;p56"/>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 name="Google Shape;155;p56"/>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
        <p:nvSpPr>
          <p:cNvPr id="156" name="Google Shape;156;p56"/>
          <p:cNvSpPr/>
          <p:nvPr/>
        </p:nvSpPr>
        <p:spPr>
          <a:xfrm>
            <a:off x="345179" y="1081128"/>
            <a:ext cx="8458854" cy="182359"/>
          </a:xfrm>
          <a:prstGeom prst="rect">
            <a:avLst/>
          </a:prstGeom>
          <a:solidFill>
            <a:schemeClr val="lt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tatement &amp; image">
  <p:cSld name="Statement &amp; image">
    <p:spTree>
      <p:nvGrpSpPr>
        <p:cNvPr id="1" name="Shape 157"/>
        <p:cNvGrpSpPr/>
        <p:nvPr/>
      </p:nvGrpSpPr>
      <p:grpSpPr>
        <a:xfrm>
          <a:off x="0" y="0"/>
          <a:ext cx="0" cy="0"/>
          <a:chOff x="0" y="0"/>
          <a:chExt cx="0" cy="0"/>
        </a:xfrm>
      </p:grpSpPr>
      <p:sp>
        <p:nvSpPr>
          <p:cNvPr id="158" name="Google Shape;158;p57"/>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p57"/>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 name="Google Shape;160;p57"/>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
        <p:nvSpPr>
          <p:cNvPr id="161" name="Google Shape;161;p57"/>
          <p:cNvSpPr/>
          <p:nvPr/>
        </p:nvSpPr>
        <p:spPr>
          <a:xfrm>
            <a:off x="345179" y="1081128"/>
            <a:ext cx="8458854" cy="182359"/>
          </a:xfrm>
          <a:prstGeom prst="rect">
            <a:avLst/>
          </a:prstGeom>
          <a:solidFill>
            <a:schemeClr val="lt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62" name="Google Shape;162;p57"/>
          <p:cNvSpPr>
            <a:spLocks noGrp="1"/>
          </p:cNvSpPr>
          <p:nvPr>
            <p:ph type="pic" idx="2"/>
          </p:nvPr>
        </p:nvSpPr>
        <p:spPr>
          <a:xfrm>
            <a:off x="147637" y="147638"/>
            <a:ext cx="8837613" cy="6159500"/>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tatement 1">
  <p:cSld name="Statement 1">
    <p:spTree>
      <p:nvGrpSpPr>
        <p:cNvPr id="1" name="Shape 163"/>
        <p:cNvGrpSpPr/>
        <p:nvPr/>
      </p:nvGrpSpPr>
      <p:grpSpPr>
        <a:xfrm>
          <a:off x="0" y="0"/>
          <a:ext cx="0" cy="0"/>
          <a:chOff x="0" y="0"/>
          <a:chExt cx="0" cy="0"/>
        </a:xfrm>
      </p:grpSpPr>
      <p:sp>
        <p:nvSpPr>
          <p:cNvPr id="164" name="Google Shape;164;p58"/>
          <p:cNvSpPr/>
          <p:nvPr/>
        </p:nvSpPr>
        <p:spPr>
          <a:xfrm>
            <a:off x="0" y="1171574"/>
            <a:ext cx="9144000" cy="5686426"/>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65" name="Google Shape;165;p58"/>
          <p:cNvSpPr/>
          <p:nvPr/>
        </p:nvSpPr>
        <p:spPr>
          <a:xfrm>
            <a:off x="147638" y="147638"/>
            <a:ext cx="8832850" cy="6710362"/>
          </a:xfrm>
          <a:prstGeom prst="rect">
            <a:avLst/>
          </a:prstGeom>
          <a:solidFill>
            <a:schemeClr val="lt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66" name="Google Shape;166;p58"/>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7" name="Google Shape;167;p58"/>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 name="Google Shape;168;p58"/>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pic>
        <p:nvPicPr>
          <p:cNvPr id="169" name="Google Shape;169;p58"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170" name="Google Shape;170;p58"/>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171" name="Google Shape;171;p58"/>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tatement 2">
  <p:cSld name="Statement 2">
    <p:spTree>
      <p:nvGrpSpPr>
        <p:cNvPr id="1" name="Shape 172"/>
        <p:cNvGrpSpPr/>
        <p:nvPr/>
      </p:nvGrpSpPr>
      <p:grpSpPr>
        <a:xfrm>
          <a:off x="0" y="0"/>
          <a:ext cx="0" cy="0"/>
          <a:chOff x="0" y="0"/>
          <a:chExt cx="0" cy="0"/>
        </a:xfrm>
      </p:grpSpPr>
      <p:sp>
        <p:nvSpPr>
          <p:cNvPr id="173" name="Google Shape;173;p59"/>
          <p:cNvSpPr/>
          <p:nvPr/>
        </p:nvSpPr>
        <p:spPr>
          <a:xfrm>
            <a:off x="0" y="0"/>
            <a:ext cx="9144000" cy="630713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74" name="Google Shape;174;p59"/>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p59"/>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 name="Google Shape;176;p59"/>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pic>
        <p:nvPicPr>
          <p:cNvPr id="177" name="Google Shape;177;p59"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tatement 3">
  <p:cSld name="Statement 3">
    <p:spTree>
      <p:nvGrpSpPr>
        <p:cNvPr id="1" name="Shape 178"/>
        <p:cNvGrpSpPr/>
        <p:nvPr/>
      </p:nvGrpSpPr>
      <p:grpSpPr>
        <a:xfrm>
          <a:off x="0" y="0"/>
          <a:ext cx="0" cy="0"/>
          <a:chOff x="0" y="0"/>
          <a:chExt cx="0" cy="0"/>
        </a:xfrm>
      </p:grpSpPr>
      <p:sp>
        <p:nvSpPr>
          <p:cNvPr id="179" name="Google Shape;179;p60"/>
          <p:cNvSpPr/>
          <p:nvPr/>
        </p:nvSpPr>
        <p:spPr>
          <a:xfrm>
            <a:off x="0" y="0"/>
            <a:ext cx="9144000" cy="6858000"/>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80" name="Google Shape;180;p60"/>
          <p:cNvSpPr>
            <a:spLocks noGrp="1"/>
          </p:cNvSpPr>
          <p:nvPr>
            <p:ph type="pic" idx="2"/>
          </p:nvPr>
        </p:nvSpPr>
        <p:spPr>
          <a:xfrm>
            <a:off x="4910667" y="4233416"/>
            <a:ext cx="2253884" cy="625148"/>
          </a:xfrm>
          <a:prstGeom prst="rect">
            <a:avLst/>
          </a:prstGeom>
          <a:no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Save the Children header">
  <p:cSld name="Save the Children header">
    <p:spTree>
      <p:nvGrpSpPr>
        <p:cNvPr id="1" name="Shape 181"/>
        <p:cNvGrpSpPr/>
        <p:nvPr/>
      </p:nvGrpSpPr>
      <p:grpSpPr>
        <a:xfrm>
          <a:off x="0" y="0"/>
          <a:ext cx="0" cy="0"/>
          <a:chOff x="0" y="0"/>
          <a:chExt cx="0" cy="0"/>
        </a:xfrm>
      </p:grpSpPr>
      <p:sp>
        <p:nvSpPr>
          <p:cNvPr id="182" name="Google Shape;182;p61"/>
          <p:cNvSpPr/>
          <p:nvPr/>
        </p:nvSpPr>
        <p:spPr>
          <a:xfrm>
            <a:off x="0" y="0"/>
            <a:ext cx="9144000" cy="6858000"/>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83" name="Google Shape;183;p61"/>
          <p:cNvSpPr/>
          <p:nvPr/>
        </p:nvSpPr>
        <p:spPr>
          <a:xfrm>
            <a:off x="1442676" y="2370672"/>
            <a:ext cx="6255472" cy="1583233"/>
          </a:xfrm>
          <a:prstGeom prst="roundRect">
            <a:avLst>
              <a:gd name="adj" fmla="val 8552"/>
            </a:avLst>
          </a:prstGeom>
          <a:solidFill>
            <a:srgbClr val="FFFFFF"/>
          </a:solidFill>
          <a:ln w="9525" cap="flat" cmpd="sng">
            <a:solidFill>
              <a:srgbClr val="FFFFFF"/>
            </a:solidFill>
            <a:prstDash val="solid"/>
            <a:round/>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3200" b="1" i="0">
              <a:solidFill>
                <a:srgbClr val="222221"/>
              </a:solidFill>
              <a:latin typeface="Oswald"/>
              <a:ea typeface="Oswald"/>
              <a:cs typeface="Oswald"/>
              <a:sym typeface="Oswald"/>
            </a:endParaRPr>
          </a:p>
        </p:txBody>
      </p:sp>
      <p:pic>
        <p:nvPicPr>
          <p:cNvPr id="184" name="Google Shape;184;p61"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634139" y="2562159"/>
            <a:ext cx="5872546" cy="1200282"/>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Diapositiva de título">
  <p:cSld name="Diapositiva de título">
    <p:spTree>
      <p:nvGrpSpPr>
        <p:cNvPr id="1" name="Shape 28"/>
        <p:cNvGrpSpPr/>
        <p:nvPr/>
      </p:nvGrpSpPr>
      <p:grpSpPr>
        <a:xfrm>
          <a:off x="0" y="0"/>
          <a:ext cx="0" cy="0"/>
          <a:chOff x="0" y="0"/>
          <a:chExt cx="0" cy="0"/>
        </a:xfrm>
      </p:grpSpPr>
      <p:sp>
        <p:nvSpPr>
          <p:cNvPr id="29" name="Google Shape;29;p42"/>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30" name="Google Shape;30;p42"/>
          <p:cNvSpPr/>
          <p:nvPr/>
        </p:nvSpPr>
        <p:spPr>
          <a:xfrm>
            <a:off x="156308" y="149795"/>
            <a:ext cx="8824871" cy="10811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31" name="Google Shape;31;p42"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626532" y="303652"/>
            <a:ext cx="2017673" cy="412389"/>
          </a:xfrm>
          <a:prstGeom prst="rect">
            <a:avLst/>
          </a:prstGeom>
          <a:noFill/>
          <a:ln>
            <a:noFill/>
          </a:ln>
        </p:spPr>
      </p:pic>
      <p:sp>
        <p:nvSpPr>
          <p:cNvPr id="32" name="Google Shape;32;p42"/>
          <p:cNvSpPr txBox="1">
            <a:spLocks noGrp="1"/>
          </p:cNvSpPr>
          <p:nvPr>
            <p:ph type="ctrTitle"/>
          </p:nvPr>
        </p:nvSpPr>
        <p:spPr>
          <a:xfrm>
            <a:off x="625148" y="866775"/>
            <a:ext cx="8075613" cy="1197787"/>
          </a:xfrm>
          <a:prstGeom prst="rect">
            <a:avLst/>
          </a:prstGeom>
          <a:noFill/>
          <a:ln>
            <a:noFill/>
          </a:ln>
        </p:spPr>
        <p:txBody>
          <a:bodyPr spcFirstLastPara="1" wrap="square" lIns="0" tIns="0" rIns="0" bIns="0" anchor="t" anchorCtr="0">
            <a:normAutofit/>
          </a:bodyPr>
          <a:lstStyle>
            <a:lvl1pPr lvl="0" algn="l">
              <a:lnSpc>
                <a:spcPct val="95000"/>
              </a:lnSpc>
              <a:spcBef>
                <a:spcPts val="0"/>
              </a:spcBef>
              <a:spcAft>
                <a:spcPts val="0"/>
              </a:spcAft>
              <a:buSzPts val="1400"/>
              <a:buNone/>
              <a:defRPr sz="4800" b="0" i="0" cap="none">
                <a:latin typeface="Oswald"/>
                <a:ea typeface="Oswald"/>
                <a:cs typeface="Oswald"/>
                <a:sym typeface="Oswald"/>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2"/>
          <p:cNvSpPr>
            <a:spLocks noGrp="1"/>
          </p:cNvSpPr>
          <p:nvPr>
            <p:ph type="pic" idx="2"/>
          </p:nvPr>
        </p:nvSpPr>
        <p:spPr>
          <a:xfrm>
            <a:off x="150813" y="2213627"/>
            <a:ext cx="8829675" cy="4494213"/>
          </a:xfrm>
          <a:prstGeom prst="rect">
            <a:avLst/>
          </a:prstGeom>
          <a:noFill/>
          <a:ln>
            <a:noFill/>
          </a:ln>
        </p:spPr>
      </p:sp>
      <p:sp>
        <p:nvSpPr>
          <p:cNvPr id="34" name="Google Shape;34;p42"/>
          <p:cNvSpPr txBox="1">
            <a:spLocks noGrp="1"/>
          </p:cNvSpPr>
          <p:nvPr>
            <p:ph type="dt" idx="10"/>
          </p:nvPr>
        </p:nvSpPr>
        <p:spPr>
          <a:xfrm>
            <a:off x="7223650" y="344650"/>
            <a:ext cx="158131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Col_wSubtitle">
  <p:cSld name="2Col_wSubtitle">
    <p:spTree>
      <p:nvGrpSpPr>
        <p:cNvPr id="1" name="Shape 185"/>
        <p:cNvGrpSpPr/>
        <p:nvPr/>
      </p:nvGrpSpPr>
      <p:grpSpPr>
        <a:xfrm>
          <a:off x="0" y="0"/>
          <a:ext cx="0" cy="0"/>
          <a:chOff x="0" y="0"/>
          <a:chExt cx="0" cy="0"/>
        </a:xfrm>
      </p:grpSpPr>
      <p:sp>
        <p:nvSpPr>
          <p:cNvPr id="186" name="Google Shape;186;p62"/>
          <p:cNvSpPr txBox="1">
            <a:spLocks noGrp="1"/>
          </p:cNvSpPr>
          <p:nvPr>
            <p:ph type="body" idx="1"/>
          </p:nvPr>
        </p:nvSpPr>
        <p:spPr>
          <a:xfrm>
            <a:off x="485648" y="2621280"/>
            <a:ext cx="8074152" cy="3218688"/>
          </a:xfrm>
          <a:prstGeom prst="rect">
            <a:avLst/>
          </a:prstGeom>
          <a:noFill/>
          <a:ln>
            <a:noFill/>
          </a:ln>
        </p:spPr>
        <p:txBody>
          <a:bodyPr spcFirstLastPara="1" wrap="square" lIns="0" tIns="0" rIns="0" bIns="0" anchor="t" anchorCtr="0">
            <a:noAutofit/>
          </a:bodyPr>
          <a:lstStyle>
            <a:lvl1pPr marL="457200" lvl="0" indent="-314325" algn="l">
              <a:spcBef>
                <a:spcPts val="500"/>
              </a:spcBef>
              <a:spcAft>
                <a:spcPts val="0"/>
              </a:spcAft>
              <a:buClr>
                <a:srgbClr val="8D9EB2"/>
              </a:buClr>
              <a:buSzPts val="1350"/>
              <a:buFont typeface="Noto Sans Symbols"/>
              <a:buChar char="■"/>
              <a:defRPr/>
            </a:lvl1pPr>
            <a:lvl2pPr marL="914400" lvl="1" indent="-289560" algn="l">
              <a:spcBef>
                <a:spcPts val="600"/>
              </a:spcBef>
              <a:spcAft>
                <a:spcPts val="0"/>
              </a:spcAft>
              <a:buClr>
                <a:srgbClr val="D80021"/>
              </a:buClr>
              <a:buSzPts val="960"/>
              <a:buFont typeface="Noto Sans Symbols"/>
              <a:buChar char="■"/>
              <a:defRPr sz="1600">
                <a:solidFill>
                  <a:schemeClr val="dk1"/>
                </a:solidFill>
                <a:latin typeface="Gill Sans"/>
                <a:ea typeface="Gill Sans"/>
                <a:cs typeface="Gill Sans"/>
                <a:sym typeface="Gill Sans"/>
              </a:defRPr>
            </a:lvl2pPr>
            <a:lvl3pPr marL="1371600" lvl="2" indent="-268605" algn="l">
              <a:spcBef>
                <a:spcPts val="600"/>
              </a:spcBef>
              <a:spcAft>
                <a:spcPts val="0"/>
              </a:spcAft>
              <a:buSzPts val="630"/>
              <a:buChar char="•"/>
              <a:defRPr sz="1400">
                <a:solidFill>
                  <a:schemeClr val="dk1"/>
                </a:solidFill>
                <a:latin typeface="Gill Sans"/>
                <a:ea typeface="Gill Sans"/>
                <a:cs typeface="Gill Sans"/>
                <a:sym typeface="Gill Sans"/>
              </a:defRPr>
            </a:lvl3pPr>
            <a:lvl4pPr marL="1828800" lvl="3" indent="-259080" algn="l">
              <a:spcBef>
                <a:spcPts val="600"/>
              </a:spcBef>
              <a:spcAft>
                <a:spcPts val="0"/>
              </a:spcAft>
              <a:buClr>
                <a:srgbClr val="D80021"/>
              </a:buClr>
              <a:buSzPts val="480"/>
              <a:buFont typeface="Noto Sans Symbols"/>
              <a:buChar char="■"/>
              <a:defRPr sz="1200"/>
            </a:lvl4pPr>
            <a:lvl5pPr marL="2286000" lvl="4" indent="-292100" algn="l">
              <a:spcBef>
                <a:spcPts val="600"/>
              </a:spcBef>
              <a:spcAft>
                <a:spcPts val="0"/>
              </a:spcAft>
              <a:buSzPts val="1000"/>
              <a:buChar char="•"/>
              <a:defRPr sz="1000">
                <a:solidFill>
                  <a:schemeClr val="dk1"/>
                </a:solidFill>
                <a:latin typeface="Gill Sans"/>
                <a:ea typeface="Gill Sans"/>
                <a:cs typeface="Gill Sans"/>
                <a:sym typeface="Gill Sans"/>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7" name="Google Shape;187;p62"/>
          <p:cNvSpPr txBox="1">
            <a:spLocks noGrp="1"/>
          </p:cNvSpPr>
          <p:nvPr>
            <p:ph type="title"/>
          </p:nvPr>
        </p:nvSpPr>
        <p:spPr>
          <a:xfrm>
            <a:off x="482600" y="373653"/>
            <a:ext cx="8077200" cy="820147"/>
          </a:xfrm>
          <a:prstGeom prst="rect">
            <a:avLst/>
          </a:prstGeom>
          <a:noFill/>
          <a:ln>
            <a:noFill/>
          </a:ln>
        </p:spPr>
        <p:txBody>
          <a:bodyPr spcFirstLastPara="1" wrap="square" lIns="0" tIns="0" rIns="0" bIns="0" anchor="ctr" anchorCtr="0">
            <a:noAutofit/>
          </a:bodyPr>
          <a:lstStyle>
            <a:lvl1pPr lvl="0" algn="l">
              <a:spcBef>
                <a:spcPts val="0"/>
              </a:spcBef>
              <a:spcAft>
                <a:spcPts val="0"/>
              </a:spcAft>
              <a:buClr>
                <a:schemeClr val="dk1"/>
              </a:buClr>
              <a:buSzPts val="3200"/>
              <a:buFont typeface="Gill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8" name="Google Shape;188;p62"/>
          <p:cNvSpPr txBox="1">
            <a:spLocks noGrp="1"/>
          </p:cNvSpPr>
          <p:nvPr>
            <p:ph type="body" idx="2"/>
          </p:nvPr>
        </p:nvSpPr>
        <p:spPr>
          <a:xfrm>
            <a:off x="498348" y="1865376"/>
            <a:ext cx="8061452" cy="487680"/>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accent1"/>
              </a:buClr>
              <a:buSzPts val="1800"/>
              <a:buNone/>
              <a:defRPr b="1">
                <a:solidFill>
                  <a:schemeClr val="accent1"/>
                </a:solidFill>
              </a:defRPr>
            </a:lvl1pPr>
            <a:lvl2pPr marL="914400" lvl="1" indent="-228600" algn="l">
              <a:spcBef>
                <a:spcPts val="600"/>
              </a:spcBef>
              <a:spcAft>
                <a:spcPts val="0"/>
              </a:spcAft>
              <a:buClr>
                <a:schemeClr val="dk1"/>
              </a:buClr>
              <a:buSzPts val="18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04800" algn="l">
              <a:spcBef>
                <a:spcPts val="600"/>
              </a:spcBef>
              <a:spcAft>
                <a:spcPts val="0"/>
              </a:spcAft>
              <a:buSzPts val="12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Agenda" type="obj">
  <p:cSld name="OBJECT">
    <p:spTree>
      <p:nvGrpSpPr>
        <p:cNvPr id="1" name="Shape 47"/>
        <p:cNvGrpSpPr/>
        <p:nvPr/>
      </p:nvGrpSpPr>
      <p:grpSpPr>
        <a:xfrm>
          <a:off x="0" y="0"/>
          <a:ext cx="0" cy="0"/>
          <a:chOff x="0" y="0"/>
          <a:chExt cx="0" cy="0"/>
        </a:xfrm>
      </p:grpSpPr>
      <p:sp>
        <p:nvSpPr>
          <p:cNvPr id="48" name="Google Shape;48;p44"/>
          <p:cNvSpPr/>
          <p:nvPr/>
        </p:nvSpPr>
        <p:spPr>
          <a:xfrm>
            <a:off x="0" y="0"/>
            <a:ext cx="9144000" cy="1171575"/>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49" name="Google Shape;49;p44"/>
          <p:cNvSpPr/>
          <p:nvPr/>
        </p:nvSpPr>
        <p:spPr>
          <a:xfrm>
            <a:off x="147638" y="1171575"/>
            <a:ext cx="8832850" cy="5135563"/>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pic>
        <p:nvPicPr>
          <p:cNvPr id="50" name="Google Shape;50;p44"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8150" y="6426200"/>
            <a:ext cx="1860550" cy="379413"/>
          </a:xfrm>
          <a:prstGeom prst="rect">
            <a:avLst/>
          </a:prstGeom>
          <a:noFill/>
          <a:ln>
            <a:noFill/>
          </a:ln>
        </p:spPr>
      </p:pic>
      <p:cxnSp>
        <p:nvCxnSpPr>
          <p:cNvPr id="51" name="Google Shape;51;p44"/>
          <p:cNvCxnSpPr/>
          <p:nvPr/>
        </p:nvCxnSpPr>
        <p:spPr>
          <a:xfrm flipH="1">
            <a:off x="2466975" y="6432550"/>
            <a:ext cx="6350" cy="365125"/>
          </a:xfrm>
          <a:prstGeom prst="straightConnector1">
            <a:avLst/>
          </a:prstGeom>
          <a:noFill/>
          <a:ln w="12700" cap="flat" cmpd="sng">
            <a:solidFill>
              <a:schemeClr val="dk1"/>
            </a:solidFill>
            <a:prstDash val="solid"/>
            <a:round/>
            <a:headEnd type="none" w="sm" len="sm"/>
            <a:tailEnd type="none" w="sm" len="sm"/>
          </a:ln>
        </p:spPr>
      </p:cxnSp>
      <p:cxnSp>
        <p:nvCxnSpPr>
          <p:cNvPr id="52" name="Google Shape;52;p44"/>
          <p:cNvCxnSpPr/>
          <p:nvPr/>
        </p:nvCxnSpPr>
        <p:spPr>
          <a:xfrm flipH="1">
            <a:off x="6389688" y="6432550"/>
            <a:ext cx="7937" cy="365125"/>
          </a:xfrm>
          <a:prstGeom prst="straightConnector1">
            <a:avLst/>
          </a:prstGeom>
          <a:noFill/>
          <a:ln w="12700" cap="flat" cmpd="sng">
            <a:solidFill>
              <a:schemeClr val="dk1"/>
            </a:solidFill>
            <a:prstDash val="solid"/>
            <a:round/>
            <a:headEnd type="none" w="sm" len="sm"/>
            <a:tailEnd type="none" w="sm" len="sm"/>
          </a:ln>
        </p:spPr>
      </p:cxnSp>
      <p:sp>
        <p:nvSpPr>
          <p:cNvPr id="53" name="Google Shape;53;p44"/>
          <p:cNvSpPr txBox="1">
            <a:spLocks noGrp="1"/>
          </p:cNvSpPr>
          <p:nvPr>
            <p:ph type="title"/>
          </p:nvPr>
        </p:nvSpPr>
        <p:spPr>
          <a:xfrm>
            <a:off x="424634" y="202994"/>
            <a:ext cx="8282640" cy="787605"/>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sz="4800" b="0" i="0" cap="none">
                <a:solidFill>
                  <a:schemeClr val="lt1"/>
                </a:solidFill>
                <a:latin typeface="Oswald"/>
                <a:ea typeface="Oswald"/>
                <a:cs typeface="Oswald"/>
                <a:sym typeface="Oswald"/>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44"/>
          <p:cNvSpPr txBox="1">
            <a:spLocks noGrp="1"/>
          </p:cNvSpPr>
          <p:nvPr>
            <p:ph type="body" idx="1"/>
          </p:nvPr>
        </p:nvSpPr>
        <p:spPr>
          <a:xfrm>
            <a:off x="431147" y="1600200"/>
            <a:ext cx="8276127" cy="4547903"/>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b="0">
                <a:solidFill>
                  <a:schemeClr val="dk1"/>
                </a:solidFill>
              </a:defRPr>
            </a:lvl1pPr>
            <a:lvl2pPr marL="914400" lvl="1" indent="-342900" algn="l">
              <a:spcBef>
                <a:spcPts val="600"/>
              </a:spcBef>
              <a:spcAft>
                <a:spcPts val="0"/>
              </a:spcAft>
              <a:buClr>
                <a:schemeClr val="dk2"/>
              </a:buClr>
              <a:buSzPts val="1800"/>
              <a:buFont typeface="Arial"/>
              <a:buChar char="•"/>
              <a:defRPr sz="1800"/>
            </a:lvl2pPr>
            <a:lvl3pPr marL="1371600" lvl="2" indent="-342900" algn="l">
              <a:spcBef>
                <a:spcPts val="600"/>
              </a:spcBef>
              <a:spcAft>
                <a:spcPts val="0"/>
              </a:spcAft>
              <a:buSzPts val="1800"/>
              <a:buChar char="•"/>
              <a:defRPr sz="1800"/>
            </a:lvl3pPr>
            <a:lvl4pPr marL="1828800" lvl="3" indent="-342900" algn="l">
              <a:spcBef>
                <a:spcPts val="600"/>
              </a:spcBef>
              <a:spcAft>
                <a:spcPts val="0"/>
              </a:spcAft>
              <a:buClr>
                <a:schemeClr val="dk2"/>
              </a:buClr>
              <a:buSzPts val="1800"/>
              <a:buFont typeface="Arial"/>
              <a:buChar char="•"/>
              <a:defRPr sz="1800"/>
            </a:lvl4pPr>
            <a:lvl5pPr marL="2286000" lvl="4" indent="-342900" algn="l">
              <a:spcBef>
                <a:spcPts val="600"/>
              </a:spcBef>
              <a:spcAft>
                <a:spcPts val="0"/>
              </a:spcAft>
              <a:buSzPts val="1800"/>
              <a:buChar char="•"/>
              <a:defRPr sz="1800"/>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44"/>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44"/>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44"/>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000" b="0" i="0">
                <a:solidFill>
                  <a:srgbClr val="222221"/>
                </a:solidFill>
                <a:latin typeface="Gill Sans"/>
                <a:ea typeface="Gill Sans"/>
                <a:cs typeface="Gill Sans"/>
                <a:sym typeface="Gill Sans"/>
              </a:defRPr>
            </a:lvl1pPr>
            <a:lvl2pPr marL="0" marR="0" lvl="1" indent="0" algn="r">
              <a:spcBef>
                <a:spcPts val="0"/>
              </a:spcBef>
              <a:spcAft>
                <a:spcPts val="0"/>
              </a:spcAft>
              <a:buNone/>
              <a:defRPr sz="1000" b="0" i="0">
                <a:solidFill>
                  <a:srgbClr val="222221"/>
                </a:solidFill>
                <a:latin typeface="Gill Sans"/>
                <a:ea typeface="Gill Sans"/>
                <a:cs typeface="Gill Sans"/>
                <a:sym typeface="Gill Sans"/>
              </a:defRPr>
            </a:lvl2pPr>
            <a:lvl3pPr marL="0" marR="0" lvl="2" indent="0" algn="r">
              <a:spcBef>
                <a:spcPts val="0"/>
              </a:spcBef>
              <a:spcAft>
                <a:spcPts val="0"/>
              </a:spcAft>
              <a:buNone/>
              <a:defRPr sz="1000" b="0" i="0">
                <a:solidFill>
                  <a:srgbClr val="222221"/>
                </a:solidFill>
                <a:latin typeface="Gill Sans"/>
                <a:ea typeface="Gill Sans"/>
                <a:cs typeface="Gill Sans"/>
                <a:sym typeface="Gill Sans"/>
              </a:defRPr>
            </a:lvl3pPr>
            <a:lvl4pPr marL="0" marR="0" lvl="3" indent="0" algn="r">
              <a:spcBef>
                <a:spcPts val="0"/>
              </a:spcBef>
              <a:spcAft>
                <a:spcPts val="0"/>
              </a:spcAft>
              <a:buNone/>
              <a:defRPr sz="1000" b="0" i="0">
                <a:solidFill>
                  <a:srgbClr val="222221"/>
                </a:solidFill>
                <a:latin typeface="Gill Sans"/>
                <a:ea typeface="Gill Sans"/>
                <a:cs typeface="Gill Sans"/>
                <a:sym typeface="Gill Sans"/>
              </a:defRPr>
            </a:lvl4pPr>
            <a:lvl5pPr marL="0" marR="0" lvl="4" indent="0" algn="r">
              <a:spcBef>
                <a:spcPts val="0"/>
              </a:spcBef>
              <a:spcAft>
                <a:spcPts val="0"/>
              </a:spcAft>
              <a:buNone/>
              <a:defRPr sz="1000" b="0" i="0">
                <a:solidFill>
                  <a:srgbClr val="222221"/>
                </a:solidFill>
                <a:latin typeface="Gill Sans"/>
                <a:ea typeface="Gill Sans"/>
                <a:cs typeface="Gill Sans"/>
                <a:sym typeface="Gill Sans"/>
              </a:defRPr>
            </a:lvl5pPr>
            <a:lvl6pPr marL="0" marR="0" lvl="5" indent="0" algn="r">
              <a:spcBef>
                <a:spcPts val="0"/>
              </a:spcBef>
              <a:spcAft>
                <a:spcPts val="0"/>
              </a:spcAft>
              <a:buNone/>
              <a:defRPr sz="1000" b="0" i="0">
                <a:solidFill>
                  <a:srgbClr val="222221"/>
                </a:solidFill>
                <a:latin typeface="Gill Sans"/>
                <a:ea typeface="Gill Sans"/>
                <a:cs typeface="Gill Sans"/>
                <a:sym typeface="Gill Sans"/>
              </a:defRPr>
            </a:lvl6pPr>
            <a:lvl7pPr marL="0" marR="0" lvl="6" indent="0" algn="r">
              <a:spcBef>
                <a:spcPts val="0"/>
              </a:spcBef>
              <a:spcAft>
                <a:spcPts val="0"/>
              </a:spcAft>
              <a:buNone/>
              <a:defRPr sz="1000" b="0" i="0">
                <a:solidFill>
                  <a:srgbClr val="222221"/>
                </a:solidFill>
                <a:latin typeface="Gill Sans"/>
                <a:ea typeface="Gill Sans"/>
                <a:cs typeface="Gill Sans"/>
                <a:sym typeface="Gill Sans"/>
              </a:defRPr>
            </a:lvl7pPr>
            <a:lvl8pPr marL="0" marR="0" lvl="7" indent="0" algn="r">
              <a:spcBef>
                <a:spcPts val="0"/>
              </a:spcBef>
              <a:spcAft>
                <a:spcPts val="0"/>
              </a:spcAft>
              <a:buNone/>
              <a:defRPr sz="1000" b="0" i="0">
                <a:solidFill>
                  <a:srgbClr val="222221"/>
                </a:solidFill>
                <a:latin typeface="Gill Sans"/>
                <a:ea typeface="Gill Sans"/>
                <a:cs typeface="Gill Sans"/>
                <a:sym typeface="Gill Sans"/>
              </a:defRPr>
            </a:lvl8pPr>
            <a:lvl9pPr marL="0" marR="0" lvl="8" indent="0" algn="r">
              <a:spcBef>
                <a:spcPts val="0"/>
              </a:spcBef>
              <a:spcAft>
                <a:spcPts val="0"/>
              </a:spcAft>
              <a:buNone/>
              <a:defRPr sz="1000" b="0" i="0">
                <a:solidFill>
                  <a:srgbClr val="22222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Divider 2">
  <p:cSld name="Divider 2">
    <p:spTree>
      <p:nvGrpSpPr>
        <p:cNvPr id="1" name="Shape 58"/>
        <p:cNvGrpSpPr/>
        <p:nvPr/>
      </p:nvGrpSpPr>
      <p:grpSpPr>
        <a:xfrm>
          <a:off x="0" y="0"/>
          <a:ext cx="0" cy="0"/>
          <a:chOff x="0" y="0"/>
          <a:chExt cx="0" cy="0"/>
        </a:xfrm>
      </p:grpSpPr>
      <p:sp>
        <p:nvSpPr>
          <p:cNvPr id="59" name="Google Shape;59;p45"/>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60" name="Google Shape;60;p45"/>
          <p:cNvSpPr/>
          <p:nvPr/>
        </p:nvSpPr>
        <p:spPr>
          <a:xfrm>
            <a:off x="156308" y="149795"/>
            <a:ext cx="8824871" cy="10811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61" name="Google Shape;61;p45"/>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45"/>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45"/>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
        <p:nvSpPr>
          <p:cNvPr id="64" name="Google Shape;64;p45"/>
          <p:cNvSpPr txBox="1">
            <a:spLocks noGrp="1"/>
          </p:cNvSpPr>
          <p:nvPr>
            <p:ph type="title"/>
          </p:nvPr>
        </p:nvSpPr>
        <p:spPr>
          <a:xfrm>
            <a:off x="424763" y="310836"/>
            <a:ext cx="8282643" cy="1348102"/>
          </a:xfrm>
          <a:prstGeom prst="rect">
            <a:avLst/>
          </a:prstGeom>
          <a:noFill/>
          <a:ln>
            <a:noFill/>
          </a:ln>
        </p:spPr>
        <p:txBody>
          <a:bodyPr spcFirstLastPara="1" wrap="square" lIns="0" tIns="0" rIns="0" bIns="0" anchor="t" anchorCtr="0">
            <a:normAutofit/>
          </a:bodyPr>
          <a:lstStyle>
            <a:lvl1pPr lvl="0" algn="l">
              <a:lnSpc>
                <a:spcPct val="85000"/>
              </a:lnSpc>
              <a:spcBef>
                <a:spcPts val="0"/>
              </a:spcBef>
              <a:spcAft>
                <a:spcPts val="0"/>
              </a:spcAft>
              <a:buSzPts val="1400"/>
              <a:buNone/>
              <a:defRPr sz="4800" b="0" i="0" cap="none">
                <a:solidFill>
                  <a:schemeClr val="dk1"/>
                </a:solidFill>
                <a:latin typeface="Oswald"/>
                <a:ea typeface="Oswald"/>
                <a:cs typeface="Oswald"/>
                <a:sym typeface="Oswald"/>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5" name="Google Shape;65;p45"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66" name="Google Shape;66;p45"/>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67" name="Google Shape;67;p45"/>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sp>
        <p:nvSpPr>
          <p:cNvPr id="68" name="Google Shape;68;p45"/>
          <p:cNvSpPr>
            <a:spLocks noGrp="1"/>
          </p:cNvSpPr>
          <p:nvPr>
            <p:ph type="pic" idx="2"/>
          </p:nvPr>
        </p:nvSpPr>
        <p:spPr>
          <a:xfrm>
            <a:off x="155738" y="2200274"/>
            <a:ext cx="8824750" cy="4106864"/>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9"/>
        <p:cNvGrpSpPr/>
        <p:nvPr/>
      </p:nvGrpSpPr>
      <p:grpSpPr>
        <a:xfrm>
          <a:off x="0" y="0"/>
          <a:ext cx="0" cy="0"/>
          <a:chOff x="0" y="0"/>
          <a:chExt cx="0" cy="0"/>
        </a:xfrm>
      </p:grpSpPr>
      <p:sp>
        <p:nvSpPr>
          <p:cNvPr id="70" name="Google Shape;70;p46"/>
          <p:cNvSpPr txBox="1">
            <a:spLocks noGrp="1"/>
          </p:cNvSpPr>
          <p:nvPr>
            <p:ph type="title"/>
          </p:nvPr>
        </p:nvSpPr>
        <p:spPr>
          <a:xfrm>
            <a:off x="423863" y="203200"/>
            <a:ext cx="8283575" cy="506413"/>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46"/>
          <p:cNvSpPr txBox="1">
            <a:spLocks noGrp="1"/>
          </p:cNvSpPr>
          <p:nvPr>
            <p:ph type="body" idx="1"/>
          </p:nvPr>
        </p:nvSpPr>
        <p:spPr>
          <a:xfrm>
            <a:off x="431800" y="1600200"/>
            <a:ext cx="8275638" cy="470693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a:lvl1pPr>
            <a:lvl2pPr marL="914400" lvl="1" indent="-228600" algn="l">
              <a:spcBef>
                <a:spcPts val="600"/>
              </a:spcBef>
              <a:spcAft>
                <a:spcPts val="0"/>
              </a:spcAft>
              <a:buSzPts val="14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2" name="Google Shape;72;p46"/>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46"/>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46"/>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
        <p:nvSpPr>
          <p:cNvPr id="75" name="Google Shape;75;p46"/>
          <p:cNvSpPr txBox="1">
            <a:spLocks noGrp="1"/>
          </p:cNvSpPr>
          <p:nvPr>
            <p:ph type="body" idx="2"/>
          </p:nvPr>
        </p:nvSpPr>
        <p:spPr>
          <a:xfrm>
            <a:off x="425287" y="705602"/>
            <a:ext cx="8282151" cy="363537"/>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sz="1875" b="0">
                <a:solidFill>
                  <a:srgbClr val="222221"/>
                </a:solidFill>
              </a:defRPr>
            </a:lvl1pPr>
            <a:lvl2pPr marL="914400" lvl="1" indent="-228600" algn="l">
              <a:spcBef>
                <a:spcPts val="600"/>
              </a:spcBef>
              <a:spcAft>
                <a:spcPts val="0"/>
              </a:spcAft>
              <a:buSzPts val="1400"/>
              <a:buNone/>
              <a:defRPr sz="1875"/>
            </a:lvl2pPr>
            <a:lvl3pPr marL="1371600" lvl="2" indent="-228600" algn="l">
              <a:spcBef>
                <a:spcPts val="600"/>
              </a:spcBef>
              <a:spcAft>
                <a:spcPts val="0"/>
              </a:spcAft>
              <a:buSzPts val="1875"/>
              <a:buNone/>
              <a:defRPr sz="1875"/>
            </a:lvl3pPr>
            <a:lvl4pPr marL="1828800" lvl="3" indent="-228600" algn="l">
              <a:spcBef>
                <a:spcPts val="600"/>
              </a:spcBef>
              <a:spcAft>
                <a:spcPts val="0"/>
              </a:spcAft>
              <a:buClr>
                <a:schemeClr val="dk1"/>
              </a:buClr>
              <a:buSzPts val="1875"/>
              <a:buNone/>
              <a:defRPr sz="1875"/>
            </a:lvl4pPr>
            <a:lvl5pPr marL="2286000" lvl="4" indent="-228600" algn="l">
              <a:spcBef>
                <a:spcPts val="600"/>
              </a:spcBef>
              <a:spcAft>
                <a:spcPts val="0"/>
              </a:spcAft>
              <a:buSzPts val="1875"/>
              <a:buNone/>
              <a:defRPr sz="1875"/>
            </a:lvl5pPr>
            <a:lvl6pPr marL="2743200" lvl="5" indent="-228600" algn="l">
              <a:spcBef>
                <a:spcPts val="600"/>
              </a:spcBef>
              <a:spcAft>
                <a:spcPts val="0"/>
              </a:spcAft>
              <a:buClr>
                <a:schemeClr val="dk1"/>
              </a:buClr>
              <a:buSzPts val="1875"/>
              <a:buNone/>
              <a:defRPr sz="1875" b="0" i="0">
                <a:latin typeface="Gill Sans"/>
                <a:ea typeface="Gill Sans"/>
                <a:cs typeface="Gill Sans"/>
                <a:sym typeface="Gill Sans"/>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88"/>
        <p:cNvGrpSpPr/>
        <p:nvPr/>
      </p:nvGrpSpPr>
      <p:grpSpPr>
        <a:xfrm>
          <a:off x="0" y="0"/>
          <a:ext cx="0" cy="0"/>
          <a:chOff x="0" y="0"/>
          <a:chExt cx="0" cy="0"/>
        </a:xfrm>
      </p:grpSpPr>
      <p:sp>
        <p:nvSpPr>
          <p:cNvPr id="89" name="Google Shape;89;p48"/>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 name="Google Shape;90;p48"/>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2"/>
              </a:buClr>
              <a:buSzPts val="1800"/>
              <a:buNone/>
              <a:defRPr/>
            </a:lvl1pPr>
            <a:lvl2pPr marL="914400" lvl="1" indent="-228600" algn="l">
              <a:spcBef>
                <a:spcPts val="600"/>
              </a:spcBef>
              <a:spcAft>
                <a:spcPts val="0"/>
              </a:spcAft>
              <a:buClr>
                <a:schemeClr val="dk1"/>
              </a:buClr>
              <a:buSzPts val="18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1" name="Google Shape;91;p48"/>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48"/>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48"/>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
        <p:nvSpPr>
          <p:cNvPr id="94" name="Google Shape;94;p48"/>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rgbClr val="222221"/>
              </a:buClr>
              <a:buSzPts val="2500"/>
              <a:buNone/>
              <a:defRPr sz="2500" b="0">
                <a:solidFill>
                  <a:srgbClr val="222221"/>
                </a:solidFill>
              </a:defRPr>
            </a:lvl1pPr>
            <a:lvl2pPr marL="914400" lvl="1" indent="-228600" algn="l">
              <a:spcBef>
                <a:spcPts val="600"/>
              </a:spcBef>
              <a:spcAft>
                <a:spcPts val="0"/>
              </a:spcAft>
              <a:buClr>
                <a:schemeClr val="dk1"/>
              </a:buClr>
              <a:buSzPts val="2500"/>
              <a:buNone/>
              <a:defRPr sz="2500"/>
            </a:lvl2pPr>
            <a:lvl3pPr marL="1371600" lvl="2" indent="-228600" algn="l">
              <a:spcBef>
                <a:spcPts val="600"/>
              </a:spcBef>
              <a:spcAft>
                <a:spcPts val="0"/>
              </a:spcAft>
              <a:buSzPts val="2500"/>
              <a:buNone/>
              <a:defRPr sz="2500"/>
            </a:lvl3pPr>
            <a:lvl4pPr marL="1828800" lvl="3" indent="-228600" algn="l">
              <a:spcBef>
                <a:spcPts val="600"/>
              </a:spcBef>
              <a:spcAft>
                <a:spcPts val="0"/>
              </a:spcAft>
              <a:buClr>
                <a:schemeClr val="dk1"/>
              </a:buClr>
              <a:buSzPts val="2500"/>
              <a:buNone/>
              <a:defRPr sz="2500"/>
            </a:lvl4pPr>
            <a:lvl5pPr marL="2286000" lvl="4" indent="-228600" algn="l">
              <a:spcBef>
                <a:spcPts val="600"/>
              </a:spcBef>
              <a:spcAft>
                <a:spcPts val="0"/>
              </a:spcAft>
              <a:buSzPts val="2500"/>
              <a:buNone/>
              <a:defRPr sz="2500"/>
            </a:lvl5pPr>
            <a:lvl6pPr marL="2743200" lvl="5" indent="-228600" algn="l">
              <a:spcBef>
                <a:spcPts val="600"/>
              </a:spcBef>
              <a:spcAft>
                <a:spcPts val="0"/>
              </a:spcAft>
              <a:buClr>
                <a:schemeClr val="dk1"/>
              </a:buClr>
              <a:buSzPts val="2500"/>
              <a:buNone/>
              <a:defRPr sz="2500" b="0" i="0">
                <a:latin typeface="Gill Sans"/>
                <a:ea typeface="Gill Sans"/>
                <a:cs typeface="Gill Sans"/>
                <a:sym typeface="Gill Sans"/>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x2 Content">
  <p:cSld name="Title and x2 Content">
    <p:spTree>
      <p:nvGrpSpPr>
        <p:cNvPr id="1" name="Shape 95"/>
        <p:cNvGrpSpPr/>
        <p:nvPr/>
      </p:nvGrpSpPr>
      <p:grpSpPr>
        <a:xfrm>
          <a:off x="0" y="0"/>
          <a:ext cx="0" cy="0"/>
          <a:chOff x="0" y="0"/>
          <a:chExt cx="0" cy="0"/>
        </a:xfrm>
      </p:grpSpPr>
      <p:sp>
        <p:nvSpPr>
          <p:cNvPr id="96" name="Google Shape;96;p49"/>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lvl1pPr lvl="0" algn="l">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49"/>
          <p:cNvSpPr txBox="1">
            <a:spLocks noGrp="1"/>
          </p:cNvSpPr>
          <p:nvPr>
            <p:ph type="body" idx="1"/>
          </p:nvPr>
        </p:nvSpPr>
        <p:spPr>
          <a:xfrm>
            <a:off x="431147" y="1600200"/>
            <a:ext cx="3997571" cy="470693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2"/>
              </a:buClr>
              <a:buSzPts val="1800"/>
              <a:buNone/>
              <a:defRPr/>
            </a:lvl1pPr>
            <a:lvl2pPr marL="914400" lvl="1" indent="-228600" algn="l">
              <a:spcBef>
                <a:spcPts val="600"/>
              </a:spcBef>
              <a:spcAft>
                <a:spcPts val="0"/>
              </a:spcAft>
              <a:buClr>
                <a:schemeClr val="dk1"/>
              </a:buClr>
              <a:buSzPts val="18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8" name="Google Shape;98;p49"/>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49"/>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49"/>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spcAft>
                <a:spcPts val="0"/>
              </a:spcAft>
              <a:buNone/>
              <a:defRPr/>
            </a:lvl1pPr>
            <a:lvl2pPr marL="0" lvl="1" indent="0" algn="r">
              <a:spcBef>
                <a:spcPts val="0"/>
              </a:spcBef>
              <a:spcAft>
                <a:spcPts val="0"/>
              </a:spcAft>
              <a:buNone/>
              <a:defRPr/>
            </a:lvl2pPr>
            <a:lvl3pPr marL="0" lvl="2" indent="0" algn="r">
              <a:spcBef>
                <a:spcPts val="0"/>
              </a:spcBef>
              <a:spcAft>
                <a:spcPts val="0"/>
              </a:spcAft>
              <a:buNone/>
              <a:defRPr/>
            </a:lvl3pPr>
            <a:lvl4pPr marL="0" lvl="3" indent="0" algn="r">
              <a:spcBef>
                <a:spcPts val="0"/>
              </a:spcBef>
              <a:spcAft>
                <a:spcPts val="0"/>
              </a:spcAft>
              <a:buNone/>
              <a:defRPr/>
            </a:lvl4pPr>
            <a:lvl5pPr marL="0" lvl="4" indent="0" algn="r">
              <a:spcBef>
                <a:spcPts val="0"/>
              </a:spcBef>
              <a:spcAft>
                <a:spcPts val="0"/>
              </a:spcAft>
              <a:buNone/>
              <a:defRPr/>
            </a:lvl5pPr>
            <a:lvl6pPr marL="0" lvl="5" indent="0" algn="r">
              <a:spcBef>
                <a:spcPts val="0"/>
              </a:spcBef>
              <a:spcAft>
                <a:spcPts val="0"/>
              </a:spcAft>
              <a:buNone/>
              <a:defRPr/>
            </a:lvl6pPr>
            <a:lvl7pPr marL="0" lvl="6" indent="0" algn="r">
              <a:spcBef>
                <a:spcPts val="0"/>
              </a:spcBef>
              <a:spcAft>
                <a:spcPts val="0"/>
              </a:spcAft>
              <a:buNone/>
              <a:defRPr/>
            </a:lvl7pPr>
            <a:lvl8pPr marL="0" lvl="7" indent="0" algn="r">
              <a:spcBef>
                <a:spcPts val="0"/>
              </a:spcBef>
              <a:spcAft>
                <a:spcPts val="0"/>
              </a:spcAft>
              <a:buNone/>
              <a:defRPr/>
            </a:lvl8pPr>
            <a:lvl9pPr marL="0" lvl="8" indent="0" algn="r">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
        <p:nvSpPr>
          <p:cNvPr id="101" name="Google Shape;101;p49"/>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Clr>
                <a:srgbClr val="222221"/>
              </a:buClr>
              <a:buSzPts val="2500"/>
              <a:buNone/>
              <a:defRPr sz="2500" b="0">
                <a:solidFill>
                  <a:srgbClr val="222221"/>
                </a:solidFill>
              </a:defRPr>
            </a:lvl1pPr>
            <a:lvl2pPr marL="914400" lvl="1" indent="-228600" algn="l">
              <a:spcBef>
                <a:spcPts val="600"/>
              </a:spcBef>
              <a:spcAft>
                <a:spcPts val="0"/>
              </a:spcAft>
              <a:buClr>
                <a:schemeClr val="dk1"/>
              </a:buClr>
              <a:buSzPts val="2500"/>
              <a:buNone/>
              <a:defRPr sz="2500"/>
            </a:lvl2pPr>
            <a:lvl3pPr marL="1371600" lvl="2" indent="-228600" algn="l">
              <a:spcBef>
                <a:spcPts val="600"/>
              </a:spcBef>
              <a:spcAft>
                <a:spcPts val="0"/>
              </a:spcAft>
              <a:buSzPts val="2500"/>
              <a:buNone/>
              <a:defRPr sz="2500"/>
            </a:lvl3pPr>
            <a:lvl4pPr marL="1828800" lvl="3" indent="-228600" algn="l">
              <a:spcBef>
                <a:spcPts val="600"/>
              </a:spcBef>
              <a:spcAft>
                <a:spcPts val="0"/>
              </a:spcAft>
              <a:buClr>
                <a:schemeClr val="dk1"/>
              </a:buClr>
              <a:buSzPts val="2500"/>
              <a:buNone/>
              <a:defRPr sz="2500"/>
            </a:lvl4pPr>
            <a:lvl5pPr marL="2286000" lvl="4" indent="-228600" algn="l">
              <a:spcBef>
                <a:spcPts val="600"/>
              </a:spcBef>
              <a:spcAft>
                <a:spcPts val="0"/>
              </a:spcAft>
              <a:buSzPts val="2500"/>
              <a:buNone/>
              <a:defRPr sz="2500"/>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2" name="Google Shape;102;p49"/>
          <p:cNvSpPr txBox="1">
            <a:spLocks noGrp="1"/>
          </p:cNvSpPr>
          <p:nvPr>
            <p:ph type="body" idx="3"/>
          </p:nvPr>
        </p:nvSpPr>
        <p:spPr>
          <a:xfrm>
            <a:off x="4709703" y="1600200"/>
            <a:ext cx="3997571" cy="4706938"/>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Clr>
                <a:schemeClr val="dk2"/>
              </a:buClr>
              <a:buSzPts val="1800"/>
              <a:buNone/>
              <a:defRPr/>
            </a:lvl1pPr>
            <a:lvl2pPr marL="914400" lvl="1" indent="-228600" algn="l">
              <a:spcBef>
                <a:spcPts val="600"/>
              </a:spcBef>
              <a:spcAft>
                <a:spcPts val="0"/>
              </a:spcAft>
              <a:buClr>
                <a:schemeClr val="dk1"/>
              </a:buClr>
              <a:buSzPts val="1800"/>
              <a:buNone/>
              <a:defRPr/>
            </a:lvl2pPr>
            <a:lvl3pPr marL="1371600" lvl="2" indent="-342900" algn="l">
              <a:spcBef>
                <a:spcPts val="600"/>
              </a:spcBef>
              <a:spcAft>
                <a:spcPts val="0"/>
              </a:spcAft>
              <a:buSzPts val="1800"/>
              <a:buChar char="•"/>
              <a:defRPr/>
            </a:lvl3pPr>
            <a:lvl4pPr marL="1828800" lvl="3" indent="-342900" algn="l">
              <a:spcBef>
                <a:spcPts val="600"/>
              </a:spcBef>
              <a:spcAft>
                <a:spcPts val="0"/>
              </a:spcAft>
              <a:buClr>
                <a:schemeClr val="dk1"/>
              </a:buClr>
              <a:buSzPts val="1800"/>
              <a:buChar char="–"/>
              <a:defRPr/>
            </a:lvl4pPr>
            <a:lvl5pPr marL="2286000" lvl="4" indent="-342900" algn="l">
              <a:spcBef>
                <a:spcPts val="600"/>
              </a:spcBef>
              <a:spcAft>
                <a:spcPts val="0"/>
              </a:spcAft>
              <a:buSzPts val="1800"/>
              <a:buChar char="•"/>
              <a:defRPr/>
            </a:lvl5pPr>
            <a:lvl6pPr marL="2743200" lvl="5" indent="-342900" algn="l">
              <a:spcBef>
                <a:spcPts val="60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hank you">
  <p:cSld name="Thank you">
    <p:spTree>
      <p:nvGrpSpPr>
        <p:cNvPr id="1" name="Shape 103"/>
        <p:cNvGrpSpPr/>
        <p:nvPr/>
      </p:nvGrpSpPr>
      <p:grpSpPr>
        <a:xfrm>
          <a:off x="0" y="0"/>
          <a:ext cx="0" cy="0"/>
          <a:chOff x="0" y="0"/>
          <a:chExt cx="0" cy="0"/>
        </a:xfrm>
      </p:grpSpPr>
      <p:sp>
        <p:nvSpPr>
          <p:cNvPr id="104" name="Google Shape;104;p50"/>
          <p:cNvSpPr/>
          <p:nvPr/>
        </p:nvSpPr>
        <p:spPr>
          <a:xfrm>
            <a:off x="0" y="0"/>
            <a:ext cx="9144000" cy="6858000"/>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105" name="Google Shape;105;p50" descr="Thank_you_STC_logo_lockup.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2392617" y="2113411"/>
            <a:ext cx="4355592" cy="202387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06"/>
        <p:cNvGrpSpPr/>
        <p:nvPr/>
      </p:nvGrpSpPr>
      <p:grpSpPr>
        <a:xfrm>
          <a:off x="0" y="0"/>
          <a:ext cx="0" cy="0"/>
          <a:chOff x="0" y="0"/>
          <a:chExt cx="0" cy="0"/>
        </a:xfrm>
      </p:grpSpPr>
      <p:sp>
        <p:nvSpPr>
          <p:cNvPr id="107" name="Google Shape;107;p51"/>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108" name="Google Shape;108;p51"/>
          <p:cNvSpPr/>
          <p:nvPr/>
        </p:nvSpPr>
        <p:spPr>
          <a:xfrm>
            <a:off x="156308" y="149795"/>
            <a:ext cx="8824871" cy="10811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109" name="Google Shape;109;p51" descr="Save_the_Children_logo.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626532" y="303652"/>
            <a:ext cx="2017673" cy="412389"/>
          </a:xfrm>
          <a:prstGeom prst="rect">
            <a:avLst/>
          </a:prstGeom>
          <a:noFill/>
          <a:ln>
            <a:noFill/>
          </a:ln>
        </p:spPr>
      </p:pic>
      <p:sp>
        <p:nvSpPr>
          <p:cNvPr id="110" name="Google Shape;110;p51"/>
          <p:cNvSpPr txBox="1">
            <a:spLocks noGrp="1"/>
          </p:cNvSpPr>
          <p:nvPr>
            <p:ph type="ctrTitle"/>
          </p:nvPr>
        </p:nvSpPr>
        <p:spPr>
          <a:xfrm>
            <a:off x="625148" y="866775"/>
            <a:ext cx="8075613" cy="1197787"/>
          </a:xfrm>
          <a:prstGeom prst="rect">
            <a:avLst/>
          </a:prstGeom>
          <a:noFill/>
          <a:ln>
            <a:noFill/>
          </a:ln>
        </p:spPr>
        <p:txBody>
          <a:bodyPr spcFirstLastPara="1" wrap="square" lIns="0" tIns="0" rIns="0" bIns="0" anchor="t" anchorCtr="0">
            <a:normAutofit/>
          </a:bodyPr>
          <a:lstStyle>
            <a:lvl1pPr lvl="0" algn="l">
              <a:lnSpc>
                <a:spcPct val="95000"/>
              </a:lnSpc>
              <a:spcBef>
                <a:spcPts val="0"/>
              </a:spcBef>
              <a:spcAft>
                <a:spcPts val="0"/>
              </a:spcAft>
              <a:buClr>
                <a:schemeClr val="dk1"/>
              </a:buClr>
              <a:buSzPts val="4800"/>
              <a:buFont typeface="Oswald"/>
              <a:buNone/>
              <a:defRPr sz="4800" b="0" i="0" cap="none">
                <a:latin typeface="Oswald"/>
                <a:ea typeface="Oswald"/>
                <a:cs typeface="Oswald"/>
                <a:sym typeface="Oswa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1" name="Google Shape;111;p51"/>
          <p:cNvSpPr>
            <a:spLocks noGrp="1"/>
          </p:cNvSpPr>
          <p:nvPr>
            <p:ph type="pic" idx="2"/>
          </p:nvPr>
        </p:nvSpPr>
        <p:spPr>
          <a:xfrm>
            <a:off x="150813" y="2213627"/>
            <a:ext cx="8829675" cy="4494213"/>
          </a:xfrm>
          <a:prstGeom prst="rect">
            <a:avLst/>
          </a:prstGeom>
          <a:noFill/>
          <a:ln>
            <a:noFill/>
          </a:ln>
        </p:spPr>
      </p:sp>
      <p:sp>
        <p:nvSpPr>
          <p:cNvPr id="112" name="Google Shape;112;p51"/>
          <p:cNvSpPr txBox="1">
            <a:spLocks noGrp="1"/>
          </p:cNvSpPr>
          <p:nvPr>
            <p:ph type="dt" idx="10"/>
          </p:nvPr>
        </p:nvSpPr>
        <p:spPr>
          <a:xfrm>
            <a:off x="7223650" y="344650"/>
            <a:ext cx="158131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image" Target="../media/image5.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image" Target="../media/image4.png"/><Relationship Id="rId2" Type="http://schemas.openxmlformats.org/officeDocument/2006/relationships/slideLayout" Target="../slideLayouts/slideLayout7.xml"/><Relationship Id="rId16" Type="http://schemas.openxmlformats.org/officeDocument/2006/relationships/theme" Target="../theme/theme3.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0"/>
          <p:cNvSpPr/>
          <p:nvPr/>
        </p:nvSpPr>
        <p:spPr>
          <a:xfrm>
            <a:off x="0" y="0"/>
            <a:ext cx="9144000" cy="1171575"/>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11" name="Google Shape;11;p40"/>
          <p:cNvSpPr/>
          <p:nvPr/>
        </p:nvSpPr>
        <p:spPr>
          <a:xfrm>
            <a:off x="155575" y="149225"/>
            <a:ext cx="8824913" cy="10810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Gill Sans"/>
              <a:ea typeface="Gill Sans"/>
              <a:cs typeface="Gill Sans"/>
              <a:sym typeface="Gill Sans"/>
            </a:endParaRPr>
          </a:p>
        </p:txBody>
      </p:sp>
      <p:sp>
        <p:nvSpPr>
          <p:cNvPr id="12" name="Google Shape;12;p40"/>
          <p:cNvSpPr txBox="1">
            <a:spLocks noGrp="1"/>
          </p:cNvSpPr>
          <p:nvPr>
            <p:ph type="title"/>
          </p:nvPr>
        </p:nvSpPr>
        <p:spPr>
          <a:xfrm>
            <a:off x="423863" y="203200"/>
            <a:ext cx="8283575" cy="506413"/>
          </a:xfrm>
          <a:prstGeom prst="rect">
            <a:avLst/>
          </a:prstGeom>
          <a:noFill/>
          <a:ln>
            <a:noFill/>
          </a:ln>
        </p:spPr>
        <p:txBody>
          <a:bodyPr spcFirstLastPara="1" wrap="square" lIns="0" tIns="0" rIns="0" bIns="0" anchor="ctr" anchorCtr="0">
            <a:noAutofit/>
          </a:bodyPr>
          <a:lstStyle>
            <a:lvl1pPr marR="0" lvl="0"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1pPr>
            <a:lvl2pPr marR="0" lvl="1"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9pPr>
          </a:lstStyle>
          <a:p>
            <a:endParaRPr/>
          </a:p>
        </p:txBody>
      </p:sp>
      <p:sp>
        <p:nvSpPr>
          <p:cNvPr id="13" name="Google Shape;13;p40"/>
          <p:cNvSpPr txBox="1">
            <a:spLocks noGrp="1"/>
          </p:cNvSpPr>
          <p:nvPr>
            <p:ph type="body" idx="1"/>
          </p:nvPr>
        </p:nvSpPr>
        <p:spPr>
          <a:xfrm>
            <a:off x="431800" y="1600200"/>
            <a:ext cx="8275638" cy="4706938"/>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SzPts val="1400"/>
              <a:buNone/>
              <a:defRPr sz="1800" b="1" i="0" u="none" strike="noStrike" cap="none">
                <a:solidFill>
                  <a:schemeClr val="dk2"/>
                </a:solidFill>
                <a:latin typeface="Gill Sans"/>
                <a:ea typeface="Gill Sans"/>
                <a:cs typeface="Gill Sans"/>
                <a:sym typeface="Gill Sans"/>
              </a:defRPr>
            </a:lvl1pPr>
            <a:lvl2pPr marL="914400" marR="0" lvl="1" indent="-228600" algn="l" rtl="0">
              <a:spcBef>
                <a:spcPts val="600"/>
              </a:spcBef>
              <a:spcAft>
                <a:spcPts val="0"/>
              </a:spcAft>
              <a:buSzPts val="1400"/>
              <a:buNone/>
              <a:defRPr sz="1500" b="0" i="0" u="none" strike="noStrike" cap="none">
                <a:solidFill>
                  <a:schemeClr val="dk1"/>
                </a:solidFill>
                <a:latin typeface="Gill Sans"/>
                <a:ea typeface="Gill Sans"/>
                <a:cs typeface="Gill Sans"/>
                <a:sym typeface="Gill Sans"/>
              </a:defRPr>
            </a:lvl2pPr>
            <a:lvl3pPr marL="1371600" marR="0" lvl="2" indent="-317500" algn="l" rtl="0">
              <a:spcBef>
                <a:spcPts val="600"/>
              </a:spcBef>
              <a:spcAft>
                <a:spcPts val="0"/>
              </a:spcAft>
              <a:buClr>
                <a:schemeClr val="dk2"/>
              </a:buClr>
              <a:buSzPts val="1400"/>
              <a:buFont typeface="Arial"/>
              <a:buChar char="•"/>
              <a:defRPr sz="1400" b="0" i="0" u="none" strike="noStrike" cap="none">
                <a:solidFill>
                  <a:schemeClr val="dk1"/>
                </a:solidFill>
                <a:latin typeface="Gill Sans"/>
                <a:ea typeface="Gill Sans"/>
                <a:cs typeface="Gill Sans"/>
                <a:sym typeface="Gill Sans"/>
              </a:defRPr>
            </a:lvl3pPr>
            <a:lvl4pPr marL="1828800" marR="0" lvl="3" indent="-311150" algn="l" rtl="0">
              <a:spcBef>
                <a:spcPts val="600"/>
              </a:spcBef>
              <a:spcAft>
                <a:spcPts val="0"/>
              </a:spcAft>
              <a:buClr>
                <a:schemeClr val="dk1"/>
              </a:buClr>
              <a:buSzPts val="1300"/>
              <a:buFont typeface="Arial"/>
              <a:buChar char="–"/>
              <a:defRPr sz="1300" b="0" i="0" u="none" strike="noStrike" cap="none">
                <a:solidFill>
                  <a:schemeClr val="dk1"/>
                </a:solidFill>
                <a:latin typeface="Gill Sans"/>
                <a:ea typeface="Gill Sans"/>
                <a:cs typeface="Gill Sans"/>
                <a:sym typeface="Gill Sans"/>
              </a:defRPr>
            </a:lvl4pPr>
            <a:lvl5pPr marL="2286000" marR="0" lvl="4" indent="-304800" algn="l" rtl="0">
              <a:spcBef>
                <a:spcPts val="600"/>
              </a:spcBef>
              <a:spcAft>
                <a:spcPts val="0"/>
              </a:spcAft>
              <a:buClr>
                <a:schemeClr val="dk2"/>
              </a:buClr>
              <a:buSzPts val="1200"/>
              <a:buFont typeface="Arial"/>
              <a:buChar char="•"/>
              <a:defRPr sz="1200" b="0" i="0" u="none" strike="noStrike" cap="none">
                <a:solidFill>
                  <a:schemeClr val="dk1"/>
                </a:solidFill>
                <a:latin typeface="Gill Sans"/>
                <a:ea typeface="Gill Sans"/>
                <a:cs typeface="Gill Sans"/>
                <a:sym typeface="Gill Sans"/>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9pPr>
          </a:lstStyle>
          <a:p>
            <a:endParaRPr/>
          </a:p>
        </p:txBody>
      </p:sp>
      <p:sp>
        <p:nvSpPr>
          <p:cNvPr id="14" name="Google Shape;14;p40"/>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u="none" strike="noStrike" cap="none">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15" name="Google Shape;15;p40"/>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u="none" strike="noStrike" cap="none">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16" name="Google Shape;16;p40"/>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1pPr>
            <a:lvl2pPr marL="0" marR="0" lvl="1"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2pPr>
            <a:lvl3pPr marL="0" marR="0" lvl="2"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3pPr>
            <a:lvl4pPr marL="0" marR="0" lvl="3"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4pPr>
            <a:lvl5pPr marL="0" marR="0" lvl="4"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5pPr>
            <a:lvl6pPr marL="0" marR="0" lvl="5"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6pPr>
            <a:lvl7pPr marL="0" marR="0" lvl="6"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7pPr>
            <a:lvl8pPr marL="0" marR="0" lvl="7"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8pPr>
            <a:lvl9pPr marL="0" marR="0" lvl="8" indent="0" algn="r" rtl="0">
              <a:spcBef>
                <a:spcPts val="0"/>
              </a:spcBef>
              <a:spcAft>
                <a:spcPts val="0"/>
              </a:spcAft>
              <a:buNone/>
              <a:defRPr sz="1000" b="0" i="0" u="none" strike="noStrike" cap="none">
                <a:solidFill>
                  <a:srgbClr val="22222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pic>
        <p:nvPicPr>
          <p:cNvPr id="17" name="Google Shape;17;p40" descr="Save_the_Children_logo.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38150" y="6426200"/>
            <a:ext cx="1860550" cy="379413"/>
          </a:xfrm>
          <a:prstGeom prst="rect">
            <a:avLst/>
          </a:prstGeom>
          <a:noFill/>
          <a:ln>
            <a:noFill/>
          </a:ln>
        </p:spPr>
      </p:pic>
      <p:cxnSp>
        <p:nvCxnSpPr>
          <p:cNvPr id="18" name="Google Shape;18;p40"/>
          <p:cNvCxnSpPr/>
          <p:nvPr/>
        </p:nvCxnSpPr>
        <p:spPr>
          <a:xfrm flipH="1">
            <a:off x="2466975" y="6432550"/>
            <a:ext cx="6350" cy="365125"/>
          </a:xfrm>
          <a:prstGeom prst="straightConnector1">
            <a:avLst/>
          </a:prstGeom>
          <a:noFill/>
          <a:ln w="12700" cap="flat" cmpd="sng">
            <a:solidFill>
              <a:schemeClr val="dk1"/>
            </a:solidFill>
            <a:prstDash val="solid"/>
            <a:round/>
            <a:headEnd type="none" w="sm" len="sm"/>
            <a:tailEnd type="none" w="sm" len="sm"/>
          </a:ln>
        </p:spPr>
      </p:cxnSp>
      <p:cxnSp>
        <p:nvCxnSpPr>
          <p:cNvPr id="19" name="Google Shape;19;p40"/>
          <p:cNvCxnSpPr/>
          <p:nvPr/>
        </p:nvCxnSpPr>
        <p:spPr>
          <a:xfrm flipH="1">
            <a:off x="6389688" y="6432550"/>
            <a:ext cx="7937" cy="365125"/>
          </a:xfrm>
          <a:prstGeom prst="straightConnector1">
            <a:avLst/>
          </a:prstGeom>
          <a:noFill/>
          <a:ln w="12700" cap="flat" cmpd="sng">
            <a:solidFill>
              <a:schemeClr val="dk1"/>
            </a:solidFill>
            <a:prstDash val="solid"/>
            <a:round/>
            <a:headEnd type="none" w="sm" len="sm"/>
            <a:tailEnd type="none" w="sm" len="sm"/>
          </a:ln>
        </p:spPr>
      </p:cxnSp>
      <p:pic>
        <p:nvPicPr>
          <p:cNvPr id="20" name="Google Shape;20;p40" descr="Underscore_line.png"/>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23863" y="1123950"/>
            <a:ext cx="8305800" cy="5873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
        <p:cNvGrpSpPr/>
        <p:nvPr/>
      </p:nvGrpSpPr>
      <p:grpSpPr>
        <a:xfrm>
          <a:off x="0" y="0"/>
          <a:ext cx="0" cy="0"/>
          <a:chOff x="0" y="0"/>
          <a:chExt cx="0" cy="0"/>
        </a:xfrm>
      </p:grpSpPr>
      <p:sp>
        <p:nvSpPr>
          <p:cNvPr id="36" name="Google Shape;36;p43"/>
          <p:cNvSpPr/>
          <p:nvPr/>
        </p:nvSpPr>
        <p:spPr>
          <a:xfrm>
            <a:off x="0" y="0"/>
            <a:ext cx="9144000" cy="1171575"/>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37" name="Google Shape;37;p43"/>
          <p:cNvSpPr/>
          <p:nvPr/>
        </p:nvSpPr>
        <p:spPr>
          <a:xfrm>
            <a:off x="155575" y="149225"/>
            <a:ext cx="8824913" cy="10810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Gill Sans"/>
              <a:ea typeface="Gill Sans"/>
              <a:cs typeface="Gill Sans"/>
              <a:sym typeface="Gill Sans"/>
            </a:endParaRPr>
          </a:p>
        </p:txBody>
      </p:sp>
      <p:sp>
        <p:nvSpPr>
          <p:cNvPr id="38" name="Google Shape;38;p43"/>
          <p:cNvSpPr txBox="1">
            <a:spLocks noGrp="1"/>
          </p:cNvSpPr>
          <p:nvPr>
            <p:ph type="title"/>
          </p:nvPr>
        </p:nvSpPr>
        <p:spPr>
          <a:xfrm>
            <a:off x="423863" y="203200"/>
            <a:ext cx="8283575" cy="506413"/>
          </a:xfrm>
          <a:prstGeom prst="rect">
            <a:avLst/>
          </a:prstGeom>
          <a:noFill/>
          <a:ln>
            <a:noFill/>
          </a:ln>
        </p:spPr>
        <p:txBody>
          <a:bodyPr spcFirstLastPara="1" wrap="square" lIns="0" tIns="0" rIns="0" bIns="0" anchor="ctr" anchorCtr="0">
            <a:noAutofit/>
          </a:bodyPr>
          <a:lstStyle>
            <a:lvl1pPr marR="0" lvl="0"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1pPr>
            <a:lvl2pPr marR="0" lvl="1"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500" b="1" i="0" u="none" strike="noStrike" cap="none">
                <a:solidFill>
                  <a:schemeClr val="dk1"/>
                </a:solidFill>
                <a:latin typeface="Gill Sans"/>
                <a:ea typeface="Gill Sans"/>
                <a:cs typeface="Gill Sans"/>
                <a:sym typeface="Gill Sans"/>
              </a:defRPr>
            </a:lvl9pPr>
          </a:lstStyle>
          <a:p>
            <a:endParaRPr/>
          </a:p>
        </p:txBody>
      </p:sp>
      <p:sp>
        <p:nvSpPr>
          <p:cNvPr id="39" name="Google Shape;39;p43"/>
          <p:cNvSpPr txBox="1">
            <a:spLocks noGrp="1"/>
          </p:cNvSpPr>
          <p:nvPr>
            <p:ph type="body" idx="1"/>
          </p:nvPr>
        </p:nvSpPr>
        <p:spPr>
          <a:xfrm>
            <a:off x="431800" y="1600200"/>
            <a:ext cx="8275638" cy="4706938"/>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SzPts val="1400"/>
              <a:buNone/>
              <a:defRPr sz="1800" b="1" i="0" u="none" strike="noStrike" cap="none">
                <a:solidFill>
                  <a:schemeClr val="dk2"/>
                </a:solidFill>
                <a:latin typeface="Gill Sans"/>
                <a:ea typeface="Gill Sans"/>
                <a:cs typeface="Gill Sans"/>
                <a:sym typeface="Gill Sans"/>
              </a:defRPr>
            </a:lvl1pPr>
            <a:lvl2pPr marL="914400" marR="0" lvl="1" indent="-228600" algn="l" rtl="0">
              <a:spcBef>
                <a:spcPts val="600"/>
              </a:spcBef>
              <a:spcAft>
                <a:spcPts val="0"/>
              </a:spcAft>
              <a:buSzPts val="1400"/>
              <a:buNone/>
              <a:defRPr sz="1500" b="0" i="0" u="none" strike="noStrike" cap="none">
                <a:solidFill>
                  <a:schemeClr val="dk1"/>
                </a:solidFill>
                <a:latin typeface="Gill Sans"/>
                <a:ea typeface="Gill Sans"/>
                <a:cs typeface="Gill Sans"/>
                <a:sym typeface="Gill Sans"/>
              </a:defRPr>
            </a:lvl2pPr>
            <a:lvl3pPr marL="1371600" marR="0" lvl="2" indent="-317500" algn="l" rtl="0">
              <a:spcBef>
                <a:spcPts val="600"/>
              </a:spcBef>
              <a:spcAft>
                <a:spcPts val="0"/>
              </a:spcAft>
              <a:buClr>
                <a:schemeClr val="dk2"/>
              </a:buClr>
              <a:buSzPts val="1400"/>
              <a:buFont typeface="Arial"/>
              <a:buChar char="•"/>
              <a:defRPr sz="1400" b="0" i="0" u="none" strike="noStrike" cap="none">
                <a:solidFill>
                  <a:schemeClr val="dk1"/>
                </a:solidFill>
                <a:latin typeface="Gill Sans"/>
                <a:ea typeface="Gill Sans"/>
                <a:cs typeface="Gill Sans"/>
                <a:sym typeface="Gill Sans"/>
              </a:defRPr>
            </a:lvl3pPr>
            <a:lvl4pPr marL="1828800" marR="0" lvl="3" indent="-311150" algn="l" rtl="0">
              <a:spcBef>
                <a:spcPts val="600"/>
              </a:spcBef>
              <a:spcAft>
                <a:spcPts val="0"/>
              </a:spcAft>
              <a:buClr>
                <a:schemeClr val="dk1"/>
              </a:buClr>
              <a:buSzPts val="1300"/>
              <a:buFont typeface="Arial"/>
              <a:buChar char="–"/>
              <a:defRPr sz="1300" b="0" i="0" u="none" strike="noStrike" cap="none">
                <a:solidFill>
                  <a:schemeClr val="dk1"/>
                </a:solidFill>
                <a:latin typeface="Gill Sans"/>
                <a:ea typeface="Gill Sans"/>
                <a:cs typeface="Gill Sans"/>
                <a:sym typeface="Gill Sans"/>
              </a:defRPr>
            </a:lvl4pPr>
            <a:lvl5pPr marL="2286000" marR="0" lvl="4" indent="-304800" algn="l" rtl="0">
              <a:spcBef>
                <a:spcPts val="600"/>
              </a:spcBef>
              <a:spcAft>
                <a:spcPts val="0"/>
              </a:spcAft>
              <a:buClr>
                <a:schemeClr val="dk2"/>
              </a:buClr>
              <a:buSzPts val="1200"/>
              <a:buFont typeface="Arial"/>
              <a:buChar char="•"/>
              <a:defRPr sz="1200" b="0" i="0" u="none" strike="noStrike" cap="none">
                <a:solidFill>
                  <a:schemeClr val="dk1"/>
                </a:solidFill>
                <a:latin typeface="Gill Sans"/>
                <a:ea typeface="Gill Sans"/>
                <a:cs typeface="Gill Sans"/>
                <a:sym typeface="Gill Sans"/>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9pPr>
          </a:lstStyle>
          <a:p>
            <a:endParaRPr/>
          </a:p>
        </p:txBody>
      </p:sp>
      <p:sp>
        <p:nvSpPr>
          <p:cNvPr id="40" name="Google Shape;40;p43"/>
          <p:cNvSpPr txBox="1">
            <a:spLocks noGrp="1"/>
          </p:cNvSpPr>
          <p:nvPr>
            <p:ph type="dt" idx="10"/>
          </p:nvPr>
        </p:nvSpPr>
        <p:spPr>
          <a:xfrm>
            <a:off x="6448425" y="6440488"/>
            <a:ext cx="158115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41" name="Google Shape;41;p43"/>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rgbClr val="22222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42" name="Google Shape;42;p43"/>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000" b="0" i="0">
                <a:solidFill>
                  <a:srgbClr val="222221"/>
                </a:solidFill>
                <a:latin typeface="Gill Sans"/>
                <a:ea typeface="Gill Sans"/>
                <a:cs typeface="Gill Sans"/>
                <a:sym typeface="Gill Sans"/>
              </a:defRPr>
            </a:lvl1pPr>
            <a:lvl2pPr marL="0" marR="0" lvl="1" indent="0" algn="r" rtl="0">
              <a:spcBef>
                <a:spcPts val="0"/>
              </a:spcBef>
              <a:spcAft>
                <a:spcPts val="0"/>
              </a:spcAft>
              <a:buNone/>
              <a:defRPr sz="1000" b="0" i="0">
                <a:solidFill>
                  <a:srgbClr val="222221"/>
                </a:solidFill>
                <a:latin typeface="Gill Sans"/>
                <a:ea typeface="Gill Sans"/>
                <a:cs typeface="Gill Sans"/>
                <a:sym typeface="Gill Sans"/>
              </a:defRPr>
            </a:lvl2pPr>
            <a:lvl3pPr marL="0" marR="0" lvl="2" indent="0" algn="r" rtl="0">
              <a:spcBef>
                <a:spcPts val="0"/>
              </a:spcBef>
              <a:spcAft>
                <a:spcPts val="0"/>
              </a:spcAft>
              <a:buNone/>
              <a:defRPr sz="1000" b="0" i="0">
                <a:solidFill>
                  <a:srgbClr val="222221"/>
                </a:solidFill>
                <a:latin typeface="Gill Sans"/>
                <a:ea typeface="Gill Sans"/>
                <a:cs typeface="Gill Sans"/>
                <a:sym typeface="Gill Sans"/>
              </a:defRPr>
            </a:lvl3pPr>
            <a:lvl4pPr marL="0" marR="0" lvl="3" indent="0" algn="r" rtl="0">
              <a:spcBef>
                <a:spcPts val="0"/>
              </a:spcBef>
              <a:spcAft>
                <a:spcPts val="0"/>
              </a:spcAft>
              <a:buNone/>
              <a:defRPr sz="1000" b="0" i="0">
                <a:solidFill>
                  <a:srgbClr val="222221"/>
                </a:solidFill>
                <a:latin typeface="Gill Sans"/>
                <a:ea typeface="Gill Sans"/>
                <a:cs typeface="Gill Sans"/>
                <a:sym typeface="Gill Sans"/>
              </a:defRPr>
            </a:lvl4pPr>
            <a:lvl5pPr marL="0" marR="0" lvl="4" indent="0" algn="r" rtl="0">
              <a:spcBef>
                <a:spcPts val="0"/>
              </a:spcBef>
              <a:spcAft>
                <a:spcPts val="0"/>
              </a:spcAft>
              <a:buNone/>
              <a:defRPr sz="1000" b="0" i="0">
                <a:solidFill>
                  <a:srgbClr val="222221"/>
                </a:solidFill>
                <a:latin typeface="Gill Sans"/>
                <a:ea typeface="Gill Sans"/>
                <a:cs typeface="Gill Sans"/>
                <a:sym typeface="Gill Sans"/>
              </a:defRPr>
            </a:lvl5pPr>
            <a:lvl6pPr marL="0" marR="0" lvl="5" indent="0" algn="r" rtl="0">
              <a:spcBef>
                <a:spcPts val="0"/>
              </a:spcBef>
              <a:spcAft>
                <a:spcPts val="0"/>
              </a:spcAft>
              <a:buNone/>
              <a:defRPr sz="1000" b="0" i="0">
                <a:solidFill>
                  <a:srgbClr val="222221"/>
                </a:solidFill>
                <a:latin typeface="Gill Sans"/>
                <a:ea typeface="Gill Sans"/>
                <a:cs typeface="Gill Sans"/>
                <a:sym typeface="Gill Sans"/>
              </a:defRPr>
            </a:lvl6pPr>
            <a:lvl7pPr marL="0" marR="0" lvl="6" indent="0" algn="r" rtl="0">
              <a:spcBef>
                <a:spcPts val="0"/>
              </a:spcBef>
              <a:spcAft>
                <a:spcPts val="0"/>
              </a:spcAft>
              <a:buNone/>
              <a:defRPr sz="1000" b="0" i="0">
                <a:solidFill>
                  <a:srgbClr val="222221"/>
                </a:solidFill>
                <a:latin typeface="Gill Sans"/>
                <a:ea typeface="Gill Sans"/>
                <a:cs typeface="Gill Sans"/>
                <a:sym typeface="Gill Sans"/>
              </a:defRPr>
            </a:lvl7pPr>
            <a:lvl8pPr marL="0" marR="0" lvl="7" indent="0" algn="r" rtl="0">
              <a:spcBef>
                <a:spcPts val="0"/>
              </a:spcBef>
              <a:spcAft>
                <a:spcPts val="0"/>
              </a:spcAft>
              <a:buNone/>
              <a:defRPr sz="1000" b="0" i="0">
                <a:solidFill>
                  <a:srgbClr val="222221"/>
                </a:solidFill>
                <a:latin typeface="Gill Sans"/>
                <a:ea typeface="Gill Sans"/>
                <a:cs typeface="Gill Sans"/>
                <a:sym typeface="Gill Sans"/>
              </a:defRPr>
            </a:lvl8pPr>
            <a:lvl9pPr marL="0" marR="0" lvl="8" indent="0" algn="r" rtl="0">
              <a:spcBef>
                <a:spcPts val="0"/>
              </a:spcBef>
              <a:spcAft>
                <a:spcPts val="0"/>
              </a:spcAft>
              <a:buNone/>
              <a:defRPr sz="1000" b="0" i="0">
                <a:solidFill>
                  <a:srgbClr val="22222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pic>
        <p:nvPicPr>
          <p:cNvPr id="43" name="Google Shape;43;p43" descr="Save_the_Children_logo.png"/>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438150" y="6426200"/>
            <a:ext cx="1860550" cy="379413"/>
          </a:xfrm>
          <a:prstGeom prst="rect">
            <a:avLst/>
          </a:prstGeom>
          <a:noFill/>
          <a:ln>
            <a:noFill/>
          </a:ln>
        </p:spPr>
      </p:pic>
      <p:cxnSp>
        <p:nvCxnSpPr>
          <p:cNvPr id="44" name="Google Shape;44;p43"/>
          <p:cNvCxnSpPr/>
          <p:nvPr/>
        </p:nvCxnSpPr>
        <p:spPr>
          <a:xfrm flipH="1">
            <a:off x="2466975" y="6432550"/>
            <a:ext cx="6350" cy="365125"/>
          </a:xfrm>
          <a:prstGeom prst="straightConnector1">
            <a:avLst/>
          </a:prstGeom>
          <a:noFill/>
          <a:ln w="12700" cap="flat" cmpd="sng">
            <a:solidFill>
              <a:schemeClr val="dk1"/>
            </a:solidFill>
            <a:prstDash val="solid"/>
            <a:round/>
            <a:headEnd type="none" w="sm" len="sm"/>
            <a:tailEnd type="none" w="sm" len="sm"/>
          </a:ln>
        </p:spPr>
      </p:cxnSp>
      <p:cxnSp>
        <p:nvCxnSpPr>
          <p:cNvPr id="45" name="Google Shape;45;p43"/>
          <p:cNvCxnSpPr/>
          <p:nvPr/>
        </p:nvCxnSpPr>
        <p:spPr>
          <a:xfrm flipH="1">
            <a:off x="6389688" y="6432550"/>
            <a:ext cx="7937" cy="365125"/>
          </a:xfrm>
          <a:prstGeom prst="straightConnector1">
            <a:avLst/>
          </a:prstGeom>
          <a:noFill/>
          <a:ln w="12700" cap="flat" cmpd="sng">
            <a:solidFill>
              <a:schemeClr val="dk1"/>
            </a:solidFill>
            <a:prstDash val="solid"/>
            <a:round/>
            <a:headEnd type="none" w="sm" len="sm"/>
            <a:tailEnd type="none" w="sm" len="sm"/>
          </a:ln>
        </p:spPr>
      </p:cxnSp>
      <p:pic>
        <p:nvPicPr>
          <p:cNvPr id="46" name="Google Shape;46;p43" descr="Underscore_line.png"/>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423863" y="1123950"/>
            <a:ext cx="8305800" cy="5873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
        <p:cNvGrpSpPr/>
        <p:nvPr/>
      </p:nvGrpSpPr>
      <p:grpSpPr>
        <a:xfrm>
          <a:off x="0" y="0"/>
          <a:ext cx="0" cy="0"/>
          <a:chOff x="0" y="0"/>
          <a:chExt cx="0" cy="0"/>
        </a:xfrm>
      </p:grpSpPr>
      <p:sp>
        <p:nvSpPr>
          <p:cNvPr id="77" name="Google Shape;77;p47"/>
          <p:cNvSpPr/>
          <p:nvPr/>
        </p:nvSpPr>
        <p:spPr>
          <a:xfrm>
            <a:off x="0" y="0"/>
            <a:ext cx="9144000" cy="1172308"/>
          </a:xfrm>
          <a:prstGeom prst="rect">
            <a:avLst/>
          </a:prstGeom>
          <a:gradFill>
            <a:gsLst>
              <a:gs pos="0">
                <a:srgbClr val="FA0007"/>
              </a:gs>
              <a:gs pos="40000">
                <a:srgbClr val="FA0007"/>
              </a:gs>
              <a:gs pos="100000">
                <a:srgbClr val="761706"/>
              </a:gs>
            </a:gsLst>
            <a:lin ang="189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78" name="Google Shape;78;p47"/>
          <p:cNvSpPr/>
          <p:nvPr/>
        </p:nvSpPr>
        <p:spPr>
          <a:xfrm>
            <a:off x="156308" y="149795"/>
            <a:ext cx="8824871" cy="108112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79" name="Google Shape;79;p47"/>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lvl1pPr marR="0" lvl="0" algn="l" rtl="0">
              <a:spcBef>
                <a:spcPts val="0"/>
              </a:spcBef>
              <a:spcAft>
                <a:spcPts val="0"/>
              </a:spcAft>
              <a:buClr>
                <a:schemeClr val="dk1"/>
              </a:buClr>
              <a:buSzPts val="2500"/>
              <a:buFont typeface="Gill Sans"/>
              <a:buNone/>
              <a:defRPr sz="2500" b="1" i="0" u="none" strike="noStrike" cap="none">
                <a:solidFill>
                  <a:schemeClr val="dk1"/>
                </a:solidFill>
                <a:latin typeface="Gill Sans"/>
                <a:ea typeface="Gill Sans"/>
                <a:cs typeface="Gill Sans"/>
                <a:sym typeface="Gill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0" name="Google Shape;80;p47"/>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Clr>
                <a:schemeClr val="dk2"/>
              </a:buClr>
              <a:buSzPts val="1800"/>
              <a:buFont typeface="Arial"/>
              <a:buNone/>
              <a:defRPr sz="1800" b="1" i="0" u="none" strike="noStrike" cap="none">
                <a:solidFill>
                  <a:schemeClr val="dk2"/>
                </a:solidFill>
                <a:latin typeface="Gill Sans"/>
                <a:ea typeface="Gill Sans"/>
                <a:cs typeface="Gill Sans"/>
                <a:sym typeface="Gill Sans"/>
              </a:defRPr>
            </a:lvl1pPr>
            <a:lvl2pPr marL="914400" marR="0" lvl="1" indent="-228600" algn="l" rtl="0">
              <a:spcBef>
                <a:spcPts val="600"/>
              </a:spcBef>
              <a:spcAft>
                <a:spcPts val="0"/>
              </a:spcAft>
              <a:buClr>
                <a:schemeClr val="dk1"/>
              </a:buClr>
              <a:buSzPts val="1500"/>
              <a:buFont typeface="Arial"/>
              <a:buNone/>
              <a:defRPr sz="1500" b="0" i="0" u="none" strike="noStrike" cap="none">
                <a:solidFill>
                  <a:schemeClr val="dk1"/>
                </a:solidFill>
                <a:latin typeface="Gill Sans"/>
                <a:ea typeface="Gill Sans"/>
                <a:cs typeface="Gill Sans"/>
                <a:sym typeface="Gill Sans"/>
              </a:defRPr>
            </a:lvl2pPr>
            <a:lvl3pPr marL="1371600" marR="0" lvl="2" indent="-317500" algn="l" rtl="0">
              <a:spcBef>
                <a:spcPts val="600"/>
              </a:spcBef>
              <a:spcAft>
                <a:spcPts val="0"/>
              </a:spcAft>
              <a:buClr>
                <a:schemeClr val="dk2"/>
              </a:buClr>
              <a:buSzPts val="1400"/>
              <a:buFont typeface="Arial"/>
              <a:buChar char="•"/>
              <a:defRPr sz="1400" b="0" i="0" u="none" strike="noStrike" cap="none">
                <a:solidFill>
                  <a:schemeClr val="dk1"/>
                </a:solidFill>
                <a:latin typeface="Gill Sans"/>
                <a:ea typeface="Gill Sans"/>
                <a:cs typeface="Gill Sans"/>
                <a:sym typeface="Gill Sans"/>
              </a:defRPr>
            </a:lvl3pPr>
            <a:lvl4pPr marL="1828800" marR="0" lvl="3" indent="-311150" algn="l" rtl="0">
              <a:spcBef>
                <a:spcPts val="600"/>
              </a:spcBef>
              <a:spcAft>
                <a:spcPts val="0"/>
              </a:spcAft>
              <a:buClr>
                <a:schemeClr val="dk1"/>
              </a:buClr>
              <a:buSzPts val="1300"/>
              <a:buFont typeface="Arial"/>
              <a:buChar char="–"/>
              <a:defRPr sz="1300" b="0" i="0" u="none" strike="noStrike" cap="none">
                <a:solidFill>
                  <a:schemeClr val="dk1"/>
                </a:solidFill>
                <a:latin typeface="Gill Sans"/>
                <a:ea typeface="Gill Sans"/>
                <a:cs typeface="Gill Sans"/>
                <a:sym typeface="Gill Sans"/>
              </a:defRPr>
            </a:lvl4pPr>
            <a:lvl5pPr marL="2286000" marR="0" lvl="4" indent="-304800" algn="l" rtl="0">
              <a:spcBef>
                <a:spcPts val="600"/>
              </a:spcBef>
              <a:spcAft>
                <a:spcPts val="0"/>
              </a:spcAft>
              <a:buClr>
                <a:schemeClr val="dk2"/>
              </a:buClr>
              <a:buSzPts val="1200"/>
              <a:buFont typeface="Arial"/>
              <a:buChar char="•"/>
              <a:defRPr sz="1200" b="0" i="0" u="none" strike="noStrike" cap="none">
                <a:solidFill>
                  <a:schemeClr val="dk1"/>
                </a:solidFill>
                <a:latin typeface="Gill Sans"/>
                <a:ea typeface="Gill Sans"/>
                <a:cs typeface="Gill Sans"/>
                <a:sym typeface="Gill Sans"/>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ill Sans"/>
                <a:ea typeface="Gill Sans"/>
                <a:cs typeface="Gill Sans"/>
                <a:sym typeface="Gill Sans"/>
              </a:defRPr>
            </a:lvl9pPr>
          </a:lstStyle>
          <a:p>
            <a:endParaRPr/>
          </a:p>
        </p:txBody>
      </p:sp>
      <p:sp>
        <p:nvSpPr>
          <p:cNvPr id="81" name="Google Shape;81;p47"/>
          <p:cNvSpPr txBox="1">
            <a:spLocks noGrp="1"/>
          </p:cNvSpPr>
          <p:nvPr>
            <p:ph type="dt" idx="10"/>
          </p:nvPr>
        </p:nvSpPr>
        <p:spPr>
          <a:xfrm>
            <a:off x="6448991" y="6441019"/>
            <a:ext cx="1581319"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chemeClr val="dk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82" name="Google Shape;82;p47"/>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00" b="0" i="0">
                <a:solidFill>
                  <a:schemeClr val="dk1"/>
                </a:solidFill>
                <a:latin typeface="Gill Sans"/>
                <a:ea typeface="Gill Sans"/>
                <a:cs typeface="Gill Sans"/>
                <a:sym typeface="Gill Sans"/>
              </a:defRPr>
            </a:lvl1pPr>
            <a:lvl2pPr marR="0" lvl="1"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2400" b="0" i="0" u="none" strike="noStrike" cap="none">
                <a:solidFill>
                  <a:schemeClr val="dk1"/>
                </a:solidFill>
                <a:latin typeface="Gill Sans"/>
                <a:ea typeface="Gill Sans"/>
                <a:cs typeface="Gill Sans"/>
                <a:sym typeface="Gill Sans"/>
              </a:defRPr>
            </a:lvl9pPr>
          </a:lstStyle>
          <a:p>
            <a:endParaRPr/>
          </a:p>
        </p:txBody>
      </p:sp>
      <p:sp>
        <p:nvSpPr>
          <p:cNvPr id="83" name="Google Shape;83;p47"/>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000" b="0" i="0">
                <a:solidFill>
                  <a:schemeClr val="dk1"/>
                </a:solidFill>
                <a:latin typeface="Gill Sans"/>
                <a:ea typeface="Gill Sans"/>
                <a:cs typeface="Gill Sans"/>
                <a:sym typeface="Gill Sans"/>
              </a:defRPr>
            </a:lvl1pPr>
            <a:lvl2pPr marL="0" marR="0" lvl="1" indent="0" algn="r" rtl="0">
              <a:spcBef>
                <a:spcPts val="0"/>
              </a:spcBef>
              <a:spcAft>
                <a:spcPts val="0"/>
              </a:spcAft>
              <a:buNone/>
              <a:defRPr sz="1000" b="0" i="0">
                <a:solidFill>
                  <a:schemeClr val="dk1"/>
                </a:solidFill>
                <a:latin typeface="Gill Sans"/>
                <a:ea typeface="Gill Sans"/>
                <a:cs typeface="Gill Sans"/>
                <a:sym typeface="Gill Sans"/>
              </a:defRPr>
            </a:lvl2pPr>
            <a:lvl3pPr marL="0" marR="0" lvl="2" indent="0" algn="r" rtl="0">
              <a:spcBef>
                <a:spcPts val="0"/>
              </a:spcBef>
              <a:spcAft>
                <a:spcPts val="0"/>
              </a:spcAft>
              <a:buNone/>
              <a:defRPr sz="1000" b="0" i="0">
                <a:solidFill>
                  <a:schemeClr val="dk1"/>
                </a:solidFill>
                <a:latin typeface="Gill Sans"/>
                <a:ea typeface="Gill Sans"/>
                <a:cs typeface="Gill Sans"/>
                <a:sym typeface="Gill Sans"/>
              </a:defRPr>
            </a:lvl3pPr>
            <a:lvl4pPr marL="0" marR="0" lvl="3" indent="0" algn="r" rtl="0">
              <a:spcBef>
                <a:spcPts val="0"/>
              </a:spcBef>
              <a:spcAft>
                <a:spcPts val="0"/>
              </a:spcAft>
              <a:buNone/>
              <a:defRPr sz="1000" b="0" i="0">
                <a:solidFill>
                  <a:schemeClr val="dk1"/>
                </a:solidFill>
                <a:latin typeface="Gill Sans"/>
                <a:ea typeface="Gill Sans"/>
                <a:cs typeface="Gill Sans"/>
                <a:sym typeface="Gill Sans"/>
              </a:defRPr>
            </a:lvl4pPr>
            <a:lvl5pPr marL="0" marR="0" lvl="4" indent="0" algn="r" rtl="0">
              <a:spcBef>
                <a:spcPts val="0"/>
              </a:spcBef>
              <a:spcAft>
                <a:spcPts val="0"/>
              </a:spcAft>
              <a:buNone/>
              <a:defRPr sz="1000" b="0" i="0">
                <a:solidFill>
                  <a:schemeClr val="dk1"/>
                </a:solidFill>
                <a:latin typeface="Gill Sans"/>
                <a:ea typeface="Gill Sans"/>
                <a:cs typeface="Gill Sans"/>
                <a:sym typeface="Gill Sans"/>
              </a:defRPr>
            </a:lvl5pPr>
            <a:lvl6pPr marL="0" marR="0" lvl="5" indent="0" algn="r" rtl="0">
              <a:spcBef>
                <a:spcPts val="0"/>
              </a:spcBef>
              <a:spcAft>
                <a:spcPts val="0"/>
              </a:spcAft>
              <a:buNone/>
              <a:defRPr sz="1000" b="0" i="0">
                <a:solidFill>
                  <a:schemeClr val="dk1"/>
                </a:solidFill>
                <a:latin typeface="Gill Sans"/>
                <a:ea typeface="Gill Sans"/>
                <a:cs typeface="Gill Sans"/>
                <a:sym typeface="Gill Sans"/>
              </a:defRPr>
            </a:lvl6pPr>
            <a:lvl7pPr marL="0" marR="0" lvl="6" indent="0" algn="r" rtl="0">
              <a:spcBef>
                <a:spcPts val="0"/>
              </a:spcBef>
              <a:spcAft>
                <a:spcPts val="0"/>
              </a:spcAft>
              <a:buNone/>
              <a:defRPr sz="1000" b="0" i="0">
                <a:solidFill>
                  <a:schemeClr val="dk1"/>
                </a:solidFill>
                <a:latin typeface="Gill Sans"/>
                <a:ea typeface="Gill Sans"/>
                <a:cs typeface="Gill Sans"/>
                <a:sym typeface="Gill Sans"/>
              </a:defRPr>
            </a:lvl7pPr>
            <a:lvl8pPr marL="0" marR="0" lvl="7" indent="0" algn="r" rtl="0">
              <a:spcBef>
                <a:spcPts val="0"/>
              </a:spcBef>
              <a:spcAft>
                <a:spcPts val="0"/>
              </a:spcAft>
              <a:buNone/>
              <a:defRPr sz="1000" b="0" i="0">
                <a:solidFill>
                  <a:schemeClr val="dk1"/>
                </a:solidFill>
                <a:latin typeface="Gill Sans"/>
                <a:ea typeface="Gill Sans"/>
                <a:cs typeface="Gill Sans"/>
                <a:sym typeface="Gill Sans"/>
              </a:defRPr>
            </a:lvl8pPr>
            <a:lvl9pPr marL="0" marR="0" lvl="8" indent="0" algn="r" rtl="0">
              <a:spcBef>
                <a:spcPts val="0"/>
              </a:spcBef>
              <a:spcAft>
                <a:spcPts val="0"/>
              </a:spcAft>
              <a:buNone/>
              <a:defRPr sz="1000" b="0" i="0">
                <a:solidFill>
                  <a:schemeClr val="dk1"/>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GB"/>
              <a:t>‹#›</a:t>
            </a:fld>
            <a:endParaRPr/>
          </a:p>
        </p:txBody>
      </p:sp>
      <p:pic>
        <p:nvPicPr>
          <p:cNvPr id="84" name="Google Shape;84;p47" descr="Save_the_Children_logo.png"/>
          <p:cNvPicPr preferRelativeResize="0"/>
          <p:nvPr/>
        </p:nvPicPr>
        <p:blipFill rotWithShape="1">
          <a:blip r:embed="rId17" cstate="screen">
            <a:alphaModFix/>
            <a:extLst>
              <a:ext uri="{28A0092B-C50C-407E-A947-70E740481C1C}">
                <a14:useLocalDpi xmlns:a14="http://schemas.microsoft.com/office/drawing/2010/main"/>
              </a:ext>
            </a:extLst>
          </a:blip>
          <a:srcRect/>
          <a:stretch/>
        </p:blipFill>
        <p:spPr>
          <a:xfrm>
            <a:off x="437660" y="6425702"/>
            <a:ext cx="1861366" cy="380442"/>
          </a:xfrm>
          <a:prstGeom prst="rect">
            <a:avLst/>
          </a:prstGeom>
          <a:noFill/>
          <a:ln>
            <a:noFill/>
          </a:ln>
        </p:spPr>
      </p:pic>
      <p:cxnSp>
        <p:nvCxnSpPr>
          <p:cNvPr id="85" name="Google Shape;85;p47"/>
          <p:cNvCxnSpPr/>
          <p:nvPr/>
        </p:nvCxnSpPr>
        <p:spPr>
          <a:xfrm flipH="1">
            <a:off x="2466405" y="6432215"/>
            <a:ext cx="6513" cy="365125"/>
          </a:xfrm>
          <a:prstGeom prst="straightConnector1">
            <a:avLst/>
          </a:prstGeom>
          <a:noFill/>
          <a:ln w="12700" cap="flat" cmpd="sng">
            <a:solidFill>
              <a:schemeClr val="dk1"/>
            </a:solidFill>
            <a:prstDash val="solid"/>
            <a:round/>
            <a:headEnd type="none" w="sm" len="sm"/>
            <a:tailEnd type="none" w="sm" len="sm"/>
          </a:ln>
        </p:spPr>
      </p:cxnSp>
      <p:cxnSp>
        <p:nvCxnSpPr>
          <p:cNvPr id="86" name="Google Shape;86;p47"/>
          <p:cNvCxnSpPr/>
          <p:nvPr/>
        </p:nvCxnSpPr>
        <p:spPr>
          <a:xfrm flipH="1">
            <a:off x="6390374" y="6432215"/>
            <a:ext cx="6513" cy="365125"/>
          </a:xfrm>
          <a:prstGeom prst="straightConnector1">
            <a:avLst/>
          </a:prstGeom>
          <a:noFill/>
          <a:ln w="12700" cap="flat" cmpd="sng">
            <a:solidFill>
              <a:schemeClr val="dk1"/>
            </a:solidFill>
            <a:prstDash val="solid"/>
            <a:round/>
            <a:headEnd type="none" w="sm" len="sm"/>
            <a:tailEnd type="none" w="sm" len="sm"/>
          </a:ln>
        </p:spPr>
      </p:cxnSp>
      <p:pic>
        <p:nvPicPr>
          <p:cNvPr id="87" name="Google Shape;87;p47" descr="Underscore_line.png"/>
          <p:cNvPicPr preferRelativeResize="0"/>
          <p:nvPr/>
        </p:nvPicPr>
        <p:blipFill rotWithShape="1">
          <a:blip r:embed="rId18" cstate="screen">
            <a:alphaModFix/>
            <a:extLst>
              <a:ext uri="{28A0092B-C50C-407E-A947-70E740481C1C}">
                <a14:useLocalDpi xmlns:a14="http://schemas.microsoft.com/office/drawing/2010/main"/>
              </a:ext>
            </a:extLst>
          </a:blip>
          <a:srcRect/>
          <a:stretch/>
        </p:blipFill>
        <p:spPr>
          <a:xfrm>
            <a:off x="424636" y="1124217"/>
            <a:ext cx="8305800" cy="5791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17.pn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1"/>
          <p:cNvSpPr txBox="1">
            <a:spLocks noGrp="1"/>
          </p:cNvSpPr>
          <p:nvPr>
            <p:ph type="ctrTitle"/>
          </p:nvPr>
        </p:nvSpPr>
        <p:spPr>
          <a:xfrm>
            <a:off x="627260" y="937256"/>
            <a:ext cx="8319657" cy="916305"/>
          </a:xfrm>
          <a:prstGeom prst="rect">
            <a:avLst/>
          </a:prstGeom>
          <a:noFill/>
          <a:ln>
            <a:noFill/>
          </a:ln>
        </p:spPr>
        <p:txBody>
          <a:bodyPr spcFirstLastPara="1" wrap="square" lIns="0" tIns="0" rIns="0" bIns="0" anchor="t" anchorCtr="0">
            <a:noAutofit/>
          </a:bodyPr>
          <a:lstStyle/>
          <a:p>
            <a:pPr marL="0" lvl="0" indent="0" algn="l" rtl="0">
              <a:lnSpc>
                <a:spcPct val="95000"/>
              </a:lnSpc>
              <a:spcBef>
                <a:spcPts val="0"/>
              </a:spcBef>
              <a:spcAft>
                <a:spcPts val="0"/>
              </a:spcAft>
              <a:buNone/>
            </a:pPr>
            <a:br>
              <a:rPr lang="en-GB" sz="2400" b="1"/>
            </a:br>
            <a:r>
              <a:rPr lang="en-GB" sz="2400" b="1"/>
              <a:t>2. </a:t>
            </a:r>
            <a:r>
              <a:rPr lang="en-GB" sz="2400" b="1">
                <a:latin typeface="Oswald"/>
                <a:ea typeface="Oswald"/>
                <a:cs typeface="Oswald"/>
                <a:sym typeface="Oswald"/>
              </a:rPr>
              <a:t>Alimentación y Lactancia para Niños Pequeños</a:t>
            </a:r>
            <a:endParaRPr sz="4300" b="1"/>
          </a:p>
        </p:txBody>
      </p:sp>
      <p:sp>
        <p:nvSpPr>
          <p:cNvPr id="195" name="Google Shape;195;p1"/>
          <p:cNvSpPr/>
          <p:nvPr/>
        </p:nvSpPr>
        <p:spPr>
          <a:xfrm>
            <a:off x="6737892" y="6360352"/>
            <a:ext cx="1497526"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b="0" i="0" u="none" strike="noStrike" cap="none">
                <a:solidFill>
                  <a:schemeClr val="lt1"/>
                </a:solidFill>
                <a:latin typeface="Gill Sans"/>
                <a:ea typeface="Gill Sans"/>
                <a:cs typeface="Gill Sans"/>
                <a:sym typeface="Gill Sans"/>
              </a:rPr>
              <a:t>Louis Leeson/Save the Children</a:t>
            </a:r>
            <a:endParaRPr sz="800">
              <a:solidFill>
                <a:schemeClr val="lt1"/>
              </a:solidFill>
              <a:latin typeface="Gill Sans"/>
              <a:ea typeface="Gill Sans"/>
              <a:cs typeface="Gill Sans"/>
              <a:sym typeface="Gill Sans"/>
            </a:endParaRPr>
          </a:p>
        </p:txBody>
      </p:sp>
      <p:pic>
        <p:nvPicPr>
          <p:cNvPr id="196" name="Google Shape;196;p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890553" y="214301"/>
            <a:ext cx="2772310" cy="884846"/>
          </a:xfrm>
          <a:prstGeom prst="rect">
            <a:avLst/>
          </a:prstGeom>
          <a:noFill/>
          <a:ln>
            <a:noFill/>
          </a:ln>
        </p:spPr>
      </p:pic>
      <p:pic>
        <p:nvPicPr>
          <p:cNvPr id="197" name="Google Shape;197;p1" descr="Logotipo&#10;&#10;Descripción generada automáticamente"/>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5577111" y="314176"/>
            <a:ext cx="1174217" cy="623080"/>
          </a:xfrm>
          <a:prstGeom prst="rect">
            <a:avLst/>
          </a:prstGeom>
          <a:noFill/>
          <a:ln>
            <a:noFill/>
          </a:ln>
        </p:spPr>
      </p:pic>
      <p:pic>
        <p:nvPicPr>
          <p:cNvPr id="198" name="Google Shape;198;p1" descr="Una imagen que contiene una interfaz gráfica de usuario&#10;&#10;Descripción generada automáticamente"/>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7171157" y="313372"/>
            <a:ext cx="1135089" cy="623080"/>
          </a:xfrm>
          <a:prstGeom prst="rect">
            <a:avLst/>
          </a:prstGeom>
          <a:noFill/>
          <a:ln>
            <a:noFill/>
          </a:ln>
        </p:spPr>
      </p:pic>
      <p:sp>
        <p:nvSpPr>
          <p:cNvPr id="199" name="Google Shape;199;p1"/>
          <p:cNvSpPr txBox="1"/>
          <p:nvPr/>
        </p:nvSpPr>
        <p:spPr>
          <a:xfrm>
            <a:off x="627260" y="2293362"/>
            <a:ext cx="3126593" cy="92333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000">
                <a:solidFill>
                  <a:schemeClr val="dk1"/>
                </a:solidFill>
                <a:latin typeface="Gill Sans"/>
                <a:ea typeface="Gill Sans"/>
                <a:cs typeface="Gill Sans"/>
                <a:sym typeface="Gill Sans"/>
              </a:rPr>
              <a:t>Alison Donnelly GNC Technical Alliance </a:t>
            </a:r>
            <a:endParaRPr/>
          </a:p>
          <a:p>
            <a:pPr marL="0" marR="0" lvl="0" indent="0" algn="l" rtl="0">
              <a:spcBef>
                <a:spcPts val="0"/>
              </a:spcBef>
              <a:spcAft>
                <a:spcPts val="0"/>
              </a:spcAft>
              <a:buNone/>
            </a:pPr>
            <a:endParaRPr sz="2000">
              <a:solidFill>
                <a:schemeClr val="dk1"/>
              </a:solidFill>
              <a:latin typeface="Gill Sans"/>
              <a:ea typeface="Gill Sans"/>
              <a:cs typeface="Gill Sans"/>
              <a:sym typeface="Gill Sans"/>
            </a:endParaRPr>
          </a:p>
        </p:txBody>
      </p:sp>
      <p:pic>
        <p:nvPicPr>
          <p:cNvPr id="200" name="Google Shape;200;p1"/>
          <p:cNvPicPr preferRelativeResize="0"/>
          <p:nvPr/>
        </p:nvPicPr>
        <p:blipFill rotWithShape="1">
          <a:blip r:embed="rId6">
            <a:alphaModFix/>
          </a:blip>
          <a:srcRect/>
          <a:stretch/>
        </p:blipFill>
        <p:spPr>
          <a:xfrm>
            <a:off x="3491875" y="1992275"/>
            <a:ext cx="6715475" cy="3724975"/>
          </a:xfrm>
          <a:prstGeom prst="rect">
            <a:avLst/>
          </a:prstGeom>
          <a:noFill/>
          <a:ln>
            <a:noFill/>
          </a:ln>
        </p:spPr>
      </p:pic>
      <p:sp>
        <p:nvSpPr>
          <p:cNvPr id="201" name="Google Shape;201;p1"/>
          <p:cNvSpPr txBox="1"/>
          <p:nvPr/>
        </p:nvSpPr>
        <p:spPr>
          <a:xfrm>
            <a:off x="3733276" y="5717259"/>
            <a:ext cx="1584176" cy="46166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500">
                <a:solidFill>
                  <a:schemeClr val="dk1"/>
                </a:solidFill>
                <a:latin typeface="Gill Sans"/>
                <a:ea typeface="Gill Sans"/>
                <a:cs typeface="Gill Sans"/>
                <a:sym typeface="Gill Sans"/>
              </a:rPr>
              <a:t>Source PAHO/WHO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10"/>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ctr" anchorCtr="0">
            <a:normAutofit/>
          </a:bodyPr>
          <a:lstStyle/>
          <a:p>
            <a:pPr marL="0" lvl="0" indent="0" algn="l" rtl="0">
              <a:spcBef>
                <a:spcPts val="0"/>
              </a:spcBef>
              <a:spcAft>
                <a:spcPts val="0"/>
              </a:spcAft>
              <a:buClr>
                <a:schemeClr val="dk1"/>
              </a:buClr>
              <a:buSzPts val="2500"/>
              <a:buFont typeface="Gill Sans"/>
              <a:buNone/>
            </a:pPr>
            <a:r>
              <a:rPr lang="en-GB"/>
              <a:t>Mayores riesgos para los niños no amamantados</a:t>
            </a:r>
            <a:endParaRPr/>
          </a:p>
        </p:txBody>
      </p:sp>
      <p:pic>
        <p:nvPicPr>
          <p:cNvPr id="321" name="Google Shape;321;p10"/>
          <p:cNvPicPr preferRelativeResize="0">
            <a:picLocks noGrp="1"/>
          </p:cNvPicPr>
          <p:nvPr>
            <p:ph type="body" idx="1"/>
          </p:nvPr>
        </p:nvPicPr>
        <p:blipFill rotWithShape="1">
          <a:blip r:embed="rId3">
            <a:alphaModFix/>
          </a:blip>
          <a:srcRect/>
          <a:stretch/>
        </p:blipFill>
        <p:spPr>
          <a:xfrm>
            <a:off x="562987" y="1268762"/>
            <a:ext cx="8241288" cy="5275883"/>
          </a:xfrm>
          <a:prstGeom prst="rect">
            <a:avLst/>
          </a:prstGeom>
          <a:noFill/>
          <a:ln>
            <a:noFill/>
          </a:ln>
        </p:spPr>
      </p:pic>
      <p:sp>
        <p:nvSpPr>
          <p:cNvPr id="322" name="Google Shape;322;p10"/>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000" b="0" i="0">
                <a:solidFill>
                  <a:schemeClr val="dk1"/>
                </a:solidFill>
                <a:latin typeface="Gill Sans"/>
                <a:ea typeface="Gill Sans"/>
                <a:cs typeface="Gill Sans"/>
                <a:sym typeface="Gill Sans"/>
              </a:rPr>
              <a:t>IYCF-E TRAINING: WHY IS IYCF-E IMPORTANT?</a:t>
            </a:r>
            <a:endParaRPr sz="1000" b="0" i="0">
              <a:solidFill>
                <a:srgbClr val="222221"/>
              </a:solidFill>
              <a:latin typeface="Gill Sans"/>
              <a:ea typeface="Gill Sans"/>
              <a:cs typeface="Gill Sans"/>
              <a:sym typeface="Gill Sans"/>
            </a:endParaRPr>
          </a:p>
        </p:txBody>
      </p:sp>
      <p:sp>
        <p:nvSpPr>
          <p:cNvPr id="323" name="Google Shape;323;p10"/>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000" b="0" i="0">
                <a:solidFill>
                  <a:schemeClr val="dk1"/>
                </a:solidFill>
                <a:latin typeface="Gill Sans"/>
                <a:ea typeface="Gill Sans"/>
                <a:cs typeface="Gill Sans"/>
                <a:sym typeface="Gill Sans"/>
              </a:rPr>
              <a:t>10</a:t>
            </a:fld>
            <a:endParaRPr sz="1000" b="0" i="0">
              <a:solidFill>
                <a:schemeClr val="dk1"/>
              </a:solidFill>
              <a:latin typeface="Gill Sans"/>
              <a:ea typeface="Gill Sans"/>
              <a:cs typeface="Gill Sans"/>
              <a:sym typeface="Gill Sans"/>
            </a:endParaRPr>
          </a:p>
        </p:txBody>
      </p:sp>
      <p:sp>
        <p:nvSpPr>
          <p:cNvPr id="324" name="Google Shape;324;p10"/>
          <p:cNvSpPr txBox="1"/>
          <p:nvPr/>
        </p:nvSpPr>
        <p:spPr>
          <a:xfrm>
            <a:off x="597803" y="1268762"/>
            <a:ext cx="7936302" cy="461665"/>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GB" sz="1500" b="1">
                <a:solidFill>
                  <a:schemeClr val="dk1"/>
                </a:solidFill>
                <a:latin typeface="Gill Sans"/>
                <a:ea typeface="Gill Sans"/>
                <a:cs typeface="Gill Sans"/>
                <a:sym typeface="Gill Sans"/>
              </a:rPr>
              <a:t>Riesgo relativo de no lactancia materna para infecciones y mortalidad en comparación con la lactancia materna exclusiva durante 0-5 meses</a:t>
            </a:r>
            <a:endParaRPr/>
          </a:p>
        </p:txBody>
      </p:sp>
      <p:sp>
        <p:nvSpPr>
          <p:cNvPr id="325" name="Google Shape;325;p10"/>
          <p:cNvSpPr txBox="1"/>
          <p:nvPr/>
        </p:nvSpPr>
        <p:spPr>
          <a:xfrm>
            <a:off x="7228935" y="2001328"/>
            <a:ext cx="983411" cy="646331"/>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GB" sz="1400">
                <a:solidFill>
                  <a:schemeClr val="dk1"/>
                </a:solidFill>
                <a:latin typeface="Gill Sans"/>
                <a:ea typeface="Gill Sans"/>
                <a:cs typeface="Gill Sans"/>
                <a:sym typeface="Gill Sans"/>
              </a:rPr>
              <a:t>Lactancia materna exclusiva </a:t>
            </a:r>
            <a:endParaRPr/>
          </a:p>
        </p:txBody>
      </p:sp>
      <p:sp>
        <p:nvSpPr>
          <p:cNvPr id="326" name="Google Shape;326;p10"/>
          <p:cNvSpPr txBox="1"/>
          <p:nvPr/>
        </p:nvSpPr>
        <p:spPr>
          <a:xfrm>
            <a:off x="7228935" y="2794958"/>
            <a:ext cx="983411" cy="623248"/>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GB" sz="1350">
                <a:solidFill>
                  <a:schemeClr val="dk1"/>
                </a:solidFill>
                <a:latin typeface="Gill Sans"/>
                <a:ea typeface="Gill Sans"/>
                <a:cs typeface="Gill Sans"/>
                <a:sym typeface="Gill Sans"/>
              </a:rPr>
              <a:t>Lactancia materna predominante</a:t>
            </a:r>
            <a:endParaRPr/>
          </a:p>
        </p:txBody>
      </p:sp>
      <p:sp>
        <p:nvSpPr>
          <p:cNvPr id="327" name="Google Shape;327;p10"/>
          <p:cNvSpPr txBox="1"/>
          <p:nvPr/>
        </p:nvSpPr>
        <p:spPr>
          <a:xfrm>
            <a:off x="7228935" y="3502041"/>
            <a:ext cx="983411" cy="892552"/>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GB" sz="1400">
                <a:solidFill>
                  <a:schemeClr val="dk1"/>
                </a:solidFill>
                <a:latin typeface="Gill Sans"/>
                <a:ea typeface="Gill Sans"/>
                <a:cs typeface="Gill Sans"/>
                <a:sym typeface="Gill Sans"/>
              </a:rPr>
              <a:t>Lactancia materna parcial</a:t>
            </a:r>
            <a:br>
              <a:rPr lang="en-GB" sz="1500">
                <a:solidFill>
                  <a:schemeClr val="dk1"/>
                </a:solidFill>
                <a:latin typeface="Gill Sans"/>
                <a:ea typeface="Gill Sans"/>
                <a:cs typeface="Gill Sans"/>
                <a:sym typeface="Gill Sans"/>
              </a:rPr>
            </a:br>
            <a:endParaRPr/>
          </a:p>
        </p:txBody>
      </p:sp>
      <p:sp>
        <p:nvSpPr>
          <p:cNvPr id="328" name="Google Shape;328;p10"/>
          <p:cNvSpPr txBox="1"/>
          <p:nvPr/>
        </p:nvSpPr>
        <p:spPr>
          <a:xfrm>
            <a:off x="7228935" y="4269876"/>
            <a:ext cx="983411" cy="461665"/>
          </a:xfrm>
          <a:prstGeom prst="rect">
            <a:avLst/>
          </a:prstGeom>
          <a:solidFill>
            <a:schemeClr val="lt1"/>
          </a:solidFill>
          <a:ln>
            <a:noFill/>
          </a:ln>
        </p:spPr>
        <p:txBody>
          <a:bodyPr spcFirstLastPara="1" wrap="square" lIns="0" tIns="0" rIns="0" bIns="0" anchor="t" anchorCtr="0">
            <a:spAutoFit/>
          </a:bodyPr>
          <a:lstStyle/>
          <a:p>
            <a:pPr marL="0" marR="0" lvl="0" indent="0" algn="l" rtl="0">
              <a:spcBef>
                <a:spcPts val="0"/>
              </a:spcBef>
              <a:spcAft>
                <a:spcPts val="0"/>
              </a:spcAft>
              <a:buNone/>
            </a:pPr>
            <a:r>
              <a:rPr lang="en-GB" sz="1500">
                <a:solidFill>
                  <a:schemeClr val="dk1"/>
                </a:solidFill>
                <a:latin typeface="Gill Sans"/>
                <a:ea typeface="Gill Sans"/>
                <a:cs typeface="Gill Sans"/>
                <a:sym typeface="Gill Sans"/>
              </a:rPr>
              <a:t>No amamantar</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11"/>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Alimentación mixta</a:t>
            </a:r>
            <a:br>
              <a:rPr lang="en-GB"/>
            </a:br>
            <a:endParaRPr b="1"/>
          </a:p>
        </p:txBody>
      </p:sp>
      <p:sp>
        <p:nvSpPr>
          <p:cNvPr id="335" name="Google Shape;335;p11"/>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3200"/>
              <a:buNone/>
            </a:pPr>
            <a:r>
              <a:rPr lang="en-GB" sz="3200" b="0">
                <a:solidFill>
                  <a:schemeClr val="dk1"/>
                </a:solidFill>
              </a:rPr>
              <a:t> ¿Definición?</a:t>
            </a:r>
            <a:br>
              <a:rPr lang="en-GB" sz="4800" b="0">
                <a:solidFill>
                  <a:schemeClr val="dk1"/>
                </a:solidFill>
              </a:rPr>
            </a:br>
            <a:r>
              <a:rPr lang="en-GB" sz="2400" b="0">
                <a:solidFill>
                  <a:schemeClr val="dk1"/>
                </a:solidFill>
              </a:rPr>
              <a:t>Para alimentar a un bebé menor de 6 meses con leche materna Y otros alimentos o líquidos</a:t>
            </a:r>
            <a:br>
              <a:rPr lang="en-GB" sz="2400" b="0">
                <a:solidFill>
                  <a:schemeClr val="dk1"/>
                </a:solidFill>
              </a:rPr>
            </a:br>
            <a:endParaRPr sz="3600" b="0">
              <a:solidFill>
                <a:schemeClr val="dk1"/>
              </a:solidFill>
              <a:latin typeface="Gill Sans"/>
              <a:ea typeface="Gill Sans"/>
              <a:cs typeface="Gill Sans"/>
              <a:sym typeface="Gill Sans"/>
            </a:endParaRPr>
          </a:p>
        </p:txBody>
      </p:sp>
      <p:sp>
        <p:nvSpPr>
          <p:cNvPr id="336" name="Google Shape;336;p11"/>
          <p:cNvSpPr txBox="1">
            <a:spLocks noGrp="1"/>
          </p:cNvSpPr>
          <p:nvPr>
            <p:ph type="body" idx="2"/>
          </p:nvPr>
        </p:nvSpPr>
        <p:spPr>
          <a:xfrm>
            <a:off x="521882" y="690873"/>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Definición</a:t>
            </a:r>
            <a:br>
              <a:rPr lang="en-GB"/>
            </a:br>
            <a:endParaRPr/>
          </a:p>
        </p:txBody>
      </p:sp>
      <p:pic>
        <p:nvPicPr>
          <p:cNvPr id="337" name="Google Shape;337;p11" descr="mixed feeding.jpg"/>
          <p:cNvPicPr preferRelativeResize="0"/>
          <p:nvPr/>
        </p:nvPicPr>
        <p:blipFill rotWithShape="1">
          <a:blip r:embed="rId3">
            <a:alphaModFix/>
          </a:blip>
          <a:srcRect/>
          <a:stretch/>
        </p:blipFill>
        <p:spPr>
          <a:xfrm>
            <a:off x="3963176" y="3465060"/>
            <a:ext cx="3916541" cy="2516586"/>
          </a:xfrm>
          <a:prstGeom prst="rect">
            <a:avLst/>
          </a:prstGeom>
          <a:noFill/>
          <a:ln>
            <a:noFill/>
          </a:ln>
        </p:spPr>
      </p:pic>
      <p:sp>
        <p:nvSpPr>
          <p:cNvPr id="338" name="Google Shape;338;p11"/>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339" name="Google Shape;339;p11"/>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3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12"/>
          <p:cNvSpPr txBox="1">
            <a:spLocks noGrp="1"/>
          </p:cNvSpPr>
          <p:nvPr>
            <p:ph type="title"/>
          </p:nvPr>
        </p:nvSpPr>
        <p:spPr>
          <a:xfrm>
            <a:off x="436562" y="550861"/>
            <a:ext cx="8270711" cy="159033"/>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Alimentación mixta</a:t>
            </a:r>
            <a:br>
              <a:rPr lang="en-GB"/>
            </a:br>
            <a:endParaRPr b="1"/>
          </a:p>
        </p:txBody>
      </p:sp>
      <p:sp>
        <p:nvSpPr>
          <p:cNvPr id="346" name="Google Shape;346;p12"/>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457200" lvl="0" indent="-457200" algn="l" rtl="0">
              <a:spcBef>
                <a:spcPts val="0"/>
              </a:spcBef>
              <a:spcAft>
                <a:spcPts val="0"/>
              </a:spcAft>
              <a:buClr>
                <a:schemeClr val="dk2"/>
              </a:buClr>
              <a:buSzPts val="2400"/>
              <a:buFont typeface="Arial"/>
              <a:buChar char="•"/>
            </a:pPr>
            <a:r>
              <a:rPr lang="en-GB" sz="2400" b="0">
                <a:solidFill>
                  <a:schemeClr val="dk1"/>
                </a:solidFill>
              </a:rPr>
              <a:t>Presiones sociales</a:t>
            </a:r>
            <a:br>
              <a:rPr lang="en-GB" sz="2400" b="0">
                <a:solidFill>
                  <a:schemeClr val="dk1"/>
                </a:solidFill>
              </a:rPr>
            </a:br>
            <a:r>
              <a:rPr lang="en-GB" sz="2400" b="0">
                <a:solidFill>
                  <a:schemeClr val="dk1"/>
                </a:solidFill>
              </a:rPr>
              <a:t>Creencias culturales</a:t>
            </a:r>
            <a:endParaRPr sz="2400" b="0">
              <a:solidFill>
                <a:schemeClr val="dk1"/>
              </a:solidFill>
            </a:endParaRPr>
          </a:p>
          <a:p>
            <a:pPr marL="0" lvl="0" indent="0" algn="l" rtl="0">
              <a:spcBef>
                <a:spcPts val="600"/>
              </a:spcBef>
              <a:spcAft>
                <a:spcPts val="0"/>
              </a:spcAft>
              <a:buClr>
                <a:schemeClr val="dk2"/>
              </a:buClr>
              <a:buSzPts val="2400"/>
              <a:buNone/>
            </a:pPr>
            <a:r>
              <a:rPr lang="en-GB" sz="2400" b="0">
                <a:solidFill>
                  <a:schemeClr val="dk1"/>
                </a:solidFill>
              </a:rPr>
              <a:t>El niño parece hambriento/ sediento (LM no es "suficiente")</a:t>
            </a:r>
            <a:endParaRPr/>
          </a:p>
          <a:p>
            <a:pPr marL="457200" lvl="0" indent="-457200" algn="l" rtl="0">
              <a:spcBef>
                <a:spcPts val="600"/>
              </a:spcBef>
              <a:spcAft>
                <a:spcPts val="0"/>
              </a:spcAft>
              <a:buClr>
                <a:schemeClr val="dk2"/>
              </a:buClr>
              <a:buSzPts val="2400"/>
              <a:buFont typeface="Arial"/>
              <a:buChar char="•"/>
            </a:pPr>
            <a:r>
              <a:rPr lang="en-GB" sz="2400" b="0">
                <a:solidFill>
                  <a:schemeClr val="dk1"/>
                </a:solidFill>
              </a:rPr>
              <a:t>No se acepta la separación de la madre del bebé durante largos períodos y no se acepta la administración (o manipulación de leche extraída)</a:t>
            </a:r>
            <a:br>
              <a:rPr lang="en-GB" sz="2400" b="0">
                <a:solidFill>
                  <a:schemeClr val="dk1"/>
                </a:solidFill>
              </a:rPr>
            </a:br>
            <a:r>
              <a:rPr lang="en-GB" sz="2400" b="0">
                <a:solidFill>
                  <a:schemeClr val="dk1"/>
                </a:solidFill>
              </a:rPr>
              <a:t>No creas que la lactancia materna exclusiva es importante o possible</a:t>
            </a:r>
            <a:endParaRPr/>
          </a:p>
          <a:p>
            <a:pPr marL="0" lvl="0" indent="0" algn="l" rtl="0">
              <a:spcBef>
                <a:spcPts val="600"/>
              </a:spcBef>
              <a:spcAft>
                <a:spcPts val="0"/>
              </a:spcAft>
              <a:buClr>
                <a:schemeClr val="dk2"/>
              </a:buClr>
              <a:buSzPts val="2400"/>
              <a:buNone/>
            </a:pPr>
            <a:br>
              <a:rPr lang="en-GB" sz="2400" b="0"/>
            </a:br>
            <a:endParaRPr sz="4000">
              <a:latin typeface="Gill Sans"/>
              <a:ea typeface="Gill Sans"/>
              <a:cs typeface="Gill Sans"/>
              <a:sym typeface="Gill Sans"/>
            </a:endParaRPr>
          </a:p>
          <a:p>
            <a:pPr marL="342900" lvl="0" indent="-88900" algn="l" rtl="0">
              <a:spcBef>
                <a:spcPts val="600"/>
              </a:spcBef>
              <a:spcAft>
                <a:spcPts val="0"/>
              </a:spcAft>
              <a:buClr>
                <a:schemeClr val="dk2"/>
              </a:buClr>
              <a:buSzPts val="4000"/>
              <a:buFont typeface="Arial"/>
              <a:buNone/>
            </a:pPr>
            <a:endParaRPr sz="4000">
              <a:latin typeface="Gill Sans"/>
              <a:ea typeface="Gill Sans"/>
              <a:cs typeface="Gill Sans"/>
              <a:sym typeface="Gill Sans"/>
            </a:endParaRPr>
          </a:p>
        </p:txBody>
      </p:sp>
      <p:sp>
        <p:nvSpPr>
          <p:cNvPr id="347" name="Google Shape;347;p12"/>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Razones</a:t>
            </a:r>
            <a:br>
              <a:rPr lang="en-GB"/>
            </a:br>
            <a:endParaRPr/>
          </a:p>
        </p:txBody>
      </p:sp>
      <p:sp>
        <p:nvSpPr>
          <p:cNvPr id="348" name="Google Shape;348;p12"/>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349" name="Google Shape;349;p12"/>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13"/>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Alimentación mixta</a:t>
            </a:r>
            <a:br>
              <a:rPr lang="en-GB"/>
            </a:br>
            <a:endParaRPr b="1"/>
          </a:p>
        </p:txBody>
      </p:sp>
      <p:sp>
        <p:nvSpPr>
          <p:cNvPr id="356" name="Google Shape;356;p13"/>
          <p:cNvSpPr txBox="1">
            <a:spLocks noGrp="1"/>
          </p:cNvSpPr>
          <p:nvPr>
            <p:ph type="body" idx="1"/>
          </p:nvPr>
        </p:nvSpPr>
        <p:spPr>
          <a:xfrm>
            <a:off x="431147" y="1499130"/>
            <a:ext cx="8276127" cy="4420308"/>
          </a:xfrm>
          <a:prstGeom prst="rect">
            <a:avLst/>
          </a:prstGeom>
          <a:noFill/>
          <a:ln>
            <a:noFill/>
          </a:ln>
        </p:spPr>
        <p:txBody>
          <a:bodyPr spcFirstLastPara="1" wrap="square" lIns="0" tIns="0" rIns="0" bIns="0" anchor="t" anchorCtr="0">
            <a:noAutofit/>
          </a:bodyPr>
          <a:lstStyle/>
          <a:p>
            <a:pPr marL="342900" lvl="0" indent="-342900" algn="l" rtl="0">
              <a:spcBef>
                <a:spcPts val="0"/>
              </a:spcBef>
              <a:spcAft>
                <a:spcPts val="0"/>
              </a:spcAft>
              <a:buClr>
                <a:schemeClr val="dk2"/>
              </a:buClr>
              <a:buSzPts val="2400"/>
              <a:buFont typeface="Arial"/>
              <a:buChar char="•"/>
            </a:pPr>
            <a:r>
              <a:rPr lang="en-GB" sz="2400" b="0">
                <a:solidFill>
                  <a:schemeClr val="dk1"/>
                </a:solidFill>
              </a:rPr>
              <a:t>Crea un ciclo negativo</a:t>
            </a:r>
            <a:br>
              <a:rPr lang="en-GB" sz="2400" b="0">
                <a:solidFill>
                  <a:schemeClr val="dk1"/>
                </a:solidFill>
              </a:rPr>
            </a:br>
            <a:r>
              <a:rPr lang="en-GB" sz="2400" b="0">
                <a:solidFill>
                  <a:schemeClr val="dk1"/>
                </a:solidFill>
              </a:rPr>
              <a:t>Problema de limpieza (botellas, tetinas, artículos para preparación)</a:t>
            </a:r>
            <a:br>
              <a:rPr lang="en-GB" sz="2400" b="0">
                <a:solidFill>
                  <a:schemeClr val="dk1"/>
                </a:solidFill>
              </a:rPr>
            </a:br>
            <a:r>
              <a:rPr lang="en-GB" sz="2400" b="0">
                <a:solidFill>
                  <a:schemeClr val="dk1"/>
                </a:solidFill>
              </a:rPr>
              <a:t>Nutrición restringida y beneficio inmunológico</a:t>
            </a:r>
            <a:br>
              <a:rPr lang="en-GB" sz="2400" b="0">
                <a:solidFill>
                  <a:schemeClr val="dk1"/>
                </a:solidFill>
              </a:rPr>
            </a:br>
            <a:r>
              <a:rPr lang="en-GB" sz="2400" b="0">
                <a:solidFill>
                  <a:schemeClr val="dk1"/>
                </a:solidFill>
              </a:rPr>
              <a:t>Poco fiable</a:t>
            </a:r>
            <a:br>
              <a:rPr lang="en-GB" sz="2400" b="0">
                <a:solidFill>
                  <a:schemeClr val="dk1"/>
                </a:solidFill>
              </a:rPr>
            </a:br>
            <a:r>
              <a:rPr lang="en-GB" sz="2400" b="0">
                <a:solidFill>
                  <a:schemeClr val="dk1"/>
                </a:solidFill>
              </a:rPr>
              <a:t>Preparación inadecuada</a:t>
            </a:r>
            <a:br>
              <a:rPr lang="en-GB" sz="2400" b="0">
                <a:solidFill>
                  <a:schemeClr val="dk1"/>
                </a:solidFill>
              </a:rPr>
            </a:br>
            <a:r>
              <a:rPr lang="en-GB" sz="2400" b="0">
                <a:solidFill>
                  <a:schemeClr val="dk1"/>
                </a:solidFill>
              </a:rPr>
              <a:t>Daño a la pared intestinal del bebé pequeño</a:t>
            </a:r>
            <a:br>
              <a:rPr lang="en-GB" sz="2400" b="0">
                <a:solidFill>
                  <a:schemeClr val="dk1"/>
                </a:solidFill>
              </a:rPr>
            </a:br>
            <a:r>
              <a:rPr lang="en-GB" sz="2400" b="0">
                <a:solidFill>
                  <a:schemeClr val="dk1"/>
                </a:solidFill>
              </a:rPr>
              <a:t>Mayor riesgo de desnutrición y muerte</a:t>
            </a:r>
            <a:endParaRPr sz="2400"/>
          </a:p>
          <a:p>
            <a:pPr marL="342900" lvl="0" indent="-190500" algn="l" rtl="0">
              <a:spcBef>
                <a:spcPts val="600"/>
              </a:spcBef>
              <a:spcAft>
                <a:spcPts val="0"/>
              </a:spcAft>
              <a:buClr>
                <a:schemeClr val="dk2"/>
              </a:buClr>
              <a:buSzPts val="2400"/>
              <a:buFont typeface="Arial"/>
              <a:buNone/>
            </a:pPr>
            <a:endParaRPr sz="2400"/>
          </a:p>
          <a:p>
            <a:pPr marL="342900" lvl="0" indent="-190500" algn="l" rtl="0">
              <a:spcBef>
                <a:spcPts val="600"/>
              </a:spcBef>
              <a:spcAft>
                <a:spcPts val="0"/>
              </a:spcAft>
              <a:buClr>
                <a:schemeClr val="dk2"/>
              </a:buClr>
              <a:buSzPts val="2400"/>
              <a:buFont typeface="Arial"/>
              <a:buNone/>
            </a:pPr>
            <a:endParaRPr sz="2400"/>
          </a:p>
        </p:txBody>
      </p:sp>
      <p:sp>
        <p:nvSpPr>
          <p:cNvPr id="357" name="Google Shape;357;p13"/>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Peligros</a:t>
            </a:r>
            <a:br>
              <a:rPr lang="en-GB"/>
            </a:br>
            <a:endParaRPr/>
          </a:p>
        </p:txBody>
      </p:sp>
      <p:sp>
        <p:nvSpPr>
          <p:cNvPr id="358" name="Google Shape;358;p13"/>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359" name="Google Shape;359;p13"/>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4"/>
          <p:cNvSpPr txBox="1">
            <a:spLocks noGrp="1"/>
          </p:cNvSpPr>
          <p:nvPr>
            <p:ph type="title"/>
          </p:nvPr>
        </p:nvSpPr>
        <p:spPr>
          <a:xfrm>
            <a:off x="425122" y="664175"/>
            <a:ext cx="8282152" cy="45719"/>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Alimentación mixta</a:t>
            </a:r>
            <a:br>
              <a:rPr lang="en-GB"/>
            </a:br>
            <a:endParaRPr b="1"/>
          </a:p>
        </p:txBody>
      </p:sp>
      <p:sp>
        <p:nvSpPr>
          <p:cNvPr id="366" name="Google Shape;366;p14"/>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FF0000"/>
              </a:buClr>
              <a:buSzPts val="2400"/>
              <a:buNone/>
            </a:pPr>
            <a:r>
              <a:rPr lang="en-GB" sz="2400" b="0">
                <a:solidFill>
                  <a:srgbClr val="FF0000"/>
                </a:solidFill>
              </a:rPr>
              <a:t>Por lo tanto: </a:t>
            </a:r>
            <a:br>
              <a:rPr lang="en-GB" sz="2400" b="0">
                <a:solidFill>
                  <a:srgbClr val="FF0000"/>
                </a:solidFill>
              </a:rPr>
            </a:br>
            <a:endParaRPr sz="2400" b="0">
              <a:solidFill>
                <a:schemeClr val="dk1"/>
              </a:solidFill>
            </a:endParaRPr>
          </a:p>
          <a:p>
            <a:pPr marL="0" lvl="0" indent="0" algn="ctr" rtl="0">
              <a:spcBef>
                <a:spcPts val="600"/>
              </a:spcBef>
              <a:spcAft>
                <a:spcPts val="0"/>
              </a:spcAft>
              <a:buClr>
                <a:schemeClr val="dk1"/>
              </a:buClr>
              <a:buSzPts val="2400"/>
              <a:buNone/>
            </a:pPr>
            <a:r>
              <a:rPr lang="en-GB" sz="2400" b="0">
                <a:solidFill>
                  <a:schemeClr val="dk1"/>
                </a:solidFill>
              </a:rPr>
              <a:t>No recomendado</a:t>
            </a:r>
            <a:br>
              <a:rPr lang="en-GB" sz="2400" b="0">
                <a:solidFill>
                  <a:schemeClr val="dk1"/>
                </a:solidFill>
              </a:rPr>
            </a:br>
            <a:r>
              <a:rPr lang="en-GB" sz="2400" b="0">
                <a:solidFill>
                  <a:schemeClr val="dk1"/>
                </a:solidFill>
              </a:rPr>
              <a:t>Volver a la lactancia materna exclusiva</a:t>
            </a:r>
            <a:br>
              <a:rPr lang="en-GB" sz="2400" b="0">
                <a:solidFill>
                  <a:schemeClr val="dk1"/>
                </a:solidFill>
              </a:rPr>
            </a:br>
            <a:endParaRPr sz="3200" b="0">
              <a:solidFill>
                <a:schemeClr val="dk1"/>
              </a:solidFill>
            </a:endParaRPr>
          </a:p>
        </p:txBody>
      </p:sp>
      <p:sp>
        <p:nvSpPr>
          <p:cNvPr id="367" name="Google Shape;367;p14"/>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Recomendación</a:t>
            </a:r>
            <a:br>
              <a:rPr lang="en-GB"/>
            </a:br>
            <a:endParaRPr/>
          </a:p>
        </p:txBody>
      </p:sp>
      <p:sp>
        <p:nvSpPr>
          <p:cNvPr id="368" name="Google Shape;368;p14"/>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369" name="Google Shape;369;p14"/>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16"/>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ctr" anchorCtr="0">
            <a:normAutofit/>
          </a:bodyPr>
          <a:lstStyle/>
          <a:p>
            <a:pPr marL="0" lvl="0" indent="0" algn="l" rtl="0">
              <a:spcBef>
                <a:spcPts val="0"/>
              </a:spcBef>
              <a:spcAft>
                <a:spcPts val="0"/>
              </a:spcAft>
              <a:buClr>
                <a:schemeClr val="dk1"/>
              </a:buClr>
              <a:buSzPts val="2500"/>
              <a:buFont typeface="Gill Sans"/>
              <a:buNone/>
            </a:pPr>
            <a:r>
              <a:rPr lang="en-GB" b="1"/>
              <a:t>Cómo funciona la lactancia materna</a:t>
            </a:r>
            <a:endParaRPr/>
          </a:p>
        </p:txBody>
      </p:sp>
      <p:pic>
        <p:nvPicPr>
          <p:cNvPr id="376" name="Google Shape;376;p16"/>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a:stretch/>
        </p:blipFill>
        <p:spPr>
          <a:xfrm>
            <a:off x="4893768" y="1916923"/>
            <a:ext cx="3960000" cy="3375337"/>
          </a:xfrm>
          <a:prstGeom prst="rect">
            <a:avLst/>
          </a:prstGeom>
          <a:noFill/>
          <a:ln>
            <a:noFill/>
          </a:ln>
        </p:spPr>
      </p:pic>
      <p:sp>
        <p:nvSpPr>
          <p:cNvPr id="377" name="Google Shape;377;p16"/>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Buena Técnica </a:t>
            </a:r>
            <a:endParaRPr/>
          </a:p>
        </p:txBody>
      </p:sp>
      <p:pic>
        <p:nvPicPr>
          <p:cNvPr id="378" name="Google Shape;378;p16"/>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82600" y="1916923"/>
            <a:ext cx="3960000" cy="3375337"/>
          </a:xfrm>
          <a:prstGeom prst="rect">
            <a:avLst/>
          </a:prstGeom>
          <a:noFill/>
          <a:ln>
            <a:noFill/>
          </a:ln>
        </p:spPr>
      </p:pic>
      <p:sp>
        <p:nvSpPr>
          <p:cNvPr id="379" name="Google Shape;379;p16"/>
          <p:cNvSpPr txBox="1"/>
          <p:nvPr/>
        </p:nvSpPr>
        <p:spPr>
          <a:xfrm>
            <a:off x="945438" y="5292260"/>
            <a:ext cx="3034323"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a:solidFill>
                  <a:schemeClr val="dk1"/>
                </a:solidFill>
                <a:latin typeface="Gill Sans"/>
                <a:ea typeface="Gill Sans"/>
                <a:cs typeface="Gill Sans"/>
                <a:sym typeface="Gill Sans"/>
              </a:rPr>
              <a:t>Buena fijación</a:t>
            </a:r>
            <a:endParaRPr/>
          </a:p>
        </p:txBody>
      </p:sp>
      <p:sp>
        <p:nvSpPr>
          <p:cNvPr id="380" name="Google Shape;380;p16"/>
          <p:cNvSpPr txBox="1"/>
          <p:nvPr/>
        </p:nvSpPr>
        <p:spPr>
          <a:xfrm>
            <a:off x="5593553" y="5292260"/>
            <a:ext cx="3034323"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a:solidFill>
                  <a:schemeClr val="dk1"/>
                </a:solidFill>
                <a:latin typeface="Gill Sans"/>
                <a:ea typeface="Gill Sans"/>
                <a:cs typeface="Gill Sans"/>
                <a:sym typeface="Gill Sans"/>
              </a:rPr>
              <a:t>Mala fijación</a:t>
            </a:r>
            <a:endParaRPr/>
          </a:p>
        </p:txBody>
      </p:sp>
      <p:sp>
        <p:nvSpPr>
          <p:cNvPr id="381" name="Google Shape;381;p16"/>
          <p:cNvSpPr txBox="1"/>
          <p:nvPr/>
        </p:nvSpPr>
        <p:spPr>
          <a:xfrm>
            <a:off x="0" y="5956440"/>
            <a:ext cx="6424246"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50">
                <a:solidFill>
                  <a:schemeClr val="dk1"/>
                </a:solidFill>
                <a:latin typeface="Gill Sans"/>
                <a:ea typeface="Gill Sans"/>
                <a:cs typeface="Gill Sans"/>
                <a:sym typeface="Gill Sans"/>
              </a:rPr>
              <a:t>OMS/UNICEF Asesoramiento sobre la alimentación del lactante y el niño pequeño: Un curso integrado 2006</a:t>
            </a:r>
            <a:endParaRPr/>
          </a:p>
        </p:txBody>
      </p:sp>
      <p:sp>
        <p:nvSpPr>
          <p:cNvPr id="382" name="Google Shape;382;p16"/>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FORMACIÓN DEL IYCF-E: REVISIÓN DE LA LACTANCIA MATERNA</a:t>
            </a:r>
            <a:endParaRPr/>
          </a:p>
        </p:txBody>
      </p:sp>
      <p:sp>
        <p:nvSpPr>
          <p:cNvPr id="383" name="Google Shape;383;p16"/>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17"/>
          <p:cNvSpPr txBox="1">
            <a:spLocks noGrp="1"/>
          </p:cNvSpPr>
          <p:nvPr>
            <p:ph type="title"/>
          </p:nvPr>
        </p:nvSpPr>
        <p:spPr>
          <a:xfrm>
            <a:off x="425123" y="392497"/>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latin typeface="Gill Sans"/>
                <a:ea typeface="Gill Sans"/>
                <a:cs typeface="Gill Sans"/>
                <a:sym typeface="Gill Sans"/>
              </a:rPr>
              <a:t>¿Cómo funciona la lactancia maternal?</a:t>
            </a:r>
            <a:br>
              <a:rPr lang="en-GB">
                <a:latin typeface="Gill Sans"/>
                <a:ea typeface="Gill Sans"/>
                <a:cs typeface="Gill Sans"/>
                <a:sym typeface="Gill Sans"/>
              </a:rPr>
            </a:br>
            <a:endParaRPr b="1"/>
          </a:p>
        </p:txBody>
      </p:sp>
      <p:pic>
        <p:nvPicPr>
          <p:cNvPr id="390" name="Google Shape;390;p17"/>
          <p:cNvPicPr preferRelativeResize="0">
            <a:picLocks noGrp="1"/>
          </p:cNvPicPr>
          <p:nvPr>
            <p:ph type="body" idx="1"/>
          </p:nvPr>
        </p:nvPicPr>
        <p:blipFill rotWithShape="1">
          <a:blip r:embed="rId3">
            <a:alphaModFix/>
          </a:blip>
          <a:srcRect/>
          <a:stretch/>
        </p:blipFill>
        <p:spPr>
          <a:xfrm>
            <a:off x="1238738" y="1003847"/>
            <a:ext cx="6791572" cy="4954756"/>
          </a:xfrm>
          <a:prstGeom prst="rect">
            <a:avLst/>
          </a:prstGeom>
          <a:noFill/>
          <a:ln>
            <a:noFill/>
          </a:ln>
        </p:spPr>
      </p:pic>
      <p:sp>
        <p:nvSpPr>
          <p:cNvPr id="391" name="Google Shape;391;p17"/>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Producción de leche</a:t>
            </a:r>
            <a:br>
              <a:rPr lang="en-GB"/>
            </a:br>
            <a:endParaRPr/>
          </a:p>
        </p:txBody>
      </p:sp>
      <p:sp>
        <p:nvSpPr>
          <p:cNvPr id="392" name="Google Shape;392;p17"/>
          <p:cNvSpPr/>
          <p:nvPr/>
        </p:nvSpPr>
        <p:spPr>
          <a:xfrm>
            <a:off x="551095" y="1724982"/>
            <a:ext cx="819455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Gill Sans"/>
              <a:buNone/>
            </a:pPr>
            <a:endParaRPr sz="2800">
              <a:solidFill>
                <a:srgbClr val="FF0000"/>
              </a:solidFill>
              <a:latin typeface="Gill Sans"/>
              <a:ea typeface="Gill Sans"/>
              <a:cs typeface="Gill Sans"/>
              <a:sym typeface="Gill Sans"/>
            </a:endParaRPr>
          </a:p>
        </p:txBody>
      </p:sp>
      <p:sp>
        <p:nvSpPr>
          <p:cNvPr id="393" name="Google Shape;393;p17"/>
          <p:cNvSpPr txBox="1"/>
          <p:nvPr/>
        </p:nvSpPr>
        <p:spPr>
          <a:xfrm>
            <a:off x="2227606" y="5372815"/>
            <a:ext cx="4888523" cy="107721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a:solidFill>
                  <a:schemeClr val="dk1"/>
                </a:solidFill>
                <a:latin typeface="Gill Sans"/>
                <a:ea typeface="Gill Sans"/>
                <a:cs typeface="Gill Sans"/>
                <a:sym typeface="Gill Sans"/>
              </a:rPr>
              <a:t>REFLEJO DE PROLACTINA</a:t>
            </a:r>
            <a:br>
              <a:rPr lang="en-GB" sz="3200">
                <a:solidFill>
                  <a:schemeClr val="dk1"/>
                </a:solidFill>
                <a:latin typeface="Gill Sans"/>
                <a:ea typeface="Gill Sans"/>
                <a:cs typeface="Gill Sans"/>
                <a:sym typeface="Gill Sans"/>
              </a:rPr>
            </a:br>
            <a:endParaRPr/>
          </a:p>
        </p:txBody>
      </p:sp>
      <p:sp>
        <p:nvSpPr>
          <p:cNvPr id="394" name="Google Shape;394;p17"/>
          <p:cNvSpPr txBox="1"/>
          <p:nvPr/>
        </p:nvSpPr>
        <p:spPr>
          <a:xfrm flipH="1">
            <a:off x="4191000" y="5184043"/>
            <a:ext cx="3410856" cy="16927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500">
                <a:solidFill>
                  <a:schemeClr val="dk1"/>
                </a:solidFill>
                <a:latin typeface="Gill Sans"/>
                <a:ea typeface="Gill Sans"/>
                <a:cs typeface="Gill Sans"/>
                <a:sym typeface="Gill Sans"/>
              </a:rPr>
              <a:t>WHO/UNICEF. Breastfeeding Counselling a Training Course. 1993</a:t>
            </a:r>
            <a:endParaRPr/>
          </a:p>
        </p:txBody>
      </p:sp>
      <p:sp>
        <p:nvSpPr>
          <p:cNvPr id="395" name="Google Shape;395;p17"/>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396" name="Google Shape;396;p17"/>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16</a:t>
            </a:fld>
            <a:endParaRPr/>
          </a:p>
        </p:txBody>
      </p:sp>
      <p:sp>
        <p:nvSpPr>
          <p:cNvPr id="397" name="Google Shape;397;p17"/>
          <p:cNvSpPr txBox="1"/>
          <p:nvPr/>
        </p:nvSpPr>
        <p:spPr>
          <a:xfrm>
            <a:off x="5920353" y="1316233"/>
            <a:ext cx="1319762" cy="692497"/>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0" tIns="0" rIns="0" bIns="0" anchor="t" anchorCtr="0">
            <a:spAutoFit/>
          </a:bodyPr>
          <a:lstStyle/>
          <a:p>
            <a:pPr marL="0" marR="0" lvl="0" indent="0" algn="ctr" rtl="0">
              <a:spcBef>
                <a:spcPts val="0"/>
              </a:spcBef>
              <a:spcAft>
                <a:spcPts val="0"/>
              </a:spcAft>
              <a:buNone/>
            </a:pPr>
            <a:r>
              <a:rPr lang="en-GB" sz="1500">
                <a:solidFill>
                  <a:schemeClr val="dk1"/>
                </a:solidFill>
                <a:latin typeface="Gill Sans"/>
                <a:ea typeface="Gill Sans"/>
                <a:cs typeface="Gill Sans"/>
                <a:sym typeface="Gill Sans"/>
              </a:rPr>
              <a:t>Impulso sensorial del pezón</a:t>
            </a:r>
            <a:endParaRPr sz="1500">
              <a:solidFill>
                <a:schemeClr val="dk1"/>
              </a:solidFill>
              <a:latin typeface="Gill Sans"/>
              <a:ea typeface="Gill Sans"/>
              <a:cs typeface="Gill Sans"/>
              <a:sym typeface="Gill Sans"/>
            </a:endParaRPr>
          </a:p>
        </p:txBody>
      </p:sp>
      <p:sp>
        <p:nvSpPr>
          <p:cNvPr id="398" name="Google Shape;398;p17"/>
          <p:cNvSpPr txBox="1"/>
          <p:nvPr/>
        </p:nvSpPr>
        <p:spPr>
          <a:xfrm>
            <a:off x="2227606" y="2248202"/>
            <a:ext cx="1135526" cy="923330"/>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0" tIns="0" rIns="0" bIns="0" anchor="t" anchorCtr="0">
            <a:spAutoFit/>
          </a:bodyPr>
          <a:lstStyle/>
          <a:p>
            <a:pPr marL="0" marR="0" lvl="0" indent="0" algn="ctr" rtl="0">
              <a:spcBef>
                <a:spcPts val="0"/>
              </a:spcBef>
              <a:spcAft>
                <a:spcPts val="0"/>
              </a:spcAft>
              <a:buNone/>
            </a:pPr>
            <a:endParaRPr sz="1500">
              <a:solidFill>
                <a:schemeClr val="dk1"/>
              </a:solidFill>
              <a:latin typeface="Gill Sans"/>
              <a:ea typeface="Gill Sans"/>
              <a:cs typeface="Gill Sans"/>
              <a:sym typeface="Gill Sans"/>
            </a:endParaRPr>
          </a:p>
          <a:p>
            <a:pPr marL="0" marR="0" lvl="0" indent="0" algn="ctr" rtl="0">
              <a:spcBef>
                <a:spcPts val="0"/>
              </a:spcBef>
              <a:spcAft>
                <a:spcPts val="0"/>
              </a:spcAft>
              <a:buNone/>
            </a:pPr>
            <a:r>
              <a:rPr lang="en-GB" sz="1500">
                <a:solidFill>
                  <a:schemeClr val="dk1"/>
                </a:solidFill>
                <a:latin typeface="Gill Sans"/>
                <a:ea typeface="Gill Sans"/>
                <a:cs typeface="Gill Sans"/>
                <a:sym typeface="Gill Sans"/>
              </a:rPr>
              <a:t>Prolactina en la sangre</a:t>
            </a:r>
            <a:br>
              <a:rPr lang="en-GB" sz="1500">
                <a:solidFill>
                  <a:schemeClr val="dk1"/>
                </a:solidFill>
                <a:latin typeface="Gill Sans"/>
                <a:ea typeface="Gill Sans"/>
                <a:cs typeface="Gill Sans"/>
                <a:sym typeface="Gill Sans"/>
              </a:rPr>
            </a:br>
            <a:endParaRPr/>
          </a:p>
        </p:txBody>
      </p:sp>
      <p:sp>
        <p:nvSpPr>
          <p:cNvPr id="399" name="Google Shape;399;p17"/>
          <p:cNvSpPr txBox="1"/>
          <p:nvPr/>
        </p:nvSpPr>
        <p:spPr>
          <a:xfrm>
            <a:off x="1921791" y="3952068"/>
            <a:ext cx="1441342" cy="923330"/>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0" tIns="0" rIns="0" bIns="0" anchor="t" anchorCtr="0">
            <a:spAutoFit/>
          </a:bodyPr>
          <a:lstStyle/>
          <a:p>
            <a:pPr marL="0" marR="0" lvl="0" indent="0" algn="ctr" rtl="0">
              <a:spcBef>
                <a:spcPts val="0"/>
              </a:spcBef>
              <a:spcAft>
                <a:spcPts val="0"/>
              </a:spcAft>
              <a:buNone/>
            </a:pPr>
            <a:endParaRPr sz="1500">
              <a:solidFill>
                <a:schemeClr val="dk1"/>
              </a:solidFill>
              <a:latin typeface="Gill Sans"/>
              <a:ea typeface="Gill Sans"/>
              <a:cs typeface="Gill Sans"/>
              <a:sym typeface="Gill Sans"/>
            </a:endParaRPr>
          </a:p>
          <a:p>
            <a:pPr marL="0" marR="0" lvl="0" indent="0" algn="ctr" rtl="0">
              <a:spcBef>
                <a:spcPts val="0"/>
              </a:spcBef>
              <a:spcAft>
                <a:spcPts val="0"/>
              </a:spcAft>
              <a:buNone/>
            </a:pPr>
            <a:r>
              <a:rPr lang="en-GB" sz="1500">
                <a:solidFill>
                  <a:schemeClr val="dk1"/>
                </a:solidFill>
                <a:latin typeface="Gill Sans"/>
                <a:ea typeface="Gill Sans"/>
                <a:cs typeface="Gill Sans"/>
                <a:sym typeface="Gill Sans"/>
              </a:rPr>
              <a:t>Amamantamiento de bebés</a:t>
            </a:r>
            <a:endParaRPr sz="1500">
              <a:solidFill>
                <a:schemeClr val="dk1"/>
              </a:solidFill>
              <a:latin typeface="Gill Sans"/>
              <a:ea typeface="Gill Sans"/>
              <a:cs typeface="Gill Sans"/>
              <a:sym typeface="Gill Sans"/>
            </a:endParaRPr>
          </a:p>
          <a:p>
            <a:pPr marL="0" marR="0" lvl="0" indent="0" algn="ctr" rtl="0">
              <a:spcBef>
                <a:spcPts val="0"/>
              </a:spcBef>
              <a:spcAft>
                <a:spcPts val="0"/>
              </a:spcAft>
              <a:buNone/>
            </a:pPr>
            <a:endParaRPr sz="1500">
              <a:solidFill>
                <a:schemeClr val="dk1"/>
              </a:solidFill>
              <a:latin typeface="Gill Sans"/>
              <a:ea typeface="Gill Sans"/>
              <a:cs typeface="Gill Sans"/>
              <a:sym typeface="Gill Sans"/>
            </a:endParaRPr>
          </a:p>
        </p:txBody>
      </p:sp>
      <p:sp>
        <p:nvSpPr>
          <p:cNvPr id="400" name="Google Shape;400;p17"/>
          <p:cNvSpPr txBox="1"/>
          <p:nvPr/>
        </p:nvSpPr>
        <p:spPr>
          <a:xfrm>
            <a:off x="551095" y="2248202"/>
            <a:ext cx="8156342" cy="1785104"/>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0" tIns="0" rIns="0" bIns="0" anchor="t" anchorCtr="0">
            <a:spAutoFit/>
          </a:bodyPr>
          <a:lstStyle/>
          <a:p>
            <a:pPr marL="0" marR="0" lvl="0" indent="0" algn="ctr" rtl="0">
              <a:spcBef>
                <a:spcPts val="0"/>
              </a:spcBef>
              <a:spcAft>
                <a:spcPts val="0"/>
              </a:spcAft>
              <a:buNone/>
            </a:pPr>
            <a:r>
              <a:rPr lang="en-GB" sz="2000" b="1">
                <a:solidFill>
                  <a:srgbClr val="1163AA"/>
                </a:solidFill>
                <a:latin typeface="Gill Sans"/>
                <a:ea typeface="Gill Sans"/>
                <a:cs typeface="Gill Sans"/>
                <a:sym typeface="Gill Sans"/>
              </a:rPr>
              <a:t>Esta función </a:t>
            </a:r>
            <a:r>
              <a:rPr lang="en-GB" sz="2000" b="1">
                <a:solidFill>
                  <a:schemeClr val="dk2"/>
                </a:solidFill>
                <a:latin typeface="Gill Sans"/>
                <a:ea typeface="Gill Sans"/>
                <a:cs typeface="Gill Sans"/>
                <a:sym typeface="Gill Sans"/>
              </a:rPr>
              <a:t>no</a:t>
            </a:r>
            <a:r>
              <a:rPr lang="en-GB" sz="2000" b="1">
                <a:solidFill>
                  <a:srgbClr val="1163AA"/>
                </a:solidFill>
                <a:latin typeface="Gill Sans"/>
                <a:ea typeface="Gill Sans"/>
                <a:cs typeface="Gill Sans"/>
                <a:sym typeface="Gill Sans"/>
              </a:rPr>
              <a:t> suele verse interrumpida por el estrés ni afectada por cuánto ha comido la madre.</a:t>
            </a:r>
            <a:br>
              <a:rPr lang="en-GB" sz="2000" b="1">
                <a:solidFill>
                  <a:srgbClr val="1163AA"/>
                </a:solidFill>
                <a:latin typeface="Gill Sans"/>
                <a:ea typeface="Gill Sans"/>
                <a:cs typeface="Gill Sans"/>
                <a:sym typeface="Gill Sans"/>
              </a:rPr>
            </a:br>
            <a:endParaRPr/>
          </a:p>
          <a:p>
            <a:pPr marL="0" marR="0" lvl="0" indent="0" algn="ctr" rtl="0">
              <a:spcBef>
                <a:spcPts val="0"/>
              </a:spcBef>
              <a:spcAft>
                <a:spcPts val="0"/>
              </a:spcAft>
              <a:buNone/>
            </a:pPr>
            <a:r>
              <a:rPr lang="en-GB" sz="2000" b="1">
                <a:solidFill>
                  <a:srgbClr val="1163AA"/>
                </a:solidFill>
                <a:latin typeface="Gill Sans"/>
                <a:ea typeface="Gill Sans"/>
                <a:cs typeface="Gill Sans"/>
                <a:sym typeface="Gill Sans"/>
              </a:rPr>
              <a:t>La madre seguirá produciendo leche del bebé que está amamantando</a:t>
            </a:r>
            <a:br>
              <a:rPr lang="en-GB" sz="1600" b="1">
                <a:solidFill>
                  <a:srgbClr val="1163AA"/>
                </a:solidFill>
                <a:latin typeface="Gill Sans"/>
                <a:ea typeface="Gill Sans"/>
                <a:cs typeface="Gill Sans"/>
                <a:sym typeface="Gill Sans"/>
              </a:rPr>
            </a:b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0"/>
                                        </p:tgtEl>
                                        <p:attrNameLst>
                                          <p:attrName>style.visibility</p:attrName>
                                        </p:attrNameLst>
                                      </p:cBhvr>
                                      <p:to>
                                        <p:strVal val="visible"/>
                                      </p:to>
                                    </p:set>
                                    <p:anim calcmode="lin" valueType="num">
                                      <p:cBhvr additive="base">
                                        <p:cTn id="7" dur="500"/>
                                        <p:tgtEl>
                                          <p:spTgt spid="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18"/>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latin typeface="Gill Sans"/>
                <a:ea typeface="Gill Sans"/>
                <a:cs typeface="Gill Sans"/>
                <a:sym typeface="Gill Sans"/>
              </a:rPr>
              <a:t>Cómo funciona la lactancia materna</a:t>
            </a:r>
            <a:br>
              <a:rPr lang="en-GB">
                <a:latin typeface="Gill Sans"/>
                <a:ea typeface="Gill Sans"/>
                <a:cs typeface="Gill Sans"/>
                <a:sym typeface="Gill Sans"/>
              </a:rPr>
            </a:br>
            <a:endParaRPr b="1"/>
          </a:p>
        </p:txBody>
      </p:sp>
      <p:sp>
        <p:nvSpPr>
          <p:cNvPr id="407" name="Google Shape;407;p18"/>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chemeClr val="dk2"/>
              </a:buClr>
              <a:buSzPts val="3200"/>
              <a:buFont typeface="Gill Sans"/>
              <a:buNone/>
            </a:pPr>
            <a:r>
              <a:rPr lang="en-GB" sz="3200">
                <a:latin typeface="Gill Sans"/>
                <a:ea typeface="Gill Sans"/>
                <a:cs typeface="Gill Sans"/>
                <a:sym typeface="Gill Sans"/>
              </a:rPr>
              <a:t>OXYTOCIN REFLEX</a:t>
            </a:r>
            <a:endParaRPr/>
          </a:p>
          <a:p>
            <a:pPr marL="0" lvl="0" indent="0" algn="l" rtl="0">
              <a:spcBef>
                <a:spcPts val="600"/>
              </a:spcBef>
              <a:spcAft>
                <a:spcPts val="0"/>
              </a:spcAft>
              <a:buClr>
                <a:schemeClr val="dk2"/>
              </a:buClr>
              <a:buSzPts val="3200"/>
              <a:buFont typeface="Gill Sans"/>
              <a:buNone/>
            </a:pPr>
            <a:endParaRPr sz="3200">
              <a:latin typeface="Gill Sans"/>
              <a:ea typeface="Gill Sans"/>
              <a:cs typeface="Gill Sans"/>
              <a:sym typeface="Gill Sans"/>
            </a:endParaRPr>
          </a:p>
        </p:txBody>
      </p:sp>
      <p:sp>
        <p:nvSpPr>
          <p:cNvPr id="408" name="Google Shape;408;p18"/>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Flujo de leche</a:t>
            </a:r>
            <a:br>
              <a:rPr lang="en-GB"/>
            </a:br>
            <a:endParaRPr/>
          </a:p>
        </p:txBody>
      </p:sp>
      <p:sp>
        <p:nvSpPr>
          <p:cNvPr id="409" name="Google Shape;409;p18"/>
          <p:cNvSpPr/>
          <p:nvPr/>
        </p:nvSpPr>
        <p:spPr>
          <a:xfrm>
            <a:off x="551095" y="1724982"/>
            <a:ext cx="819455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Gill Sans"/>
              <a:buNone/>
            </a:pPr>
            <a:endParaRPr sz="2800">
              <a:solidFill>
                <a:srgbClr val="FF0000"/>
              </a:solidFill>
              <a:latin typeface="Gill Sans"/>
              <a:ea typeface="Gill Sans"/>
              <a:cs typeface="Gill Sans"/>
              <a:sym typeface="Gill Sans"/>
            </a:endParaRPr>
          </a:p>
        </p:txBody>
      </p:sp>
      <p:pic>
        <p:nvPicPr>
          <p:cNvPr id="410" name="Google Shape;410;p18"/>
          <p:cNvPicPr preferRelativeResize="0"/>
          <p:nvPr/>
        </p:nvPicPr>
        <p:blipFill rotWithShape="1">
          <a:blip r:embed="rId3">
            <a:alphaModFix/>
          </a:blip>
          <a:srcRect/>
          <a:stretch/>
        </p:blipFill>
        <p:spPr>
          <a:xfrm>
            <a:off x="157588" y="1564660"/>
            <a:ext cx="8865457" cy="4122372"/>
          </a:xfrm>
          <a:prstGeom prst="rect">
            <a:avLst/>
          </a:prstGeom>
          <a:noFill/>
          <a:ln>
            <a:noFill/>
          </a:ln>
        </p:spPr>
      </p:pic>
      <p:sp>
        <p:nvSpPr>
          <p:cNvPr id="411" name="Google Shape;411;p18"/>
          <p:cNvSpPr txBox="1"/>
          <p:nvPr/>
        </p:nvSpPr>
        <p:spPr>
          <a:xfrm flipH="1">
            <a:off x="4481285" y="4935383"/>
            <a:ext cx="2631509" cy="16927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500">
                <a:solidFill>
                  <a:schemeClr val="dk1"/>
                </a:solidFill>
                <a:latin typeface="Gill Sans"/>
                <a:ea typeface="Gill Sans"/>
                <a:cs typeface="Gill Sans"/>
                <a:sym typeface="Gill Sans"/>
              </a:rPr>
              <a:t>WHO/UNICEF. Breastfeeding Counselling a Training Course. 1993</a:t>
            </a:r>
            <a:endParaRPr/>
          </a:p>
        </p:txBody>
      </p:sp>
      <p:sp>
        <p:nvSpPr>
          <p:cNvPr id="412" name="Google Shape;412;p18"/>
          <p:cNvSpPr txBox="1"/>
          <p:nvPr/>
        </p:nvSpPr>
        <p:spPr>
          <a:xfrm>
            <a:off x="492369" y="5414526"/>
            <a:ext cx="8195897" cy="838532"/>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chemeClr val="dk1"/>
              </a:buClr>
              <a:buSzPts val="3200"/>
              <a:buFont typeface="Arial"/>
              <a:buNone/>
            </a:pPr>
            <a:r>
              <a:rPr lang="en-GB" sz="3200" b="0" i="0">
                <a:solidFill>
                  <a:schemeClr val="dk1"/>
                </a:solidFill>
                <a:latin typeface="Gill Sans"/>
                <a:ea typeface="Gill Sans"/>
                <a:cs typeface="Gill Sans"/>
                <a:sym typeface="Gill Sans"/>
              </a:rPr>
              <a:t>REFLEJO DE OXITOCINA</a:t>
            </a:r>
            <a:br>
              <a:rPr lang="en-GB" sz="3200" b="0" i="0">
                <a:solidFill>
                  <a:schemeClr val="dk1"/>
                </a:solidFill>
                <a:latin typeface="Gill Sans"/>
                <a:ea typeface="Gill Sans"/>
                <a:cs typeface="Gill Sans"/>
                <a:sym typeface="Gill Sans"/>
              </a:rPr>
            </a:br>
            <a:endParaRPr/>
          </a:p>
        </p:txBody>
      </p:sp>
      <p:sp>
        <p:nvSpPr>
          <p:cNvPr id="413" name="Google Shape;413;p18"/>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414" name="Google Shape;414;p18"/>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17</a:t>
            </a:fld>
            <a:endParaRPr/>
          </a:p>
        </p:txBody>
      </p:sp>
      <p:sp>
        <p:nvSpPr>
          <p:cNvPr id="415" name="Google Shape;415;p18"/>
          <p:cNvSpPr txBox="1"/>
          <p:nvPr/>
        </p:nvSpPr>
        <p:spPr>
          <a:xfrm>
            <a:off x="6350000" y="2248202"/>
            <a:ext cx="1476644" cy="1154162"/>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0" tIns="0" rIns="0" bIns="0" anchor="t" anchorCtr="0">
            <a:spAutoFit/>
          </a:bodyPr>
          <a:lstStyle/>
          <a:p>
            <a:pPr marL="0" marR="0" lvl="0" indent="0" algn="ctr" rtl="0">
              <a:spcBef>
                <a:spcPts val="0"/>
              </a:spcBef>
              <a:spcAft>
                <a:spcPts val="0"/>
              </a:spcAft>
              <a:buNone/>
            </a:pPr>
            <a:endParaRPr sz="1500">
              <a:solidFill>
                <a:schemeClr val="dk1"/>
              </a:solidFill>
              <a:latin typeface="Gill Sans"/>
              <a:ea typeface="Gill Sans"/>
              <a:cs typeface="Gill Sans"/>
              <a:sym typeface="Gill Sans"/>
            </a:endParaRPr>
          </a:p>
          <a:p>
            <a:pPr marL="0" marR="0" lvl="0" indent="0" algn="ctr" rtl="0">
              <a:spcBef>
                <a:spcPts val="0"/>
              </a:spcBef>
              <a:spcAft>
                <a:spcPts val="0"/>
              </a:spcAft>
              <a:buNone/>
            </a:pPr>
            <a:r>
              <a:rPr lang="en-GB" sz="1500">
                <a:solidFill>
                  <a:schemeClr val="dk1"/>
                </a:solidFill>
                <a:latin typeface="Gill Sans"/>
                <a:ea typeface="Gill Sans"/>
                <a:cs typeface="Gill Sans"/>
                <a:sym typeface="Gill Sans"/>
              </a:rPr>
              <a:t>Impulso sensorial en los pezones</a:t>
            </a: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p:txBody>
      </p:sp>
      <p:sp>
        <p:nvSpPr>
          <p:cNvPr id="416" name="Google Shape;416;p18"/>
          <p:cNvSpPr txBox="1"/>
          <p:nvPr/>
        </p:nvSpPr>
        <p:spPr>
          <a:xfrm>
            <a:off x="1921790" y="1928197"/>
            <a:ext cx="1131376" cy="923330"/>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0" tIns="0" rIns="0" bIns="0" anchor="t" anchorCtr="0">
            <a:spAutoFit/>
          </a:bodyPr>
          <a:lstStyle/>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a:p>
            <a:pPr marL="0" marR="0" lvl="0" indent="0" algn="ctr" rtl="0">
              <a:spcBef>
                <a:spcPts val="0"/>
              </a:spcBef>
              <a:spcAft>
                <a:spcPts val="0"/>
              </a:spcAft>
              <a:buNone/>
            </a:pPr>
            <a:r>
              <a:rPr lang="en-GB" sz="1500">
                <a:solidFill>
                  <a:schemeClr val="dk1"/>
                </a:solidFill>
                <a:latin typeface="Gill Sans"/>
                <a:ea typeface="Gill Sans"/>
                <a:cs typeface="Gill Sans"/>
                <a:sym typeface="Gill Sans"/>
              </a:rPr>
              <a:t>Oxitocina en sangre</a:t>
            </a: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p:txBody>
      </p:sp>
      <p:sp>
        <p:nvSpPr>
          <p:cNvPr id="417" name="Google Shape;417;p18"/>
          <p:cNvSpPr txBox="1"/>
          <p:nvPr/>
        </p:nvSpPr>
        <p:spPr>
          <a:xfrm>
            <a:off x="1658319" y="3766088"/>
            <a:ext cx="1394847" cy="923330"/>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0" tIns="0" rIns="0" bIns="0" anchor="t" anchorCtr="0">
            <a:spAutoFit/>
          </a:bodyPr>
          <a:lstStyle/>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a:p>
            <a:pPr marL="0" marR="0" lvl="0" indent="0" algn="ctr" rtl="0">
              <a:spcBef>
                <a:spcPts val="0"/>
              </a:spcBef>
              <a:spcAft>
                <a:spcPts val="0"/>
              </a:spcAft>
              <a:buNone/>
            </a:pPr>
            <a:r>
              <a:rPr lang="en-GB" sz="1500">
                <a:solidFill>
                  <a:schemeClr val="dk1"/>
                </a:solidFill>
                <a:latin typeface="Gill Sans"/>
                <a:ea typeface="Gill Sans"/>
                <a:cs typeface="Gill Sans"/>
                <a:sym typeface="Gill Sans"/>
              </a:rPr>
              <a:t>Amamantamiento de bebés</a:t>
            </a:r>
            <a:endParaRPr sz="1500">
              <a:solidFill>
                <a:schemeClr val="dk1"/>
              </a:solidFill>
              <a:latin typeface="Gill Sans"/>
              <a:ea typeface="Gill Sans"/>
              <a:cs typeface="Gill Sans"/>
              <a:sym typeface="Gill Sans"/>
            </a:endParaRPr>
          </a:p>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p:txBody>
      </p:sp>
      <p:sp>
        <p:nvSpPr>
          <p:cNvPr id="418" name="Google Shape;418;p18"/>
          <p:cNvSpPr txBox="1"/>
          <p:nvPr/>
        </p:nvSpPr>
        <p:spPr>
          <a:xfrm>
            <a:off x="431147" y="2248202"/>
            <a:ext cx="7870642" cy="1846659"/>
          </a:xfrm>
          <a:prstGeom prst="rect">
            <a:avLst/>
          </a:prstGeom>
          <a:solidFill>
            <a:schemeClr val="lt1"/>
          </a:solidFill>
          <a:ln>
            <a:noFill/>
          </a:ln>
        </p:spPr>
        <p:txBody>
          <a:bodyPr spcFirstLastPara="1" wrap="square" lIns="0" tIns="0" rIns="0" bIns="0" anchor="t" anchorCtr="0">
            <a:spAutoFit/>
          </a:bodyPr>
          <a:lstStyle/>
          <a:p>
            <a:pPr marL="0" marR="0" lvl="0" indent="0" algn="ctr" rtl="0">
              <a:spcBef>
                <a:spcPts val="0"/>
              </a:spcBef>
              <a:spcAft>
                <a:spcPts val="0"/>
              </a:spcAft>
              <a:buNone/>
            </a:pPr>
            <a:r>
              <a:rPr lang="en-GB" sz="2000" b="1">
                <a:solidFill>
                  <a:srgbClr val="1163AA"/>
                </a:solidFill>
                <a:latin typeface="Gill Sans"/>
                <a:ea typeface="Gill Sans"/>
                <a:cs typeface="Gill Sans"/>
                <a:sym typeface="Gill Sans"/>
              </a:rPr>
              <a:t>Esta función </a:t>
            </a:r>
            <a:r>
              <a:rPr lang="en-GB" sz="2000" b="1">
                <a:solidFill>
                  <a:schemeClr val="dk2"/>
                </a:solidFill>
                <a:latin typeface="Gill Sans"/>
                <a:ea typeface="Gill Sans"/>
                <a:cs typeface="Gill Sans"/>
                <a:sym typeface="Gill Sans"/>
              </a:rPr>
              <a:t>puede verse afectada </a:t>
            </a:r>
            <a:r>
              <a:rPr lang="en-GB" sz="2000" b="1">
                <a:solidFill>
                  <a:srgbClr val="1163AA"/>
                </a:solidFill>
                <a:latin typeface="Gill Sans"/>
                <a:ea typeface="Gill Sans"/>
                <a:cs typeface="Gill Sans"/>
                <a:sym typeface="Gill Sans"/>
              </a:rPr>
              <a:t>por el estrés, ya que la hormona del estrés, cortisol, puede interrumpir el reflejo de oxitocina.</a:t>
            </a:r>
            <a:endParaRPr/>
          </a:p>
          <a:p>
            <a:pPr marL="0" marR="0" lvl="0" indent="0" algn="ctr" rtl="0">
              <a:spcBef>
                <a:spcPts val="0"/>
              </a:spcBef>
              <a:spcAft>
                <a:spcPts val="0"/>
              </a:spcAft>
              <a:buNone/>
            </a:pPr>
            <a:br>
              <a:rPr lang="en-GB" sz="2000" b="1">
                <a:solidFill>
                  <a:srgbClr val="1163AA"/>
                </a:solidFill>
                <a:latin typeface="Gill Sans"/>
                <a:ea typeface="Gill Sans"/>
                <a:cs typeface="Gill Sans"/>
                <a:sym typeface="Gill Sans"/>
              </a:rPr>
            </a:br>
            <a:r>
              <a:rPr lang="en-GB" sz="2000" b="1">
                <a:solidFill>
                  <a:srgbClr val="1163AA"/>
                </a:solidFill>
                <a:latin typeface="Gill Sans"/>
                <a:ea typeface="Gill Sans"/>
                <a:cs typeface="Gill Sans"/>
                <a:sym typeface="Gill Sans"/>
              </a:rPr>
              <a:t>La leche estará allí, pero el estrés impide que llegue abajo</a:t>
            </a:r>
            <a:br>
              <a:rPr lang="en-GB" sz="2000" b="1">
                <a:solidFill>
                  <a:srgbClr val="1163AA"/>
                </a:solidFill>
                <a:latin typeface="Gill Sans"/>
                <a:ea typeface="Gill Sans"/>
                <a:cs typeface="Gill Sans"/>
                <a:sym typeface="Gill Sans"/>
              </a:rPr>
            </a:b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8"/>
                                        </p:tgtEl>
                                        <p:attrNameLst>
                                          <p:attrName>style.visibility</p:attrName>
                                        </p:attrNameLst>
                                      </p:cBhvr>
                                      <p:to>
                                        <p:strVal val="visible"/>
                                      </p:to>
                                    </p:set>
                                    <p:anim calcmode="lin" valueType="num">
                                      <p:cBhvr additive="base">
                                        <p:cTn id="7" dur="500"/>
                                        <p:tgtEl>
                                          <p:spTgt spid="4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19"/>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1800"/>
              <a:buNone/>
            </a:pPr>
            <a:r>
              <a:rPr lang="en-GB"/>
              <a:t>https://globalhealthmedia.org/videos/breastfeeding-when-you-go-back-to-work-spanish/</a:t>
            </a:r>
            <a:endParaRPr/>
          </a:p>
        </p:txBody>
      </p:sp>
      <p:sp>
        <p:nvSpPr>
          <p:cNvPr id="424" name="Google Shape;424;p19"/>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425" name="Google Shape;425;p19"/>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18</a:t>
            </a:fld>
            <a:endParaRPr/>
          </a:p>
        </p:txBody>
      </p:sp>
      <p:sp>
        <p:nvSpPr>
          <p:cNvPr id="426" name="Google Shape;426;p19"/>
          <p:cNvSpPr txBox="1"/>
          <p:nvPr/>
        </p:nvSpPr>
        <p:spPr>
          <a:xfrm>
            <a:off x="621102" y="569343"/>
            <a:ext cx="7125419" cy="60016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400">
                <a:solidFill>
                  <a:schemeClr val="dk1"/>
                </a:solidFill>
                <a:latin typeface="Gill Sans"/>
                <a:ea typeface="Gill Sans"/>
                <a:cs typeface="Gill Sans"/>
                <a:sym typeface="Gill Sans"/>
              </a:rPr>
              <a:t>Amamantar cuando retome el trabajo</a:t>
            </a:r>
            <a:endParaRPr sz="2400">
              <a:solidFill>
                <a:schemeClr val="dk1"/>
              </a:solidFill>
              <a:latin typeface="Gill Sans"/>
              <a:ea typeface="Gill Sans"/>
              <a:cs typeface="Gill Sans"/>
              <a:sym typeface="Gill Sans"/>
            </a:endParaRPr>
          </a:p>
          <a:p>
            <a:pPr marL="0" marR="0" lvl="0" indent="0" algn="l" rtl="0">
              <a:spcBef>
                <a:spcPts val="0"/>
              </a:spcBef>
              <a:spcAft>
                <a:spcPts val="0"/>
              </a:spcAft>
              <a:buNone/>
            </a:pPr>
            <a:endParaRPr sz="1500">
              <a:solidFill>
                <a:schemeClr val="dk1"/>
              </a:solidFill>
              <a:latin typeface="Gill Sans"/>
              <a:ea typeface="Gill Sans"/>
              <a:cs typeface="Gill Sans"/>
              <a:sym typeface="Gill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3"/>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Cómo funciona la lactancia materna</a:t>
            </a:r>
            <a:br>
              <a:rPr lang="en-GB"/>
            </a:br>
            <a:endParaRPr b="1"/>
          </a:p>
        </p:txBody>
      </p:sp>
      <p:sp>
        <p:nvSpPr>
          <p:cNvPr id="433" name="Google Shape;433;p23"/>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chemeClr val="dk2"/>
              </a:buClr>
              <a:buSzPts val="1800"/>
              <a:buNone/>
            </a:pPr>
            <a:endParaRPr>
              <a:solidFill>
                <a:srgbClr val="000000"/>
              </a:solidFill>
            </a:endParaRPr>
          </a:p>
          <a:p>
            <a:pPr marL="0" lvl="0" indent="0" algn="ctr" rtl="0">
              <a:spcBef>
                <a:spcPts val="600"/>
              </a:spcBef>
              <a:spcAft>
                <a:spcPts val="0"/>
              </a:spcAft>
              <a:buClr>
                <a:schemeClr val="dk2"/>
              </a:buClr>
              <a:buSzPts val="1800"/>
              <a:buFont typeface="Gill Sans"/>
              <a:buNone/>
            </a:pPr>
            <a:endParaRPr b="1">
              <a:solidFill>
                <a:schemeClr val="dk2"/>
              </a:solidFill>
              <a:latin typeface="Gill Sans"/>
              <a:ea typeface="Gill Sans"/>
              <a:cs typeface="Gill Sans"/>
              <a:sym typeface="Gill Sans"/>
            </a:endParaRPr>
          </a:p>
          <a:p>
            <a:pPr marL="0" lvl="0" indent="0" algn="ctr" rtl="0">
              <a:spcBef>
                <a:spcPts val="600"/>
              </a:spcBef>
              <a:spcAft>
                <a:spcPts val="0"/>
              </a:spcAft>
              <a:buClr>
                <a:schemeClr val="dk2"/>
              </a:buClr>
              <a:buSzPts val="1800"/>
              <a:buFont typeface="Gill Sans"/>
              <a:buNone/>
            </a:pPr>
            <a:r>
              <a:rPr lang="en-GB">
                <a:latin typeface="Gill Sans"/>
                <a:ea typeface="Gill Sans"/>
                <a:cs typeface="Gill Sans"/>
                <a:sym typeface="Gill Sans"/>
              </a:rPr>
              <a:t> </a:t>
            </a:r>
            <a:endParaRPr>
              <a:latin typeface="Gill Sans"/>
              <a:ea typeface="Gill Sans"/>
              <a:cs typeface="Gill Sans"/>
              <a:sym typeface="Gill Sans"/>
            </a:endParaRPr>
          </a:p>
        </p:txBody>
      </p:sp>
      <p:sp>
        <p:nvSpPr>
          <p:cNvPr id="434" name="Google Shape;434;p23"/>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Buena técnica  </a:t>
            </a:r>
            <a:br>
              <a:rPr lang="en-GB"/>
            </a:br>
            <a:endParaRPr/>
          </a:p>
        </p:txBody>
      </p:sp>
      <p:pic>
        <p:nvPicPr>
          <p:cNvPr id="435" name="Google Shape;435;p23"/>
          <p:cNvPicPr preferRelativeResize="0">
            <a:picLocks noGrp="1"/>
          </p:cNvPicPr>
          <p:nvPr>
            <p:ph type="body" idx="4294967295"/>
          </p:nvPr>
        </p:nvPicPr>
        <p:blipFill rotWithShape="1">
          <a:blip r:embed="rId3" cstate="screen">
            <a:alphaModFix/>
            <a:extLst>
              <a:ext uri="{28A0092B-C50C-407E-A947-70E740481C1C}">
                <a14:useLocalDpi xmlns:a14="http://schemas.microsoft.com/office/drawing/2010/main"/>
              </a:ext>
            </a:extLst>
          </a:blip>
          <a:srcRect t="-20242" b="-20241"/>
          <a:stretch/>
        </p:blipFill>
        <p:spPr>
          <a:xfrm>
            <a:off x="439242" y="1498600"/>
            <a:ext cx="8229600" cy="4141788"/>
          </a:xfrm>
          <a:prstGeom prst="rect">
            <a:avLst/>
          </a:prstGeom>
          <a:noFill/>
          <a:ln>
            <a:noFill/>
          </a:ln>
        </p:spPr>
      </p:pic>
      <p:sp>
        <p:nvSpPr>
          <p:cNvPr id="436" name="Google Shape;436;p23"/>
          <p:cNvSpPr/>
          <p:nvPr/>
        </p:nvSpPr>
        <p:spPr>
          <a:xfrm>
            <a:off x="551095" y="1724982"/>
            <a:ext cx="819455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Gill Sans"/>
              <a:buNone/>
            </a:pPr>
            <a:endParaRPr sz="2800">
              <a:solidFill>
                <a:srgbClr val="FF0000"/>
              </a:solidFill>
              <a:latin typeface="Gill Sans"/>
              <a:ea typeface="Gill Sans"/>
              <a:cs typeface="Gill Sans"/>
              <a:sym typeface="Gill Sans"/>
            </a:endParaRPr>
          </a:p>
        </p:txBody>
      </p:sp>
      <p:sp>
        <p:nvSpPr>
          <p:cNvPr id="437" name="Google Shape;437;p23"/>
          <p:cNvSpPr/>
          <p:nvPr/>
        </p:nvSpPr>
        <p:spPr>
          <a:xfrm>
            <a:off x="571938" y="1574537"/>
            <a:ext cx="3494942"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a:solidFill>
                  <a:schemeClr val="dk1"/>
                </a:solidFill>
                <a:latin typeface="Gill Sans"/>
                <a:ea typeface="Gill Sans"/>
                <a:cs typeface="Gill Sans"/>
                <a:sym typeface="Gill Sans"/>
              </a:rPr>
              <a:t>Archivo adjunto</a:t>
            </a:r>
            <a:br>
              <a:rPr lang="en-GB" sz="3200">
                <a:solidFill>
                  <a:schemeClr val="dk1"/>
                </a:solidFill>
                <a:latin typeface="Gill Sans"/>
                <a:ea typeface="Gill Sans"/>
                <a:cs typeface="Gill Sans"/>
                <a:sym typeface="Gill Sans"/>
              </a:rPr>
            </a:br>
            <a:endParaRPr sz="3200">
              <a:solidFill>
                <a:schemeClr val="dk1"/>
              </a:solidFill>
              <a:latin typeface="Gill Sans"/>
              <a:ea typeface="Gill Sans"/>
              <a:cs typeface="Gill Sans"/>
              <a:sym typeface="Gill Sans"/>
            </a:endParaRPr>
          </a:p>
        </p:txBody>
      </p:sp>
      <p:sp>
        <p:nvSpPr>
          <p:cNvPr id="438" name="Google Shape;438;p23"/>
          <p:cNvSpPr txBox="1"/>
          <p:nvPr/>
        </p:nvSpPr>
        <p:spPr>
          <a:xfrm>
            <a:off x="1459523" y="5054600"/>
            <a:ext cx="6258633" cy="107721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b="0">
                <a:solidFill>
                  <a:schemeClr val="dk1"/>
                </a:solidFill>
                <a:latin typeface="Gill Sans"/>
                <a:ea typeface="Gill Sans"/>
                <a:cs typeface="Gill Sans"/>
                <a:sym typeface="Gill Sans"/>
              </a:rPr>
              <a:t>Areola, Boca, Labio inferior, Mentón</a:t>
            </a:r>
            <a:br>
              <a:rPr lang="en-GB" sz="3200" b="0">
                <a:solidFill>
                  <a:schemeClr val="dk1"/>
                </a:solidFill>
                <a:latin typeface="Gill Sans"/>
                <a:ea typeface="Gill Sans"/>
                <a:cs typeface="Gill Sans"/>
                <a:sym typeface="Gill Sans"/>
              </a:rPr>
            </a:br>
            <a:endParaRPr/>
          </a:p>
        </p:txBody>
      </p:sp>
      <p:sp>
        <p:nvSpPr>
          <p:cNvPr id="439" name="Google Shape;439;p23"/>
          <p:cNvSpPr txBox="1"/>
          <p:nvPr/>
        </p:nvSpPr>
        <p:spPr>
          <a:xfrm rot="5400000">
            <a:off x="7041391" y="3803338"/>
            <a:ext cx="3326746"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dk1"/>
                </a:solidFill>
                <a:latin typeface="Gill Sans"/>
                <a:ea typeface="Gill Sans"/>
                <a:cs typeface="Gill Sans"/>
                <a:sym typeface="Gill Sans"/>
              </a:rPr>
              <a:t>WHO/UNICEF. Breastfeeding Counselling a Training Course. 1993</a:t>
            </a:r>
            <a:endParaRPr/>
          </a:p>
        </p:txBody>
      </p:sp>
      <p:sp>
        <p:nvSpPr>
          <p:cNvPr id="440" name="Google Shape;440;p23"/>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441" name="Google Shape;441;p23"/>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
          <p:cNvSpPr/>
          <p:nvPr/>
        </p:nvSpPr>
        <p:spPr>
          <a:xfrm>
            <a:off x="467544" y="271194"/>
            <a:ext cx="2448272" cy="709533"/>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208" name="Google Shape;208;p2"/>
          <p:cNvPicPr preferRelativeResize="0"/>
          <p:nvPr/>
        </p:nvPicPr>
        <p:blipFill rotWithShape="1">
          <a:blip r:embed="rId3">
            <a:alphaModFix/>
          </a:blip>
          <a:srcRect/>
          <a:stretch/>
        </p:blipFill>
        <p:spPr>
          <a:xfrm>
            <a:off x="-36512" y="1484784"/>
            <a:ext cx="9180512" cy="4176720"/>
          </a:xfrm>
          <a:prstGeom prst="rect">
            <a:avLst/>
          </a:prstGeom>
          <a:noFill/>
          <a:ln>
            <a:noFill/>
          </a:ln>
        </p:spPr>
      </p:pic>
      <p:sp>
        <p:nvSpPr>
          <p:cNvPr id="209" name="Google Shape;209;p2"/>
          <p:cNvSpPr txBox="1"/>
          <p:nvPr/>
        </p:nvSpPr>
        <p:spPr>
          <a:xfrm>
            <a:off x="466837" y="548680"/>
            <a:ext cx="8282643" cy="530405"/>
          </a:xfrm>
          <a:prstGeom prst="rect">
            <a:avLst/>
          </a:prstGeom>
          <a:noFill/>
          <a:ln>
            <a:noFill/>
          </a:ln>
        </p:spPr>
        <p:txBody>
          <a:bodyPr spcFirstLastPara="1" wrap="square" lIns="0" tIns="0" rIns="0" bIns="0" anchor="t" anchorCtr="0">
            <a:normAutofit fontScale="92500"/>
          </a:bodyPr>
          <a:lstStyle/>
          <a:p>
            <a:pPr marL="0" marR="0" lvl="0" indent="0" algn="ctr" rtl="0">
              <a:lnSpc>
                <a:spcPct val="95000"/>
              </a:lnSpc>
              <a:spcBef>
                <a:spcPts val="0"/>
              </a:spcBef>
              <a:spcAft>
                <a:spcPts val="0"/>
              </a:spcAft>
              <a:buClr>
                <a:schemeClr val="dk1"/>
              </a:buClr>
              <a:buSzPct val="100000"/>
              <a:buFont typeface="Oswald"/>
              <a:buNone/>
            </a:pPr>
            <a:r>
              <a:rPr lang="en-GB" sz="3600" b="1" i="0" cap="none">
                <a:solidFill>
                  <a:schemeClr val="dk1"/>
                </a:solidFill>
                <a:latin typeface="Oswald"/>
                <a:ea typeface="Oswald"/>
                <a:cs typeface="Oswald"/>
                <a:sym typeface="Oswald"/>
              </a:rPr>
              <a:t>Alimentación de niños y niñas de 0 a 24 meses</a:t>
            </a:r>
            <a:endParaRPr sz="3600" b="1" i="0" cap="none">
              <a:solidFill>
                <a:schemeClr val="dk1"/>
              </a:solidFill>
              <a:latin typeface="Oswald"/>
              <a:ea typeface="Oswald"/>
              <a:cs typeface="Oswald"/>
              <a:sym typeface="Oswald"/>
            </a:endParaRPr>
          </a:p>
        </p:txBody>
      </p:sp>
      <p:grpSp>
        <p:nvGrpSpPr>
          <p:cNvPr id="210" name="Google Shape;210;p2"/>
          <p:cNvGrpSpPr/>
          <p:nvPr/>
        </p:nvGrpSpPr>
        <p:grpSpPr>
          <a:xfrm>
            <a:off x="0" y="5795801"/>
            <a:ext cx="9144000" cy="1062199"/>
            <a:chOff x="0" y="5795801"/>
            <a:chExt cx="9144000" cy="1062199"/>
          </a:xfrm>
        </p:grpSpPr>
        <p:sp>
          <p:nvSpPr>
            <p:cNvPr id="211" name="Google Shape;211;p2"/>
            <p:cNvSpPr/>
            <p:nvPr/>
          </p:nvSpPr>
          <p:spPr>
            <a:xfrm>
              <a:off x="0" y="5795801"/>
              <a:ext cx="9144000" cy="106219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212" name="Google Shape;212;p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950106" y="6152427"/>
              <a:ext cx="1848048" cy="377318"/>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8"/>
                                        </p:tgtEl>
                                        <p:attrNameLst>
                                          <p:attrName>style.visibility</p:attrName>
                                        </p:attrNameLst>
                                      </p:cBhvr>
                                      <p:to>
                                        <p:strVal val="visible"/>
                                      </p:to>
                                    </p:set>
                                    <p:anim calcmode="lin" valueType="num">
                                      <p:cBhvr additive="base">
                                        <p:cTn id="7" dur="500"/>
                                        <p:tgtEl>
                                          <p:spTgt spid="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24"/>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Cómo funciona la lactancia materna</a:t>
            </a:r>
            <a:br>
              <a:rPr lang="en-GB"/>
            </a:br>
            <a:endParaRPr b="1"/>
          </a:p>
        </p:txBody>
      </p:sp>
      <p:sp>
        <p:nvSpPr>
          <p:cNvPr id="448" name="Google Shape;448;p24"/>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chemeClr val="dk2"/>
              </a:buClr>
              <a:buSzPts val="1800"/>
              <a:buNone/>
            </a:pPr>
            <a:endParaRPr>
              <a:solidFill>
                <a:srgbClr val="000000"/>
              </a:solidFill>
              <a:latin typeface="Gill Sans"/>
              <a:ea typeface="Gill Sans"/>
              <a:cs typeface="Gill Sans"/>
              <a:sym typeface="Gill Sans"/>
            </a:endParaRPr>
          </a:p>
          <a:p>
            <a:pPr marL="0" lvl="0" indent="0" algn="ctr" rtl="0">
              <a:spcBef>
                <a:spcPts val="600"/>
              </a:spcBef>
              <a:spcAft>
                <a:spcPts val="0"/>
              </a:spcAft>
              <a:buClr>
                <a:schemeClr val="dk2"/>
              </a:buClr>
              <a:buSzPts val="1800"/>
              <a:buFont typeface="Gill Sans"/>
              <a:buNone/>
            </a:pPr>
            <a:endParaRPr b="1">
              <a:solidFill>
                <a:schemeClr val="dk2"/>
              </a:solidFill>
              <a:latin typeface="Gill Sans"/>
              <a:ea typeface="Gill Sans"/>
              <a:cs typeface="Gill Sans"/>
              <a:sym typeface="Gill Sans"/>
            </a:endParaRPr>
          </a:p>
          <a:p>
            <a:pPr marL="0" lvl="0" indent="0" algn="ctr" rtl="0">
              <a:spcBef>
                <a:spcPts val="600"/>
              </a:spcBef>
              <a:spcAft>
                <a:spcPts val="0"/>
              </a:spcAft>
              <a:buClr>
                <a:schemeClr val="dk2"/>
              </a:buClr>
              <a:buSzPts val="1800"/>
              <a:buFont typeface="Gill Sans"/>
              <a:buNone/>
            </a:pPr>
            <a:r>
              <a:rPr lang="en-GB">
                <a:latin typeface="Gill Sans"/>
                <a:ea typeface="Gill Sans"/>
                <a:cs typeface="Gill Sans"/>
                <a:sym typeface="Gill Sans"/>
              </a:rPr>
              <a:t> </a:t>
            </a:r>
            <a:endParaRPr>
              <a:latin typeface="Gill Sans"/>
              <a:ea typeface="Gill Sans"/>
              <a:cs typeface="Gill Sans"/>
              <a:sym typeface="Gill Sans"/>
            </a:endParaRPr>
          </a:p>
        </p:txBody>
      </p:sp>
      <p:sp>
        <p:nvSpPr>
          <p:cNvPr id="449" name="Google Shape;449;p24"/>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Buena técnica  </a:t>
            </a:r>
            <a:br>
              <a:rPr lang="en-GB"/>
            </a:br>
            <a:endParaRPr/>
          </a:p>
        </p:txBody>
      </p:sp>
      <p:sp>
        <p:nvSpPr>
          <p:cNvPr id="450" name="Google Shape;450;p24"/>
          <p:cNvSpPr/>
          <p:nvPr/>
        </p:nvSpPr>
        <p:spPr>
          <a:xfrm>
            <a:off x="551095" y="1724982"/>
            <a:ext cx="819455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Gill Sans"/>
              <a:buNone/>
            </a:pPr>
            <a:endParaRPr sz="2800">
              <a:solidFill>
                <a:srgbClr val="FF0000"/>
              </a:solidFill>
              <a:latin typeface="Gill Sans"/>
              <a:ea typeface="Gill Sans"/>
              <a:cs typeface="Gill Sans"/>
              <a:sym typeface="Gill Sans"/>
            </a:endParaRPr>
          </a:p>
        </p:txBody>
      </p:sp>
      <p:pic>
        <p:nvPicPr>
          <p:cNvPr id="451" name="Google Shape;451;p24"/>
          <p:cNvPicPr preferRelativeResize="0"/>
          <p:nvPr/>
        </p:nvPicPr>
        <p:blipFill rotWithShape="1">
          <a:blip r:embed="rId3">
            <a:alphaModFix/>
          </a:blip>
          <a:srcRect/>
          <a:stretch/>
        </p:blipFill>
        <p:spPr>
          <a:xfrm>
            <a:off x="56047" y="2612571"/>
            <a:ext cx="9042795" cy="2280715"/>
          </a:xfrm>
          <a:prstGeom prst="rect">
            <a:avLst/>
          </a:prstGeom>
          <a:noFill/>
          <a:ln>
            <a:noFill/>
          </a:ln>
        </p:spPr>
      </p:pic>
      <p:sp>
        <p:nvSpPr>
          <p:cNvPr id="452" name="Google Shape;452;p24"/>
          <p:cNvSpPr/>
          <p:nvPr/>
        </p:nvSpPr>
        <p:spPr>
          <a:xfrm>
            <a:off x="619859" y="1694182"/>
            <a:ext cx="3494942"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a:solidFill>
                  <a:schemeClr val="dk1"/>
                </a:solidFill>
                <a:latin typeface="Gill Sans"/>
                <a:ea typeface="Gill Sans"/>
                <a:cs typeface="Gill Sans"/>
                <a:sym typeface="Gill Sans"/>
              </a:rPr>
              <a:t>Posicionamiento</a:t>
            </a:r>
            <a:br>
              <a:rPr lang="en-GB" sz="3200">
                <a:solidFill>
                  <a:schemeClr val="dk1"/>
                </a:solidFill>
                <a:latin typeface="Gill Sans"/>
                <a:ea typeface="Gill Sans"/>
                <a:cs typeface="Gill Sans"/>
                <a:sym typeface="Gill Sans"/>
              </a:rPr>
            </a:br>
            <a:endParaRPr sz="3200">
              <a:solidFill>
                <a:schemeClr val="dk1"/>
              </a:solidFill>
              <a:latin typeface="Gill Sans"/>
              <a:ea typeface="Gill Sans"/>
              <a:cs typeface="Gill Sans"/>
              <a:sym typeface="Gill Sans"/>
            </a:endParaRPr>
          </a:p>
        </p:txBody>
      </p:sp>
      <p:sp>
        <p:nvSpPr>
          <p:cNvPr id="453" name="Google Shape;453;p24"/>
          <p:cNvSpPr txBox="1"/>
          <p:nvPr/>
        </p:nvSpPr>
        <p:spPr>
          <a:xfrm>
            <a:off x="163773" y="5048250"/>
            <a:ext cx="8830102"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a:solidFill>
                  <a:schemeClr val="dk1"/>
                </a:solidFill>
                <a:latin typeface="Gill Sans"/>
                <a:ea typeface="Gill Sans"/>
                <a:cs typeface="Gill Sans"/>
                <a:sym typeface="Gill Sans"/>
              </a:rPr>
              <a:t>Crianza biológica o lactancia materna relajada   </a:t>
            </a:r>
            <a:br>
              <a:rPr lang="en-GB" sz="2400">
                <a:solidFill>
                  <a:schemeClr val="dk1"/>
                </a:solidFill>
                <a:latin typeface="Gill Sans"/>
                <a:ea typeface="Gill Sans"/>
                <a:cs typeface="Gill Sans"/>
                <a:sym typeface="Gill Sans"/>
              </a:rPr>
            </a:br>
            <a:endParaRPr/>
          </a:p>
        </p:txBody>
      </p:sp>
      <p:sp>
        <p:nvSpPr>
          <p:cNvPr id="454" name="Google Shape;454;p24"/>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455" name="Google Shape;455;p24"/>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25"/>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Resultado de un apego deficiente </a:t>
            </a:r>
            <a:br>
              <a:rPr lang="en-GB"/>
            </a:br>
            <a:endParaRPr b="1"/>
          </a:p>
        </p:txBody>
      </p:sp>
      <p:sp>
        <p:nvSpPr>
          <p:cNvPr id="462" name="Google Shape;462;p25"/>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266700" lvl="2" indent="-266700" algn="l" rtl="0">
              <a:lnSpc>
                <a:spcPct val="150000"/>
              </a:lnSpc>
              <a:spcBef>
                <a:spcPts val="0"/>
              </a:spcBef>
              <a:spcAft>
                <a:spcPts val="0"/>
              </a:spcAft>
              <a:buSzPts val="2400"/>
              <a:buFont typeface="Arial"/>
              <a:buChar char="•"/>
            </a:pPr>
            <a:r>
              <a:rPr lang="en-GB" sz="2400"/>
              <a:t>Bebé llorando e insatisfecho – alimentándose con frecuencia</a:t>
            </a:r>
            <a:br>
              <a:rPr lang="en-GB" sz="2400"/>
            </a:br>
            <a:r>
              <a:rPr lang="en-GB" sz="2400"/>
              <a:t>Reducción de la producción de leche  </a:t>
            </a:r>
            <a:br>
              <a:rPr lang="en-GB" sz="2400"/>
            </a:br>
            <a:r>
              <a:rPr lang="en-GB" sz="2400"/>
              <a:t>Pobre aumento de peso</a:t>
            </a:r>
            <a:br>
              <a:rPr lang="en-GB" sz="2400"/>
            </a:br>
            <a:r>
              <a:rPr lang="en-GB" sz="2400"/>
              <a:t>Ictericia</a:t>
            </a:r>
            <a:br>
              <a:rPr lang="en-GB" sz="2400"/>
            </a:br>
            <a:r>
              <a:rPr lang="en-GB" sz="2400"/>
              <a:t>Pérdida de confianza</a:t>
            </a:r>
            <a:br>
              <a:rPr lang="en-GB" sz="2400"/>
            </a:br>
            <a:r>
              <a:rPr lang="en-GB" sz="2400"/>
              <a:t>Y..</a:t>
            </a:r>
            <a:endParaRPr/>
          </a:p>
          <a:p>
            <a:pPr marL="0" lvl="0" indent="0" algn="ctr" rtl="0">
              <a:spcBef>
                <a:spcPts val="600"/>
              </a:spcBef>
              <a:spcAft>
                <a:spcPts val="0"/>
              </a:spcAft>
              <a:buClr>
                <a:schemeClr val="dk2"/>
              </a:buClr>
              <a:buSzPts val="2400"/>
              <a:buFont typeface="Gill Sans"/>
              <a:buNone/>
            </a:pPr>
            <a:endParaRPr sz="2400" b="1">
              <a:solidFill>
                <a:schemeClr val="dk2"/>
              </a:solidFill>
            </a:endParaRPr>
          </a:p>
          <a:p>
            <a:pPr marL="0" lvl="0" indent="0" algn="ctr" rtl="0">
              <a:spcBef>
                <a:spcPts val="600"/>
              </a:spcBef>
              <a:spcAft>
                <a:spcPts val="0"/>
              </a:spcAft>
              <a:buClr>
                <a:schemeClr val="dk2"/>
              </a:buClr>
              <a:buSzPts val="2400"/>
              <a:buFont typeface="Gill Sans"/>
              <a:buNone/>
            </a:pPr>
            <a:r>
              <a:rPr lang="en-GB" sz="2400"/>
              <a:t> </a:t>
            </a:r>
            <a:endParaRPr sz="2400"/>
          </a:p>
        </p:txBody>
      </p:sp>
      <p:sp>
        <p:nvSpPr>
          <p:cNvPr id="463" name="Google Shape;463;p25"/>
          <p:cNvSpPr/>
          <p:nvPr/>
        </p:nvSpPr>
        <p:spPr>
          <a:xfrm>
            <a:off x="551095" y="1724982"/>
            <a:ext cx="819455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Gill Sans"/>
              <a:buNone/>
            </a:pPr>
            <a:endParaRPr sz="2800">
              <a:solidFill>
                <a:srgbClr val="FF0000"/>
              </a:solidFill>
              <a:latin typeface="Gill Sans"/>
              <a:ea typeface="Gill Sans"/>
              <a:cs typeface="Gill Sans"/>
              <a:sym typeface="Gill Sans"/>
            </a:endParaRPr>
          </a:p>
        </p:txBody>
      </p:sp>
      <p:sp>
        <p:nvSpPr>
          <p:cNvPr id="464" name="Google Shape;464;p25"/>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465" name="Google Shape;465;p25"/>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26"/>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Resultado de un apego deficiente </a:t>
            </a:r>
            <a:br>
              <a:rPr lang="en-GB"/>
            </a:br>
            <a:endParaRPr/>
          </a:p>
        </p:txBody>
      </p:sp>
      <p:pic>
        <p:nvPicPr>
          <p:cNvPr id="472" name="Google Shape;472;p26"/>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a:stretch/>
        </p:blipFill>
        <p:spPr>
          <a:xfrm>
            <a:off x="452272" y="1973179"/>
            <a:ext cx="5210592" cy="3790444"/>
          </a:xfrm>
          <a:prstGeom prst="rect">
            <a:avLst/>
          </a:prstGeom>
          <a:noFill/>
          <a:ln>
            <a:noFill/>
          </a:ln>
        </p:spPr>
      </p:pic>
      <p:sp>
        <p:nvSpPr>
          <p:cNvPr id="473" name="Google Shape;473;p26"/>
          <p:cNvSpPr/>
          <p:nvPr/>
        </p:nvSpPr>
        <p:spPr>
          <a:xfrm>
            <a:off x="4889241" y="2226458"/>
            <a:ext cx="4254759" cy="1689950"/>
          </a:xfrm>
          <a:prstGeom prst="rect">
            <a:avLst/>
          </a:prstGeom>
          <a:noFill/>
          <a:ln>
            <a:noFill/>
          </a:ln>
        </p:spPr>
        <p:txBody>
          <a:bodyPr spcFirstLastPara="1" wrap="square" lIns="91425" tIns="45700" rIns="91425" bIns="45700" anchor="t" anchorCtr="0">
            <a:spAutoFit/>
          </a:bodyPr>
          <a:lstStyle/>
          <a:p>
            <a:pPr marL="914400" marR="0" lvl="2" indent="0" algn="ctr" rtl="0">
              <a:lnSpc>
                <a:spcPct val="150000"/>
              </a:lnSpc>
              <a:spcBef>
                <a:spcPts val="0"/>
              </a:spcBef>
              <a:spcAft>
                <a:spcPts val="0"/>
              </a:spcAft>
              <a:buNone/>
            </a:pPr>
            <a:r>
              <a:rPr lang="en-GB" sz="2400" b="0" i="0" u="none" strike="noStrike" cap="none">
                <a:solidFill>
                  <a:srgbClr val="FF0000"/>
                </a:solidFill>
                <a:latin typeface="Gill Sans"/>
                <a:ea typeface="Gill Sans"/>
                <a:cs typeface="Gill Sans"/>
                <a:sym typeface="Gill Sans"/>
              </a:rPr>
              <a:t>Pezones dolorosos / dañados</a:t>
            </a:r>
            <a:br>
              <a:rPr lang="en-GB" sz="2400" b="0" i="0" u="none" strike="noStrike" cap="none">
                <a:solidFill>
                  <a:srgbClr val="FF0000"/>
                </a:solidFill>
                <a:latin typeface="Gill Sans"/>
                <a:ea typeface="Gill Sans"/>
                <a:cs typeface="Gill Sans"/>
                <a:sym typeface="Gill Sans"/>
              </a:rPr>
            </a:br>
            <a:endParaRPr/>
          </a:p>
        </p:txBody>
      </p:sp>
      <p:sp>
        <p:nvSpPr>
          <p:cNvPr id="474" name="Google Shape;474;p26"/>
          <p:cNvSpPr txBox="1"/>
          <p:nvPr/>
        </p:nvSpPr>
        <p:spPr>
          <a:xfrm rot="-5400000">
            <a:off x="-1467465" y="3601726"/>
            <a:ext cx="4107543"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dk1"/>
                </a:solidFill>
                <a:latin typeface="Gill Sans"/>
                <a:ea typeface="Gill Sans"/>
                <a:cs typeface="Gill Sans"/>
                <a:sym typeface="Gill Sans"/>
              </a:rPr>
              <a:t>WHO/UNICEF Infant and Young Child Feeding Counselling: An Integrated Course 2006</a:t>
            </a:r>
            <a:endParaRPr sz="800">
              <a:solidFill>
                <a:schemeClr val="dk1"/>
              </a:solidFill>
              <a:latin typeface="Gill Sans"/>
              <a:ea typeface="Gill Sans"/>
              <a:cs typeface="Gill Sans"/>
              <a:sym typeface="Gill Sans"/>
            </a:endParaRPr>
          </a:p>
        </p:txBody>
      </p:sp>
      <p:sp>
        <p:nvSpPr>
          <p:cNvPr id="475" name="Google Shape;475;p26"/>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476" name="Google Shape;476;p26"/>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27"/>
          <p:cNvSpPr txBox="1">
            <a:spLocks noGrp="1"/>
          </p:cNvSpPr>
          <p:nvPr>
            <p:ph type="title"/>
          </p:nvPr>
        </p:nvSpPr>
        <p:spPr>
          <a:xfrm>
            <a:off x="430680" y="560345"/>
            <a:ext cx="8282640" cy="506900"/>
          </a:xfrm>
          <a:prstGeom prst="rect">
            <a:avLst/>
          </a:prstGeom>
          <a:solidFill>
            <a:schemeClr val="lt1"/>
          </a:solidFill>
          <a:ln>
            <a:noFill/>
          </a:ln>
        </p:spPr>
        <p:txBody>
          <a:bodyPr spcFirstLastPara="1" wrap="square" lIns="0" tIns="0" rIns="0" bIns="0" anchor="b" anchorCtr="0">
            <a:noAutofit/>
          </a:bodyPr>
          <a:lstStyle/>
          <a:p>
            <a:pPr marL="0" marR="0" lvl="0" indent="0" algn="l" rtl="0">
              <a:spcBef>
                <a:spcPts val="0"/>
              </a:spcBef>
              <a:spcAft>
                <a:spcPts val="0"/>
              </a:spcAft>
              <a:buClr>
                <a:schemeClr val="dk1"/>
              </a:buClr>
              <a:buSzPts val="2500"/>
              <a:buFont typeface="Gill Sans"/>
              <a:buNone/>
            </a:pPr>
            <a:r>
              <a:rPr lang="en-GB" sz="2500" b="1" i="0" u="none" strike="noStrike" cap="none">
                <a:solidFill>
                  <a:schemeClr val="dk1"/>
                </a:solidFill>
                <a:latin typeface="Gill Sans"/>
                <a:ea typeface="Gill Sans"/>
                <a:cs typeface="Gill Sans"/>
                <a:sym typeface="Gill Sans"/>
              </a:rPr>
              <a:t>Resultado de un apego deficiente</a:t>
            </a:r>
            <a:br>
              <a:rPr lang="en-GB" sz="2500" b="1" i="0" u="none" strike="noStrike" cap="none">
                <a:solidFill>
                  <a:schemeClr val="dk1"/>
                </a:solidFill>
                <a:latin typeface="Gill Sans"/>
                <a:ea typeface="Gill Sans"/>
                <a:cs typeface="Gill Sans"/>
                <a:sym typeface="Gill Sans"/>
              </a:rPr>
            </a:br>
            <a:endParaRPr sz="3200" b="1" i="0" u="none" strike="noStrike" cap="none">
              <a:solidFill>
                <a:schemeClr val="dk1"/>
              </a:solidFill>
              <a:latin typeface="Gill Sans"/>
              <a:ea typeface="Gill Sans"/>
              <a:cs typeface="Gill Sans"/>
              <a:sym typeface="Gill Sans"/>
            </a:endParaRPr>
          </a:p>
        </p:txBody>
      </p:sp>
      <p:pic>
        <p:nvPicPr>
          <p:cNvPr id="483" name="Google Shape;483;p27"/>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a:stretch/>
        </p:blipFill>
        <p:spPr>
          <a:xfrm>
            <a:off x="508438" y="1874459"/>
            <a:ext cx="5651730" cy="3951100"/>
          </a:xfrm>
          <a:prstGeom prst="rect">
            <a:avLst/>
          </a:prstGeom>
          <a:noFill/>
          <a:ln>
            <a:noFill/>
          </a:ln>
        </p:spPr>
      </p:pic>
      <p:sp>
        <p:nvSpPr>
          <p:cNvPr id="484" name="Google Shape;484;p27"/>
          <p:cNvSpPr txBox="1"/>
          <p:nvPr/>
        </p:nvSpPr>
        <p:spPr>
          <a:xfrm>
            <a:off x="6492631" y="2227385"/>
            <a:ext cx="265136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FF0000"/>
                </a:solidFill>
                <a:latin typeface="Gill Sans"/>
                <a:ea typeface="Gill Sans"/>
                <a:cs typeface="Gill Sans"/>
                <a:sym typeface="Gill Sans"/>
              </a:rPr>
              <a:t>Mastitis</a:t>
            </a:r>
            <a:endParaRPr/>
          </a:p>
        </p:txBody>
      </p:sp>
      <p:sp>
        <p:nvSpPr>
          <p:cNvPr id="485" name="Google Shape;485;p27"/>
          <p:cNvSpPr txBox="1"/>
          <p:nvPr/>
        </p:nvSpPr>
        <p:spPr>
          <a:xfrm rot="-5400000">
            <a:off x="-1344628" y="3634993"/>
            <a:ext cx="4107543"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dk1"/>
                </a:solidFill>
                <a:latin typeface="Gill Sans"/>
                <a:ea typeface="Gill Sans"/>
                <a:cs typeface="Gill Sans"/>
                <a:sym typeface="Gill Sans"/>
              </a:rPr>
              <a:t>WHO/UNICEF Infant and Young Child Feeding Counselling: An Integrated Course 2006</a:t>
            </a:r>
            <a:endParaRPr sz="800">
              <a:solidFill>
                <a:schemeClr val="dk1"/>
              </a:solidFill>
              <a:latin typeface="Gill Sans"/>
              <a:ea typeface="Gill Sans"/>
              <a:cs typeface="Gill Sans"/>
              <a:sym typeface="Gill Sans"/>
            </a:endParaRPr>
          </a:p>
        </p:txBody>
      </p:sp>
      <p:sp>
        <p:nvSpPr>
          <p:cNvPr id="486" name="Google Shape;486;p27"/>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487" name="Google Shape;487;p27"/>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28"/>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b" anchorCtr="0">
            <a:noAutofit/>
          </a:bodyPr>
          <a:lstStyle/>
          <a:p>
            <a:pPr marL="0" marR="0" lvl="0" indent="0" algn="l" rtl="0">
              <a:spcBef>
                <a:spcPts val="0"/>
              </a:spcBef>
              <a:spcAft>
                <a:spcPts val="0"/>
              </a:spcAft>
              <a:buClr>
                <a:schemeClr val="dk1"/>
              </a:buClr>
              <a:buSzPts val="2500"/>
              <a:buFont typeface="Gill Sans"/>
              <a:buNone/>
            </a:pPr>
            <a:r>
              <a:rPr lang="en-GB" sz="2500" b="1" i="0" u="none" strike="noStrike" cap="none">
                <a:solidFill>
                  <a:schemeClr val="dk1"/>
                </a:solidFill>
                <a:latin typeface="Gill Sans"/>
                <a:ea typeface="Gill Sans"/>
                <a:cs typeface="Gill Sans"/>
                <a:sym typeface="Gill Sans"/>
              </a:rPr>
              <a:t>Resultado de un mal apego</a:t>
            </a:r>
            <a:endParaRPr sz="2500" b="1" i="0" u="none" strike="noStrike" cap="none">
              <a:solidFill>
                <a:schemeClr val="dk1"/>
              </a:solidFill>
              <a:latin typeface="Gill Sans"/>
              <a:ea typeface="Gill Sans"/>
              <a:cs typeface="Gill Sans"/>
              <a:sym typeface="Gill Sans"/>
            </a:endParaRPr>
          </a:p>
        </p:txBody>
      </p:sp>
      <p:pic>
        <p:nvPicPr>
          <p:cNvPr id="494" name="Google Shape;494;p28"/>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a:stretch/>
        </p:blipFill>
        <p:spPr>
          <a:xfrm>
            <a:off x="786218" y="1716505"/>
            <a:ext cx="5646666" cy="3777276"/>
          </a:xfrm>
          <a:prstGeom prst="rect">
            <a:avLst/>
          </a:prstGeom>
          <a:noFill/>
          <a:ln>
            <a:noFill/>
          </a:ln>
        </p:spPr>
      </p:pic>
      <p:sp>
        <p:nvSpPr>
          <p:cNvPr id="495" name="Google Shape;495;p28"/>
          <p:cNvSpPr txBox="1"/>
          <p:nvPr/>
        </p:nvSpPr>
        <p:spPr>
          <a:xfrm>
            <a:off x="6435352" y="2300191"/>
            <a:ext cx="2836985"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FF0000"/>
                </a:solidFill>
                <a:latin typeface="Gill Sans"/>
                <a:ea typeface="Gill Sans"/>
                <a:cs typeface="Gill Sans"/>
                <a:sym typeface="Gill Sans"/>
              </a:rPr>
              <a:t>Congestión</a:t>
            </a:r>
            <a:endParaRPr/>
          </a:p>
        </p:txBody>
      </p:sp>
      <p:sp>
        <p:nvSpPr>
          <p:cNvPr id="496" name="Google Shape;496;p28"/>
          <p:cNvSpPr txBox="1"/>
          <p:nvPr/>
        </p:nvSpPr>
        <p:spPr>
          <a:xfrm rot="-5400000">
            <a:off x="-1235771" y="3471708"/>
            <a:ext cx="4107543"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chemeClr val="dk1"/>
                </a:solidFill>
                <a:latin typeface="Gill Sans"/>
                <a:ea typeface="Gill Sans"/>
                <a:cs typeface="Gill Sans"/>
                <a:sym typeface="Gill Sans"/>
              </a:rPr>
              <a:t>OMS/UNICEF Asesoramiento sobre la alimentación del lactante y el niño pequeño: Un curso integrado 2006</a:t>
            </a:r>
            <a:endParaRPr sz="800">
              <a:solidFill>
                <a:schemeClr val="dk1"/>
              </a:solidFill>
              <a:latin typeface="Gill Sans"/>
              <a:ea typeface="Gill Sans"/>
              <a:cs typeface="Gill Sans"/>
              <a:sym typeface="Gill Sans"/>
            </a:endParaRPr>
          </a:p>
        </p:txBody>
      </p:sp>
      <p:sp>
        <p:nvSpPr>
          <p:cNvPr id="497" name="Google Shape;497;p28"/>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FORMACIÓN DEL IYCF-E: REVISIÓN DE LA LACTANCIA MATERNA</a:t>
            </a:r>
            <a:endParaRPr/>
          </a:p>
        </p:txBody>
      </p:sp>
      <p:sp>
        <p:nvSpPr>
          <p:cNvPr id="498" name="Google Shape;498;p28"/>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29"/>
          <p:cNvSpPr txBox="1">
            <a:spLocks noGrp="1"/>
          </p:cNvSpPr>
          <p:nvPr>
            <p:ph type="title"/>
          </p:nvPr>
        </p:nvSpPr>
        <p:spPr>
          <a:xfrm>
            <a:off x="424634" y="202995"/>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Cómo funciona la lactancia materna</a:t>
            </a:r>
            <a:br>
              <a:rPr lang="en-GB"/>
            </a:br>
            <a:endParaRPr b="1"/>
          </a:p>
        </p:txBody>
      </p:sp>
      <p:sp>
        <p:nvSpPr>
          <p:cNvPr id="505" name="Google Shape;505;p29"/>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Alimentación frecuente: "Más succión hace más leche”</a:t>
            </a:r>
            <a:endParaRPr/>
          </a:p>
        </p:txBody>
      </p:sp>
      <p:sp>
        <p:nvSpPr>
          <p:cNvPr id="506" name="Google Shape;506;p29"/>
          <p:cNvSpPr/>
          <p:nvPr/>
        </p:nvSpPr>
        <p:spPr>
          <a:xfrm>
            <a:off x="551095" y="1724982"/>
            <a:ext cx="819455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Gill Sans"/>
              <a:buNone/>
            </a:pPr>
            <a:endParaRPr sz="2800">
              <a:solidFill>
                <a:srgbClr val="FF0000"/>
              </a:solidFill>
              <a:latin typeface="Gill Sans"/>
              <a:ea typeface="Gill Sans"/>
              <a:cs typeface="Gill Sans"/>
              <a:sym typeface="Gill Sans"/>
            </a:endParaRPr>
          </a:p>
        </p:txBody>
      </p:sp>
      <p:sp>
        <p:nvSpPr>
          <p:cNvPr id="507" name="Google Shape;507;p29"/>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508" name="Google Shape;508;p29"/>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25</a:t>
            </a:fld>
            <a:endParaRPr/>
          </a:p>
        </p:txBody>
      </p:sp>
      <p:sp>
        <p:nvSpPr>
          <p:cNvPr id="509" name="Google Shape;509;p29"/>
          <p:cNvSpPr txBox="1"/>
          <p:nvPr/>
        </p:nvSpPr>
        <p:spPr>
          <a:xfrm>
            <a:off x="275905" y="1321258"/>
            <a:ext cx="8580000" cy="4725600"/>
          </a:xfrm>
          <a:prstGeom prst="rect">
            <a:avLst/>
          </a:prstGeom>
          <a:noFill/>
          <a:ln>
            <a:noFill/>
          </a:ln>
        </p:spPr>
        <p:txBody>
          <a:bodyPr spcFirstLastPara="1" wrap="square" lIns="0" tIns="0" rIns="0" bIns="0" anchor="t" anchorCtr="0">
            <a:spAutoFit/>
          </a:bodyPr>
          <a:lstStyle/>
          <a:p>
            <a:pPr marL="457200" marR="0" lvl="0" indent="-381000" algn="l" rtl="0">
              <a:lnSpc>
                <a:spcPct val="150000"/>
              </a:lnSpc>
              <a:spcBef>
                <a:spcPts val="0"/>
              </a:spcBef>
              <a:spcAft>
                <a:spcPts val="0"/>
              </a:spcAft>
              <a:buClr>
                <a:schemeClr val="dk1"/>
              </a:buClr>
              <a:buSzPts val="2400"/>
              <a:buFont typeface="Gill Sans"/>
              <a:buChar char="●"/>
            </a:pPr>
            <a:r>
              <a:rPr lang="en-GB" sz="2400">
                <a:solidFill>
                  <a:schemeClr val="dk1"/>
                </a:solidFill>
                <a:latin typeface="Gill Sans"/>
                <a:ea typeface="Gill Sans"/>
                <a:cs typeface="Gill Sans"/>
                <a:sym typeface="Gill Sans"/>
              </a:rPr>
              <a:t>Al menos 8-12 veces al día – lactancia materna sin restricciones</a:t>
            </a:r>
            <a:endParaRPr sz="2400">
              <a:solidFill>
                <a:schemeClr val="dk1"/>
              </a:solidFill>
              <a:latin typeface="Gill Sans"/>
              <a:ea typeface="Gill Sans"/>
              <a:cs typeface="Gill Sans"/>
              <a:sym typeface="Gill Sans"/>
            </a:endParaRPr>
          </a:p>
          <a:p>
            <a:pPr marL="457200" marR="0" lvl="0" indent="-381000" algn="l" rtl="0">
              <a:lnSpc>
                <a:spcPct val="150000"/>
              </a:lnSpc>
              <a:spcBef>
                <a:spcPts val="0"/>
              </a:spcBef>
              <a:spcAft>
                <a:spcPts val="0"/>
              </a:spcAft>
              <a:buClr>
                <a:schemeClr val="dk1"/>
              </a:buClr>
              <a:buSzPts val="2400"/>
              <a:buFont typeface="Gill Sans"/>
              <a:buChar char="●"/>
            </a:pPr>
            <a:r>
              <a:rPr lang="en-GB" sz="2400">
                <a:solidFill>
                  <a:schemeClr val="dk1"/>
                </a:solidFill>
                <a:latin typeface="Gill Sans"/>
                <a:ea typeface="Gill Sans"/>
                <a:cs typeface="Gill Sans"/>
                <a:sym typeface="Gill Sans"/>
              </a:rPr>
              <a:t>Día y noche</a:t>
            </a:r>
            <a:endParaRPr sz="2400">
              <a:solidFill>
                <a:schemeClr val="dk1"/>
              </a:solidFill>
              <a:latin typeface="Gill Sans"/>
              <a:ea typeface="Gill Sans"/>
              <a:cs typeface="Gill Sans"/>
              <a:sym typeface="Gill Sans"/>
            </a:endParaRPr>
          </a:p>
          <a:p>
            <a:pPr marL="457200" marR="0" lvl="0" indent="-381000" algn="l" rtl="0">
              <a:lnSpc>
                <a:spcPct val="150000"/>
              </a:lnSpc>
              <a:spcBef>
                <a:spcPts val="0"/>
              </a:spcBef>
              <a:spcAft>
                <a:spcPts val="0"/>
              </a:spcAft>
              <a:buClr>
                <a:schemeClr val="dk1"/>
              </a:buClr>
              <a:buSzPts val="2400"/>
              <a:buFont typeface="Gill Sans"/>
              <a:buChar char="●"/>
            </a:pPr>
            <a:r>
              <a:rPr lang="en-GB" sz="2400">
                <a:solidFill>
                  <a:schemeClr val="dk1"/>
                </a:solidFill>
                <a:latin typeface="Gill Sans"/>
                <a:ea typeface="Gill Sans"/>
                <a:cs typeface="Gill Sans"/>
                <a:sym typeface="Gill Sans"/>
              </a:rPr>
              <a:t>On cue / 'demanda' por bebé</a:t>
            </a:r>
            <a:endParaRPr sz="2400">
              <a:solidFill>
                <a:schemeClr val="dk1"/>
              </a:solidFill>
              <a:latin typeface="Gill Sans"/>
              <a:ea typeface="Gill Sans"/>
              <a:cs typeface="Gill Sans"/>
              <a:sym typeface="Gill Sans"/>
            </a:endParaRPr>
          </a:p>
          <a:p>
            <a:pPr marL="457200" marR="0" lvl="0" indent="-381000" algn="l" rtl="0">
              <a:lnSpc>
                <a:spcPct val="150000"/>
              </a:lnSpc>
              <a:spcBef>
                <a:spcPts val="0"/>
              </a:spcBef>
              <a:spcAft>
                <a:spcPts val="0"/>
              </a:spcAft>
              <a:buClr>
                <a:schemeClr val="dk1"/>
              </a:buClr>
              <a:buSzPts val="2400"/>
              <a:buFont typeface="Gill Sans"/>
              <a:buChar char="●"/>
            </a:pPr>
            <a:r>
              <a:rPr lang="en-GB" sz="2400">
                <a:solidFill>
                  <a:schemeClr val="dk1"/>
                </a:solidFill>
                <a:latin typeface="Gill Sans"/>
                <a:ea typeface="Gill Sans"/>
                <a:cs typeface="Gill Sans"/>
                <a:sym typeface="Gill Sans"/>
              </a:rPr>
              <a:t>Deje que el bebé suckle todo el tiempo que quiera</a:t>
            </a:r>
            <a:r>
              <a:rPr lang="en-GB" sz="2100">
                <a:solidFill>
                  <a:schemeClr val="dk1"/>
                </a:solidFill>
                <a:latin typeface="Gill Sans"/>
                <a:ea typeface="Gill Sans"/>
                <a:cs typeface="Gill Sans"/>
                <a:sym typeface="Gill Sans"/>
              </a:rPr>
              <a:t> (¡SIN TIEMPO!</a:t>
            </a:r>
            <a:r>
              <a:rPr lang="en-GB" sz="2400">
                <a:solidFill>
                  <a:schemeClr val="dk1"/>
                </a:solidFill>
                <a:latin typeface="Gill Sans"/>
                <a:ea typeface="Gill Sans"/>
                <a:cs typeface="Gill Sans"/>
                <a:sym typeface="Gill Sans"/>
              </a:rPr>
              <a:t>)</a:t>
            </a:r>
            <a:endParaRPr sz="2400">
              <a:solidFill>
                <a:schemeClr val="dk1"/>
              </a:solidFill>
              <a:latin typeface="Gill Sans"/>
              <a:ea typeface="Gill Sans"/>
              <a:cs typeface="Gill Sans"/>
              <a:sym typeface="Gill Sans"/>
            </a:endParaRPr>
          </a:p>
          <a:p>
            <a:pPr marL="457200" marR="0" lvl="0" indent="-381000" algn="l" rtl="0">
              <a:lnSpc>
                <a:spcPct val="150000"/>
              </a:lnSpc>
              <a:spcBef>
                <a:spcPts val="0"/>
              </a:spcBef>
              <a:spcAft>
                <a:spcPts val="0"/>
              </a:spcAft>
              <a:buClr>
                <a:schemeClr val="dk1"/>
              </a:buClr>
              <a:buSzPts val="2400"/>
              <a:buFont typeface="Gill Sans"/>
              <a:buChar char="●"/>
            </a:pPr>
            <a:r>
              <a:rPr lang="en-GB" sz="2400">
                <a:solidFill>
                  <a:schemeClr val="dk1"/>
                </a:solidFill>
                <a:latin typeface="Gill Sans"/>
                <a:ea typeface="Gill Sans"/>
                <a:cs typeface="Gill Sans"/>
                <a:sym typeface="Gill Sans"/>
              </a:rPr>
              <a:t>Ofrecer otros senos</a:t>
            </a:r>
            <a:endParaRPr sz="2400">
              <a:solidFill>
                <a:schemeClr val="dk1"/>
              </a:solidFill>
              <a:latin typeface="Gill Sans"/>
              <a:ea typeface="Gill Sans"/>
              <a:cs typeface="Gill Sans"/>
              <a:sym typeface="Gill Sans"/>
            </a:endParaRPr>
          </a:p>
          <a:p>
            <a:pPr marL="457200" marR="0" lvl="0" indent="-381000" algn="l" rtl="0">
              <a:lnSpc>
                <a:spcPct val="150000"/>
              </a:lnSpc>
              <a:spcBef>
                <a:spcPts val="0"/>
              </a:spcBef>
              <a:spcAft>
                <a:spcPts val="0"/>
              </a:spcAft>
              <a:buClr>
                <a:schemeClr val="dk1"/>
              </a:buClr>
              <a:buSzPts val="2400"/>
              <a:buFont typeface="Gill Sans"/>
              <a:buChar char="●"/>
            </a:pPr>
            <a:r>
              <a:rPr lang="en-GB" sz="2400">
                <a:solidFill>
                  <a:schemeClr val="dk1"/>
                </a:solidFill>
                <a:latin typeface="Gill Sans"/>
                <a:ea typeface="Gill Sans"/>
                <a:cs typeface="Gill Sans"/>
                <a:sym typeface="Gill Sans"/>
              </a:rPr>
              <a:t>Ser 'piel con piel' con el bebé </a:t>
            </a:r>
            <a:endParaRPr sz="2400">
              <a:solidFill>
                <a:schemeClr val="dk1"/>
              </a:solidFill>
              <a:latin typeface="Gill Sans"/>
              <a:ea typeface="Gill Sans"/>
              <a:cs typeface="Gill Sans"/>
              <a:sym typeface="Gill Sans"/>
            </a:endParaRPr>
          </a:p>
          <a:p>
            <a:pPr marL="457200" marR="0" lvl="0" indent="-381000" algn="l" rtl="0">
              <a:lnSpc>
                <a:spcPct val="150000"/>
              </a:lnSpc>
              <a:spcBef>
                <a:spcPts val="0"/>
              </a:spcBef>
              <a:spcAft>
                <a:spcPts val="0"/>
              </a:spcAft>
              <a:buClr>
                <a:schemeClr val="dk1"/>
              </a:buClr>
              <a:buSzPts val="2400"/>
              <a:buFont typeface="Gill Sans"/>
              <a:buChar char="●"/>
            </a:pPr>
            <a:r>
              <a:rPr lang="en-GB" sz="2400">
                <a:solidFill>
                  <a:schemeClr val="dk1"/>
                </a:solidFill>
                <a:latin typeface="Gill Sans"/>
                <a:ea typeface="Gill Sans"/>
                <a:cs typeface="Gill Sans"/>
                <a:sym typeface="Gill Sans"/>
              </a:rPr>
              <a:t>No use chupetes / maniquíes</a:t>
            </a:r>
            <a:endParaRPr sz="100">
              <a:solidFill>
                <a:srgbClr val="FF0000"/>
              </a:solidFill>
              <a:latin typeface="Gill Sans"/>
              <a:ea typeface="Gill Sans"/>
              <a:cs typeface="Gill Sans"/>
              <a:sym typeface="Gill Sans"/>
            </a:endParaRPr>
          </a:p>
          <a:p>
            <a:pPr marL="0" marR="0" lvl="0" indent="0" algn="l" rtl="0">
              <a:lnSpc>
                <a:spcPct val="150000"/>
              </a:lnSpc>
              <a:spcBef>
                <a:spcPts val="0"/>
              </a:spcBef>
              <a:spcAft>
                <a:spcPts val="0"/>
              </a:spcAft>
              <a:buNone/>
            </a:pPr>
            <a:r>
              <a:rPr lang="en-GB" sz="2200">
                <a:solidFill>
                  <a:srgbClr val="FF0000"/>
                </a:solidFill>
                <a:latin typeface="Gill Sans"/>
                <a:ea typeface="Gill Sans"/>
                <a:cs typeface="Gill Sans"/>
                <a:sym typeface="Gill Sans"/>
              </a:rPr>
              <a:t>LOS SENOS NUNCA ESTÁN "VACÍOS": solo se elimina el 60-70% de la leche. MÁS LACTANCIA MATERNA SIGNIFICA MÁS LECHE.</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30"/>
          <p:cNvSpPr txBox="1">
            <a:spLocks noGrp="1"/>
          </p:cNvSpPr>
          <p:nvPr>
            <p:ph type="title"/>
          </p:nvPr>
        </p:nvSpPr>
        <p:spPr>
          <a:xfrm>
            <a:off x="415530" y="378534"/>
            <a:ext cx="8282151"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Cómo funciona la lactancia materna</a:t>
            </a:r>
            <a:br>
              <a:rPr lang="en-GB"/>
            </a:br>
            <a:endParaRPr b="1"/>
          </a:p>
        </p:txBody>
      </p:sp>
      <p:sp>
        <p:nvSpPr>
          <p:cNvPr id="516" name="Google Shape;516;p30"/>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2400"/>
              <a:buNone/>
            </a:pPr>
            <a:r>
              <a:rPr lang="en-GB" sz="2400" b="0">
                <a:solidFill>
                  <a:srgbClr val="FF0000"/>
                </a:solidFill>
              </a:rPr>
              <a:t>Signos de que el bebé está amamantando bien:</a:t>
            </a:r>
            <a:br>
              <a:rPr lang="en-GB" sz="2400" b="0">
                <a:solidFill>
                  <a:srgbClr val="FF0000"/>
                </a:solidFill>
              </a:rPr>
            </a:br>
            <a:endParaRPr sz="2400" b="0">
              <a:solidFill>
                <a:schemeClr val="dk1"/>
              </a:solidFill>
            </a:endParaRPr>
          </a:p>
          <a:p>
            <a:pPr marL="457200" lvl="0" indent="-457200" algn="l" rtl="0">
              <a:spcBef>
                <a:spcPts val="600"/>
              </a:spcBef>
              <a:spcAft>
                <a:spcPts val="0"/>
              </a:spcAft>
              <a:buClr>
                <a:schemeClr val="dk2"/>
              </a:buClr>
              <a:buSzPts val="2400"/>
              <a:buFont typeface="Arial"/>
              <a:buChar char="•"/>
            </a:pPr>
            <a:r>
              <a:rPr lang="en-GB" sz="2400" b="0">
                <a:solidFill>
                  <a:schemeClr val="dk1"/>
                </a:solidFill>
              </a:rPr>
              <a:t>El bebé toma succión larga y profunda (ver patrón en la siguiente diapositiva)</a:t>
            </a:r>
            <a:endParaRPr/>
          </a:p>
          <a:p>
            <a:pPr marL="457200" lvl="0" indent="-304800" algn="l" rtl="0">
              <a:spcBef>
                <a:spcPts val="600"/>
              </a:spcBef>
              <a:spcAft>
                <a:spcPts val="0"/>
              </a:spcAft>
              <a:buClr>
                <a:schemeClr val="dk2"/>
              </a:buClr>
              <a:buSzPts val="2400"/>
              <a:buFont typeface="Arial"/>
              <a:buNone/>
            </a:pPr>
            <a:endParaRPr sz="2400" b="0">
              <a:solidFill>
                <a:schemeClr val="dk1"/>
              </a:solidFill>
            </a:endParaRPr>
          </a:p>
          <a:p>
            <a:pPr marL="457200" lvl="0" indent="-457200" algn="l" rtl="0">
              <a:spcBef>
                <a:spcPts val="600"/>
              </a:spcBef>
              <a:spcAft>
                <a:spcPts val="0"/>
              </a:spcAft>
              <a:buClr>
                <a:schemeClr val="dk2"/>
              </a:buClr>
              <a:buSzPts val="2400"/>
              <a:buFont typeface="Arial"/>
              <a:buChar char="•"/>
            </a:pPr>
            <a:r>
              <a:rPr lang="en-GB" sz="2400" b="0">
                <a:solidFill>
                  <a:schemeClr val="dk1"/>
                </a:solidFill>
              </a:rPr>
              <a:t>Las mejillas son redondas al amamantar</a:t>
            </a:r>
            <a:endParaRPr sz="2400" b="0">
              <a:solidFill>
                <a:schemeClr val="dk1"/>
              </a:solidFill>
            </a:endParaRPr>
          </a:p>
          <a:p>
            <a:pPr marL="457200" lvl="0" indent="-304800" algn="l" rtl="0">
              <a:spcBef>
                <a:spcPts val="600"/>
              </a:spcBef>
              <a:spcAft>
                <a:spcPts val="0"/>
              </a:spcAft>
              <a:buClr>
                <a:schemeClr val="dk2"/>
              </a:buClr>
              <a:buSzPts val="2400"/>
              <a:buFont typeface="Arial"/>
              <a:buNone/>
            </a:pPr>
            <a:endParaRPr sz="2400" b="0">
              <a:solidFill>
                <a:schemeClr val="dk1"/>
              </a:solidFill>
            </a:endParaRPr>
          </a:p>
          <a:p>
            <a:pPr marL="457200" lvl="0" indent="-457200" algn="l" rtl="0">
              <a:spcBef>
                <a:spcPts val="600"/>
              </a:spcBef>
              <a:spcAft>
                <a:spcPts val="0"/>
              </a:spcAft>
              <a:buClr>
                <a:schemeClr val="dk2"/>
              </a:buClr>
              <a:buSzPts val="2400"/>
              <a:buFont typeface="Arial"/>
              <a:buChar char="•"/>
            </a:pPr>
            <a:r>
              <a:rPr lang="en-GB" sz="2400" b="0">
                <a:solidFill>
                  <a:schemeClr val="dk1"/>
                </a:solidFill>
              </a:rPr>
              <a:t>El bebé libera el pecho cuando termina</a:t>
            </a:r>
            <a:endParaRPr sz="3200" b="0">
              <a:solidFill>
                <a:schemeClr val="dk1"/>
              </a:solidFill>
              <a:latin typeface="Gill Sans"/>
              <a:ea typeface="Gill Sans"/>
              <a:cs typeface="Gill Sans"/>
              <a:sym typeface="Gill Sans"/>
            </a:endParaRPr>
          </a:p>
          <a:p>
            <a:pPr marL="0" lvl="0" indent="0" algn="ctr" rtl="0">
              <a:spcBef>
                <a:spcPts val="600"/>
              </a:spcBef>
              <a:spcAft>
                <a:spcPts val="0"/>
              </a:spcAft>
              <a:buClr>
                <a:schemeClr val="dk2"/>
              </a:buClr>
              <a:buSzPts val="3200"/>
              <a:buNone/>
            </a:pPr>
            <a:endParaRPr sz="3200" b="0">
              <a:solidFill>
                <a:schemeClr val="dk1"/>
              </a:solidFill>
              <a:latin typeface="Gill Sans"/>
              <a:ea typeface="Gill Sans"/>
              <a:cs typeface="Gill Sans"/>
              <a:sym typeface="Gill Sans"/>
            </a:endParaRPr>
          </a:p>
        </p:txBody>
      </p:sp>
      <p:sp>
        <p:nvSpPr>
          <p:cNvPr id="517" name="Google Shape;517;p30"/>
          <p:cNvSpPr txBox="1">
            <a:spLocks noGrp="1"/>
          </p:cNvSpPr>
          <p:nvPr>
            <p:ph type="body" idx="2"/>
          </p:nvPr>
        </p:nvSpPr>
        <p:spPr>
          <a:xfrm>
            <a:off x="425123" y="721812"/>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Alimentación frecuente</a:t>
            </a:r>
            <a:br>
              <a:rPr lang="en-GB"/>
            </a:br>
            <a:endParaRPr/>
          </a:p>
        </p:txBody>
      </p:sp>
      <p:sp>
        <p:nvSpPr>
          <p:cNvPr id="518" name="Google Shape;518;p30"/>
          <p:cNvSpPr/>
          <p:nvPr/>
        </p:nvSpPr>
        <p:spPr>
          <a:xfrm rot="10800000" flipH="1">
            <a:off x="551095" y="2248202"/>
            <a:ext cx="8194557" cy="570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Gill Sans"/>
              <a:buNone/>
            </a:pPr>
            <a:endParaRPr sz="2800">
              <a:solidFill>
                <a:srgbClr val="FF0000"/>
              </a:solidFill>
              <a:latin typeface="Gill Sans"/>
              <a:ea typeface="Gill Sans"/>
              <a:cs typeface="Gill Sans"/>
              <a:sym typeface="Gill Sans"/>
            </a:endParaRPr>
          </a:p>
        </p:txBody>
      </p:sp>
      <p:sp>
        <p:nvSpPr>
          <p:cNvPr id="519" name="Google Shape;519;p30"/>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520" name="Google Shape;520;p30"/>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31"/>
          <p:cNvSpPr txBox="1">
            <a:spLocks noGrp="1"/>
          </p:cNvSpPr>
          <p:nvPr>
            <p:ph type="title"/>
          </p:nvPr>
        </p:nvSpPr>
        <p:spPr>
          <a:xfrm>
            <a:off x="488810" y="202995"/>
            <a:ext cx="8282640"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Cómo funciona la lactancia materna</a:t>
            </a:r>
            <a:br>
              <a:rPr lang="en-GB"/>
            </a:br>
            <a:endParaRPr b="1"/>
          </a:p>
        </p:txBody>
      </p:sp>
      <p:sp>
        <p:nvSpPr>
          <p:cNvPr id="527" name="Google Shape;527;p31"/>
          <p:cNvSpPr txBox="1">
            <a:spLocks noGrp="1"/>
          </p:cNvSpPr>
          <p:nvPr>
            <p:ph type="body" idx="1"/>
          </p:nvPr>
        </p:nvSpPr>
        <p:spPr>
          <a:xfrm>
            <a:off x="534820" y="1776280"/>
            <a:ext cx="8276127" cy="4706938"/>
          </a:xfrm>
          <a:prstGeom prst="rect">
            <a:avLst/>
          </a:prstGeom>
          <a:noFill/>
          <a:ln>
            <a:noFill/>
          </a:ln>
        </p:spPr>
        <p:txBody>
          <a:bodyPr spcFirstLastPara="1" wrap="square" lIns="0" tIns="0" rIns="0" bIns="0" anchor="t" anchorCtr="0">
            <a:noAutofit/>
          </a:bodyPr>
          <a:lstStyle/>
          <a:p>
            <a:pPr marL="0" lvl="0" indent="0" algn="ctr" rtl="0">
              <a:lnSpc>
                <a:spcPct val="90000"/>
              </a:lnSpc>
              <a:spcBef>
                <a:spcPts val="0"/>
              </a:spcBef>
              <a:spcAft>
                <a:spcPts val="0"/>
              </a:spcAft>
              <a:buClr>
                <a:schemeClr val="dk2"/>
              </a:buClr>
              <a:buSzPts val="4000"/>
              <a:buFont typeface="Gill Sans"/>
              <a:buNone/>
            </a:pPr>
            <a:endParaRPr sz="4000" b="0">
              <a:solidFill>
                <a:schemeClr val="dk1"/>
              </a:solidFill>
              <a:latin typeface="Gill Sans"/>
              <a:ea typeface="Gill Sans"/>
              <a:cs typeface="Gill Sans"/>
              <a:sym typeface="Gill Sans"/>
            </a:endParaRPr>
          </a:p>
          <a:p>
            <a:pPr marL="342900" lvl="0" indent="-342900" algn="l" rtl="0">
              <a:lnSpc>
                <a:spcPct val="90000"/>
              </a:lnSpc>
              <a:spcBef>
                <a:spcPts val="1800"/>
              </a:spcBef>
              <a:spcAft>
                <a:spcPts val="0"/>
              </a:spcAft>
              <a:buClr>
                <a:schemeClr val="dk2"/>
              </a:buClr>
              <a:buSzPts val="2400"/>
              <a:buFont typeface="Arial"/>
              <a:buChar char="•"/>
            </a:pPr>
            <a:r>
              <a:rPr lang="en-GB" sz="2400" b="0">
                <a:solidFill>
                  <a:schemeClr val="dk1"/>
                </a:solidFill>
              </a:rPr>
              <a:t>"No me baja la leche"</a:t>
            </a:r>
            <a:br>
              <a:rPr lang="en-GB" sz="2400" b="0">
                <a:solidFill>
                  <a:schemeClr val="dk1"/>
                </a:solidFill>
              </a:rPr>
            </a:br>
            <a:r>
              <a:rPr lang="en-GB" sz="2400" b="0">
                <a:solidFill>
                  <a:schemeClr val="dk1"/>
                </a:solidFill>
              </a:rPr>
              <a:t>"No puedo ver cuánta leche está recibiendo el bebé"</a:t>
            </a:r>
            <a:br>
              <a:rPr lang="en-GB" sz="2400" b="0">
                <a:solidFill>
                  <a:schemeClr val="dk1"/>
                </a:solidFill>
              </a:rPr>
            </a:br>
            <a:r>
              <a:rPr lang="en-GB" sz="2400" b="0">
                <a:solidFill>
                  <a:schemeClr val="dk1"/>
                </a:solidFill>
              </a:rPr>
              <a:t> "Mi leche materna no es suficiente"</a:t>
            </a:r>
            <a:br>
              <a:rPr lang="en-GB" sz="2400" b="0">
                <a:solidFill>
                  <a:schemeClr val="dk1"/>
                </a:solidFill>
              </a:rPr>
            </a:br>
            <a:r>
              <a:rPr lang="en-GB" sz="2400" b="0">
                <a:solidFill>
                  <a:schemeClr val="dk1"/>
                </a:solidFill>
              </a:rPr>
              <a:t> “My los senos son... demasiado grande / demasiado pequeño / demasiado plano / demasiado ..." </a:t>
            </a:r>
            <a:endParaRPr/>
          </a:p>
          <a:p>
            <a:pPr marL="0" lvl="0" indent="0" algn="l" rtl="0">
              <a:lnSpc>
                <a:spcPct val="90000"/>
              </a:lnSpc>
              <a:spcBef>
                <a:spcPts val="2000"/>
              </a:spcBef>
              <a:spcAft>
                <a:spcPts val="0"/>
              </a:spcAft>
              <a:buClr>
                <a:schemeClr val="dk2"/>
              </a:buClr>
              <a:buSzPts val="2800"/>
              <a:buNone/>
            </a:pPr>
            <a:r>
              <a:rPr lang="en-GB" sz="2800"/>
              <a:t>La lactancia materna puede tomar tiempo para "hacerlo bien", solo sigue intentándolo y brinda apoyo </a:t>
            </a:r>
            <a:endParaRPr/>
          </a:p>
          <a:p>
            <a:pPr marL="0" lvl="0" indent="0" algn="ctr" rtl="0">
              <a:spcBef>
                <a:spcPts val="600"/>
              </a:spcBef>
              <a:spcAft>
                <a:spcPts val="0"/>
              </a:spcAft>
              <a:buClr>
                <a:schemeClr val="dk2"/>
              </a:buClr>
              <a:buSzPts val="3200"/>
              <a:buFont typeface="Gill Sans"/>
              <a:buNone/>
            </a:pPr>
            <a:endParaRPr sz="3200">
              <a:solidFill>
                <a:schemeClr val="dk1"/>
              </a:solidFill>
              <a:latin typeface="Gill Sans"/>
              <a:ea typeface="Gill Sans"/>
              <a:cs typeface="Gill Sans"/>
              <a:sym typeface="Gill Sans"/>
            </a:endParaRPr>
          </a:p>
        </p:txBody>
      </p:sp>
      <p:sp>
        <p:nvSpPr>
          <p:cNvPr id="528" name="Google Shape;528;p31"/>
          <p:cNvSpPr txBox="1">
            <a:spLocks noGrp="1"/>
          </p:cNvSpPr>
          <p:nvPr>
            <p:ph type="body" idx="2"/>
          </p:nvPr>
        </p:nvSpPr>
        <p:spPr>
          <a:xfrm>
            <a:off x="612823" y="645082"/>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Una madre segura de sí misma</a:t>
            </a:r>
            <a:br>
              <a:rPr lang="en-GB"/>
            </a:br>
            <a:endParaRPr/>
          </a:p>
        </p:txBody>
      </p:sp>
      <p:sp>
        <p:nvSpPr>
          <p:cNvPr id="529" name="Google Shape;529;p31"/>
          <p:cNvSpPr/>
          <p:nvPr/>
        </p:nvSpPr>
        <p:spPr>
          <a:xfrm>
            <a:off x="762111" y="1396736"/>
            <a:ext cx="819455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Gill Sans"/>
              <a:buNone/>
            </a:pPr>
            <a:endParaRPr sz="2800">
              <a:solidFill>
                <a:srgbClr val="FF0000"/>
              </a:solidFill>
              <a:latin typeface="Gill Sans"/>
              <a:ea typeface="Gill Sans"/>
              <a:cs typeface="Gill Sans"/>
              <a:sym typeface="Gill Sans"/>
            </a:endParaRPr>
          </a:p>
        </p:txBody>
      </p:sp>
      <p:sp>
        <p:nvSpPr>
          <p:cNvPr id="530" name="Google Shape;530;p31"/>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531" name="Google Shape;531;p31"/>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27</a:t>
            </a:fld>
            <a:endParaRPr/>
          </a:p>
        </p:txBody>
      </p:sp>
      <p:sp>
        <p:nvSpPr>
          <p:cNvPr id="532" name="Google Shape;532;p31"/>
          <p:cNvSpPr/>
          <p:nvPr/>
        </p:nvSpPr>
        <p:spPr>
          <a:xfrm>
            <a:off x="612823" y="1396736"/>
            <a:ext cx="7842738" cy="1351139"/>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None/>
            </a:pPr>
            <a:r>
              <a:rPr lang="en-GB" sz="2400" b="1">
                <a:solidFill>
                  <a:schemeClr val="dk2"/>
                </a:solidFill>
                <a:latin typeface="Gill Sans"/>
                <a:ea typeface="Gill Sans"/>
                <a:cs typeface="Gill Sans"/>
                <a:sym typeface="Gill Sans"/>
              </a:rPr>
              <a:t>¿CUÁLES CREES QUE SON LAS PRINCIPALES PREOCUPACIONES DE UNA MADRE? </a:t>
            </a:r>
            <a:br>
              <a:rPr lang="en-GB" sz="2400" b="1">
                <a:solidFill>
                  <a:schemeClr val="dk2"/>
                </a:solidFill>
                <a:latin typeface="Gill Sans"/>
                <a:ea typeface="Gill Sans"/>
                <a:cs typeface="Gill Sans"/>
                <a:sym typeface="Gill Sans"/>
              </a:rPr>
            </a:b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32"/>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800"/>
              <a:buNone/>
            </a:pPr>
            <a:r>
              <a:rPr lang="en-GB" b="0">
                <a:solidFill>
                  <a:schemeClr val="dk1"/>
                </a:solidFill>
              </a:rPr>
              <a:t>Si otra madre no está amamantando, se le debe apoyar y alentar a que vuelva a la lactancia. Sin embargo, puede haber situaciones en las que el niño no recibirá leche materna porque:</a:t>
            </a:r>
            <a:br>
              <a:rPr lang="en-GB" b="0">
                <a:solidFill>
                  <a:schemeClr val="dk1"/>
                </a:solidFill>
              </a:rPr>
            </a:br>
            <a:r>
              <a:rPr lang="en-GB" b="0">
                <a:solidFill>
                  <a:schemeClr val="dk1"/>
                </a:solidFill>
              </a:rPr>
              <a:t>-    La madre está ausente o muerta y no hay otra fuente de leche materna disponible;</a:t>
            </a:r>
            <a:endParaRPr/>
          </a:p>
          <a:p>
            <a:pPr marL="285750" lvl="0" indent="-285750" algn="l" rtl="0">
              <a:spcBef>
                <a:spcPts val="600"/>
              </a:spcBef>
              <a:spcAft>
                <a:spcPts val="0"/>
              </a:spcAft>
              <a:buClr>
                <a:schemeClr val="dk1"/>
              </a:buClr>
              <a:buSzPts val="1800"/>
              <a:buFont typeface="Gill Sans"/>
              <a:buChar char="-"/>
            </a:pPr>
            <a:r>
              <a:rPr lang="en-GB" b="0">
                <a:solidFill>
                  <a:schemeClr val="dk1"/>
                </a:solidFill>
              </a:rPr>
              <a:t>La madre tiene VIH y ha optado por no amamantar</a:t>
            </a:r>
            <a:br>
              <a:rPr lang="en-GB" b="0">
                <a:solidFill>
                  <a:schemeClr val="dk1"/>
                </a:solidFill>
              </a:rPr>
            </a:br>
            <a:r>
              <a:rPr lang="en-GB" b="0">
                <a:solidFill>
                  <a:schemeClr val="dk1"/>
                </a:solidFill>
              </a:rPr>
              <a:t>La madre está gravemente enferma y se está llevando a cabo una alimentación artificial temporal hasta que se recupere.</a:t>
            </a:r>
            <a:endParaRPr/>
          </a:p>
          <a:p>
            <a:pPr marL="285750" lvl="0" indent="-171450" algn="l" rtl="0">
              <a:spcBef>
                <a:spcPts val="600"/>
              </a:spcBef>
              <a:spcAft>
                <a:spcPts val="0"/>
              </a:spcAft>
              <a:buClr>
                <a:schemeClr val="dk2"/>
              </a:buClr>
              <a:buSzPts val="1800"/>
              <a:buFont typeface="Gill Sans"/>
              <a:buNone/>
            </a:pPr>
            <a:endParaRPr b="0">
              <a:solidFill>
                <a:schemeClr val="dk1"/>
              </a:solidFill>
            </a:endParaRPr>
          </a:p>
          <a:p>
            <a:pPr marL="0" lvl="0" indent="0" algn="l" rtl="0">
              <a:spcBef>
                <a:spcPts val="600"/>
              </a:spcBef>
              <a:spcAft>
                <a:spcPts val="0"/>
              </a:spcAft>
              <a:buClr>
                <a:schemeClr val="dk1"/>
              </a:buClr>
              <a:buSzPts val="1800"/>
              <a:buNone/>
            </a:pPr>
            <a:r>
              <a:rPr lang="en-GB" b="0">
                <a:solidFill>
                  <a:schemeClr val="dk1"/>
                </a:solidFill>
              </a:rPr>
              <a:t>La madre no quiere amamantar y no está dispuesta a relactar. . Es nuestro papel asegurarnos de que ella tenga toda la información relevante y el acceso a los servicios. Sin embargo, en última instancia, es su decisión y la de su familia.</a:t>
            </a:r>
            <a:endParaRPr/>
          </a:p>
          <a:p>
            <a:pPr marL="0" lvl="0" indent="0" algn="l" rtl="0">
              <a:spcBef>
                <a:spcPts val="600"/>
              </a:spcBef>
              <a:spcAft>
                <a:spcPts val="0"/>
              </a:spcAft>
              <a:buClr>
                <a:schemeClr val="dk1"/>
              </a:buClr>
              <a:buSzPts val="1800"/>
              <a:buNone/>
            </a:pPr>
            <a:br>
              <a:rPr lang="en-GB" b="0">
                <a:solidFill>
                  <a:schemeClr val="dk1"/>
                </a:solidFill>
              </a:rPr>
            </a:br>
            <a:r>
              <a:rPr lang="en-GB" b="0">
                <a:solidFill>
                  <a:schemeClr val="dk1"/>
                </a:solidFill>
              </a:rPr>
              <a:t>Si el niño está siendo alimentado artificialmente, aún debemos alentar la relactación, pero también debemos proporcionar información para minimizar el riesgo de alimentación artificial.</a:t>
            </a:r>
            <a:br>
              <a:rPr lang="en-GB" b="0">
                <a:solidFill>
                  <a:schemeClr val="dk1"/>
                </a:solidFill>
              </a:rPr>
            </a:br>
            <a:endParaRPr/>
          </a:p>
        </p:txBody>
      </p:sp>
      <p:sp>
        <p:nvSpPr>
          <p:cNvPr id="538" name="Google Shape;538;p32"/>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539" name="Google Shape;539;p32"/>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28</a:t>
            </a:fld>
            <a:endParaRPr/>
          </a:p>
        </p:txBody>
      </p:sp>
      <p:sp>
        <p:nvSpPr>
          <p:cNvPr id="540" name="Google Shape;540;p32"/>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Reducir el riesgo de alimentación artificial</a:t>
            </a:r>
            <a:br>
              <a:rPr lang="en-GB"/>
            </a:b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pic>
        <p:nvPicPr>
          <p:cNvPr id="546" name="Google Shape;546;p33"/>
          <p:cNvPicPr preferRelativeResize="0">
            <a:picLocks noGrp="1"/>
          </p:cNvPicPr>
          <p:nvPr>
            <p:ph type="body" idx="1"/>
          </p:nvPr>
        </p:nvPicPr>
        <p:blipFill rotWithShape="1">
          <a:blip r:embed="rId3" cstate="screen">
            <a:alphaModFix/>
            <a:extLst>
              <a:ext uri="{28A0092B-C50C-407E-A947-70E740481C1C}">
                <a14:useLocalDpi xmlns:a14="http://schemas.microsoft.com/office/drawing/2010/main"/>
              </a:ext>
            </a:extLst>
          </a:blip>
          <a:srcRect/>
          <a:stretch/>
        </p:blipFill>
        <p:spPr>
          <a:xfrm>
            <a:off x="279611" y="1546925"/>
            <a:ext cx="1877999" cy="2847858"/>
          </a:xfrm>
          <a:prstGeom prst="rect">
            <a:avLst/>
          </a:prstGeom>
          <a:noFill/>
          <a:ln>
            <a:noFill/>
          </a:ln>
        </p:spPr>
      </p:pic>
      <p:sp>
        <p:nvSpPr>
          <p:cNvPr id="547" name="Google Shape;547;p33"/>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29</a:t>
            </a:fld>
            <a:endParaRPr/>
          </a:p>
        </p:txBody>
      </p:sp>
      <p:sp>
        <p:nvSpPr>
          <p:cNvPr id="548" name="Google Shape;548;p33"/>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400"/>
              <a:buNone/>
            </a:pPr>
            <a:r>
              <a:rPr lang="en-GB" sz="2400"/>
              <a:t>¿Alguna de estas leches es adecuada para niños menores de 1 año?</a:t>
            </a:r>
            <a:br>
              <a:rPr lang="en-GB" sz="2400"/>
            </a:br>
            <a:endParaRPr/>
          </a:p>
        </p:txBody>
      </p:sp>
      <p:pic>
        <p:nvPicPr>
          <p:cNvPr id="549" name="Google Shape;549;p33"/>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258263" y="1571742"/>
            <a:ext cx="2252359" cy="2798225"/>
          </a:xfrm>
          <a:prstGeom prst="rect">
            <a:avLst/>
          </a:prstGeom>
          <a:noFill/>
          <a:ln>
            <a:noFill/>
          </a:ln>
        </p:spPr>
      </p:pic>
      <p:pic>
        <p:nvPicPr>
          <p:cNvPr id="550" name="Google Shape;550;p33"/>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368621" y="2856876"/>
            <a:ext cx="2435412" cy="3125445"/>
          </a:xfrm>
          <a:prstGeom prst="rect">
            <a:avLst/>
          </a:prstGeom>
          <a:noFill/>
          <a:ln>
            <a:noFill/>
          </a:ln>
        </p:spPr>
      </p:pic>
      <p:pic>
        <p:nvPicPr>
          <p:cNvPr id="551" name="Google Shape;551;p33"/>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1980765" y="2898414"/>
            <a:ext cx="2585596" cy="3125445"/>
          </a:xfrm>
          <a:prstGeom prst="rect">
            <a:avLst/>
          </a:prstGeom>
          <a:noFill/>
          <a:ln>
            <a:noFill/>
          </a:ln>
        </p:spPr>
      </p:pic>
      <p:sp>
        <p:nvSpPr>
          <p:cNvPr id="552" name="Google Shape;552;p33"/>
          <p:cNvSpPr/>
          <p:nvPr/>
        </p:nvSpPr>
        <p:spPr>
          <a:xfrm>
            <a:off x="127211" y="1982367"/>
            <a:ext cx="1979247" cy="2387600"/>
          </a:xfrm>
          <a:prstGeom prst="mathMultiply">
            <a:avLst>
              <a:gd name="adj1" fmla="val 23520"/>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553" name="Google Shape;553;p33"/>
          <p:cNvSpPr/>
          <p:nvPr/>
        </p:nvSpPr>
        <p:spPr>
          <a:xfrm>
            <a:off x="4531375" y="1955723"/>
            <a:ext cx="1979247" cy="2387600"/>
          </a:xfrm>
          <a:prstGeom prst="mathMultiply">
            <a:avLst>
              <a:gd name="adj1" fmla="val 23520"/>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554" name="Google Shape;554;p33"/>
          <p:cNvSpPr/>
          <p:nvPr/>
        </p:nvSpPr>
        <p:spPr>
          <a:xfrm>
            <a:off x="6632028" y="3267336"/>
            <a:ext cx="1979247" cy="2387600"/>
          </a:xfrm>
          <a:prstGeom prst="mathMultiply">
            <a:avLst>
              <a:gd name="adj1" fmla="val 23520"/>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555" name="Google Shape;555;p33" descr="Tick with solid fill"/>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2421015" y="3615314"/>
            <a:ext cx="2088000" cy="2088000"/>
          </a:xfrm>
          <a:prstGeom prst="rect">
            <a:avLst/>
          </a:prstGeom>
          <a:noFill/>
          <a:ln>
            <a:noFill/>
          </a:ln>
        </p:spPr>
      </p:pic>
      <p:sp>
        <p:nvSpPr>
          <p:cNvPr id="556" name="Google Shape;556;p33"/>
          <p:cNvSpPr txBox="1"/>
          <p:nvPr/>
        </p:nvSpPr>
        <p:spPr>
          <a:xfrm>
            <a:off x="425286" y="241540"/>
            <a:ext cx="776980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800" b="1">
                <a:solidFill>
                  <a:schemeClr val="dk1"/>
                </a:solidFill>
                <a:latin typeface="Gill Sans"/>
                <a:ea typeface="Gill Sans"/>
                <a:cs typeface="Gill Sans"/>
                <a:sym typeface="Gill Sans"/>
              </a:rPr>
              <a:t>Tipos de leche en polvo</a:t>
            </a:r>
            <a:endParaRPr sz="2800" b="1">
              <a:solidFill>
                <a:schemeClr val="dk1"/>
              </a:solidFill>
              <a:latin typeface="Gill Sans"/>
              <a:ea typeface="Gill Sans"/>
              <a:cs typeface="Gill Sans"/>
              <a:sym typeface="Gill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Google Shape;218;p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457199" y="2166667"/>
            <a:ext cx="8243889" cy="4541173"/>
          </a:xfrm>
          <a:prstGeom prst="rect">
            <a:avLst/>
          </a:prstGeom>
          <a:noFill/>
          <a:ln>
            <a:noFill/>
          </a:ln>
        </p:spPr>
      </p:pic>
      <p:sp>
        <p:nvSpPr>
          <p:cNvPr id="219" name="Google Shape;219;p3"/>
          <p:cNvSpPr txBox="1">
            <a:spLocks noGrp="1"/>
          </p:cNvSpPr>
          <p:nvPr>
            <p:ph type="ctrTitle"/>
          </p:nvPr>
        </p:nvSpPr>
        <p:spPr>
          <a:xfrm>
            <a:off x="625475" y="866775"/>
            <a:ext cx="8075613" cy="1198563"/>
          </a:xfrm>
          <a:prstGeom prst="rect">
            <a:avLst/>
          </a:prstGeom>
          <a:noFill/>
          <a:ln>
            <a:noFill/>
          </a:ln>
        </p:spPr>
        <p:txBody>
          <a:bodyPr spcFirstLastPara="1" wrap="square" lIns="0" tIns="0" rIns="0" bIns="0" anchor="t" anchorCtr="0">
            <a:normAutofit/>
          </a:bodyPr>
          <a:lstStyle/>
          <a:p>
            <a:pPr marL="0" lvl="0" indent="0" algn="l" rtl="0">
              <a:lnSpc>
                <a:spcPct val="95000"/>
              </a:lnSpc>
              <a:spcBef>
                <a:spcPts val="0"/>
              </a:spcBef>
              <a:spcAft>
                <a:spcPts val="0"/>
              </a:spcAft>
              <a:buNone/>
            </a:pPr>
            <a:r>
              <a:rPr lang="en-GB" sz="4300" b="1"/>
              <a:t>LACTANCIA</a:t>
            </a:r>
            <a:br>
              <a:rPr lang="en-GB" sz="4300"/>
            </a:br>
            <a:endParaRPr sz="2200"/>
          </a:p>
        </p:txBody>
      </p:sp>
      <p:pic>
        <p:nvPicPr>
          <p:cNvPr id="220" name="Google Shape;220;p3" descr="Red_circle.png"/>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1735138" y="2018260"/>
            <a:ext cx="4746344" cy="4839740"/>
          </a:xfrm>
          <a:prstGeom prst="rect">
            <a:avLst/>
          </a:prstGeom>
          <a:noFill/>
          <a:ln>
            <a:noFill/>
          </a:ln>
        </p:spPr>
      </p:pic>
      <p:sp>
        <p:nvSpPr>
          <p:cNvPr id="221" name="Google Shape;221;p3"/>
          <p:cNvSpPr txBox="1"/>
          <p:nvPr/>
        </p:nvSpPr>
        <p:spPr>
          <a:xfrm>
            <a:off x="7745124" y="6422932"/>
            <a:ext cx="1911927" cy="123111"/>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800">
                <a:solidFill>
                  <a:schemeClr val="lt1"/>
                </a:solidFill>
                <a:latin typeface="Gill Sans"/>
                <a:ea typeface="Gill Sans"/>
                <a:cs typeface="Gill Sans"/>
                <a:sym typeface="Gill Sans"/>
              </a:rPr>
              <a:t>Save the Children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2" name="Google Shape;562;p34"/>
          <p:cNvSpPr txBox="1">
            <a:spLocks noGrp="1"/>
          </p:cNvSpPr>
          <p:nvPr>
            <p:ph type="title"/>
          </p:nvPr>
        </p:nvSpPr>
        <p:spPr>
          <a:xfrm>
            <a:off x="424634" y="202995"/>
            <a:ext cx="8282640" cy="506900"/>
          </a:xfrm>
          <a:prstGeom prst="rect">
            <a:avLst/>
          </a:prstGeom>
          <a:noFill/>
          <a:ln>
            <a:noFill/>
          </a:ln>
        </p:spPr>
        <p:txBody>
          <a:bodyPr spcFirstLastPara="1" wrap="square" lIns="0" tIns="0" rIns="0" bIns="0" anchor="ctr" anchorCtr="0">
            <a:normAutofit/>
          </a:bodyPr>
          <a:lstStyle/>
          <a:p>
            <a:pPr marL="0" lvl="0" indent="0" algn="l" rtl="0">
              <a:spcBef>
                <a:spcPts val="0"/>
              </a:spcBef>
              <a:spcAft>
                <a:spcPts val="0"/>
              </a:spcAft>
              <a:buClr>
                <a:schemeClr val="dk1"/>
              </a:buClr>
              <a:buSzPts val="2500"/>
              <a:buFont typeface="Gill Sans"/>
              <a:buNone/>
            </a:pPr>
            <a:r>
              <a:rPr lang="en-GB"/>
              <a:t>Tipos de leche en polvo</a:t>
            </a:r>
            <a:endParaRPr/>
          </a:p>
        </p:txBody>
      </p:sp>
      <p:sp>
        <p:nvSpPr>
          <p:cNvPr id="563" name="Google Shape;563;p34"/>
          <p:cNvSpPr txBox="1">
            <a:spLocks noGrp="1"/>
          </p:cNvSpPr>
          <p:nvPr>
            <p:ph type="body" idx="1"/>
          </p:nvPr>
        </p:nvSpPr>
        <p:spPr>
          <a:xfrm>
            <a:off x="431147" y="1134833"/>
            <a:ext cx="8276127" cy="5172305"/>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800"/>
              <a:buNone/>
            </a:pPr>
            <a:r>
              <a:rPr lang="en-GB" b="0">
                <a:solidFill>
                  <a:schemeClr val="dk1"/>
                </a:solidFill>
              </a:rPr>
              <a:t>Si el niño no está siendo amamantado exclusivamente (por la madre, una nodriza o leche de donante), la ÚNICA alternativa en la etapa 1 de la fórmula infantil</a:t>
            </a:r>
            <a:br>
              <a:rPr lang="en-GB" b="0">
                <a:solidFill>
                  <a:schemeClr val="dk1"/>
                </a:solidFill>
              </a:rPr>
            </a:br>
            <a:endParaRPr/>
          </a:p>
          <a:p>
            <a:pPr marL="0" lvl="0" indent="0" algn="l" rtl="0">
              <a:spcBef>
                <a:spcPts val="600"/>
              </a:spcBef>
              <a:spcAft>
                <a:spcPts val="0"/>
              </a:spcAft>
              <a:buClr>
                <a:schemeClr val="dk2"/>
              </a:buClr>
              <a:buSzPts val="1800"/>
              <a:buNone/>
            </a:pPr>
            <a:endParaRPr b="0">
              <a:solidFill>
                <a:schemeClr val="dk1"/>
              </a:solidFill>
            </a:endParaRPr>
          </a:p>
        </p:txBody>
      </p:sp>
      <p:sp>
        <p:nvSpPr>
          <p:cNvPr id="564" name="Google Shape;564;p34"/>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30</a:t>
            </a:fld>
            <a:endParaRPr/>
          </a:p>
        </p:txBody>
      </p:sp>
      <p:pic>
        <p:nvPicPr>
          <p:cNvPr id="565" name="Google Shape;565;p3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74245" y="1971655"/>
            <a:ext cx="2609329" cy="3538997"/>
          </a:xfrm>
          <a:prstGeom prst="rect">
            <a:avLst/>
          </a:prstGeom>
          <a:noFill/>
          <a:ln>
            <a:noFill/>
          </a:ln>
        </p:spPr>
      </p:pic>
      <p:pic>
        <p:nvPicPr>
          <p:cNvPr id="566" name="Google Shape;566;p34"/>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457014" y="1945379"/>
            <a:ext cx="2435753" cy="3542914"/>
          </a:xfrm>
          <a:prstGeom prst="rect">
            <a:avLst/>
          </a:prstGeom>
          <a:noFill/>
          <a:ln>
            <a:noFill/>
          </a:ln>
        </p:spPr>
      </p:pic>
      <p:pic>
        <p:nvPicPr>
          <p:cNvPr id="567" name="Google Shape;567;p34"/>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6092827" y="1945379"/>
            <a:ext cx="2479957" cy="3473174"/>
          </a:xfrm>
          <a:prstGeom prst="rect">
            <a:avLst/>
          </a:prstGeom>
          <a:noFill/>
          <a:ln>
            <a:noFill/>
          </a:ln>
        </p:spPr>
      </p:pic>
      <p:sp>
        <p:nvSpPr>
          <p:cNvPr id="568" name="Google Shape;568;p34"/>
          <p:cNvSpPr/>
          <p:nvPr/>
        </p:nvSpPr>
        <p:spPr>
          <a:xfrm>
            <a:off x="1358354" y="4364176"/>
            <a:ext cx="1405467" cy="769433"/>
          </a:xfrm>
          <a:prstGeom prst="ellipse">
            <a:avLst/>
          </a:prstGeom>
          <a:noFill/>
          <a:ln w="635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569" name="Google Shape;569;p34"/>
          <p:cNvSpPr/>
          <p:nvPr/>
        </p:nvSpPr>
        <p:spPr>
          <a:xfrm>
            <a:off x="4011786" y="3504166"/>
            <a:ext cx="1420804" cy="1042434"/>
          </a:xfrm>
          <a:prstGeom prst="ellipse">
            <a:avLst/>
          </a:prstGeom>
          <a:noFill/>
          <a:ln w="635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570" name="Google Shape;570;p34"/>
          <p:cNvSpPr/>
          <p:nvPr/>
        </p:nvSpPr>
        <p:spPr>
          <a:xfrm>
            <a:off x="6786020" y="4546600"/>
            <a:ext cx="1420804" cy="887966"/>
          </a:xfrm>
          <a:prstGeom prst="ellipse">
            <a:avLst/>
          </a:prstGeom>
          <a:noFill/>
          <a:ln w="635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68"/>
                                        </p:tgtEl>
                                        <p:attrNameLst>
                                          <p:attrName>style.visibility</p:attrName>
                                        </p:attrNameLst>
                                      </p:cBhvr>
                                      <p:to>
                                        <p:strVal val="visible"/>
                                      </p:to>
                                    </p:set>
                                    <p:anim calcmode="lin" valueType="num">
                                      <p:cBhvr additive="base">
                                        <p:cTn id="7" dur="500"/>
                                        <p:tgtEl>
                                          <p:spTgt spid="568"/>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569"/>
                                        </p:tgtEl>
                                        <p:attrNameLst>
                                          <p:attrName>style.visibility</p:attrName>
                                        </p:attrNameLst>
                                      </p:cBhvr>
                                      <p:to>
                                        <p:strVal val="visible"/>
                                      </p:to>
                                    </p:set>
                                    <p:anim calcmode="lin" valueType="num">
                                      <p:cBhvr additive="base">
                                        <p:cTn id="10" dur="500"/>
                                        <p:tgtEl>
                                          <p:spTgt spid="569"/>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570"/>
                                        </p:tgtEl>
                                        <p:attrNameLst>
                                          <p:attrName>style.visibility</p:attrName>
                                        </p:attrNameLst>
                                      </p:cBhvr>
                                      <p:to>
                                        <p:strVal val="visible"/>
                                      </p:to>
                                    </p:set>
                                    <p:anim calcmode="lin" valueType="num">
                                      <p:cBhvr additive="base">
                                        <p:cTn id="13" dur="500"/>
                                        <p:tgtEl>
                                          <p:spTgt spid="5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gfa4c430442_1_0"/>
          <p:cNvSpPr txBox="1">
            <a:spLocks noGrp="1"/>
          </p:cNvSpPr>
          <p:nvPr>
            <p:ph type="body" idx="1"/>
          </p:nvPr>
        </p:nvSpPr>
        <p:spPr>
          <a:xfrm>
            <a:off x="431147" y="1600200"/>
            <a:ext cx="8276100" cy="4707000"/>
          </a:xfrm>
          <a:prstGeom prst="rect">
            <a:avLst/>
          </a:prstGeom>
        </p:spPr>
        <p:txBody>
          <a:bodyPr spcFirstLastPara="1" wrap="square" lIns="0" tIns="0" rIns="0" bIns="0" anchor="t" anchorCtr="0">
            <a:noAutofit/>
          </a:bodyPr>
          <a:lstStyle/>
          <a:p>
            <a:pPr marL="0" lvl="0" indent="0" algn="l" rtl="0">
              <a:spcBef>
                <a:spcPts val="0"/>
              </a:spcBef>
              <a:spcAft>
                <a:spcPts val="600"/>
              </a:spcAft>
              <a:buNone/>
            </a:pPr>
            <a:endParaRPr/>
          </a:p>
        </p:txBody>
      </p:sp>
      <p:sp>
        <p:nvSpPr>
          <p:cNvPr id="577" name="Google Shape;577;gfa4c430442_1_0"/>
          <p:cNvSpPr txBox="1">
            <a:spLocks noGrp="1"/>
          </p:cNvSpPr>
          <p:nvPr>
            <p:ph type="sldNum" idx="12"/>
          </p:nvPr>
        </p:nvSpPr>
        <p:spPr>
          <a:xfrm>
            <a:off x="8030310" y="6441019"/>
            <a:ext cx="7737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t>31</a:t>
            </a:fld>
            <a:endParaRPr/>
          </a:p>
        </p:txBody>
      </p:sp>
      <p:sp>
        <p:nvSpPr>
          <p:cNvPr id="578" name="Google Shape;578;gfa4c430442_1_0"/>
          <p:cNvSpPr txBox="1">
            <a:spLocks noGrp="1"/>
          </p:cNvSpPr>
          <p:nvPr>
            <p:ph type="body" idx="2"/>
          </p:nvPr>
        </p:nvSpPr>
        <p:spPr>
          <a:xfrm>
            <a:off x="425286" y="705600"/>
            <a:ext cx="8282100" cy="363600"/>
          </a:xfrm>
          <a:prstGeom prst="rect">
            <a:avLst/>
          </a:prstGeom>
        </p:spPr>
        <p:txBody>
          <a:bodyPr spcFirstLastPara="1" wrap="square" lIns="0" tIns="0" rIns="0" bIns="0" anchor="t" anchorCtr="0">
            <a:noAutofit/>
          </a:bodyPr>
          <a:lstStyle/>
          <a:p>
            <a:pPr marL="0" lvl="0" indent="0" algn="l" rtl="0">
              <a:spcBef>
                <a:spcPts val="0"/>
              </a:spcBef>
              <a:spcAft>
                <a:spcPts val="0"/>
              </a:spcAft>
              <a:buClr>
                <a:schemeClr val="dk1"/>
              </a:buClr>
              <a:buSzPts val="2500"/>
              <a:buFont typeface="Gill Sans"/>
              <a:buNone/>
            </a:pPr>
            <a:r>
              <a:rPr lang="en-GB"/>
              <a:t>Comparación de tipos de leche</a:t>
            </a:r>
            <a:br>
              <a:rPr lang="en-GB"/>
            </a:br>
            <a:endParaRPr/>
          </a:p>
          <a:p>
            <a:pPr marL="0" lvl="0" indent="0" algn="l" rtl="0">
              <a:spcBef>
                <a:spcPts val="0"/>
              </a:spcBef>
              <a:spcAft>
                <a:spcPts val="600"/>
              </a:spcAft>
              <a:buNone/>
            </a:pPr>
            <a:endParaRPr/>
          </a:p>
        </p:txBody>
      </p:sp>
      <p:pic>
        <p:nvPicPr>
          <p:cNvPr id="579" name="Google Shape;579;gfa4c430442_1_0"/>
          <p:cNvPicPr preferRelativeResize="0"/>
          <p:nvPr/>
        </p:nvPicPr>
        <p:blipFill>
          <a:blip r:embed="rId3">
            <a:alphaModFix/>
          </a:blip>
          <a:stretch>
            <a:fillRect/>
          </a:stretch>
        </p:blipFill>
        <p:spPr>
          <a:xfrm>
            <a:off x="425275" y="1257463"/>
            <a:ext cx="7533200" cy="5392475"/>
          </a:xfrm>
          <a:prstGeom prst="rect">
            <a:avLst/>
          </a:prstGeom>
          <a:noFill/>
          <a:ln>
            <a:noFill/>
          </a:ln>
        </p:spPr>
      </p:pic>
      <p:sp>
        <p:nvSpPr>
          <p:cNvPr id="580" name="Google Shape;580;gfa4c430442_1_0"/>
          <p:cNvSpPr txBox="1"/>
          <p:nvPr/>
        </p:nvSpPr>
        <p:spPr>
          <a:xfrm>
            <a:off x="419875" y="1339600"/>
            <a:ext cx="8276100" cy="600300"/>
          </a:xfrm>
          <a:prstGeom prst="rect">
            <a:avLst/>
          </a:prstGeom>
          <a:solidFill>
            <a:schemeClr val="lt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700" b="1">
                <a:latin typeface="Gill Sans"/>
                <a:ea typeface="Gill Sans"/>
                <a:cs typeface="Gill Sans"/>
                <a:sym typeface="Gill Sans"/>
              </a:rPr>
              <a:t>Nutrientes de la leche materna y de la formula</a:t>
            </a:r>
            <a:endParaRPr sz="2700" b="1">
              <a:latin typeface="Gill Sans"/>
              <a:ea typeface="Gill Sans"/>
              <a:cs typeface="Gill Sans"/>
              <a:sym typeface="Gill Sans"/>
            </a:endParaRPr>
          </a:p>
        </p:txBody>
      </p:sp>
      <p:sp>
        <p:nvSpPr>
          <p:cNvPr id="581" name="Google Shape;581;gfa4c430442_1_0"/>
          <p:cNvSpPr txBox="1"/>
          <p:nvPr/>
        </p:nvSpPr>
        <p:spPr>
          <a:xfrm>
            <a:off x="3838875" y="1899450"/>
            <a:ext cx="1299900" cy="400200"/>
          </a:xfrm>
          <a:prstGeom prst="rect">
            <a:avLst/>
          </a:prstGeom>
          <a:solidFill>
            <a:schemeClr val="lt1"/>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Gill Sans"/>
                <a:ea typeface="Gill Sans"/>
                <a:cs typeface="Gill Sans"/>
                <a:sym typeface="Gill Sans"/>
              </a:rPr>
              <a:t>Leche materna</a:t>
            </a:r>
            <a:endParaRPr>
              <a:latin typeface="Gill Sans"/>
              <a:ea typeface="Gill Sans"/>
              <a:cs typeface="Gill Sans"/>
              <a:sym typeface="Gill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Google Shape;587;p35"/>
          <p:cNvSpPr txBox="1">
            <a:spLocks noGrp="1"/>
          </p:cNvSpPr>
          <p:nvPr>
            <p:ph type="title"/>
          </p:nvPr>
        </p:nvSpPr>
        <p:spPr>
          <a:xfrm>
            <a:off x="424634" y="426315"/>
            <a:ext cx="8282640" cy="506900"/>
          </a:xfrm>
          <a:prstGeom prst="rect">
            <a:avLst/>
          </a:prstGeom>
          <a:no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t>Comparación de tipos de leche</a:t>
            </a:r>
            <a:br>
              <a:rPr lang="en-GB"/>
            </a:br>
            <a:endParaRPr/>
          </a:p>
        </p:txBody>
      </p:sp>
      <p:sp>
        <p:nvSpPr>
          <p:cNvPr id="588" name="Google Shape;588;p35"/>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None/>
            </a:pPr>
            <a:r>
              <a:rPr lang="en-GB"/>
              <a:t>IYCF-E TRAINING: REVIEW OF BREASTFEEDING</a:t>
            </a:r>
            <a:endParaRPr/>
          </a:p>
        </p:txBody>
      </p:sp>
      <p:sp>
        <p:nvSpPr>
          <p:cNvPr id="589" name="Google Shape;589;p35"/>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rmAutofit/>
          </a:bodyPr>
          <a:lstStyle/>
          <a:p>
            <a:pPr marL="0" lvl="0" indent="0" algn="r" rtl="0">
              <a:spcBef>
                <a:spcPts val="0"/>
              </a:spcBef>
              <a:spcAft>
                <a:spcPts val="0"/>
              </a:spcAft>
              <a:buNone/>
            </a:pPr>
            <a:fld id="{00000000-1234-1234-1234-123412341234}" type="slidenum">
              <a:rPr lang="en-GB"/>
              <a:t>32</a:t>
            </a:fld>
            <a:endParaRPr/>
          </a:p>
        </p:txBody>
      </p:sp>
      <p:graphicFrame>
        <p:nvGraphicFramePr>
          <p:cNvPr id="590" name="Google Shape;590;p35"/>
          <p:cNvGraphicFramePr/>
          <p:nvPr/>
        </p:nvGraphicFramePr>
        <p:xfrm>
          <a:off x="2339727" y="1511803"/>
          <a:ext cx="3000000" cy="3000000"/>
        </p:xfrm>
        <a:graphic>
          <a:graphicData uri="http://schemas.openxmlformats.org/drawingml/2006/table">
            <a:tbl>
              <a:tblPr>
                <a:noFill/>
                <a:tableStyleId>{5A727C3A-C72E-4FE1-B33E-3873A2E13248}</a:tableStyleId>
              </a:tblPr>
              <a:tblGrid>
                <a:gridCol w="1401050">
                  <a:extLst>
                    <a:ext uri="{9D8B030D-6E8A-4147-A177-3AD203B41FA5}">
                      <a16:colId xmlns:a16="http://schemas.microsoft.com/office/drawing/2014/main" val="20000"/>
                    </a:ext>
                  </a:extLst>
                </a:gridCol>
                <a:gridCol w="988350">
                  <a:extLst>
                    <a:ext uri="{9D8B030D-6E8A-4147-A177-3AD203B41FA5}">
                      <a16:colId xmlns:a16="http://schemas.microsoft.com/office/drawing/2014/main" val="20001"/>
                    </a:ext>
                  </a:extLst>
                </a:gridCol>
                <a:gridCol w="668100">
                  <a:extLst>
                    <a:ext uri="{9D8B030D-6E8A-4147-A177-3AD203B41FA5}">
                      <a16:colId xmlns:a16="http://schemas.microsoft.com/office/drawing/2014/main" val="20002"/>
                    </a:ext>
                  </a:extLst>
                </a:gridCol>
                <a:gridCol w="940100">
                  <a:extLst>
                    <a:ext uri="{9D8B030D-6E8A-4147-A177-3AD203B41FA5}">
                      <a16:colId xmlns:a16="http://schemas.microsoft.com/office/drawing/2014/main" val="20003"/>
                    </a:ext>
                  </a:extLst>
                </a:gridCol>
              </a:tblGrid>
              <a:tr h="347625">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latin typeface="Calibri"/>
                          <a:ea typeface="Calibri"/>
                          <a:cs typeface="Calibri"/>
                          <a:sym typeface="Calibri"/>
                        </a:rPr>
                        <a:t>Leche materna</a:t>
                      </a:r>
                      <a:endParaRPr sz="1500" b="1"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latin typeface="Calibri"/>
                          <a:ea typeface="Calibri"/>
                          <a:cs typeface="Calibri"/>
                          <a:sym typeface="Calibri"/>
                        </a:rPr>
                        <a:t>Leche de fórmula </a:t>
                      </a:r>
                      <a:endParaRPr sz="1500" b="1"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latin typeface="Calibri"/>
                          <a:ea typeface="Calibri"/>
                          <a:cs typeface="Calibri"/>
                          <a:sym typeface="Calibri"/>
                        </a:rPr>
                        <a:t>Leche de vaca</a:t>
                      </a:r>
                      <a:endParaRPr sz="1500" b="1"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93275">
                <a:tc>
                  <a:txBody>
                    <a:bodyPr/>
                    <a:lstStyle/>
                    <a:p>
                      <a:pPr marL="0" marR="0" lvl="0" indent="0" algn="l" rtl="0">
                        <a:spcBef>
                          <a:spcPts val="0"/>
                        </a:spcBef>
                        <a:spcAft>
                          <a:spcPts val="0"/>
                        </a:spcAft>
                        <a:buNone/>
                      </a:pPr>
                      <a:r>
                        <a:rPr lang="en-GB" sz="1000" b="1" i="0" u="none" strike="noStrike" cap="none">
                          <a:latin typeface="Calibri"/>
                          <a:ea typeface="Calibri"/>
                          <a:cs typeface="Calibri"/>
                          <a:sym typeface="Calibri"/>
                        </a:rPr>
                        <a:t>Proteína (g/dL)</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1" i="0" u="none" strike="noStrike" cap="none">
                          <a:solidFill>
                            <a:srgbClr val="000000"/>
                          </a:solidFill>
                          <a:latin typeface="Calibri"/>
                          <a:ea typeface="Calibri"/>
                          <a:cs typeface="Calibri"/>
                          <a:sym typeface="Calibri"/>
                        </a:rPr>
                        <a:t>1.1</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solidFill>
                            <a:srgbClr val="000000"/>
                          </a:solidFill>
                          <a:latin typeface="Calibri"/>
                          <a:ea typeface="Calibri"/>
                          <a:cs typeface="Calibri"/>
                          <a:sym typeface="Calibri"/>
                        </a:rPr>
                        <a:t>1.45</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solidFill>
                            <a:srgbClr val="FF0000"/>
                          </a:solidFill>
                          <a:latin typeface="Calibri"/>
                          <a:ea typeface="Calibri"/>
                          <a:cs typeface="Calibri"/>
                          <a:sym typeface="Calibri"/>
                        </a:rPr>
                        <a:t>3.2</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93275">
                <a:tc>
                  <a:txBody>
                    <a:bodyPr/>
                    <a:lstStyle/>
                    <a:p>
                      <a:pPr marL="0" marR="0" lvl="0" indent="0" algn="l" rtl="0">
                        <a:spcBef>
                          <a:spcPts val="0"/>
                        </a:spcBef>
                        <a:spcAft>
                          <a:spcPts val="0"/>
                        </a:spcAft>
                        <a:buNone/>
                      </a:pPr>
                      <a:r>
                        <a:rPr lang="en-GB" sz="1000" b="0" i="0" u="none" strike="noStrike" cap="none">
                          <a:solidFill>
                            <a:srgbClr val="002060"/>
                          </a:solidFill>
                          <a:latin typeface="Calibri"/>
                          <a:ea typeface="Calibri"/>
                          <a:cs typeface="Calibri"/>
                          <a:sym typeface="Calibri"/>
                        </a:rPr>
                        <a:t>   Caseína</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002060"/>
                          </a:solidFill>
                          <a:latin typeface="Calibri"/>
                          <a:ea typeface="Calibri"/>
                          <a:cs typeface="Calibri"/>
                          <a:sym typeface="Calibri"/>
                        </a:rPr>
                        <a:t>0.4</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1F3864"/>
                          </a:solidFill>
                          <a:latin typeface="Calibri"/>
                          <a:ea typeface="Calibri"/>
                          <a:cs typeface="Calibri"/>
                          <a:sym typeface="Calibri"/>
                        </a:rPr>
                        <a:t>0.6</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FF0000"/>
                          </a:solidFill>
                          <a:latin typeface="Calibri"/>
                          <a:ea typeface="Calibri"/>
                          <a:cs typeface="Calibri"/>
                          <a:sym typeface="Calibri"/>
                        </a:rPr>
                        <a:t>2.5</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93275">
                <a:tc>
                  <a:txBody>
                    <a:bodyPr/>
                    <a:lstStyle/>
                    <a:p>
                      <a:pPr marL="0" marR="0" lvl="0" indent="0" algn="l" rtl="0">
                        <a:spcBef>
                          <a:spcPts val="0"/>
                        </a:spcBef>
                        <a:spcAft>
                          <a:spcPts val="0"/>
                        </a:spcAft>
                        <a:buNone/>
                      </a:pPr>
                      <a:r>
                        <a:rPr lang="en-GB" sz="1000" b="0" i="0" u="none" strike="noStrike" cap="none">
                          <a:solidFill>
                            <a:srgbClr val="002060"/>
                          </a:solidFill>
                          <a:latin typeface="Calibri"/>
                          <a:ea typeface="Calibri"/>
                          <a:cs typeface="Calibri"/>
                          <a:sym typeface="Calibri"/>
                        </a:rPr>
                        <a:t>   α-lactalbúmina</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002060"/>
                          </a:solidFill>
                          <a:latin typeface="Calibri"/>
                          <a:ea typeface="Calibri"/>
                          <a:cs typeface="Calibri"/>
                          <a:sym typeface="Calibri"/>
                        </a:rPr>
                        <a:t>0.3</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002060"/>
                          </a:solidFill>
                          <a:latin typeface="Calibri"/>
                          <a:ea typeface="Calibri"/>
                          <a:cs typeface="Calibri"/>
                          <a:sym typeface="Calibri"/>
                        </a:rPr>
                        <a:t>0.1</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93275">
                <a:tc>
                  <a:txBody>
                    <a:bodyPr/>
                    <a:lstStyle/>
                    <a:p>
                      <a:pPr marL="0" marR="0" lvl="0" indent="0" algn="l" rtl="0">
                        <a:spcBef>
                          <a:spcPts val="0"/>
                        </a:spcBef>
                        <a:spcAft>
                          <a:spcPts val="0"/>
                        </a:spcAft>
                        <a:buNone/>
                      </a:pPr>
                      <a:r>
                        <a:rPr lang="en-GB" sz="1000" b="0" i="0" u="none" strike="noStrike" cap="none">
                          <a:solidFill>
                            <a:srgbClr val="002060"/>
                          </a:solidFill>
                          <a:latin typeface="Calibri"/>
                          <a:ea typeface="Calibri"/>
                          <a:cs typeface="Calibri"/>
                          <a:sym typeface="Calibri"/>
                        </a:rPr>
                        <a:t>   Lactoferrina</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002060"/>
                          </a:solidFill>
                          <a:latin typeface="Calibri"/>
                          <a:ea typeface="Calibri"/>
                          <a:cs typeface="Calibri"/>
                          <a:sym typeface="Calibri"/>
                        </a:rPr>
                        <a:t>0.2</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002060"/>
                          </a:solidFill>
                          <a:latin typeface="Calibri"/>
                          <a:ea typeface="Calibri"/>
                          <a:cs typeface="Calibri"/>
                          <a:sym typeface="Calibri"/>
                        </a:rPr>
                        <a:t>rastro</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193275">
                <a:tc>
                  <a:txBody>
                    <a:bodyPr/>
                    <a:lstStyle/>
                    <a:p>
                      <a:pPr marL="0" marR="0" lvl="0" indent="0" algn="l" rtl="0">
                        <a:spcBef>
                          <a:spcPts val="0"/>
                        </a:spcBef>
                        <a:spcAft>
                          <a:spcPts val="0"/>
                        </a:spcAft>
                        <a:buNone/>
                      </a:pPr>
                      <a:r>
                        <a:rPr lang="en-GB" sz="1000" b="0" i="0" u="none" strike="noStrike" cap="none">
                          <a:solidFill>
                            <a:srgbClr val="002060"/>
                          </a:solidFill>
                          <a:latin typeface="Calibri"/>
                          <a:ea typeface="Calibri"/>
                          <a:cs typeface="Calibri"/>
                          <a:sym typeface="Calibri"/>
                        </a:rPr>
                        <a:t>   IgA</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002060"/>
                          </a:solidFill>
                          <a:latin typeface="Calibri"/>
                          <a:ea typeface="Calibri"/>
                          <a:cs typeface="Calibri"/>
                          <a:sym typeface="Calibri"/>
                        </a:rPr>
                        <a:t>0.1</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002060"/>
                          </a:solidFill>
                          <a:latin typeface="Calibri"/>
                          <a:ea typeface="Calibri"/>
                          <a:cs typeface="Calibri"/>
                          <a:sym typeface="Calibri"/>
                        </a:rPr>
                        <a:t>0.003</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193275">
                <a:tc>
                  <a:txBody>
                    <a:bodyPr/>
                    <a:lstStyle/>
                    <a:p>
                      <a:pPr marL="0" marR="0" lvl="0" indent="0" algn="l" rtl="0">
                        <a:spcBef>
                          <a:spcPts val="0"/>
                        </a:spcBef>
                        <a:spcAft>
                          <a:spcPts val="0"/>
                        </a:spcAft>
                        <a:buNone/>
                      </a:pPr>
                      <a:r>
                        <a:rPr lang="en-GB" sz="1000" b="0" i="0" u="none" strike="noStrike" cap="none">
                          <a:solidFill>
                            <a:srgbClr val="002060"/>
                          </a:solidFill>
                          <a:latin typeface="Calibri"/>
                          <a:ea typeface="Calibri"/>
                          <a:cs typeface="Calibri"/>
                          <a:sym typeface="Calibri"/>
                        </a:rPr>
                        <a:t>   Lisozima</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002060"/>
                          </a:solidFill>
                          <a:latin typeface="Calibri"/>
                          <a:ea typeface="Calibri"/>
                          <a:cs typeface="Calibri"/>
                          <a:sym typeface="Calibri"/>
                        </a:rPr>
                        <a:t>0.05</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002060"/>
                          </a:solidFill>
                          <a:latin typeface="Calibri"/>
                          <a:ea typeface="Calibri"/>
                          <a:cs typeface="Calibri"/>
                          <a:sym typeface="Calibri"/>
                        </a:rPr>
                        <a:t>rastro</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62425">
                <a:tc gridSpan="4">
                  <a:txBody>
                    <a:bodyPr/>
                    <a:lstStyle/>
                    <a:p>
                      <a:pPr marL="0" marR="0" lvl="0" indent="0" algn="l" rtl="0">
                        <a:spcBef>
                          <a:spcPts val="0"/>
                        </a:spcBef>
                        <a:spcAft>
                          <a:spcPts val="0"/>
                        </a:spcAft>
                        <a:buNone/>
                      </a:pPr>
                      <a:r>
                        <a:rPr lang="en-GB" sz="1000" b="0" i="0" u="none" strike="noStrike" cap="none">
                          <a:solidFill>
                            <a:srgbClr val="2C78AD"/>
                          </a:solidFill>
                          <a:latin typeface="Calibri"/>
                          <a:ea typeface="Calibri"/>
                          <a:cs typeface="Calibri"/>
                          <a:sym typeface="Calibri"/>
                        </a:rPr>
                        <a:t> </a:t>
                      </a:r>
                      <a:endParaRPr sz="1500" b="0" i="0" u="none" strike="noStrike" cap="none">
                        <a:latin typeface="Arial"/>
                        <a:ea typeface="Arial"/>
                        <a:cs typeface="Arial"/>
                        <a:sym typeface="Arial"/>
                      </a:endParaRPr>
                    </a:p>
                  </a:txBody>
                  <a:tcPr marL="77175" marR="77175" marT="38600" marB="38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182775">
                <a:tc>
                  <a:txBody>
                    <a:bodyPr/>
                    <a:lstStyle/>
                    <a:p>
                      <a:pPr marL="0" marR="0" lvl="0" indent="0" algn="l" rtl="0">
                        <a:spcBef>
                          <a:spcPts val="0"/>
                        </a:spcBef>
                        <a:spcAft>
                          <a:spcPts val="0"/>
                        </a:spcAft>
                        <a:buNone/>
                      </a:pPr>
                      <a:r>
                        <a:rPr lang="en-GB" sz="1000" b="1" i="0" u="none" strike="noStrike" cap="none">
                          <a:latin typeface="Calibri"/>
                          <a:ea typeface="Calibri"/>
                          <a:cs typeface="Calibri"/>
                          <a:sym typeface="Calibri"/>
                        </a:rPr>
                        <a:t>Grasa (g/DL)</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1" i="0" u="none" strike="noStrike" cap="none">
                          <a:solidFill>
                            <a:srgbClr val="1F3864"/>
                          </a:solidFill>
                          <a:latin typeface="Calibri"/>
                          <a:ea typeface="Calibri"/>
                          <a:cs typeface="Calibri"/>
                          <a:sym typeface="Calibri"/>
                        </a:rPr>
                        <a:t>4.2</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solidFill>
                            <a:srgbClr val="1F3864"/>
                          </a:solidFill>
                          <a:latin typeface="Calibri"/>
                          <a:ea typeface="Calibri"/>
                          <a:cs typeface="Calibri"/>
                          <a:sym typeface="Calibri"/>
                        </a:rPr>
                        <a:t>3.7</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solidFill>
                            <a:srgbClr val="1F3864"/>
                          </a:solidFill>
                          <a:latin typeface="Calibri"/>
                          <a:ea typeface="Calibri"/>
                          <a:cs typeface="Calibri"/>
                          <a:sym typeface="Calibri"/>
                        </a:rPr>
                        <a:t>3.8</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62425">
                <a:tc gridSpan="4">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77175" marR="77175" marT="38600" marB="38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193275">
                <a:tc>
                  <a:txBody>
                    <a:bodyPr/>
                    <a:lstStyle/>
                    <a:p>
                      <a:pPr marL="0" marR="0" lvl="0" indent="0" algn="l" rtl="0">
                        <a:spcBef>
                          <a:spcPts val="0"/>
                        </a:spcBef>
                        <a:spcAft>
                          <a:spcPts val="0"/>
                        </a:spcAft>
                        <a:buNone/>
                      </a:pPr>
                      <a:r>
                        <a:rPr lang="en-GB" sz="1000" b="1" i="0" u="none" strike="noStrike" cap="none">
                          <a:latin typeface="Calibri"/>
                          <a:ea typeface="Calibri"/>
                          <a:cs typeface="Calibri"/>
                          <a:sym typeface="Calibri"/>
                        </a:rPr>
                        <a:t>Carbohidratos (g/DL)</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193275">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Lactosa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1F3864"/>
                          </a:solidFill>
                          <a:latin typeface="Calibri"/>
                          <a:ea typeface="Calibri"/>
                          <a:cs typeface="Calibri"/>
                          <a:sym typeface="Calibri"/>
                        </a:rPr>
                        <a:t>7</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1F3864"/>
                          </a:solidFill>
                          <a:latin typeface="Calibri"/>
                          <a:ea typeface="Calibri"/>
                          <a:cs typeface="Calibri"/>
                          <a:sym typeface="Calibri"/>
                        </a:rPr>
                        <a:t>7.5</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FF0000"/>
                          </a:solidFill>
                          <a:latin typeface="Calibri"/>
                          <a:ea typeface="Calibri"/>
                          <a:cs typeface="Calibri"/>
                          <a:sym typeface="Calibri"/>
                        </a:rPr>
                        <a:t>5.3</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193275">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Oligosacáridos</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1F3864"/>
                          </a:solidFill>
                          <a:latin typeface="Calibri"/>
                          <a:ea typeface="Calibri"/>
                          <a:cs typeface="Calibri"/>
                          <a:sym typeface="Calibri"/>
                        </a:rPr>
                        <a:t>0.5</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1F3864"/>
                          </a:solidFill>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1F3864"/>
                          </a:solidFill>
                          <a:latin typeface="Calibri"/>
                          <a:ea typeface="Calibri"/>
                          <a:cs typeface="Calibri"/>
                          <a:sym typeface="Calibri"/>
                        </a:rPr>
                        <a:t>0.005</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62425">
                <a:tc gridSpan="4">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77175" marR="77175" marT="38600" marB="38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3"/>
                  </a:ext>
                </a:extLst>
              </a:tr>
              <a:tr h="193275">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Calcio (g/DL)</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1F3864"/>
                          </a:solidFill>
                          <a:latin typeface="Calibri"/>
                          <a:ea typeface="Calibri"/>
                          <a:cs typeface="Calibri"/>
                          <a:sym typeface="Calibri"/>
                        </a:rPr>
                        <a:t>0.03</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1F3864"/>
                          </a:solidFill>
                          <a:latin typeface="Calibri"/>
                          <a:ea typeface="Calibri"/>
                          <a:cs typeface="Calibri"/>
                          <a:sym typeface="Calibri"/>
                        </a:rPr>
                        <a:t>0.052</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FF0000"/>
                          </a:solidFill>
                          <a:latin typeface="Calibri"/>
                          <a:ea typeface="Calibri"/>
                          <a:cs typeface="Calibri"/>
                          <a:sym typeface="Calibri"/>
                        </a:rPr>
                        <a:t>0.125</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193275">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Fósforo (g/DL)</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1F3864"/>
                          </a:solidFill>
                          <a:latin typeface="Calibri"/>
                          <a:ea typeface="Calibri"/>
                          <a:cs typeface="Calibri"/>
                          <a:sym typeface="Calibri"/>
                        </a:rPr>
                        <a:t>0.014</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1F3864"/>
                          </a:solidFill>
                          <a:latin typeface="Calibri"/>
                          <a:ea typeface="Calibri"/>
                          <a:cs typeface="Calibri"/>
                          <a:sym typeface="Calibri"/>
                        </a:rPr>
                        <a:t>0.03</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FF0000"/>
                          </a:solidFill>
                          <a:latin typeface="Calibri"/>
                          <a:ea typeface="Calibri"/>
                          <a:cs typeface="Calibri"/>
                          <a:sym typeface="Calibri"/>
                        </a:rPr>
                        <a:t>0.093</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193275">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Sodio (g/DL)</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1F3864"/>
                          </a:solidFill>
                          <a:latin typeface="Calibri"/>
                          <a:ea typeface="Calibri"/>
                          <a:cs typeface="Calibri"/>
                          <a:sym typeface="Calibri"/>
                        </a:rPr>
                        <a:t>0.015</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1F3864"/>
                          </a:solidFill>
                          <a:latin typeface="Calibri"/>
                          <a:ea typeface="Calibri"/>
                          <a:cs typeface="Calibri"/>
                          <a:sym typeface="Calibri"/>
                        </a:rPr>
                        <a:t>0.017</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FF0000"/>
                          </a:solidFill>
                          <a:latin typeface="Calibri"/>
                          <a:ea typeface="Calibri"/>
                          <a:cs typeface="Calibri"/>
                          <a:sym typeface="Calibri"/>
                        </a:rPr>
                        <a:t>0.047</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6"/>
                  </a:ext>
                </a:extLst>
              </a:tr>
              <a:tr h="193275">
                <a:tc>
                  <a:txBody>
                    <a:bodyPr/>
                    <a:lstStyle/>
                    <a:p>
                      <a:pPr marL="0" marR="0" lvl="0" indent="0" algn="l" rtl="0">
                        <a:spcBef>
                          <a:spcPts val="0"/>
                        </a:spcBef>
                        <a:spcAft>
                          <a:spcPts val="0"/>
                        </a:spcAft>
                        <a:buNone/>
                      </a:pPr>
                      <a:r>
                        <a:rPr lang="en-GB" sz="1000" b="0" i="0" u="none" strike="noStrike" cap="none">
                          <a:latin typeface="Calibri"/>
                          <a:ea typeface="Calibri"/>
                          <a:cs typeface="Calibri"/>
                          <a:sym typeface="Calibri"/>
                        </a:rPr>
                        <a:t>Hierro (mg/DL)</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GB" sz="1000" b="0" i="0" u="none" strike="noStrike" cap="none">
                          <a:solidFill>
                            <a:srgbClr val="1F3864"/>
                          </a:solidFill>
                          <a:latin typeface="Calibri"/>
                          <a:ea typeface="Calibri"/>
                          <a:cs typeface="Calibri"/>
                          <a:sym typeface="Calibri"/>
                        </a:rPr>
                        <a:t>0.07</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1F3864"/>
                          </a:solidFill>
                          <a:latin typeface="Calibri"/>
                          <a:ea typeface="Calibri"/>
                          <a:cs typeface="Calibri"/>
                          <a:sym typeface="Calibri"/>
                        </a:rPr>
                        <a:t>0.08</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0" i="0" u="none" strike="noStrike" cap="none">
                          <a:solidFill>
                            <a:srgbClr val="FF0000"/>
                          </a:solidFill>
                          <a:latin typeface="Calibri"/>
                          <a:ea typeface="Calibri"/>
                          <a:cs typeface="Calibri"/>
                          <a:sym typeface="Calibri"/>
                        </a:rPr>
                        <a:t>0.02</a:t>
                      </a:r>
                      <a:endParaRPr sz="1500" b="0" i="0" u="none" strike="noStrike" cap="none">
                        <a:latin typeface="Arial"/>
                        <a:ea typeface="Arial"/>
                        <a:cs typeface="Arial"/>
                        <a:sym typeface="Arial"/>
                      </a:endParaRPr>
                    </a:p>
                  </a:txBody>
                  <a:tcPr marL="57875" marR="57875" marT="805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7"/>
                  </a:ext>
                </a:extLst>
              </a:tr>
              <a:tr h="656350">
                <a:tc>
                  <a:txBody>
                    <a:bodyPr/>
                    <a:lstStyle/>
                    <a:p>
                      <a:pPr marL="0" marR="0" lvl="0" indent="0" algn="l" rtl="0">
                        <a:spcBef>
                          <a:spcPts val="0"/>
                        </a:spcBef>
                        <a:spcAft>
                          <a:spcPts val="0"/>
                        </a:spcAft>
                        <a:buNone/>
                      </a:pPr>
                      <a:r>
                        <a:rPr lang="en-GB" sz="1000" b="1" i="0" u="none" strike="noStrike" cap="none">
                          <a:latin typeface="Calibri"/>
                          <a:ea typeface="Calibri"/>
                          <a:cs typeface="Calibri"/>
                          <a:sym typeface="Calibri"/>
                        </a:rPr>
                        <a:t> </a:t>
                      </a:r>
                      <a:endParaRPr sz="1500" b="0" i="0" u="none" strike="noStrike" cap="none">
                        <a:latin typeface="Arial"/>
                        <a:ea typeface="Arial"/>
                        <a:cs typeface="Arial"/>
                        <a:sym typeface="Arial"/>
                      </a:endParaRPr>
                    </a:p>
                    <a:p>
                      <a:pPr marL="0" marR="0" lvl="0" indent="0" algn="l" rtl="0">
                        <a:spcBef>
                          <a:spcPts val="0"/>
                        </a:spcBef>
                        <a:spcAft>
                          <a:spcPts val="0"/>
                        </a:spcAft>
                        <a:buNone/>
                      </a:pPr>
                      <a:r>
                        <a:rPr lang="en-GB" sz="1000" b="1" i="0" u="none" strike="noStrike" cap="none">
                          <a:latin typeface="Calibri"/>
                          <a:ea typeface="Calibri"/>
                          <a:cs typeface="Calibri"/>
                          <a:sym typeface="Calibri"/>
                        </a:rPr>
                        <a:t>Agentes de protección inmunológica</a:t>
                      </a:r>
                      <a:endParaRPr sz="1500" b="0" i="0" u="none" strike="noStrike" cap="none">
                        <a:latin typeface="Arial"/>
                        <a:ea typeface="Arial"/>
                        <a:cs typeface="Arial"/>
                        <a:sym typeface="Arial"/>
                      </a:endParaRPr>
                    </a:p>
                    <a:p>
                      <a:pPr marL="0" marR="0" lvl="0" indent="0" algn="l" rtl="0">
                        <a:spcBef>
                          <a:spcPts val="0"/>
                        </a:spcBef>
                        <a:spcAft>
                          <a:spcPts val="0"/>
                        </a:spcAft>
                        <a:buNone/>
                      </a:pPr>
                      <a:r>
                        <a:rPr lang="en-GB" sz="1000" b="1" i="0" u="none" strike="noStrike" cap="none">
                          <a:latin typeface="Calibri"/>
                          <a:ea typeface="Calibri"/>
                          <a:cs typeface="Calibri"/>
                          <a:sym typeface="Calibri"/>
                        </a:rPr>
                        <a:t> </a:t>
                      </a:r>
                      <a:endParaRPr sz="1500" b="0" i="0" u="none" strike="noStrike" cap="none">
                        <a:latin typeface="Arial"/>
                        <a:ea typeface="Arial"/>
                        <a:cs typeface="Arial"/>
                        <a:sym typeface="Arial"/>
                      </a:endParaRPr>
                    </a:p>
                  </a:txBody>
                  <a:tcPr marL="57875" marR="57875" marT="8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solidFill>
                            <a:srgbClr val="1F3864"/>
                          </a:solidFill>
                          <a:latin typeface="Calibri"/>
                          <a:ea typeface="Calibri"/>
                          <a:cs typeface="Calibri"/>
                          <a:sym typeface="Calibri"/>
                        </a:rPr>
                        <a:t>presente</a:t>
                      </a:r>
                      <a:endParaRPr sz="1500" b="0" i="0" u="none" strike="noStrike" cap="none">
                        <a:latin typeface="Arial"/>
                        <a:ea typeface="Arial"/>
                        <a:cs typeface="Arial"/>
                        <a:sym typeface="Arial"/>
                      </a:endParaRPr>
                    </a:p>
                  </a:txBody>
                  <a:tcPr marL="57875" marR="57875" marT="8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solidFill>
                            <a:srgbClr val="FF0000"/>
                          </a:solidFill>
                          <a:latin typeface="Calibri"/>
                          <a:ea typeface="Calibri"/>
                          <a:cs typeface="Calibri"/>
                          <a:sym typeface="Calibri"/>
                        </a:rPr>
                        <a:t>ausente</a:t>
                      </a:r>
                      <a:endParaRPr sz="1500" b="0" i="0" u="none" strike="noStrike" cap="none">
                        <a:latin typeface="Arial"/>
                        <a:ea typeface="Arial"/>
                        <a:cs typeface="Arial"/>
                        <a:sym typeface="Arial"/>
                      </a:endParaRPr>
                    </a:p>
                  </a:txBody>
                  <a:tcPr marL="57875" marR="57875" marT="8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GB" sz="1000" b="1" i="0" u="none" strike="noStrike" cap="none">
                          <a:solidFill>
                            <a:srgbClr val="FF0000"/>
                          </a:solidFill>
                          <a:latin typeface="Calibri"/>
                          <a:ea typeface="Calibri"/>
                          <a:cs typeface="Calibri"/>
                          <a:sym typeface="Calibri"/>
                        </a:rPr>
                        <a:t>ausente</a:t>
                      </a:r>
                      <a:endParaRPr sz="1500" b="0" i="0" u="none" strike="noStrike" cap="none">
                        <a:latin typeface="Arial"/>
                        <a:ea typeface="Arial"/>
                        <a:cs typeface="Arial"/>
                        <a:sym typeface="Arial"/>
                      </a:endParaRPr>
                    </a:p>
                  </a:txBody>
                  <a:tcPr marL="57875" marR="57875" marT="805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8"/>
                  </a:ext>
                </a:extLst>
              </a:tr>
            </a:tbl>
          </a:graphicData>
        </a:graphic>
      </p:graphicFrame>
      <p:grpSp>
        <p:nvGrpSpPr>
          <p:cNvPr id="591" name="Google Shape;591;p35"/>
          <p:cNvGrpSpPr/>
          <p:nvPr/>
        </p:nvGrpSpPr>
        <p:grpSpPr>
          <a:xfrm>
            <a:off x="5290457" y="1784244"/>
            <a:ext cx="3416817" cy="1065857"/>
            <a:chOff x="5290457" y="1784244"/>
            <a:chExt cx="3416817" cy="1065857"/>
          </a:xfrm>
        </p:grpSpPr>
        <p:sp>
          <p:nvSpPr>
            <p:cNvPr id="592" name="Google Shape;592;p35"/>
            <p:cNvSpPr txBox="1"/>
            <p:nvPr/>
          </p:nvSpPr>
          <p:spPr>
            <a:xfrm>
              <a:off x="6939644" y="1926771"/>
              <a:ext cx="1767630" cy="923330"/>
            </a:xfrm>
            <a:prstGeom prst="rect">
              <a:avLst/>
            </a:prstGeom>
            <a:noFill/>
            <a:ln w="25400" cap="flat" cmpd="sng">
              <a:solidFill>
                <a:srgbClr val="0070C0"/>
              </a:solidFill>
              <a:prstDash val="solid"/>
              <a:round/>
              <a:headEnd type="none" w="sm" len="sm"/>
              <a:tailEnd type="none" w="sm" len="sm"/>
            </a:ln>
          </p:spPr>
          <p:txBody>
            <a:bodyPr spcFirstLastPara="1" wrap="square" lIns="0" tIns="0" rIns="0" bIns="0" anchor="t" anchorCtr="0">
              <a:spAutoFit/>
            </a:bodyPr>
            <a:lstStyle/>
            <a:p>
              <a:pPr marL="0" marR="0" lvl="0" indent="0" algn="ctr" rtl="0">
                <a:spcBef>
                  <a:spcPts val="0"/>
                </a:spcBef>
                <a:spcAft>
                  <a:spcPts val="0"/>
                </a:spcAft>
                <a:buNone/>
              </a:pPr>
              <a:r>
                <a:rPr lang="en-GB" sz="1500">
                  <a:solidFill>
                    <a:srgbClr val="0070C0"/>
                  </a:solidFill>
                  <a:latin typeface="Gill Sans"/>
                  <a:ea typeface="Gill Sans"/>
                  <a:cs typeface="Gill Sans"/>
                  <a:sym typeface="Gill Sans"/>
                </a:rPr>
                <a:t>Difícil de digerir para que un bebé lo digiera, puede causar diarrea</a:t>
              </a:r>
              <a:br>
                <a:rPr lang="en-GB" sz="1500">
                  <a:solidFill>
                    <a:srgbClr val="0070C0"/>
                  </a:solidFill>
                  <a:latin typeface="Gill Sans"/>
                  <a:ea typeface="Gill Sans"/>
                  <a:cs typeface="Gill Sans"/>
                  <a:sym typeface="Gill Sans"/>
                </a:rPr>
              </a:br>
              <a:endParaRPr/>
            </a:p>
          </p:txBody>
        </p:sp>
        <p:cxnSp>
          <p:nvCxnSpPr>
            <p:cNvPr id="593" name="Google Shape;593;p35"/>
            <p:cNvCxnSpPr/>
            <p:nvPr/>
          </p:nvCxnSpPr>
          <p:spPr>
            <a:xfrm rot="10800000">
              <a:off x="5818748" y="2063569"/>
              <a:ext cx="1202538" cy="346305"/>
            </a:xfrm>
            <a:prstGeom prst="straightConnector1">
              <a:avLst/>
            </a:prstGeom>
            <a:noFill/>
            <a:ln w="25400" cap="flat" cmpd="sng">
              <a:solidFill>
                <a:srgbClr val="0070C0"/>
              </a:solidFill>
              <a:prstDash val="solid"/>
              <a:round/>
              <a:headEnd type="none" w="sm" len="sm"/>
              <a:tailEnd type="triangle" w="med" len="med"/>
            </a:ln>
            <a:effectLst>
              <a:outerShdw blurRad="40000" dist="20000" dir="5400000" rotWithShape="0">
                <a:srgbClr val="000000">
                  <a:alpha val="37647"/>
                </a:srgbClr>
              </a:outerShdw>
            </a:effectLst>
          </p:spPr>
        </p:cxnSp>
        <p:sp>
          <p:nvSpPr>
            <p:cNvPr id="594" name="Google Shape;594;p35"/>
            <p:cNvSpPr/>
            <p:nvPr/>
          </p:nvSpPr>
          <p:spPr>
            <a:xfrm>
              <a:off x="5290457" y="1784244"/>
              <a:ext cx="522737" cy="502696"/>
            </a:xfrm>
            <a:prstGeom prst="ellipse">
              <a:avLst/>
            </a:prstGeom>
            <a:noFill/>
            <a:ln w="53975"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grpSp>
      <p:grpSp>
        <p:nvGrpSpPr>
          <p:cNvPr id="595" name="Google Shape;595;p35"/>
          <p:cNvGrpSpPr/>
          <p:nvPr/>
        </p:nvGrpSpPr>
        <p:grpSpPr>
          <a:xfrm>
            <a:off x="318613" y="1811354"/>
            <a:ext cx="4400345" cy="1846659"/>
            <a:chOff x="318613" y="1811354"/>
            <a:chExt cx="4400345" cy="1846659"/>
          </a:xfrm>
        </p:grpSpPr>
        <p:sp>
          <p:nvSpPr>
            <p:cNvPr id="596" name="Google Shape;596;p35"/>
            <p:cNvSpPr txBox="1"/>
            <p:nvPr/>
          </p:nvSpPr>
          <p:spPr>
            <a:xfrm>
              <a:off x="318613" y="1811354"/>
              <a:ext cx="1698171" cy="1846659"/>
            </a:xfrm>
            <a:prstGeom prst="rect">
              <a:avLst/>
            </a:prstGeom>
            <a:noFill/>
            <a:ln w="25400" cap="flat" cmpd="sng">
              <a:solidFill>
                <a:srgbClr val="7030A0"/>
              </a:solidFill>
              <a:prstDash val="solid"/>
              <a:round/>
              <a:headEnd type="none" w="sm" len="sm"/>
              <a:tailEnd type="none" w="sm" len="sm"/>
            </a:ln>
          </p:spPr>
          <p:txBody>
            <a:bodyPr spcFirstLastPara="1" wrap="square" lIns="0" tIns="0" rIns="0" bIns="0" anchor="t" anchorCtr="0">
              <a:spAutoFit/>
            </a:bodyPr>
            <a:lstStyle/>
            <a:p>
              <a:pPr marL="0" marR="0" lvl="0" indent="0" algn="ctr" rtl="0">
                <a:spcBef>
                  <a:spcPts val="0"/>
                </a:spcBef>
                <a:spcAft>
                  <a:spcPts val="0"/>
                </a:spcAft>
                <a:buNone/>
              </a:pPr>
              <a:r>
                <a:rPr lang="en-GB" sz="1500">
                  <a:solidFill>
                    <a:srgbClr val="7030A0"/>
                  </a:solidFill>
                  <a:latin typeface="Gill Sans"/>
                  <a:ea typeface="Gill Sans"/>
                  <a:cs typeface="Gill Sans"/>
                  <a:sym typeface="Gill Sans"/>
                </a:rPr>
                <a:t>Puede prevenir infecciones bacterianas.  Muy poca o ninguna presencia en la fórmula o la leche de vaca</a:t>
              </a:r>
              <a:br>
                <a:rPr lang="en-GB" sz="1500">
                  <a:solidFill>
                    <a:srgbClr val="7030A0"/>
                  </a:solidFill>
                  <a:latin typeface="Gill Sans"/>
                  <a:ea typeface="Gill Sans"/>
                  <a:cs typeface="Gill Sans"/>
                  <a:sym typeface="Gill Sans"/>
                </a:rPr>
              </a:br>
              <a:endParaRPr/>
            </a:p>
          </p:txBody>
        </p:sp>
        <p:sp>
          <p:nvSpPr>
            <p:cNvPr id="597" name="Google Shape;597;p35"/>
            <p:cNvSpPr/>
            <p:nvPr/>
          </p:nvSpPr>
          <p:spPr>
            <a:xfrm>
              <a:off x="3825628" y="2187777"/>
              <a:ext cx="893330" cy="862981"/>
            </a:xfrm>
            <a:prstGeom prst="ellipse">
              <a:avLst/>
            </a:prstGeom>
            <a:noFill/>
            <a:ln w="53975" cap="flat" cmpd="sng">
              <a:solidFill>
                <a:srgbClr val="7030A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cxnSp>
          <p:nvCxnSpPr>
            <p:cNvPr id="598" name="Google Shape;598;p35"/>
            <p:cNvCxnSpPr/>
            <p:nvPr/>
          </p:nvCxnSpPr>
          <p:spPr>
            <a:xfrm>
              <a:off x="1977275" y="2010539"/>
              <a:ext cx="1842799" cy="399335"/>
            </a:xfrm>
            <a:prstGeom prst="straightConnector1">
              <a:avLst/>
            </a:prstGeom>
            <a:noFill/>
            <a:ln w="25400" cap="flat" cmpd="sng">
              <a:solidFill>
                <a:srgbClr val="7030A0"/>
              </a:solidFill>
              <a:prstDash val="solid"/>
              <a:round/>
              <a:headEnd type="none" w="sm" len="sm"/>
              <a:tailEnd type="triangle" w="med" len="med"/>
            </a:ln>
            <a:effectLst>
              <a:outerShdw blurRad="40000" dist="20000" dir="5400000" rotWithShape="0">
                <a:srgbClr val="000000">
                  <a:alpha val="37647"/>
                </a:srgbClr>
              </a:outerShdw>
            </a:effectLst>
          </p:spPr>
        </p:cxnSp>
      </p:grpSp>
      <p:grpSp>
        <p:nvGrpSpPr>
          <p:cNvPr id="599" name="Google Shape;599;p35"/>
          <p:cNvGrpSpPr/>
          <p:nvPr/>
        </p:nvGrpSpPr>
        <p:grpSpPr>
          <a:xfrm>
            <a:off x="5159939" y="3602406"/>
            <a:ext cx="3330919" cy="1615827"/>
            <a:chOff x="5159939" y="3602406"/>
            <a:chExt cx="3330919" cy="1615827"/>
          </a:xfrm>
        </p:grpSpPr>
        <p:sp>
          <p:nvSpPr>
            <p:cNvPr id="600" name="Google Shape;600;p35"/>
            <p:cNvSpPr/>
            <p:nvPr/>
          </p:nvSpPr>
          <p:spPr>
            <a:xfrm>
              <a:off x="5159939" y="4461411"/>
              <a:ext cx="783772" cy="683281"/>
            </a:xfrm>
            <a:prstGeom prst="ellipse">
              <a:avLst/>
            </a:prstGeom>
            <a:noFill/>
            <a:ln w="53975" cap="flat" cmpd="sng">
              <a:solidFill>
                <a:srgbClr val="29622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sp>
          <p:nvSpPr>
            <p:cNvPr id="601" name="Google Shape;601;p35"/>
            <p:cNvSpPr txBox="1"/>
            <p:nvPr/>
          </p:nvSpPr>
          <p:spPr>
            <a:xfrm>
              <a:off x="6939644" y="3602406"/>
              <a:ext cx="1551214" cy="1615827"/>
            </a:xfrm>
            <a:prstGeom prst="rect">
              <a:avLst/>
            </a:prstGeom>
            <a:noFill/>
            <a:ln w="28575" cap="flat" cmpd="sng">
              <a:solidFill>
                <a:srgbClr val="29622B"/>
              </a:solidFill>
              <a:prstDash val="solid"/>
              <a:round/>
              <a:headEnd type="none" w="sm" len="sm"/>
              <a:tailEnd type="none" w="sm" len="sm"/>
            </a:ln>
          </p:spPr>
          <p:txBody>
            <a:bodyPr spcFirstLastPara="1" wrap="square" lIns="0" tIns="0" rIns="0" bIns="0" anchor="t" anchorCtr="0">
              <a:spAutoFit/>
            </a:bodyPr>
            <a:lstStyle/>
            <a:p>
              <a:pPr marL="0" marR="0" lvl="0" indent="0" algn="ctr" rtl="0">
                <a:spcBef>
                  <a:spcPts val="0"/>
                </a:spcBef>
                <a:spcAft>
                  <a:spcPts val="0"/>
                </a:spcAft>
                <a:buNone/>
              </a:pPr>
              <a:r>
                <a:rPr lang="en-GB" sz="1500">
                  <a:solidFill>
                    <a:srgbClr val="29622B"/>
                  </a:solidFill>
                  <a:latin typeface="Gill Sans"/>
                  <a:ea typeface="Gill Sans"/>
                  <a:cs typeface="Gill Sans"/>
                  <a:sym typeface="Gill Sans"/>
                </a:rPr>
                <a:t>Difícil de procesar para los riñones de un bebé y puede provocar pérdidas urinarias y deshidratación</a:t>
              </a:r>
              <a:br>
                <a:rPr lang="en-GB" sz="1500">
                  <a:solidFill>
                    <a:srgbClr val="29622B"/>
                  </a:solidFill>
                  <a:latin typeface="Gill Sans"/>
                  <a:ea typeface="Gill Sans"/>
                  <a:cs typeface="Gill Sans"/>
                  <a:sym typeface="Gill Sans"/>
                </a:rPr>
              </a:br>
              <a:endParaRPr/>
            </a:p>
          </p:txBody>
        </p:sp>
        <p:cxnSp>
          <p:nvCxnSpPr>
            <p:cNvPr id="602" name="Google Shape;602;p35"/>
            <p:cNvCxnSpPr/>
            <p:nvPr/>
          </p:nvCxnSpPr>
          <p:spPr>
            <a:xfrm flipH="1">
              <a:off x="5943711" y="3848365"/>
              <a:ext cx="995934" cy="787896"/>
            </a:xfrm>
            <a:prstGeom prst="straightConnector1">
              <a:avLst/>
            </a:prstGeom>
            <a:noFill/>
            <a:ln w="25400" cap="flat" cmpd="sng">
              <a:solidFill>
                <a:srgbClr val="29622B"/>
              </a:solidFill>
              <a:prstDash val="solid"/>
              <a:round/>
              <a:headEnd type="none" w="sm" len="sm"/>
              <a:tailEnd type="triangle" w="med" len="med"/>
            </a:ln>
            <a:effectLst>
              <a:outerShdw blurRad="40000" dist="20000" dir="5400000" rotWithShape="0">
                <a:srgbClr val="000000">
                  <a:alpha val="37647"/>
                </a:srgbClr>
              </a:outerShdw>
            </a:effectLst>
          </p:spPr>
        </p:cxnSp>
      </p:grpSp>
      <p:grpSp>
        <p:nvGrpSpPr>
          <p:cNvPr id="603" name="Google Shape;603;p35"/>
          <p:cNvGrpSpPr/>
          <p:nvPr/>
        </p:nvGrpSpPr>
        <p:grpSpPr>
          <a:xfrm>
            <a:off x="5392514" y="5054335"/>
            <a:ext cx="2820758" cy="1257424"/>
            <a:chOff x="5392514" y="5054335"/>
            <a:chExt cx="2820758" cy="1257424"/>
          </a:xfrm>
        </p:grpSpPr>
        <p:sp>
          <p:nvSpPr>
            <p:cNvPr id="604" name="Google Shape;604;p35"/>
            <p:cNvSpPr txBox="1"/>
            <p:nvPr/>
          </p:nvSpPr>
          <p:spPr>
            <a:xfrm>
              <a:off x="6908800" y="5388429"/>
              <a:ext cx="1304472" cy="923330"/>
            </a:xfrm>
            <a:prstGeom prst="rect">
              <a:avLst/>
            </a:prstGeom>
            <a:noFill/>
            <a:ln w="25400" cap="flat" cmpd="sng">
              <a:solidFill>
                <a:srgbClr val="7C0706"/>
              </a:solidFill>
              <a:prstDash val="solid"/>
              <a:round/>
              <a:headEnd type="none" w="sm" len="sm"/>
              <a:tailEnd type="none" w="sm" len="sm"/>
            </a:ln>
          </p:spPr>
          <p:txBody>
            <a:bodyPr spcFirstLastPara="1" wrap="square" lIns="0" tIns="0" rIns="0" bIns="0" anchor="t" anchorCtr="0">
              <a:spAutoFit/>
            </a:bodyPr>
            <a:lstStyle/>
            <a:p>
              <a:pPr marL="0" marR="0" lvl="0" indent="0" algn="ctr" rtl="0">
                <a:spcBef>
                  <a:spcPts val="0"/>
                </a:spcBef>
                <a:spcAft>
                  <a:spcPts val="0"/>
                </a:spcAft>
                <a:buNone/>
              </a:pPr>
              <a:r>
                <a:rPr lang="en-GB" sz="1500">
                  <a:solidFill>
                    <a:schemeClr val="accent1"/>
                  </a:solidFill>
                  <a:latin typeface="Gill Sans"/>
                  <a:ea typeface="Gill Sans"/>
                  <a:cs typeface="Gill Sans"/>
                  <a:sym typeface="Gill Sans"/>
                </a:rPr>
                <a:t>Muy poco hierro pone en riesgo anemia</a:t>
              </a:r>
              <a:br>
                <a:rPr lang="en-GB" sz="1500">
                  <a:solidFill>
                    <a:schemeClr val="accent1"/>
                  </a:solidFill>
                  <a:latin typeface="Gill Sans"/>
                  <a:ea typeface="Gill Sans"/>
                  <a:cs typeface="Gill Sans"/>
                  <a:sym typeface="Gill Sans"/>
                </a:rPr>
              </a:br>
              <a:endParaRPr/>
            </a:p>
          </p:txBody>
        </p:sp>
        <p:sp>
          <p:nvSpPr>
            <p:cNvPr id="605" name="Google Shape;605;p35"/>
            <p:cNvSpPr/>
            <p:nvPr/>
          </p:nvSpPr>
          <p:spPr>
            <a:xfrm>
              <a:off x="5392514" y="5054335"/>
              <a:ext cx="403234" cy="414872"/>
            </a:xfrm>
            <a:prstGeom prst="ellipse">
              <a:avLst/>
            </a:prstGeom>
            <a:noFill/>
            <a:ln w="53975" cap="flat" cmpd="sng">
              <a:solidFill>
                <a:srgbClr val="7C070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cxnSp>
          <p:nvCxnSpPr>
            <p:cNvPr id="606" name="Google Shape;606;p35"/>
            <p:cNvCxnSpPr>
              <a:stCxn id="604" idx="1"/>
            </p:cNvCxnSpPr>
            <p:nvPr/>
          </p:nvCxnSpPr>
          <p:spPr>
            <a:xfrm rot="10800000">
              <a:off x="5726200" y="5291794"/>
              <a:ext cx="1182600" cy="558300"/>
            </a:xfrm>
            <a:prstGeom prst="straightConnector1">
              <a:avLst/>
            </a:prstGeom>
            <a:noFill/>
            <a:ln w="25400" cap="flat" cmpd="sng">
              <a:solidFill>
                <a:schemeClr val="accent1"/>
              </a:solidFill>
              <a:prstDash val="solid"/>
              <a:round/>
              <a:headEnd type="none" w="sm" len="sm"/>
              <a:tailEnd type="triangle" w="med" len="med"/>
            </a:ln>
            <a:effectLst>
              <a:outerShdw blurRad="40000" dist="20000" dir="5400000" rotWithShape="0">
                <a:srgbClr val="000000">
                  <a:alpha val="37647"/>
                </a:srgbClr>
              </a:outerShdw>
            </a:effectLst>
          </p:spPr>
        </p:cxnSp>
      </p:grpSp>
      <p:grpSp>
        <p:nvGrpSpPr>
          <p:cNvPr id="607" name="Google Shape;607;p35"/>
          <p:cNvGrpSpPr/>
          <p:nvPr/>
        </p:nvGrpSpPr>
        <p:grpSpPr>
          <a:xfrm>
            <a:off x="424634" y="4636261"/>
            <a:ext cx="4440664" cy="1154162"/>
            <a:chOff x="424634" y="4636261"/>
            <a:chExt cx="4440664" cy="1154162"/>
          </a:xfrm>
        </p:grpSpPr>
        <p:sp>
          <p:nvSpPr>
            <p:cNvPr id="608" name="Google Shape;608;p35"/>
            <p:cNvSpPr txBox="1"/>
            <p:nvPr/>
          </p:nvSpPr>
          <p:spPr>
            <a:xfrm>
              <a:off x="424634" y="4636261"/>
              <a:ext cx="1552641" cy="1154162"/>
            </a:xfrm>
            <a:prstGeom prst="rect">
              <a:avLst/>
            </a:prstGeom>
            <a:solidFill>
              <a:srgbClr val="FDCFCE"/>
            </a:solidFill>
            <a:ln w="9525" cap="flat" cmpd="sng">
              <a:solidFill>
                <a:srgbClr val="FF0000"/>
              </a:solidFill>
              <a:prstDash val="solid"/>
              <a:round/>
              <a:headEnd type="none" w="sm" len="sm"/>
              <a:tailEnd type="none" w="sm" len="sm"/>
            </a:ln>
          </p:spPr>
          <p:txBody>
            <a:bodyPr spcFirstLastPara="1" wrap="square" lIns="0" tIns="0" rIns="0" bIns="0" anchor="t" anchorCtr="0">
              <a:spAutoFit/>
            </a:bodyPr>
            <a:lstStyle/>
            <a:p>
              <a:pPr marL="0" marR="0" lvl="0" indent="0" algn="l" rtl="0">
                <a:spcBef>
                  <a:spcPts val="0"/>
                </a:spcBef>
                <a:spcAft>
                  <a:spcPts val="0"/>
                </a:spcAft>
                <a:buNone/>
              </a:pPr>
              <a:r>
                <a:rPr lang="en-GB" sz="1500">
                  <a:solidFill>
                    <a:schemeClr val="dk2"/>
                  </a:solidFill>
                  <a:latin typeface="Gill Sans"/>
                  <a:ea typeface="Gill Sans"/>
                  <a:cs typeface="Gill Sans"/>
                  <a:sym typeface="Gill Sans"/>
                </a:rPr>
                <a:t>No hay protección inmune específica en la fórmula o la leche de vaca</a:t>
              </a:r>
              <a:br>
                <a:rPr lang="en-GB" sz="1500">
                  <a:solidFill>
                    <a:schemeClr val="dk2"/>
                  </a:solidFill>
                  <a:latin typeface="Gill Sans"/>
                  <a:ea typeface="Gill Sans"/>
                  <a:cs typeface="Gill Sans"/>
                  <a:sym typeface="Gill Sans"/>
                </a:rPr>
              </a:br>
              <a:endParaRPr/>
            </a:p>
          </p:txBody>
        </p:sp>
        <p:cxnSp>
          <p:nvCxnSpPr>
            <p:cNvPr id="609" name="Google Shape;609;p35"/>
            <p:cNvCxnSpPr/>
            <p:nvPr/>
          </p:nvCxnSpPr>
          <p:spPr>
            <a:xfrm>
              <a:off x="2016784" y="4865298"/>
              <a:ext cx="2848514" cy="759125"/>
            </a:xfrm>
            <a:prstGeom prst="straightConnector1">
              <a:avLst/>
            </a:prstGeom>
            <a:noFill/>
            <a:ln w="44450" cap="flat" cmpd="sng">
              <a:solidFill>
                <a:schemeClr val="accent5"/>
              </a:solidFill>
              <a:prstDash val="solid"/>
              <a:round/>
              <a:headEnd type="none" w="sm" len="sm"/>
              <a:tailEnd type="triangle" w="med" len="med"/>
            </a:ln>
            <a:effectLst>
              <a:outerShdw blurRad="40000" dist="20000" dir="5400000" rotWithShape="0">
                <a:srgbClr val="000000">
                  <a:alpha val="37647"/>
                </a:srgbClr>
              </a:outerShdw>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91"/>
                                        </p:tgtEl>
                                        <p:attrNameLst>
                                          <p:attrName>style.visibility</p:attrName>
                                        </p:attrNameLst>
                                      </p:cBhvr>
                                      <p:to>
                                        <p:strVal val="visible"/>
                                      </p:to>
                                    </p:set>
                                    <p:anim calcmode="lin" valueType="num">
                                      <p:cBhvr additive="base">
                                        <p:cTn id="7" dur="500"/>
                                        <p:tgtEl>
                                          <p:spTgt spid="591"/>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99"/>
                                        </p:tgtEl>
                                        <p:attrNameLst>
                                          <p:attrName>style.visibility</p:attrName>
                                        </p:attrNameLst>
                                      </p:cBhvr>
                                      <p:to>
                                        <p:strVal val="visible"/>
                                      </p:to>
                                    </p:set>
                                    <p:anim calcmode="lin" valueType="num">
                                      <p:cBhvr additive="base">
                                        <p:cTn id="12" dur="500"/>
                                        <p:tgtEl>
                                          <p:spTgt spid="59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03"/>
                                        </p:tgtEl>
                                        <p:attrNameLst>
                                          <p:attrName>style.visibility</p:attrName>
                                        </p:attrNameLst>
                                      </p:cBhvr>
                                      <p:to>
                                        <p:strVal val="visible"/>
                                      </p:to>
                                    </p:set>
                                    <p:anim calcmode="lin" valueType="num">
                                      <p:cBhvr additive="base">
                                        <p:cTn id="17" dur="500"/>
                                        <p:tgtEl>
                                          <p:spTgt spid="60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95"/>
                                        </p:tgtEl>
                                        <p:attrNameLst>
                                          <p:attrName>style.visibility</p:attrName>
                                        </p:attrNameLst>
                                      </p:cBhvr>
                                      <p:to>
                                        <p:strVal val="visible"/>
                                      </p:to>
                                    </p:set>
                                    <p:anim calcmode="lin" valueType="num">
                                      <p:cBhvr additive="base">
                                        <p:cTn id="22" dur="500"/>
                                        <p:tgtEl>
                                          <p:spTgt spid="5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p36"/>
          <p:cNvSpPr txBox="1">
            <a:spLocks noGrp="1"/>
          </p:cNvSpPr>
          <p:nvPr>
            <p:ph type="body" idx="1"/>
          </p:nvPr>
        </p:nvSpPr>
        <p:spPr>
          <a:xfrm>
            <a:off x="425286" y="1498599"/>
            <a:ext cx="8276127" cy="4706938"/>
          </a:xfrm>
          <a:prstGeom prst="rect">
            <a:avLst/>
          </a:prstGeom>
          <a:noFill/>
          <a:ln>
            <a:noFill/>
          </a:ln>
        </p:spPr>
        <p:txBody>
          <a:bodyPr spcFirstLastPara="1" wrap="square" lIns="0" tIns="0" rIns="0" bIns="0" anchor="t" anchorCtr="0">
            <a:noAutofit/>
          </a:bodyPr>
          <a:lstStyle/>
          <a:p>
            <a:pPr marL="285750" lvl="0" indent="-285750" algn="l" rtl="0">
              <a:spcBef>
                <a:spcPts val="0"/>
              </a:spcBef>
              <a:spcAft>
                <a:spcPts val="0"/>
              </a:spcAft>
              <a:buClr>
                <a:schemeClr val="dk1"/>
              </a:buClr>
              <a:buSzPts val="1800"/>
              <a:buFont typeface="Arial"/>
              <a:buChar char="•"/>
            </a:pPr>
            <a:r>
              <a:rPr lang="en-GB" b="0" i="1">
                <a:solidFill>
                  <a:schemeClr val="dk1"/>
                </a:solidFill>
              </a:rPr>
              <a:t>Etapa 1 La fórmula infantil es el único sustituto adecuado de la leche materna para este grupo de edad (como último recurso cuando el niño no puede recibir leche materna.</a:t>
            </a:r>
            <a:br>
              <a:rPr lang="en-GB" b="0">
                <a:solidFill>
                  <a:schemeClr val="dk1"/>
                </a:solidFill>
              </a:rPr>
            </a:br>
            <a:endParaRPr b="0">
              <a:solidFill>
                <a:schemeClr val="dk1"/>
              </a:solidFill>
            </a:endParaRPr>
          </a:p>
          <a:p>
            <a:pPr marL="285750" lvl="0" indent="-285750" algn="l" rtl="0">
              <a:spcBef>
                <a:spcPts val="600"/>
              </a:spcBef>
              <a:spcAft>
                <a:spcPts val="0"/>
              </a:spcAft>
              <a:buClr>
                <a:schemeClr val="dk1"/>
              </a:buClr>
              <a:buSzPts val="1800"/>
              <a:buFont typeface="Arial"/>
              <a:buChar char="•"/>
            </a:pPr>
            <a:r>
              <a:rPr lang="en-GB" b="0" i="1">
                <a:solidFill>
                  <a:schemeClr val="dk1"/>
                </a:solidFill>
              </a:rPr>
              <a:t>Las leches animales (líquidas o en polvo) no son sustitutos adecuados de la leche materna </a:t>
            </a:r>
            <a:r>
              <a:rPr lang="en-GB" b="0">
                <a:solidFill>
                  <a:schemeClr val="dk1"/>
                </a:solidFill>
              </a:rPr>
              <a:t>Esto incluye la leche de vaca, cabra u oveja, así como la leche en polvo.</a:t>
            </a:r>
            <a:br>
              <a:rPr lang="en-GB" b="0">
                <a:solidFill>
                  <a:schemeClr val="dk1"/>
                </a:solidFill>
              </a:rPr>
            </a:br>
            <a:r>
              <a:rPr lang="en-GB" b="0">
                <a:solidFill>
                  <a:schemeClr val="dk1"/>
                </a:solidFill>
              </a:rPr>
              <a:t>Las diferencias en las concentraciones de proteínas y electrolitos pueden ejercer una presión adicional sobre los riñones de los bebés y conducir a diversas deficiencias de nutrientes, etc.</a:t>
            </a:r>
            <a:endParaRPr/>
          </a:p>
          <a:p>
            <a:pPr marL="285750" lvl="0" indent="-285750" algn="l" rtl="0">
              <a:spcBef>
                <a:spcPts val="600"/>
              </a:spcBef>
              <a:spcAft>
                <a:spcPts val="0"/>
              </a:spcAft>
              <a:buClr>
                <a:schemeClr val="dk1"/>
              </a:buClr>
              <a:buSzPts val="1800"/>
              <a:buFont typeface="Arial"/>
              <a:buChar char="•"/>
            </a:pPr>
            <a:br>
              <a:rPr lang="en-GB" b="0" i="1">
                <a:solidFill>
                  <a:schemeClr val="dk1"/>
                </a:solidFill>
              </a:rPr>
            </a:br>
            <a:r>
              <a:rPr lang="en-GB" b="0" i="1">
                <a:solidFill>
                  <a:schemeClr val="dk1"/>
                </a:solidFill>
              </a:rPr>
              <a:t>Las leches de origen vegetal no son sustitutos adecuados de la leche maternal</a:t>
            </a:r>
            <a:endParaRPr/>
          </a:p>
          <a:p>
            <a:pPr marL="0" lvl="0" indent="0" algn="l" rtl="0">
              <a:spcBef>
                <a:spcPts val="600"/>
              </a:spcBef>
              <a:spcAft>
                <a:spcPts val="0"/>
              </a:spcAft>
              <a:buClr>
                <a:schemeClr val="dk1"/>
              </a:buClr>
              <a:buSzPts val="1800"/>
              <a:buNone/>
            </a:pPr>
            <a:r>
              <a:rPr lang="en-GB" b="0">
                <a:solidFill>
                  <a:schemeClr val="dk1"/>
                </a:solidFill>
              </a:rPr>
              <a:t>	      No hay leches de origen vegetal que sean sustitutos adecuados de la leche       materna. Esto incluye leches de soja, arroz, almendras, coco y avena. </a:t>
            </a:r>
            <a:br>
              <a:rPr lang="en-GB" b="0">
                <a:solidFill>
                  <a:schemeClr val="dk1"/>
                </a:solidFill>
              </a:rPr>
            </a:br>
            <a:endParaRPr b="0">
              <a:solidFill>
                <a:schemeClr val="dk1"/>
              </a:solidFill>
            </a:endParaRPr>
          </a:p>
        </p:txBody>
      </p:sp>
      <p:sp>
        <p:nvSpPr>
          <p:cNvPr id="616" name="Google Shape;616;p36"/>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617" name="Google Shape;617;p36"/>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33</a:t>
            </a:fld>
            <a:endParaRPr/>
          </a:p>
        </p:txBody>
      </p:sp>
      <p:sp>
        <p:nvSpPr>
          <p:cNvPr id="618" name="Google Shape;618;p36"/>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Otras leches y líquidos </a:t>
            </a:r>
            <a:br>
              <a:rPr lang="en-GB"/>
            </a:b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22"/>
        <p:cNvGrpSpPr/>
        <p:nvPr/>
      </p:nvGrpSpPr>
      <p:grpSpPr>
        <a:xfrm>
          <a:off x="0" y="0"/>
          <a:ext cx="0" cy="0"/>
          <a:chOff x="0" y="0"/>
          <a:chExt cx="0" cy="0"/>
        </a:xfrm>
      </p:grpSpPr>
      <p:sp>
        <p:nvSpPr>
          <p:cNvPr id="623" name="Google Shape;623;p37"/>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285750" lvl="0" indent="-171450" algn="l" rtl="0">
              <a:spcBef>
                <a:spcPts val="0"/>
              </a:spcBef>
              <a:spcAft>
                <a:spcPts val="0"/>
              </a:spcAft>
              <a:buClr>
                <a:schemeClr val="dk2"/>
              </a:buClr>
              <a:buSzPts val="1800"/>
              <a:buFont typeface="Arial"/>
              <a:buNone/>
            </a:pPr>
            <a:endParaRPr b="0">
              <a:solidFill>
                <a:schemeClr val="dk1"/>
              </a:solidFill>
            </a:endParaRPr>
          </a:p>
          <a:p>
            <a:pPr marL="285750" lvl="0" indent="-285750" algn="l" rtl="0">
              <a:spcBef>
                <a:spcPts val="600"/>
              </a:spcBef>
              <a:spcAft>
                <a:spcPts val="0"/>
              </a:spcAft>
              <a:buClr>
                <a:schemeClr val="dk1"/>
              </a:buClr>
              <a:buSzPts val="1800"/>
              <a:buFont typeface="Arial"/>
              <a:buChar char="•"/>
            </a:pPr>
            <a:r>
              <a:rPr lang="en-GB" b="0">
                <a:solidFill>
                  <a:schemeClr val="dk1"/>
                </a:solidFill>
              </a:rPr>
              <a:t>Si se alimenta solo con fórmula infantil, un bebé necesita 3.5 kg de fórmula por mes (4-5 cajas grandes). </a:t>
            </a:r>
            <a:br>
              <a:rPr lang="en-GB" b="0">
                <a:solidFill>
                  <a:schemeClr val="dk1"/>
                </a:solidFill>
              </a:rPr>
            </a:br>
            <a:r>
              <a:rPr lang="en-GB" b="0">
                <a:solidFill>
                  <a:schemeClr val="dk1"/>
                </a:solidFill>
              </a:rPr>
              <a:t>Si se usa correctamente, el costo por mes es de Lpr 3,500 – 4,200</a:t>
            </a:r>
            <a:br>
              <a:rPr lang="en-GB" b="0">
                <a:solidFill>
                  <a:schemeClr val="dk1"/>
                </a:solidFill>
              </a:rPr>
            </a:br>
            <a:r>
              <a:rPr lang="en-GB" b="0">
                <a:solidFill>
                  <a:schemeClr val="dk1"/>
                </a:solidFill>
              </a:rPr>
              <a:t>¿Cuántas familias en su comunidad pueden pagar esa cantidad?</a:t>
            </a:r>
            <a:endParaRPr/>
          </a:p>
          <a:p>
            <a:pPr marL="285750" lvl="0" indent="-171450" algn="l" rtl="0">
              <a:spcBef>
                <a:spcPts val="600"/>
              </a:spcBef>
              <a:spcAft>
                <a:spcPts val="0"/>
              </a:spcAft>
              <a:buClr>
                <a:schemeClr val="dk2"/>
              </a:buClr>
              <a:buSzPts val="1800"/>
              <a:buFont typeface="Arial"/>
              <a:buNone/>
            </a:pPr>
            <a:endParaRPr b="0">
              <a:solidFill>
                <a:schemeClr val="dk1"/>
              </a:solidFill>
            </a:endParaRPr>
          </a:p>
          <a:p>
            <a:pPr marL="0" lvl="0" indent="0" algn="l" rtl="0">
              <a:spcBef>
                <a:spcPts val="600"/>
              </a:spcBef>
              <a:spcAft>
                <a:spcPts val="0"/>
              </a:spcAft>
              <a:buClr>
                <a:schemeClr val="dk2"/>
              </a:buClr>
              <a:buSzPts val="1800"/>
              <a:buNone/>
            </a:pPr>
            <a:endParaRPr b="0">
              <a:solidFill>
                <a:schemeClr val="dk1"/>
              </a:solidFill>
            </a:endParaRPr>
          </a:p>
          <a:p>
            <a:pPr marL="285750" lvl="0" indent="-171450" algn="l" rtl="0">
              <a:spcBef>
                <a:spcPts val="600"/>
              </a:spcBef>
              <a:spcAft>
                <a:spcPts val="0"/>
              </a:spcAft>
              <a:buClr>
                <a:schemeClr val="dk2"/>
              </a:buClr>
              <a:buSzPts val="1800"/>
              <a:buFont typeface="Arial"/>
              <a:buNone/>
            </a:pPr>
            <a:endParaRPr b="0">
              <a:solidFill>
                <a:schemeClr val="dk1"/>
              </a:solidFill>
            </a:endParaRPr>
          </a:p>
          <a:p>
            <a:pPr marL="285750" lvl="0" indent="-171450" algn="l" rtl="0">
              <a:spcBef>
                <a:spcPts val="600"/>
              </a:spcBef>
              <a:spcAft>
                <a:spcPts val="0"/>
              </a:spcAft>
              <a:buClr>
                <a:schemeClr val="dk2"/>
              </a:buClr>
              <a:buSzPts val="1800"/>
              <a:buFont typeface="Arial"/>
              <a:buNone/>
            </a:pPr>
            <a:endParaRPr b="0">
              <a:solidFill>
                <a:schemeClr val="dk1"/>
              </a:solidFill>
            </a:endParaRPr>
          </a:p>
          <a:p>
            <a:pPr marL="285750" lvl="0" indent="-171450" algn="l" rtl="0">
              <a:spcBef>
                <a:spcPts val="600"/>
              </a:spcBef>
              <a:spcAft>
                <a:spcPts val="0"/>
              </a:spcAft>
              <a:buClr>
                <a:schemeClr val="dk2"/>
              </a:buClr>
              <a:buSzPts val="1800"/>
              <a:buFont typeface="Arial"/>
              <a:buNone/>
            </a:pPr>
            <a:endParaRPr b="0">
              <a:solidFill>
                <a:schemeClr val="dk1"/>
              </a:solidFill>
            </a:endParaRPr>
          </a:p>
          <a:p>
            <a:pPr marL="0" lvl="0" indent="0" algn="l" rtl="0">
              <a:spcBef>
                <a:spcPts val="600"/>
              </a:spcBef>
              <a:spcAft>
                <a:spcPts val="0"/>
              </a:spcAft>
              <a:buClr>
                <a:schemeClr val="dk2"/>
              </a:buClr>
              <a:buSzPts val="1800"/>
              <a:buNone/>
            </a:pPr>
            <a:r>
              <a:rPr lang="en-GB" b="0"/>
              <a:t>Existe el riesgo de que usen una cantidad inadecuada de fórmula de etapa uno o que usen una leche inapropiada</a:t>
            </a:r>
            <a:endParaRPr>
              <a:solidFill>
                <a:schemeClr val="dk1"/>
              </a:solidFill>
            </a:endParaRPr>
          </a:p>
        </p:txBody>
      </p:sp>
      <p:sp>
        <p:nvSpPr>
          <p:cNvPr id="624" name="Google Shape;624;p37"/>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625" name="Google Shape;625;p37"/>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34</a:t>
            </a:fld>
            <a:endParaRPr/>
          </a:p>
        </p:txBody>
      </p:sp>
      <p:sp>
        <p:nvSpPr>
          <p:cNvPr id="626" name="Google Shape;626;p37"/>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r>
              <a:rPr lang="en-GB"/>
              <a:t>El costo de la alimentación con fórmula</a:t>
            </a:r>
            <a:br>
              <a:rPr lang="en-GB"/>
            </a:br>
            <a:endParaRPr/>
          </a:p>
        </p:txBody>
      </p:sp>
      <p:pic>
        <p:nvPicPr>
          <p:cNvPr id="627" name="Google Shape;627;p3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565032" y="3429000"/>
            <a:ext cx="4002657" cy="135306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sp>
        <p:nvSpPr>
          <p:cNvPr id="632" name="Google Shape;632;p38"/>
          <p:cNvSpPr txBox="1">
            <a:spLocks noGrp="1"/>
          </p:cNvSpPr>
          <p:nvPr>
            <p:ph type="body" idx="1"/>
          </p:nvPr>
        </p:nvSpPr>
        <p:spPr>
          <a:xfrm>
            <a:off x="431147" y="1600200"/>
            <a:ext cx="8276127" cy="470693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2"/>
              </a:buClr>
              <a:buSzPts val="1800"/>
              <a:buNone/>
            </a:pPr>
            <a:r>
              <a:rPr lang="en-GB"/>
              <a:t>https://www.youtube.com/watch?v=eOgdyxs5P9g&amp;feature=youtu.be</a:t>
            </a:r>
            <a:endParaRPr/>
          </a:p>
        </p:txBody>
      </p:sp>
      <p:sp>
        <p:nvSpPr>
          <p:cNvPr id="633" name="Google Shape;633;p38"/>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634" name="Google Shape;634;p38"/>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35</a:t>
            </a:fld>
            <a:endParaRPr/>
          </a:p>
        </p:txBody>
      </p:sp>
      <p:sp>
        <p:nvSpPr>
          <p:cNvPr id="635" name="Google Shape;635;p38"/>
          <p:cNvSpPr txBox="1">
            <a:spLocks noGrp="1"/>
          </p:cNvSpPr>
          <p:nvPr>
            <p:ph type="body" idx="2"/>
          </p:nvPr>
        </p:nvSpPr>
        <p:spPr>
          <a:xfrm>
            <a:off x="425286" y="705600"/>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rgbClr val="222221"/>
              </a:buClr>
              <a:buSzPts val="2500"/>
              <a:buNone/>
            </a:pP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Google Shape;640;p39"/>
          <p:cNvSpPr txBox="1"/>
          <p:nvPr/>
        </p:nvSpPr>
        <p:spPr>
          <a:xfrm>
            <a:off x="2442410" y="2117558"/>
            <a:ext cx="4259179" cy="1107996"/>
          </a:xfrm>
          <a:prstGeom prst="rect">
            <a:avLst/>
          </a:prstGeom>
          <a:solidFill>
            <a:schemeClr val="lt1"/>
          </a:solidFill>
          <a:ln>
            <a:noFill/>
          </a:ln>
        </p:spPr>
        <p:txBody>
          <a:bodyPr spcFirstLastPara="1" wrap="square" lIns="0" tIns="0" rIns="0" bIns="0" anchor="t" anchorCtr="0">
            <a:spAutoFit/>
          </a:bodyPr>
          <a:lstStyle/>
          <a:p>
            <a:pPr marL="0" marR="0" lvl="0" indent="0" algn="ctr" rtl="0">
              <a:spcBef>
                <a:spcPts val="0"/>
              </a:spcBef>
              <a:spcAft>
                <a:spcPts val="0"/>
              </a:spcAft>
              <a:buNone/>
            </a:pPr>
            <a:r>
              <a:rPr lang="en-GB" sz="7200" b="1">
                <a:solidFill>
                  <a:schemeClr val="dk1"/>
                </a:solidFill>
                <a:latin typeface="Arial Rounded"/>
                <a:ea typeface="Arial Rounded"/>
                <a:cs typeface="Arial Rounded"/>
                <a:sym typeface="Arial Rounded"/>
              </a:rPr>
              <a:t>GRACIAS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
          <p:cNvSpPr txBox="1">
            <a:spLocks noGrp="1"/>
          </p:cNvSpPr>
          <p:nvPr>
            <p:ph type="title"/>
          </p:nvPr>
        </p:nvSpPr>
        <p:spPr>
          <a:xfrm>
            <a:off x="423863" y="625474"/>
            <a:ext cx="8283575" cy="36512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r>
              <a:rPr lang="en-GB"/>
              <a:t>OBJETIVOS DE LA SESIÓN</a:t>
            </a:r>
            <a:br>
              <a:rPr lang="en-GB"/>
            </a:br>
            <a:endParaRPr/>
          </a:p>
        </p:txBody>
      </p:sp>
      <p:sp>
        <p:nvSpPr>
          <p:cNvPr id="228" name="Google Shape;228;p4"/>
          <p:cNvSpPr txBox="1">
            <a:spLocks noGrp="1"/>
          </p:cNvSpPr>
          <p:nvPr>
            <p:ph type="body" idx="1"/>
          </p:nvPr>
        </p:nvSpPr>
        <p:spPr>
          <a:xfrm>
            <a:off x="423863" y="1436665"/>
            <a:ext cx="8275638" cy="4294863"/>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sz="2400">
                <a:latin typeface="Gill Sans"/>
                <a:ea typeface="Gill Sans"/>
                <a:cs typeface="Gill Sans"/>
                <a:sym typeface="Gill Sans"/>
              </a:rPr>
              <a:t>Al final de esta sesión, ustedes será capaz de:</a:t>
            </a:r>
            <a:br>
              <a:rPr lang="en-GB" sz="2400">
                <a:latin typeface="Gill Sans"/>
                <a:ea typeface="Gill Sans"/>
                <a:cs typeface="Gill Sans"/>
                <a:sym typeface="Gill Sans"/>
              </a:rPr>
            </a:br>
            <a:endParaRPr/>
          </a:p>
          <a:p>
            <a:pPr marL="342900" lvl="0" indent="-342900" algn="l" rtl="0">
              <a:spcBef>
                <a:spcPts val="600"/>
              </a:spcBef>
              <a:spcAft>
                <a:spcPts val="0"/>
              </a:spcAft>
              <a:buClr>
                <a:schemeClr val="dk1"/>
              </a:buClr>
              <a:buSzPts val="2400"/>
              <a:buFont typeface="Arial"/>
              <a:buChar char="•"/>
            </a:pPr>
            <a:r>
              <a:rPr lang="en-GB" sz="2400">
                <a:latin typeface="Gill Sans"/>
                <a:ea typeface="Gill Sans"/>
                <a:cs typeface="Gill Sans"/>
                <a:sym typeface="Gill Sans"/>
              </a:rPr>
              <a:t>Enumerar los beneficios de la lactancia maternal</a:t>
            </a:r>
            <a:endParaRPr/>
          </a:p>
          <a:p>
            <a:pPr marL="342900" lvl="0" indent="-190500" algn="l" rtl="0">
              <a:spcBef>
                <a:spcPts val="600"/>
              </a:spcBef>
              <a:spcAft>
                <a:spcPts val="0"/>
              </a:spcAft>
              <a:buClr>
                <a:schemeClr val="dk1"/>
              </a:buClr>
              <a:buSzPts val="2400"/>
              <a:buFont typeface="Arial"/>
              <a:buNone/>
            </a:pPr>
            <a:endParaRPr sz="2400">
              <a:latin typeface="Gill Sans"/>
              <a:ea typeface="Gill Sans"/>
              <a:cs typeface="Gill Sans"/>
              <a:sym typeface="Gill Sans"/>
            </a:endParaRPr>
          </a:p>
          <a:p>
            <a:pPr marL="342900" lvl="0" indent="-342900" algn="l" rtl="0">
              <a:spcBef>
                <a:spcPts val="600"/>
              </a:spcBef>
              <a:spcAft>
                <a:spcPts val="0"/>
              </a:spcAft>
              <a:buClr>
                <a:schemeClr val="dk1"/>
              </a:buClr>
              <a:buSzPts val="2400"/>
              <a:buFont typeface="Arial"/>
              <a:buChar char="•"/>
            </a:pPr>
            <a:r>
              <a:rPr lang="en-GB" sz="2400">
                <a:latin typeface="Gill Sans"/>
                <a:ea typeface="Gill Sans"/>
                <a:cs typeface="Gill Sans"/>
                <a:sym typeface="Gill Sans"/>
              </a:rPr>
              <a:t>Conocer las prácticas recomendadas de lactancia materna y brindarles apoyo</a:t>
            </a:r>
            <a:endParaRPr/>
          </a:p>
          <a:p>
            <a:pPr marL="342900" lvl="0" indent="-190500" algn="l" rtl="0">
              <a:spcBef>
                <a:spcPts val="600"/>
              </a:spcBef>
              <a:spcAft>
                <a:spcPts val="0"/>
              </a:spcAft>
              <a:buClr>
                <a:schemeClr val="dk1"/>
              </a:buClr>
              <a:buSzPts val="2400"/>
              <a:buFont typeface="Arial"/>
              <a:buNone/>
            </a:pPr>
            <a:endParaRPr sz="2400">
              <a:latin typeface="Gill Sans"/>
              <a:ea typeface="Gill Sans"/>
              <a:cs typeface="Gill Sans"/>
              <a:sym typeface="Gill Sans"/>
            </a:endParaRPr>
          </a:p>
          <a:p>
            <a:pPr marL="342900" lvl="0" indent="-342900" algn="l" rtl="0">
              <a:spcBef>
                <a:spcPts val="600"/>
              </a:spcBef>
              <a:spcAft>
                <a:spcPts val="0"/>
              </a:spcAft>
              <a:buClr>
                <a:schemeClr val="dk1"/>
              </a:buClr>
              <a:buSzPts val="2400"/>
              <a:buFont typeface="Arial"/>
              <a:buChar char="•"/>
            </a:pPr>
            <a:r>
              <a:rPr lang="en-GB" sz="2400">
                <a:latin typeface="Gill Sans"/>
                <a:ea typeface="Gill Sans"/>
                <a:cs typeface="Gill Sans"/>
                <a:sym typeface="Gill Sans"/>
              </a:rPr>
              <a:t>Explicar las recomendaciones y los peligros de la alimentación mixta (incluida la fórmula infantil)</a:t>
            </a:r>
            <a:endParaRPr/>
          </a:p>
        </p:txBody>
      </p:sp>
      <p:sp>
        <p:nvSpPr>
          <p:cNvPr id="229" name="Google Shape;229;p4"/>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1000" b="0" i="0">
                <a:solidFill>
                  <a:srgbClr val="222221"/>
                </a:solidFill>
                <a:latin typeface="Gill Sans"/>
                <a:ea typeface="Gill Sans"/>
                <a:cs typeface="Gill Sans"/>
                <a:sym typeface="Gill Sans"/>
              </a:rPr>
              <a:t>IYCF-E TRAINING: REVIEW OF BREASTFEEDING</a:t>
            </a:r>
            <a:endParaRPr/>
          </a:p>
        </p:txBody>
      </p:sp>
      <p:sp>
        <p:nvSpPr>
          <p:cNvPr id="230" name="Google Shape;230;p4"/>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sz="1000" b="0" i="0">
                <a:solidFill>
                  <a:srgbClr val="222221"/>
                </a:solidFill>
                <a:latin typeface="Gill Sans"/>
                <a:ea typeface="Gill Sans"/>
                <a:cs typeface="Gill Sans"/>
                <a:sym typeface="Gill Sans"/>
              </a:rPr>
              <a:t>4</a:t>
            </a:fld>
            <a:endParaRPr sz="1000" b="0" i="0">
              <a:solidFill>
                <a:srgbClr val="222221"/>
              </a:solidFill>
              <a:latin typeface="Gill Sans"/>
              <a:ea typeface="Gill Sans"/>
              <a:cs typeface="Gill Sans"/>
              <a:sym typeface="Gill San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5"/>
          <p:cNvSpPr txBox="1">
            <a:spLocks noGrp="1"/>
          </p:cNvSpPr>
          <p:nvPr>
            <p:ph type="title"/>
          </p:nvPr>
        </p:nvSpPr>
        <p:spPr>
          <a:xfrm>
            <a:off x="424763" y="310836"/>
            <a:ext cx="8282643" cy="669892"/>
          </a:xfrm>
          <a:prstGeom prst="rect">
            <a:avLst/>
          </a:prstGeom>
          <a:noFill/>
          <a:ln>
            <a:noFill/>
          </a:ln>
        </p:spPr>
        <p:txBody>
          <a:bodyPr spcFirstLastPara="1" wrap="square" lIns="0" tIns="0" rIns="0" bIns="0" anchor="t" anchorCtr="0">
            <a:normAutofit/>
          </a:bodyPr>
          <a:lstStyle/>
          <a:p>
            <a:pPr marL="0" lvl="0" indent="0" algn="ctr" rtl="0">
              <a:lnSpc>
                <a:spcPct val="85000"/>
              </a:lnSpc>
              <a:spcBef>
                <a:spcPts val="0"/>
              </a:spcBef>
              <a:spcAft>
                <a:spcPts val="0"/>
              </a:spcAft>
              <a:buNone/>
            </a:pPr>
            <a:r>
              <a:rPr lang="en-GB"/>
              <a:t>Lactancia Materna = Supervivencia</a:t>
            </a:r>
            <a:endParaRPr/>
          </a:p>
        </p:txBody>
      </p:sp>
      <p:sp>
        <p:nvSpPr>
          <p:cNvPr id="237" name="Google Shape;237;p5"/>
          <p:cNvSpPr/>
          <p:nvPr/>
        </p:nvSpPr>
        <p:spPr>
          <a:xfrm>
            <a:off x="201480" y="1124744"/>
            <a:ext cx="3866464" cy="1969911"/>
          </a:xfrm>
          <a:prstGeom prst="rect">
            <a:avLst/>
          </a:prstGeom>
          <a:noFill/>
          <a:ln>
            <a:noFill/>
          </a:ln>
        </p:spPr>
        <p:txBody>
          <a:bodyPr spcFirstLastPara="1" wrap="square" lIns="91400" tIns="45700" rIns="91400" bIns="45700" anchor="t" anchorCtr="0">
            <a:noAutofit/>
          </a:bodyPr>
          <a:lstStyle/>
          <a:p>
            <a:pPr marL="341313" marR="0" lvl="0" indent="-341313" algn="l" rtl="0">
              <a:spcBef>
                <a:spcPts val="0"/>
              </a:spcBef>
              <a:spcAft>
                <a:spcPts val="0"/>
              </a:spcAft>
              <a:buNone/>
            </a:pPr>
            <a:r>
              <a:rPr lang="en-GB" sz="2400" b="1">
                <a:solidFill>
                  <a:srgbClr val="F20F0E"/>
                </a:solidFill>
                <a:latin typeface="Gill Sans"/>
                <a:ea typeface="Gill Sans"/>
                <a:cs typeface="Gill Sans"/>
                <a:sym typeface="Gill Sans"/>
              </a:rPr>
              <a:t>Lactancia materna</a:t>
            </a:r>
            <a:endParaRPr/>
          </a:p>
          <a:p>
            <a:pPr marL="341313" marR="0" lvl="0" indent="-341313" algn="l" rtl="0">
              <a:spcBef>
                <a:spcPts val="400"/>
              </a:spcBef>
              <a:spcAft>
                <a:spcPts val="0"/>
              </a:spcAft>
              <a:buClr>
                <a:schemeClr val="dk2"/>
              </a:buClr>
              <a:buSzPts val="2000"/>
              <a:buFont typeface="Gill Sans"/>
              <a:buChar char="•"/>
            </a:pPr>
            <a:r>
              <a:rPr lang="en-GB" sz="2000">
                <a:solidFill>
                  <a:schemeClr val="dk1"/>
                </a:solidFill>
                <a:latin typeface="Gill Sans"/>
                <a:ea typeface="Gill Sans"/>
                <a:cs typeface="Gill Sans"/>
                <a:sym typeface="Gill Sans"/>
              </a:rPr>
              <a:t>Ayuda a la formación de </a:t>
            </a:r>
            <a:r>
              <a:rPr lang="en-GB" sz="2000" b="1">
                <a:solidFill>
                  <a:schemeClr val="dk1"/>
                </a:solidFill>
                <a:latin typeface="Gill Sans"/>
                <a:ea typeface="Gill Sans"/>
                <a:cs typeface="Gill Sans"/>
                <a:sym typeface="Gill Sans"/>
              </a:rPr>
              <a:t>lazos afectivos mamá-bebé</a:t>
            </a:r>
            <a:r>
              <a:rPr lang="en-GB" sz="2000">
                <a:solidFill>
                  <a:schemeClr val="dk1"/>
                </a:solidFill>
                <a:latin typeface="Gill Sans"/>
                <a:ea typeface="Gill Sans"/>
                <a:cs typeface="Gill Sans"/>
                <a:sym typeface="Gill Sans"/>
              </a:rPr>
              <a:t>.</a:t>
            </a:r>
            <a:endParaRPr/>
          </a:p>
          <a:p>
            <a:pPr marL="341313" marR="0" lvl="0" indent="-341313" algn="l" rtl="0">
              <a:spcBef>
                <a:spcPts val="400"/>
              </a:spcBef>
              <a:spcAft>
                <a:spcPts val="0"/>
              </a:spcAft>
              <a:buClr>
                <a:schemeClr val="dk2"/>
              </a:buClr>
              <a:buSzPts val="2000"/>
              <a:buFont typeface="Gill Sans"/>
              <a:buChar char="•"/>
            </a:pPr>
            <a:r>
              <a:rPr lang="en-GB" sz="2000">
                <a:solidFill>
                  <a:schemeClr val="dk1"/>
                </a:solidFill>
                <a:latin typeface="Gill Sans"/>
                <a:ea typeface="Gill Sans"/>
                <a:cs typeface="Gill Sans"/>
                <a:sym typeface="Gill Sans"/>
              </a:rPr>
              <a:t>No tiene costo.</a:t>
            </a:r>
            <a:endParaRPr/>
          </a:p>
          <a:p>
            <a:pPr marL="341313" marR="0" lvl="0" indent="-341313" algn="l" rtl="0">
              <a:spcBef>
                <a:spcPts val="400"/>
              </a:spcBef>
              <a:spcAft>
                <a:spcPts val="0"/>
              </a:spcAft>
              <a:buClr>
                <a:schemeClr val="dk2"/>
              </a:buClr>
              <a:buSzPts val="2000"/>
              <a:buFont typeface="Gill Sans"/>
              <a:buChar char="•"/>
            </a:pPr>
            <a:r>
              <a:rPr lang="en-GB" sz="2000" b="1">
                <a:solidFill>
                  <a:schemeClr val="dk1"/>
                </a:solidFill>
                <a:latin typeface="Gill Sans"/>
                <a:ea typeface="Gill Sans"/>
                <a:cs typeface="Gill Sans"/>
                <a:sym typeface="Gill Sans"/>
              </a:rPr>
              <a:t>Protege la salud de las madres.</a:t>
            </a:r>
            <a:endParaRPr/>
          </a:p>
        </p:txBody>
      </p:sp>
      <p:sp>
        <p:nvSpPr>
          <p:cNvPr id="238" name="Google Shape;238;p5"/>
          <p:cNvSpPr/>
          <p:nvPr/>
        </p:nvSpPr>
        <p:spPr>
          <a:xfrm>
            <a:off x="5762081" y="2833947"/>
            <a:ext cx="3326762" cy="2715729"/>
          </a:xfrm>
          <a:prstGeom prst="rect">
            <a:avLst/>
          </a:prstGeom>
          <a:noFill/>
          <a:ln>
            <a:noFill/>
          </a:ln>
        </p:spPr>
        <p:txBody>
          <a:bodyPr spcFirstLastPara="1" wrap="square" lIns="91400" tIns="45700" rIns="91400" bIns="45700" anchor="t" anchorCtr="0">
            <a:noAutofit/>
          </a:bodyPr>
          <a:lstStyle/>
          <a:p>
            <a:pPr marL="341313" marR="0" lvl="0" indent="-341313" algn="l" rtl="0">
              <a:spcBef>
                <a:spcPts val="0"/>
              </a:spcBef>
              <a:spcAft>
                <a:spcPts val="0"/>
              </a:spcAft>
              <a:buNone/>
            </a:pPr>
            <a:r>
              <a:rPr lang="en-GB" sz="2400" b="1">
                <a:solidFill>
                  <a:srgbClr val="F20F0E"/>
                </a:solidFill>
                <a:latin typeface="Gill Sans"/>
                <a:ea typeface="Gill Sans"/>
                <a:cs typeface="Gill Sans"/>
                <a:sym typeface="Gill Sans"/>
              </a:rPr>
              <a:t>Leche materna</a:t>
            </a:r>
            <a:endParaRPr/>
          </a:p>
          <a:p>
            <a:pPr marL="341313" marR="0" lvl="0" indent="-341313" algn="l" rtl="0">
              <a:spcBef>
                <a:spcPts val="400"/>
              </a:spcBef>
              <a:spcAft>
                <a:spcPts val="0"/>
              </a:spcAft>
              <a:buClr>
                <a:schemeClr val="dk2"/>
              </a:buClr>
              <a:buSzPts val="2000"/>
              <a:buFont typeface="Gill Sans"/>
              <a:buChar char="•"/>
            </a:pPr>
            <a:r>
              <a:rPr lang="en-GB" sz="2000">
                <a:solidFill>
                  <a:schemeClr val="dk1"/>
                </a:solidFill>
                <a:latin typeface="Gill Sans"/>
                <a:ea typeface="Gill Sans"/>
                <a:cs typeface="Gill Sans"/>
                <a:sym typeface="Gill Sans"/>
              </a:rPr>
              <a:t>Fácil digestión para el bebé.</a:t>
            </a:r>
            <a:endParaRPr/>
          </a:p>
          <a:p>
            <a:pPr marL="341313" marR="0" lvl="0" indent="-341313" algn="l" rtl="0">
              <a:spcBef>
                <a:spcPts val="400"/>
              </a:spcBef>
              <a:spcAft>
                <a:spcPts val="0"/>
              </a:spcAft>
              <a:buClr>
                <a:schemeClr val="dk2"/>
              </a:buClr>
              <a:buSzPts val="2000"/>
              <a:buFont typeface="Gill Sans"/>
              <a:buChar char="•"/>
            </a:pPr>
            <a:r>
              <a:rPr lang="en-GB" sz="2000">
                <a:solidFill>
                  <a:schemeClr val="dk1"/>
                </a:solidFill>
                <a:latin typeface="Gill Sans"/>
                <a:ea typeface="Gill Sans"/>
                <a:cs typeface="Gill Sans"/>
                <a:sym typeface="Gill Sans"/>
              </a:rPr>
              <a:t>Protege al bebé contra las infecciones.</a:t>
            </a:r>
            <a:endParaRPr/>
          </a:p>
          <a:p>
            <a:pPr marL="341313" marR="0" lvl="0" indent="-341313" algn="l" rtl="0">
              <a:spcBef>
                <a:spcPts val="400"/>
              </a:spcBef>
              <a:spcAft>
                <a:spcPts val="0"/>
              </a:spcAft>
              <a:buClr>
                <a:schemeClr val="dk2"/>
              </a:buClr>
              <a:buSzPts val="2000"/>
              <a:buFont typeface="Gill Sans"/>
              <a:buChar char="•"/>
            </a:pPr>
            <a:r>
              <a:rPr lang="en-GB" sz="2000">
                <a:solidFill>
                  <a:schemeClr val="dk1"/>
                </a:solidFill>
                <a:latin typeface="Gill Sans"/>
                <a:ea typeface="Gill Sans"/>
                <a:cs typeface="Gill Sans"/>
                <a:sym typeface="Gill Sans"/>
              </a:rPr>
              <a:t>Ayuda al desarrollo del bebé.</a:t>
            </a:r>
            <a:endParaRPr/>
          </a:p>
        </p:txBody>
      </p:sp>
      <p:sp>
        <p:nvSpPr>
          <p:cNvPr id="239" name="Google Shape;239;p5"/>
          <p:cNvSpPr txBox="1"/>
          <p:nvPr/>
        </p:nvSpPr>
        <p:spPr>
          <a:xfrm>
            <a:off x="5185114" y="5348744"/>
            <a:ext cx="3960440"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i="1">
                <a:solidFill>
                  <a:schemeClr val="dk1"/>
                </a:solidFill>
                <a:latin typeface="Gill Sans"/>
                <a:ea typeface="Gill Sans"/>
                <a:cs typeface="Gill Sans"/>
                <a:sym typeface="Gill Sans"/>
              </a:rPr>
              <a:t>OMS. Asesoramiento sobre la lactancia materna: un curso de formación. 1993</a:t>
            </a:r>
            <a:endParaRPr/>
          </a:p>
        </p:txBody>
      </p:sp>
      <p:grpSp>
        <p:nvGrpSpPr>
          <p:cNvPr id="240" name="Google Shape;240;p5"/>
          <p:cNvGrpSpPr/>
          <p:nvPr/>
        </p:nvGrpSpPr>
        <p:grpSpPr>
          <a:xfrm>
            <a:off x="0" y="5795801"/>
            <a:ext cx="9144000" cy="1062199"/>
            <a:chOff x="0" y="5795801"/>
            <a:chExt cx="9144000" cy="1062199"/>
          </a:xfrm>
        </p:grpSpPr>
        <p:sp>
          <p:nvSpPr>
            <p:cNvPr id="241" name="Google Shape;241;p5"/>
            <p:cNvSpPr/>
            <p:nvPr/>
          </p:nvSpPr>
          <p:spPr>
            <a:xfrm>
              <a:off x="0" y="5795801"/>
              <a:ext cx="9144000" cy="106219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Gill Sans"/>
                <a:ea typeface="Gill Sans"/>
                <a:cs typeface="Gill Sans"/>
                <a:sym typeface="Gill Sans"/>
              </a:endParaRPr>
            </a:p>
          </p:txBody>
        </p:sp>
        <p:pic>
          <p:nvPicPr>
            <p:cNvPr id="242" name="Google Shape;242;p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950106" y="6152427"/>
              <a:ext cx="1848048" cy="377318"/>
            </a:xfrm>
            <a:prstGeom prst="rect">
              <a:avLst/>
            </a:prstGeom>
            <a:noFill/>
            <a:ln>
              <a:noFill/>
            </a:ln>
          </p:spPr>
        </p:pic>
      </p:grpSp>
      <p:pic>
        <p:nvPicPr>
          <p:cNvPr id="243" name="Google Shape;243;p5"/>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221374" y="2040610"/>
            <a:ext cx="2587685" cy="342693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6"/>
          <p:cNvSpPr txBox="1">
            <a:spLocks noGrp="1"/>
          </p:cNvSpPr>
          <p:nvPr>
            <p:ph type="title"/>
          </p:nvPr>
        </p:nvSpPr>
        <p:spPr>
          <a:xfrm>
            <a:off x="423863" y="203200"/>
            <a:ext cx="8283575" cy="506413"/>
          </a:xfrm>
          <a:prstGeom prst="rect">
            <a:avLst/>
          </a:prstGeom>
          <a:solidFill>
            <a:schemeClr val="lt1"/>
          </a:solidFill>
          <a:ln>
            <a:noFill/>
          </a:ln>
        </p:spPr>
        <p:txBody>
          <a:bodyPr spcFirstLastPara="1" wrap="square" lIns="80125" tIns="40075" rIns="80125" bIns="40075" anchor="ctr" anchorCtr="0">
            <a:noAutofit/>
          </a:bodyPr>
          <a:lstStyle/>
          <a:p>
            <a:pPr marL="0" lvl="0" indent="0" algn="l" rtl="0">
              <a:spcBef>
                <a:spcPts val="0"/>
              </a:spcBef>
              <a:spcAft>
                <a:spcPts val="0"/>
              </a:spcAft>
              <a:buNone/>
            </a:pPr>
            <a:r>
              <a:rPr lang="en-GB">
                <a:latin typeface="Gill Sans"/>
                <a:ea typeface="Gill Sans"/>
                <a:cs typeface="Gill Sans"/>
                <a:sym typeface="Gill Sans"/>
              </a:rPr>
              <a:t>Importancia de la lactancia materna</a:t>
            </a:r>
            <a:endParaRPr>
              <a:latin typeface="Gill Sans"/>
              <a:ea typeface="Gill Sans"/>
              <a:cs typeface="Gill Sans"/>
              <a:sym typeface="Gill Sans"/>
            </a:endParaRPr>
          </a:p>
        </p:txBody>
      </p:sp>
      <p:sp>
        <p:nvSpPr>
          <p:cNvPr id="250" name="Google Shape;250;p6"/>
          <p:cNvSpPr txBox="1">
            <a:spLocks noGrp="1"/>
          </p:cNvSpPr>
          <p:nvPr>
            <p:ph type="body" idx="2"/>
          </p:nvPr>
        </p:nvSpPr>
        <p:spPr>
          <a:xfrm>
            <a:off x="538485" y="704850"/>
            <a:ext cx="8281988" cy="363539"/>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a:latin typeface="Gill Sans"/>
                <a:ea typeface="Gill Sans"/>
                <a:cs typeface="Gill Sans"/>
                <a:sym typeface="Gill Sans"/>
              </a:rPr>
              <a:t>Protección contra las infecciones</a:t>
            </a:r>
            <a:endParaRPr/>
          </a:p>
        </p:txBody>
      </p:sp>
      <p:grpSp>
        <p:nvGrpSpPr>
          <p:cNvPr id="251" name="Google Shape;251;p6"/>
          <p:cNvGrpSpPr/>
          <p:nvPr/>
        </p:nvGrpSpPr>
        <p:grpSpPr>
          <a:xfrm>
            <a:off x="168276" y="1071270"/>
            <a:ext cx="8807451" cy="4457715"/>
            <a:chOff x="144" y="1074"/>
            <a:chExt cx="5548" cy="2809"/>
          </a:xfrm>
        </p:grpSpPr>
        <p:graphicFrame>
          <p:nvGraphicFramePr>
            <p:cNvPr id="252" name="Google Shape;252;p6"/>
            <p:cNvGraphicFramePr/>
            <p:nvPr/>
          </p:nvGraphicFramePr>
          <p:xfrm>
            <a:off x="1977" y="1074"/>
            <a:ext cx="1880" cy="2809"/>
          </p:xfrm>
          <a:graphic>
            <a:graphicData uri="http://schemas.openxmlformats.org/presentationml/2006/ole">
              <mc:AlternateContent xmlns:mc="http://schemas.openxmlformats.org/markup-compatibility/2006">
                <mc:Choice xmlns:v="urn:schemas-microsoft-com:vml" Requires="v">
                  <p:oleObj spid="_x0000_s1027" r:id="rId4" imgW="1880" imgH="2809" progId="Photoshop.Image.7">
                    <p:embed/>
                  </p:oleObj>
                </mc:Choice>
                <mc:Fallback>
                  <p:oleObj r:id="rId4" imgW="1880" imgH="2809" progId="Photoshop.Image.7">
                    <p:embed/>
                    <p:pic>
                      <p:nvPicPr>
                        <p:cNvPr id="252" name="Google Shape;252;p6"/>
                        <p:cNvPicPr preferRelativeResize="0"/>
                        <p:nvPr/>
                      </p:nvPicPr>
                      <p:blipFill rotWithShape="1">
                        <a:blip r:embed="rId5">
                          <a:alphaModFix/>
                        </a:blip>
                        <a:srcRect/>
                        <a:stretch/>
                      </p:blipFill>
                      <p:spPr>
                        <a:xfrm>
                          <a:off x="1977" y="1074"/>
                          <a:ext cx="1880" cy="2809"/>
                        </a:xfrm>
                        <a:prstGeom prst="rect">
                          <a:avLst/>
                        </a:prstGeom>
                        <a:noFill/>
                        <a:ln>
                          <a:noFill/>
                        </a:ln>
                      </p:spPr>
                    </p:pic>
                  </p:oleObj>
                </mc:Fallback>
              </mc:AlternateContent>
            </a:graphicData>
          </a:graphic>
        </p:graphicFrame>
        <p:sp>
          <p:nvSpPr>
            <p:cNvPr id="253" name="Google Shape;253;p6"/>
            <p:cNvSpPr/>
            <p:nvPr/>
          </p:nvSpPr>
          <p:spPr>
            <a:xfrm>
              <a:off x="149" y="1256"/>
              <a:ext cx="1733" cy="239"/>
            </a:xfrm>
            <a:prstGeom prst="rect">
              <a:avLst/>
            </a:prstGeom>
            <a:noFill/>
            <a:ln>
              <a:noFill/>
            </a:ln>
          </p:spPr>
          <p:txBody>
            <a:bodyPr spcFirstLastPara="1" wrap="square" lIns="103200" tIns="50700" rIns="103200" bIns="50700" anchor="t" anchorCtr="0">
              <a:spAutoFit/>
            </a:bodyPr>
            <a:lstStyle/>
            <a:p>
              <a:pPr marL="357188" marR="0" lvl="0" indent="-357188" algn="l" rtl="0">
                <a:spcBef>
                  <a:spcPts val="0"/>
                </a:spcBef>
                <a:spcAft>
                  <a:spcPts val="0"/>
                </a:spcAft>
                <a:buNone/>
              </a:pPr>
              <a:r>
                <a:rPr lang="en-GB" sz="2400">
                  <a:solidFill>
                    <a:srgbClr val="FF0000"/>
                  </a:solidFill>
                  <a:latin typeface="Open Sans"/>
                  <a:ea typeface="Open Sans"/>
                  <a:cs typeface="Open Sans"/>
                  <a:sym typeface="Open Sans"/>
                </a:rPr>
                <a:t>1</a:t>
              </a:r>
              <a:r>
                <a:rPr lang="en-GB" sz="2400">
                  <a:solidFill>
                    <a:schemeClr val="dk1"/>
                  </a:solidFill>
                  <a:latin typeface="Open Sans"/>
                  <a:ea typeface="Open Sans"/>
                  <a:cs typeface="Open Sans"/>
                  <a:sym typeface="Open Sans"/>
                </a:rPr>
                <a:t>. Madre infectada.</a:t>
              </a:r>
              <a:endParaRPr sz="2400" b="1">
                <a:solidFill>
                  <a:schemeClr val="dk1"/>
                </a:solidFill>
                <a:latin typeface="Times New Roman"/>
                <a:ea typeface="Times New Roman"/>
                <a:cs typeface="Times New Roman"/>
                <a:sym typeface="Times New Roman"/>
              </a:endParaRPr>
            </a:p>
          </p:txBody>
        </p:sp>
        <p:sp>
          <p:nvSpPr>
            <p:cNvPr id="254" name="Google Shape;254;p6"/>
            <p:cNvSpPr/>
            <p:nvPr/>
          </p:nvSpPr>
          <p:spPr>
            <a:xfrm>
              <a:off x="3832" y="1253"/>
              <a:ext cx="1860" cy="937"/>
            </a:xfrm>
            <a:prstGeom prst="rect">
              <a:avLst/>
            </a:prstGeom>
            <a:noFill/>
            <a:ln>
              <a:noFill/>
            </a:ln>
          </p:spPr>
          <p:txBody>
            <a:bodyPr spcFirstLastPara="1" wrap="square" lIns="103200" tIns="50700" rIns="103200" bIns="50700" anchor="t" anchorCtr="0">
              <a:spAutoFit/>
            </a:bodyPr>
            <a:lstStyle/>
            <a:p>
              <a:pPr marL="357188" marR="0" lvl="0" indent="-357188" algn="l" rtl="0">
                <a:spcBef>
                  <a:spcPts val="0"/>
                </a:spcBef>
                <a:spcAft>
                  <a:spcPts val="0"/>
                </a:spcAft>
                <a:buNone/>
              </a:pPr>
              <a:r>
                <a:rPr lang="en-GB" sz="2400">
                  <a:solidFill>
                    <a:srgbClr val="FF0000"/>
                  </a:solidFill>
                  <a:latin typeface="Open Sans"/>
                  <a:ea typeface="Open Sans"/>
                  <a:cs typeface="Open Sans"/>
                  <a:sym typeface="Open Sans"/>
                </a:rPr>
                <a:t>2</a:t>
              </a:r>
              <a:r>
                <a:rPr lang="en-GB" sz="2400">
                  <a:solidFill>
                    <a:schemeClr val="dk1"/>
                  </a:solidFill>
                  <a:latin typeface="Open Sans"/>
                  <a:ea typeface="Open Sans"/>
                  <a:cs typeface="Open Sans"/>
                  <a:sym typeface="Open Sans"/>
                </a:rPr>
                <a:t>. Los glóbulos blancos en el cuerpo de la madre </a:t>
              </a:r>
              <a:r>
                <a:rPr lang="en-GB" sz="2400">
                  <a:solidFill>
                    <a:schemeClr val="dk1"/>
                  </a:solidFill>
                  <a:latin typeface="Gill Sans"/>
                  <a:ea typeface="Gill Sans"/>
                  <a:cs typeface="Gill Sans"/>
                  <a:sym typeface="Gill Sans"/>
                </a:rPr>
                <a:t>producen</a:t>
              </a:r>
              <a:r>
                <a:rPr lang="en-GB" sz="2400">
                  <a:solidFill>
                    <a:schemeClr val="dk1"/>
                  </a:solidFill>
                  <a:latin typeface="Open Sans"/>
                  <a:ea typeface="Open Sans"/>
                  <a:cs typeface="Open Sans"/>
                  <a:sym typeface="Open Sans"/>
                </a:rPr>
                <a:t> anticuerpos para proteger a la madre.</a:t>
              </a:r>
              <a:endParaRPr sz="1600" b="1">
                <a:solidFill>
                  <a:schemeClr val="dk1"/>
                </a:solidFill>
                <a:latin typeface="Arial"/>
                <a:ea typeface="Arial"/>
                <a:cs typeface="Arial"/>
                <a:sym typeface="Arial"/>
              </a:endParaRPr>
            </a:p>
          </p:txBody>
        </p:sp>
        <p:sp>
          <p:nvSpPr>
            <p:cNvPr id="255" name="Google Shape;255;p6"/>
            <p:cNvSpPr/>
            <p:nvPr/>
          </p:nvSpPr>
          <p:spPr>
            <a:xfrm>
              <a:off x="144" y="2918"/>
              <a:ext cx="1920" cy="763"/>
            </a:xfrm>
            <a:prstGeom prst="rect">
              <a:avLst/>
            </a:prstGeom>
            <a:noFill/>
            <a:ln>
              <a:noFill/>
            </a:ln>
          </p:spPr>
          <p:txBody>
            <a:bodyPr spcFirstLastPara="1" wrap="square" lIns="103200" tIns="50700" rIns="103200" bIns="50700" anchor="t" anchorCtr="0">
              <a:spAutoFit/>
            </a:bodyPr>
            <a:lstStyle/>
            <a:p>
              <a:pPr marL="357188" marR="0" lvl="0" indent="-357188" algn="l" rtl="0">
                <a:spcBef>
                  <a:spcPts val="0"/>
                </a:spcBef>
                <a:spcAft>
                  <a:spcPts val="0"/>
                </a:spcAft>
                <a:buNone/>
              </a:pPr>
              <a:r>
                <a:rPr lang="en-GB" sz="2400">
                  <a:solidFill>
                    <a:srgbClr val="FF0000"/>
                  </a:solidFill>
                  <a:latin typeface="Gill Sans"/>
                  <a:ea typeface="Gill Sans"/>
                  <a:cs typeface="Gill Sans"/>
                  <a:sym typeface="Gill Sans"/>
                </a:rPr>
                <a:t>4</a:t>
              </a:r>
              <a:r>
                <a:rPr lang="en-GB" sz="2400">
                  <a:solidFill>
                    <a:schemeClr val="dk1"/>
                  </a:solidFill>
                  <a:latin typeface="Gill Sans"/>
                  <a:ea typeface="Gill Sans"/>
                  <a:cs typeface="Gill Sans"/>
                  <a:sym typeface="Gill Sans"/>
                </a:rPr>
                <a:t>. Anticuerpos contra la infección de la madre secretados en la leche para proteger al bebé.</a:t>
              </a:r>
              <a:endParaRPr sz="2400" b="1">
                <a:solidFill>
                  <a:schemeClr val="dk1"/>
                </a:solidFill>
                <a:latin typeface="Gill Sans"/>
                <a:ea typeface="Gill Sans"/>
                <a:cs typeface="Gill Sans"/>
                <a:sym typeface="Gill Sans"/>
              </a:endParaRPr>
            </a:p>
          </p:txBody>
        </p:sp>
        <p:sp>
          <p:nvSpPr>
            <p:cNvPr id="256" name="Google Shape;256;p6"/>
            <p:cNvSpPr/>
            <p:nvPr/>
          </p:nvSpPr>
          <p:spPr>
            <a:xfrm>
              <a:off x="3832" y="2908"/>
              <a:ext cx="1860" cy="588"/>
            </a:xfrm>
            <a:prstGeom prst="rect">
              <a:avLst/>
            </a:prstGeom>
            <a:noFill/>
            <a:ln>
              <a:noFill/>
            </a:ln>
          </p:spPr>
          <p:txBody>
            <a:bodyPr spcFirstLastPara="1" wrap="square" lIns="103200" tIns="50700" rIns="103200" bIns="50700" anchor="t" anchorCtr="0">
              <a:spAutoFit/>
            </a:bodyPr>
            <a:lstStyle/>
            <a:p>
              <a:pPr marL="357188" marR="0" lvl="0" indent="-357188" algn="l" rtl="0">
                <a:spcBef>
                  <a:spcPts val="0"/>
                </a:spcBef>
                <a:spcAft>
                  <a:spcPts val="0"/>
                </a:spcAft>
                <a:buNone/>
              </a:pPr>
              <a:r>
                <a:rPr lang="en-GB" sz="2400">
                  <a:solidFill>
                    <a:srgbClr val="FF0000"/>
                  </a:solidFill>
                  <a:latin typeface="Gill Sans"/>
                  <a:ea typeface="Gill Sans"/>
                  <a:cs typeface="Gill Sans"/>
                  <a:sym typeface="Gill Sans"/>
                </a:rPr>
                <a:t>3</a:t>
              </a:r>
              <a:r>
                <a:rPr lang="en-GB" sz="2400">
                  <a:solidFill>
                    <a:schemeClr val="dk1"/>
                  </a:solidFill>
                  <a:latin typeface="Gill Sans"/>
                  <a:ea typeface="Gill Sans"/>
                  <a:cs typeface="Gill Sans"/>
                  <a:sym typeface="Gill Sans"/>
                </a:rPr>
                <a:t>. Algunos glóbulos blancos van al seno y producen anticuerpos allí.</a:t>
              </a:r>
              <a:endParaRPr sz="2400" b="1">
                <a:solidFill>
                  <a:schemeClr val="dk1"/>
                </a:solidFill>
                <a:latin typeface="Gill Sans"/>
                <a:ea typeface="Gill Sans"/>
                <a:cs typeface="Gill Sans"/>
                <a:sym typeface="Gill Sans"/>
              </a:endParaRPr>
            </a:p>
          </p:txBody>
        </p:sp>
        <p:sp>
          <p:nvSpPr>
            <p:cNvPr id="257" name="Google Shape;257;p6"/>
            <p:cNvSpPr/>
            <p:nvPr/>
          </p:nvSpPr>
          <p:spPr>
            <a:xfrm rot="10800000">
              <a:off x="1610" y="1525"/>
              <a:ext cx="677" cy="431"/>
            </a:xfrm>
            <a:custGeom>
              <a:avLst/>
              <a:gdLst/>
              <a:ahLst/>
              <a:cxnLst/>
              <a:rect l="l" t="t" r="r" b="b"/>
              <a:pathLst>
                <a:path w="21519" h="20482" fill="none" extrusionOk="0">
                  <a:moveTo>
                    <a:pt x="6859" y="-1"/>
                  </a:moveTo>
                  <a:cubicBezTo>
                    <a:pt x="15015" y="2731"/>
                    <a:pt x="20773" y="10041"/>
                    <a:pt x="21518" y="18610"/>
                  </a:cubicBezTo>
                </a:path>
                <a:path w="21519" h="20482" extrusionOk="0">
                  <a:moveTo>
                    <a:pt x="6859" y="-1"/>
                  </a:moveTo>
                  <a:cubicBezTo>
                    <a:pt x="15015" y="2731"/>
                    <a:pt x="20773" y="10041"/>
                    <a:pt x="21518" y="18610"/>
                  </a:cubicBezTo>
                  <a:lnTo>
                    <a:pt x="0" y="20482"/>
                  </a:lnTo>
                  <a:lnTo>
                    <a:pt x="6859" y="-1"/>
                  </a:lnTo>
                  <a:close/>
                </a:path>
              </a:pathLst>
            </a:cu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Gill Sans"/>
                <a:ea typeface="Gill Sans"/>
                <a:cs typeface="Gill Sans"/>
                <a:sym typeface="Gill Sans"/>
              </a:endParaRPr>
            </a:p>
          </p:txBody>
        </p:sp>
        <p:sp>
          <p:nvSpPr>
            <p:cNvPr id="258" name="Google Shape;258;p6"/>
            <p:cNvSpPr/>
            <p:nvPr/>
          </p:nvSpPr>
          <p:spPr>
            <a:xfrm flipH="1">
              <a:off x="1610" y="2500"/>
              <a:ext cx="677" cy="431"/>
            </a:xfrm>
            <a:custGeom>
              <a:avLst/>
              <a:gdLst/>
              <a:ahLst/>
              <a:cxnLst/>
              <a:rect l="l" t="t" r="r" b="b"/>
              <a:pathLst>
                <a:path w="21519" h="20482" fill="none" extrusionOk="0">
                  <a:moveTo>
                    <a:pt x="6859" y="-1"/>
                  </a:moveTo>
                  <a:cubicBezTo>
                    <a:pt x="15015" y="2731"/>
                    <a:pt x="20773" y="10041"/>
                    <a:pt x="21518" y="18610"/>
                  </a:cubicBezTo>
                </a:path>
                <a:path w="21519" h="20482" extrusionOk="0">
                  <a:moveTo>
                    <a:pt x="6859" y="-1"/>
                  </a:moveTo>
                  <a:cubicBezTo>
                    <a:pt x="15015" y="2731"/>
                    <a:pt x="20773" y="10041"/>
                    <a:pt x="21518" y="18610"/>
                  </a:cubicBezTo>
                  <a:lnTo>
                    <a:pt x="0" y="20482"/>
                  </a:lnTo>
                  <a:lnTo>
                    <a:pt x="6859" y="-1"/>
                  </a:lnTo>
                  <a:close/>
                </a:path>
              </a:pathLst>
            </a:cu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Gill Sans"/>
                <a:ea typeface="Gill Sans"/>
                <a:cs typeface="Gill Sans"/>
                <a:sym typeface="Gill Sans"/>
              </a:endParaRPr>
            </a:p>
          </p:txBody>
        </p:sp>
        <p:sp>
          <p:nvSpPr>
            <p:cNvPr id="259" name="Google Shape;259;p6"/>
            <p:cNvSpPr/>
            <p:nvPr/>
          </p:nvSpPr>
          <p:spPr>
            <a:xfrm rot="10800000" flipH="1">
              <a:off x="3292" y="1525"/>
              <a:ext cx="677" cy="431"/>
            </a:xfrm>
            <a:custGeom>
              <a:avLst/>
              <a:gdLst/>
              <a:ahLst/>
              <a:cxnLst/>
              <a:rect l="l" t="t" r="r" b="b"/>
              <a:pathLst>
                <a:path w="21519" h="20482" fill="none" extrusionOk="0">
                  <a:moveTo>
                    <a:pt x="6859" y="-1"/>
                  </a:moveTo>
                  <a:cubicBezTo>
                    <a:pt x="15015" y="2731"/>
                    <a:pt x="20773" y="10041"/>
                    <a:pt x="21518" y="18610"/>
                  </a:cubicBezTo>
                </a:path>
                <a:path w="21519" h="20482" extrusionOk="0">
                  <a:moveTo>
                    <a:pt x="6859" y="-1"/>
                  </a:moveTo>
                  <a:cubicBezTo>
                    <a:pt x="15015" y="2731"/>
                    <a:pt x="20773" y="10041"/>
                    <a:pt x="21518" y="18610"/>
                  </a:cubicBezTo>
                  <a:lnTo>
                    <a:pt x="0" y="20482"/>
                  </a:lnTo>
                  <a:lnTo>
                    <a:pt x="6859" y="-1"/>
                  </a:lnTo>
                  <a:close/>
                </a:path>
              </a:pathLst>
            </a:cu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Gill Sans"/>
                <a:ea typeface="Gill Sans"/>
                <a:cs typeface="Gill Sans"/>
                <a:sym typeface="Gill Sans"/>
              </a:endParaRPr>
            </a:p>
          </p:txBody>
        </p:sp>
        <p:sp>
          <p:nvSpPr>
            <p:cNvPr id="260" name="Google Shape;260;p6"/>
            <p:cNvSpPr/>
            <p:nvPr/>
          </p:nvSpPr>
          <p:spPr>
            <a:xfrm>
              <a:off x="3547" y="2500"/>
              <a:ext cx="677" cy="431"/>
            </a:xfrm>
            <a:custGeom>
              <a:avLst/>
              <a:gdLst/>
              <a:ahLst/>
              <a:cxnLst/>
              <a:rect l="l" t="t" r="r" b="b"/>
              <a:pathLst>
                <a:path w="21519" h="20482" fill="none" extrusionOk="0">
                  <a:moveTo>
                    <a:pt x="6859" y="-1"/>
                  </a:moveTo>
                  <a:cubicBezTo>
                    <a:pt x="15015" y="2731"/>
                    <a:pt x="20773" y="10041"/>
                    <a:pt x="21518" y="18610"/>
                  </a:cubicBezTo>
                </a:path>
                <a:path w="21519" h="20482" extrusionOk="0">
                  <a:moveTo>
                    <a:pt x="6859" y="-1"/>
                  </a:moveTo>
                  <a:cubicBezTo>
                    <a:pt x="15015" y="2731"/>
                    <a:pt x="20773" y="10041"/>
                    <a:pt x="21518" y="18610"/>
                  </a:cubicBezTo>
                  <a:lnTo>
                    <a:pt x="0" y="20482"/>
                  </a:lnTo>
                  <a:lnTo>
                    <a:pt x="6859" y="-1"/>
                  </a:lnTo>
                  <a:close/>
                </a:path>
              </a:pathLst>
            </a:cu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Gill Sans"/>
                <a:ea typeface="Gill Sans"/>
                <a:cs typeface="Gill Sans"/>
                <a:sym typeface="Gill Sans"/>
              </a:endParaRPr>
            </a:p>
          </p:txBody>
        </p:sp>
      </p:grpSp>
      <p:sp>
        <p:nvSpPr>
          <p:cNvPr id="261" name="Google Shape;261;p6"/>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000" b="0" i="0">
                <a:solidFill>
                  <a:schemeClr val="dk1"/>
                </a:solidFill>
                <a:latin typeface="Gill Sans"/>
                <a:ea typeface="Gill Sans"/>
                <a:cs typeface="Gill Sans"/>
                <a:sym typeface="Gill Sans"/>
              </a:rPr>
              <a:t>IYCF-E TRAINING: WHY IS IYCF-E IMPORTANT?</a:t>
            </a:r>
            <a:endParaRPr sz="1000" b="0" i="0">
              <a:solidFill>
                <a:srgbClr val="222221"/>
              </a:solidFill>
              <a:latin typeface="Gill Sans"/>
              <a:ea typeface="Gill Sans"/>
              <a:cs typeface="Gill Sans"/>
              <a:sym typeface="Gill Sans"/>
            </a:endParaRPr>
          </a:p>
        </p:txBody>
      </p:sp>
      <p:sp>
        <p:nvSpPr>
          <p:cNvPr id="262" name="Google Shape;262;p6"/>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000" b="0" i="0">
                <a:solidFill>
                  <a:schemeClr val="dk1"/>
                </a:solidFill>
                <a:latin typeface="Gill Sans"/>
                <a:ea typeface="Gill Sans"/>
                <a:cs typeface="Gill Sans"/>
                <a:sym typeface="Gill Sans"/>
              </a:rPr>
              <a:t>6</a:t>
            </a:fld>
            <a:endParaRPr sz="1000" b="0" i="0">
              <a:solidFill>
                <a:schemeClr val="dk1"/>
              </a:solidFill>
              <a:latin typeface="Gill Sans"/>
              <a:ea typeface="Gill Sans"/>
              <a:cs typeface="Gill Sans"/>
              <a:sym typeface="Gill Sans"/>
            </a:endParaRPr>
          </a:p>
        </p:txBody>
      </p:sp>
      <p:sp>
        <p:nvSpPr>
          <p:cNvPr id="263" name="Google Shape;263;p6"/>
          <p:cNvSpPr txBox="1"/>
          <p:nvPr/>
        </p:nvSpPr>
        <p:spPr>
          <a:xfrm>
            <a:off x="646719" y="5883911"/>
            <a:ext cx="4104456"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dk1"/>
                </a:solidFill>
                <a:latin typeface="Gill Sans"/>
                <a:ea typeface="Gill Sans"/>
                <a:cs typeface="Gill Sans"/>
                <a:sym typeface="Gill Sans"/>
              </a:rPr>
              <a:t>OMS. Asesoramiento sobre la lactancia materna: un curso de formación. 1993</a:t>
            </a:r>
            <a:endParaRPr/>
          </a:p>
        </p:txBody>
      </p:sp>
      <p:pic>
        <p:nvPicPr>
          <p:cNvPr id="1025" name="Picture 1">
            <a:extLst>
              <a:ext uri="{FF2B5EF4-FFF2-40B4-BE49-F238E27FC236}">
                <a16:creationId xmlns:a16="http://schemas.microsoft.com/office/drawing/2014/main" id="{8E4C8F8E-FA80-6449-9D0A-5DD7A44816A4}"/>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0"/>
            <a:ext cx="0" cy="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7"/>
          <p:cNvSpPr txBox="1">
            <a:spLocks noGrp="1"/>
          </p:cNvSpPr>
          <p:nvPr>
            <p:ph type="title"/>
          </p:nvPr>
        </p:nvSpPr>
        <p:spPr>
          <a:xfrm>
            <a:off x="430212" y="358100"/>
            <a:ext cx="8283575" cy="506413"/>
          </a:xfrm>
          <a:prstGeom prst="rect">
            <a:avLst/>
          </a:prstGeom>
          <a:solidFill>
            <a:schemeClr val="lt1"/>
          </a:solidFill>
          <a:ln>
            <a:noFill/>
          </a:ln>
        </p:spPr>
        <p:txBody>
          <a:bodyPr spcFirstLastPara="1" wrap="square" lIns="0" tIns="0" rIns="0" bIns="0" anchor="ctr" anchorCtr="0">
            <a:noAutofit/>
          </a:bodyPr>
          <a:lstStyle/>
          <a:p>
            <a:pPr marL="0" lvl="0" indent="0" algn="l" rtl="0">
              <a:spcBef>
                <a:spcPts val="0"/>
              </a:spcBef>
              <a:spcAft>
                <a:spcPts val="0"/>
              </a:spcAft>
              <a:buNone/>
            </a:pPr>
            <a:r>
              <a:rPr lang="en-GB"/>
              <a:t>Beneficios de la lactancia materna</a:t>
            </a:r>
            <a:br>
              <a:rPr lang="en-GB"/>
            </a:br>
            <a:endParaRPr/>
          </a:p>
        </p:txBody>
      </p:sp>
      <p:sp>
        <p:nvSpPr>
          <p:cNvPr id="270" name="Google Shape;270;p7"/>
          <p:cNvSpPr txBox="1"/>
          <p:nvPr/>
        </p:nvSpPr>
        <p:spPr>
          <a:xfrm>
            <a:off x="1244957" y="1153877"/>
            <a:ext cx="6385797" cy="594065"/>
          </a:xfrm>
          <a:prstGeom prst="rect">
            <a:avLst/>
          </a:prstGeom>
          <a:no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r>
              <a:rPr lang="en-GB" sz="1800" b="1">
                <a:solidFill>
                  <a:srgbClr val="F20F0E"/>
                </a:solidFill>
                <a:latin typeface="Gill Sans"/>
                <a:ea typeface="Gill Sans"/>
                <a:cs typeface="Gill Sans"/>
                <a:sym typeface="Gill Sans"/>
              </a:rPr>
              <a:t>¿Cuáles son los beneficios para el bebé y la madre?</a:t>
            </a:r>
            <a:br>
              <a:rPr lang="en-GB" sz="1800" b="1">
                <a:solidFill>
                  <a:srgbClr val="F20F0E"/>
                </a:solidFill>
                <a:latin typeface="Gill Sans"/>
                <a:ea typeface="Gill Sans"/>
                <a:cs typeface="Gill Sans"/>
                <a:sym typeface="Gill Sans"/>
              </a:rPr>
            </a:br>
            <a:endParaRPr/>
          </a:p>
        </p:txBody>
      </p:sp>
      <p:sp>
        <p:nvSpPr>
          <p:cNvPr id="271" name="Google Shape;271;p7"/>
          <p:cNvSpPr txBox="1"/>
          <p:nvPr/>
        </p:nvSpPr>
        <p:spPr>
          <a:xfrm>
            <a:off x="0" y="1565027"/>
            <a:ext cx="2186669"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9CA6"/>
                </a:solidFill>
                <a:latin typeface="Gill Sans"/>
                <a:ea typeface="Gill Sans"/>
                <a:cs typeface="Gill Sans"/>
                <a:sym typeface="Gill Sans"/>
              </a:rPr>
              <a:t>PARA EL BEBÉ </a:t>
            </a:r>
            <a:br>
              <a:rPr lang="en-GB" sz="1800">
                <a:solidFill>
                  <a:srgbClr val="009CA6"/>
                </a:solidFill>
                <a:latin typeface="Gill Sans"/>
                <a:ea typeface="Gill Sans"/>
                <a:cs typeface="Gill Sans"/>
                <a:sym typeface="Gill Sans"/>
              </a:rPr>
            </a:br>
            <a:endParaRPr/>
          </a:p>
        </p:txBody>
      </p:sp>
      <p:sp>
        <p:nvSpPr>
          <p:cNvPr id="272" name="Google Shape;272;p7"/>
          <p:cNvSpPr txBox="1"/>
          <p:nvPr/>
        </p:nvSpPr>
        <p:spPr>
          <a:xfrm>
            <a:off x="6098013" y="1833421"/>
            <a:ext cx="2319160" cy="1138773"/>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rgbClr val="009CA6"/>
              </a:buClr>
              <a:buSzPts val="1600"/>
              <a:buFont typeface="Courier New"/>
              <a:buChar char="o"/>
            </a:pPr>
            <a:r>
              <a:rPr lang="en-GB" sz="1600">
                <a:solidFill>
                  <a:srgbClr val="009CA6"/>
                </a:solidFill>
                <a:latin typeface="Gill Sans"/>
                <a:ea typeface="Gill Sans"/>
                <a:cs typeface="Gill Sans"/>
                <a:sym typeface="Gill Sans"/>
              </a:rPr>
              <a:t>Mejora del crecimiento y el estado nutricional</a:t>
            </a:r>
            <a:br>
              <a:rPr lang="en-GB" sz="1800">
                <a:solidFill>
                  <a:srgbClr val="009CA6"/>
                </a:solidFill>
                <a:latin typeface="Gill Sans"/>
                <a:ea typeface="Gill Sans"/>
                <a:cs typeface="Gill Sans"/>
                <a:sym typeface="Gill Sans"/>
              </a:rPr>
            </a:br>
            <a:endParaRPr/>
          </a:p>
        </p:txBody>
      </p:sp>
      <p:sp>
        <p:nvSpPr>
          <p:cNvPr id="273" name="Google Shape;273;p7"/>
          <p:cNvSpPr txBox="1"/>
          <p:nvPr/>
        </p:nvSpPr>
        <p:spPr>
          <a:xfrm>
            <a:off x="6087715" y="3252293"/>
            <a:ext cx="1786088" cy="584775"/>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rgbClr val="009CA6"/>
              </a:buClr>
              <a:buSzPts val="1600"/>
              <a:buFont typeface="Courier New"/>
              <a:buChar char="o"/>
            </a:pPr>
            <a:r>
              <a:rPr lang="en-GB" sz="1600">
                <a:solidFill>
                  <a:srgbClr val="009CA6"/>
                </a:solidFill>
                <a:latin typeface="Gill Sans"/>
                <a:ea typeface="Gill Sans"/>
                <a:cs typeface="Gill Sans"/>
                <a:sym typeface="Gill Sans"/>
              </a:rPr>
              <a:t>Aumento de la unión</a:t>
            </a:r>
            <a:endParaRPr/>
          </a:p>
        </p:txBody>
      </p:sp>
      <p:sp>
        <p:nvSpPr>
          <p:cNvPr id="274" name="Google Shape;274;p7"/>
          <p:cNvSpPr txBox="1"/>
          <p:nvPr/>
        </p:nvSpPr>
        <p:spPr>
          <a:xfrm>
            <a:off x="3311455" y="2625039"/>
            <a:ext cx="3104973" cy="1077218"/>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rgbClr val="009CA6"/>
              </a:buClr>
              <a:buSzPts val="1600"/>
              <a:buFont typeface="Courier New"/>
              <a:buChar char="o"/>
            </a:pPr>
            <a:r>
              <a:rPr lang="en-GB" sz="1600">
                <a:solidFill>
                  <a:srgbClr val="009CA6"/>
                </a:solidFill>
                <a:latin typeface="Gill Sans"/>
                <a:ea typeface="Gill Sans"/>
                <a:cs typeface="Gill Sans"/>
                <a:sym typeface="Gill Sans"/>
              </a:rPr>
              <a:t>Menor riesgo de enfermedades crónicas (diabetes, enfermedades cardíacas, algunos tipos de cáncer)</a:t>
            </a:r>
            <a:endParaRPr/>
          </a:p>
        </p:txBody>
      </p:sp>
      <p:sp>
        <p:nvSpPr>
          <p:cNvPr id="275" name="Google Shape;275;p7"/>
          <p:cNvSpPr txBox="1"/>
          <p:nvPr/>
        </p:nvSpPr>
        <p:spPr>
          <a:xfrm>
            <a:off x="3350590" y="1652130"/>
            <a:ext cx="2356757" cy="584775"/>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rgbClr val="009CA6"/>
              </a:buClr>
              <a:buSzPts val="1600"/>
              <a:buFont typeface="Courier New"/>
              <a:buChar char="o"/>
            </a:pPr>
            <a:r>
              <a:rPr lang="en-GB" sz="1600">
                <a:solidFill>
                  <a:srgbClr val="009CA6"/>
                </a:solidFill>
                <a:latin typeface="Gill Sans"/>
                <a:ea typeface="Gill Sans"/>
                <a:cs typeface="Gill Sans"/>
                <a:sym typeface="Gill Sans"/>
              </a:rPr>
              <a:t>Menor riesgo de sobrepeso / obesidad</a:t>
            </a:r>
            <a:endParaRPr/>
          </a:p>
        </p:txBody>
      </p:sp>
      <p:sp>
        <p:nvSpPr>
          <p:cNvPr id="276" name="Google Shape;276;p7"/>
          <p:cNvSpPr txBox="1"/>
          <p:nvPr/>
        </p:nvSpPr>
        <p:spPr>
          <a:xfrm>
            <a:off x="6087715" y="2636211"/>
            <a:ext cx="2672364" cy="584775"/>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rgbClr val="009CA6"/>
              </a:buClr>
              <a:buSzPts val="1600"/>
              <a:buFont typeface="Courier New"/>
              <a:buChar char="o"/>
            </a:pPr>
            <a:r>
              <a:rPr lang="en-GB" sz="1600">
                <a:solidFill>
                  <a:srgbClr val="009CA6"/>
                </a:solidFill>
                <a:latin typeface="Gill Sans"/>
                <a:ea typeface="Gill Sans"/>
                <a:cs typeface="Gill Sans"/>
                <a:sym typeface="Gill Sans"/>
              </a:rPr>
              <a:t>Mejora del desarrollo cognitivo y motor</a:t>
            </a:r>
            <a:endParaRPr/>
          </a:p>
        </p:txBody>
      </p:sp>
      <p:sp>
        <p:nvSpPr>
          <p:cNvPr id="277" name="Google Shape;277;p7"/>
          <p:cNvSpPr txBox="1"/>
          <p:nvPr/>
        </p:nvSpPr>
        <p:spPr>
          <a:xfrm>
            <a:off x="378373" y="1943384"/>
            <a:ext cx="2706307" cy="584775"/>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rgbClr val="009CA6"/>
              </a:buClr>
              <a:buSzPts val="1600"/>
              <a:buFont typeface="Courier New"/>
              <a:buChar char="o"/>
            </a:pPr>
            <a:r>
              <a:rPr lang="en-GB" sz="1600">
                <a:solidFill>
                  <a:srgbClr val="009CA6"/>
                </a:solidFill>
                <a:latin typeface="Gill Sans"/>
                <a:ea typeface="Gill Sans"/>
                <a:cs typeface="Gill Sans"/>
                <a:sym typeface="Gill Sans"/>
              </a:rPr>
              <a:t>Menos diarrea e infecciones respiratorias</a:t>
            </a:r>
            <a:endParaRPr/>
          </a:p>
        </p:txBody>
      </p:sp>
      <p:sp>
        <p:nvSpPr>
          <p:cNvPr id="278" name="Google Shape;278;p7"/>
          <p:cNvSpPr txBox="1"/>
          <p:nvPr/>
        </p:nvSpPr>
        <p:spPr>
          <a:xfrm>
            <a:off x="329424" y="2561508"/>
            <a:ext cx="3043127" cy="1569660"/>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rgbClr val="009CA6"/>
              </a:buClr>
              <a:buSzPts val="1600"/>
              <a:buFont typeface="Courier New"/>
              <a:buChar char="o"/>
            </a:pPr>
            <a:r>
              <a:rPr lang="en-GB" sz="1600">
                <a:solidFill>
                  <a:srgbClr val="009CA6"/>
                </a:solidFill>
                <a:latin typeface="Gill Sans"/>
                <a:ea typeface="Gill Sans"/>
                <a:cs typeface="Gill Sans"/>
                <a:sym typeface="Gill Sans"/>
              </a:rPr>
              <a:t>Menos infecciones de oído, trastornos gastrointestinales, afecciones de la piel y sindrome súbita de muerte infantil</a:t>
            </a:r>
            <a:endParaRPr sz="1600">
              <a:solidFill>
                <a:srgbClr val="009CA6"/>
              </a:solidFill>
              <a:latin typeface="Gill Sans"/>
              <a:ea typeface="Gill Sans"/>
              <a:cs typeface="Gill Sans"/>
              <a:sym typeface="Gill Sans"/>
            </a:endParaRPr>
          </a:p>
        </p:txBody>
      </p:sp>
      <p:sp>
        <p:nvSpPr>
          <p:cNvPr id="279" name="Google Shape;279;p7"/>
          <p:cNvSpPr txBox="1"/>
          <p:nvPr/>
        </p:nvSpPr>
        <p:spPr>
          <a:xfrm>
            <a:off x="290635" y="3960425"/>
            <a:ext cx="2186018"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chemeClr val="dk2"/>
                </a:solidFill>
                <a:latin typeface="Gill Sans"/>
                <a:ea typeface="Gill Sans"/>
                <a:cs typeface="Gill Sans"/>
                <a:sym typeface="Gill Sans"/>
              </a:rPr>
              <a:t>PARA LA MADRE</a:t>
            </a:r>
            <a:br>
              <a:rPr lang="en-GB" sz="1800">
                <a:solidFill>
                  <a:schemeClr val="dk2"/>
                </a:solidFill>
                <a:latin typeface="Gill Sans"/>
                <a:ea typeface="Gill Sans"/>
                <a:cs typeface="Gill Sans"/>
                <a:sym typeface="Gill Sans"/>
              </a:rPr>
            </a:br>
            <a:endParaRPr/>
          </a:p>
        </p:txBody>
      </p:sp>
      <p:sp>
        <p:nvSpPr>
          <p:cNvPr id="280" name="Google Shape;280;p7"/>
          <p:cNvSpPr txBox="1"/>
          <p:nvPr/>
        </p:nvSpPr>
        <p:spPr>
          <a:xfrm>
            <a:off x="408319" y="5264292"/>
            <a:ext cx="3334463" cy="1138773"/>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chemeClr val="dk2"/>
              </a:buClr>
              <a:buSzPts val="1600"/>
              <a:buFont typeface="Arial"/>
              <a:buChar char="•"/>
            </a:pPr>
            <a:r>
              <a:rPr lang="en-GB" sz="1600">
                <a:solidFill>
                  <a:schemeClr val="dk2"/>
                </a:solidFill>
                <a:latin typeface="Gill Sans"/>
                <a:ea typeface="Gill Sans"/>
                <a:cs typeface="Gill Sans"/>
                <a:sym typeface="Gill Sans"/>
              </a:rPr>
              <a:t>La madre tiene menos probabilidades de quedar embarazada en los primeros meses</a:t>
            </a:r>
            <a:br>
              <a:rPr lang="en-GB" sz="1800">
                <a:solidFill>
                  <a:schemeClr val="dk2"/>
                </a:solidFill>
                <a:latin typeface="Gill Sans"/>
                <a:ea typeface="Gill Sans"/>
                <a:cs typeface="Gill Sans"/>
                <a:sym typeface="Gill Sans"/>
              </a:rPr>
            </a:br>
            <a:endParaRPr/>
          </a:p>
        </p:txBody>
      </p:sp>
      <p:sp>
        <p:nvSpPr>
          <p:cNvPr id="281" name="Google Shape;281;p7"/>
          <p:cNvSpPr txBox="1"/>
          <p:nvPr/>
        </p:nvSpPr>
        <p:spPr>
          <a:xfrm>
            <a:off x="5420347" y="4201849"/>
            <a:ext cx="2962925" cy="830997"/>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chemeClr val="dk2"/>
              </a:buClr>
              <a:buSzPts val="1600"/>
              <a:buFont typeface="Arial"/>
              <a:buChar char="•"/>
            </a:pPr>
            <a:r>
              <a:rPr lang="en-GB" sz="1600">
                <a:solidFill>
                  <a:schemeClr val="dk2"/>
                </a:solidFill>
                <a:latin typeface="Gill Sans"/>
                <a:ea typeface="Gill Sans"/>
                <a:cs typeface="Gill Sans"/>
                <a:sym typeface="Gill Sans"/>
              </a:rPr>
              <a:t>Menor riesgo de cáncer materno (cáncer de ovario y de mama)</a:t>
            </a:r>
            <a:endParaRPr/>
          </a:p>
        </p:txBody>
      </p:sp>
      <p:sp>
        <p:nvSpPr>
          <p:cNvPr id="282" name="Google Shape;282;p7"/>
          <p:cNvSpPr txBox="1"/>
          <p:nvPr/>
        </p:nvSpPr>
        <p:spPr>
          <a:xfrm>
            <a:off x="383922" y="4185352"/>
            <a:ext cx="3568146" cy="584775"/>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chemeClr val="dk2"/>
              </a:buClr>
              <a:buSzPts val="1600"/>
              <a:buFont typeface="Arial"/>
              <a:buChar char="•"/>
            </a:pPr>
            <a:r>
              <a:rPr lang="en-GB" sz="1600">
                <a:solidFill>
                  <a:schemeClr val="dk2"/>
                </a:solidFill>
                <a:latin typeface="Gill Sans"/>
                <a:ea typeface="Gill Sans"/>
                <a:cs typeface="Gill Sans"/>
                <a:sym typeface="Gill Sans"/>
              </a:rPr>
              <a:t>Recuperación materna más rápida y pérdida de peso después del parto</a:t>
            </a:r>
            <a:endParaRPr/>
          </a:p>
        </p:txBody>
      </p:sp>
      <p:sp>
        <p:nvSpPr>
          <p:cNvPr id="283" name="Google Shape;283;p7"/>
          <p:cNvSpPr txBox="1"/>
          <p:nvPr/>
        </p:nvSpPr>
        <p:spPr>
          <a:xfrm>
            <a:off x="408319" y="4802197"/>
            <a:ext cx="2909735" cy="338554"/>
          </a:xfrm>
          <a:prstGeom prst="rect">
            <a:avLst/>
          </a:prstGeom>
          <a:noFill/>
          <a:ln>
            <a:noFill/>
          </a:ln>
        </p:spPr>
        <p:txBody>
          <a:bodyPr spcFirstLastPara="1" wrap="square" lIns="91425" tIns="45700" rIns="91425" bIns="45700" anchor="t" anchorCtr="0">
            <a:spAutoFit/>
          </a:bodyPr>
          <a:lstStyle/>
          <a:p>
            <a:pPr marL="257175" marR="0" lvl="0" indent="-257175" algn="l" rtl="0">
              <a:spcBef>
                <a:spcPts val="0"/>
              </a:spcBef>
              <a:spcAft>
                <a:spcPts val="0"/>
              </a:spcAft>
              <a:buClr>
                <a:schemeClr val="dk2"/>
              </a:buClr>
              <a:buSzPts val="1600"/>
              <a:buFont typeface="Arial"/>
              <a:buChar char="•"/>
            </a:pPr>
            <a:r>
              <a:rPr lang="en-GB" sz="1600">
                <a:solidFill>
                  <a:schemeClr val="dk2"/>
                </a:solidFill>
                <a:latin typeface="Gill Sans"/>
                <a:ea typeface="Gill Sans"/>
                <a:cs typeface="Gill Sans"/>
                <a:sym typeface="Gill Sans"/>
              </a:rPr>
              <a:t>Menos depresión posparto</a:t>
            </a:r>
            <a:endParaRPr/>
          </a:p>
        </p:txBody>
      </p:sp>
      <p:sp>
        <p:nvSpPr>
          <p:cNvPr id="284" name="Google Shape;284;p7"/>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solidFill>
                  <a:srgbClr val="222221"/>
                </a:solidFill>
              </a:rPr>
              <a:t>7</a:t>
            </a:fld>
            <a:endParaRPr>
              <a:solidFill>
                <a:srgbClr val="222221"/>
              </a:solidFill>
            </a:endParaRPr>
          </a:p>
        </p:txBody>
      </p:sp>
      <p:sp>
        <p:nvSpPr>
          <p:cNvPr id="285" name="Google Shape;285;p7"/>
          <p:cNvSpPr txBox="1"/>
          <p:nvPr/>
        </p:nvSpPr>
        <p:spPr>
          <a:xfrm>
            <a:off x="5529678" y="5183778"/>
            <a:ext cx="2744262" cy="492443"/>
          </a:xfrm>
          <a:prstGeom prst="rect">
            <a:avLst/>
          </a:prstGeom>
          <a:noFill/>
          <a:ln>
            <a:noFill/>
          </a:ln>
        </p:spPr>
        <p:txBody>
          <a:bodyPr spcFirstLastPara="1" wrap="square" lIns="0" tIns="0" rIns="0" bIns="0" anchor="t" anchorCtr="0">
            <a:spAutoFit/>
          </a:bodyPr>
          <a:lstStyle/>
          <a:p>
            <a:pPr marL="257175" marR="0" lvl="0" indent="-257175" algn="l" rtl="0">
              <a:spcBef>
                <a:spcPts val="0"/>
              </a:spcBef>
              <a:spcAft>
                <a:spcPts val="0"/>
              </a:spcAft>
              <a:buClr>
                <a:schemeClr val="dk2"/>
              </a:buClr>
              <a:buSzPts val="1600"/>
              <a:buFont typeface="Arial"/>
              <a:buChar char="•"/>
            </a:pPr>
            <a:r>
              <a:rPr lang="en-GB" sz="1600">
                <a:solidFill>
                  <a:schemeClr val="dk2"/>
                </a:solidFill>
                <a:latin typeface="Gill Sans"/>
                <a:ea typeface="Gill Sans"/>
                <a:cs typeface="Gill Sans"/>
                <a:sym typeface="Gill Sans"/>
              </a:rPr>
              <a:t>Podría proteger contra la diabetes tipo 2</a:t>
            </a:r>
            <a:endParaRPr/>
          </a:p>
        </p:txBody>
      </p:sp>
      <p:pic>
        <p:nvPicPr>
          <p:cNvPr id="286" name="Google Shape;286;p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427048" y="3821160"/>
            <a:ext cx="2619328" cy="2619328"/>
          </a:xfrm>
          <a:prstGeom prst="rect">
            <a:avLst/>
          </a:prstGeom>
          <a:noFill/>
          <a:ln>
            <a:noFill/>
          </a:ln>
        </p:spPr>
      </p:pic>
      <p:sp>
        <p:nvSpPr>
          <p:cNvPr id="287" name="Google Shape;287;p7"/>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7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7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8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8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8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8"/>
          <p:cNvSpPr txBox="1">
            <a:spLocks noGrp="1"/>
          </p:cNvSpPr>
          <p:nvPr>
            <p:ph type="title"/>
          </p:nvPr>
        </p:nvSpPr>
        <p:spPr>
          <a:xfrm>
            <a:off x="425123" y="322594"/>
            <a:ext cx="8282151" cy="506900"/>
          </a:xfrm>
          <a:prstGeom prst="rect">
            <a:avLst/>
          </a:prstGeom>
          <a:solidFill>
            <a:schemeClr val="lt1"/>
          </a:solidFill>
          <a:ln>
            <a:noFill/>
          </a:ln>
        </p:spPr>
        <p:txBody>
          <a:bodyPr spcFirstLastPara="1" wrap="square" lIns="0" tIns="0" rIns="0" bIns="0" anchor="ctr" anchorCtr="0">
            <a:normAutofit fontScale="90000"/>
          </a:bodyPr>
          <a:lstStyle/>
          <a:p>
            <a:pPr marL="0" lvl="0" indent="0" algn="l" rtl="0">
              <a:spcBef>
                <a:spcPts val="0"/>
              </a:spcBef>
              <a:spcAft>
                <a:spcPts val="0"/>
              </a:spcAft>
              <a:buNone/>
            </a:pPr>
            <a:r>
              <a:rPr lang="en-GB"/>
              <a:t>Cómo funciona la lactancia materna</a:t>
            </a:r>
            <a:br>
              <a:rPr lang="en-GB"/>
            </a:br>
            <a:endParaRPr b="1"/>
          </a:p>
        </p:txBody>
      </p:sp>
      <p:sp>
        <p:nvSpPr>
          <p:cNvPr id="294" name="Google Shape;294;p8"/>
          <p:cNvSpPr txBox="1">
            <a:spLocks noGrp="1"/>
          </p:cNvSpPr>
          <p:nvPr>
            <p:ph type="body" idx="1"/>
          </p:nvPr>
        </p:nvSpPr>
        <p:spPr>
          <a:xfrm>
            <a:off x="431800" y="1600200"/>
            <a:ext cx="8275638" cy="470693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chemeClr val="dk2"/>
              </a:buClr>
              <a:buSzPts val="1800"/>
              <a:buNone/>
            </a:pPr>
            <a:endParaRPr>
              <a:solidFill>
                <a:srgbClr val="000000"/>
              </a:solidFill>
            </a:endParaRPr>
          </a:p>
          <a:p>
            <a:pPr marL="0" lvl="0" indent="0" algn="ctr" rtl="0">
              <a:spcBef>
                <a:spcPts val="600"/>
              </a:spcBef>
              <a:spcAft>
                <a:spcPts val="0"/>
              </a:spcAft>
              <a:buClr>
                <a:schemeClr val="dk2"/>
              </a:buClr>
              <a:buSzPts val="1800"/>
              <a:buNone/>
            </a:pPr>
            <a:endParaRPr>
              <a:solidFill>
                <a:srgbClr val="000000"/>
              </a:solidFill>
            </a:endParaRPr>
          </a:p>
          <a:p>
            <a:pPr marL="0" lvl="0" indent="0" algn="ctr" rtl="0">
              <a:spcBef>
                <a:spcPts val="600"/>
              </a:spcBef>
              <a:spcAft>
                <a:spcPts val="0"/>
              </a:spcAft>
              <a:buClr>
                <a:schemeClr val="dk2"/>
              </a:buClr>
              <a:buSzPts val="1800"/>
              <a:buNone/>
            </a:pPr>
            <a:endParaRPr>
              <a:solidFill>
                <a:srgbClr val="000000"/>
              </a:solidFill>
            </a:endParaRPr>
          </a:p>
          <a:p>
            <a:pPr marL="0" lvl="0" indent="0" algn="ctr" rtl="0">
              <a:spcBef>
                <a:spcPts val="600"/>
              </a:spcBef>
              <a:spcAft>
                <a:spcPts val="0"/>
              </a:spcAft>
              <a:buClr>
                <a:schemeClr val="dk2"/>
              </a:buClr>
              <a:buSzPts val="1800"/>
              <a:buNone/>
            </a:pPr>
            <a:endParaRPr>
              <a:solidFill>
                <a:srgbClr val="000000"/>
              </a:solidFill>
            </a:endParaRPr>
          </a:p>
          <a:p>
            <a:pPr marL="0" lvl="0" indent="0" algn="ctr" rtl="0">
              <a:spcBef>
                <a:spcPts val="600"/>
              </a:spcBef>
              <a:spcAft>
                <a:spcPts val="0"/>
              </a:spcAft>
              <a:buClr>
                <a:schemeClr val="dk2"/>
              </a:buClr>
              <a:buSzPts val="1800"/>
              <a:buFont typeface="Gill Sans"/>
              <a:buNone/>
            </a:pPr>
            <a:endParaRPr b="1">
              <a:solidFill>
                <a:schemeClr val="dk2"/>
              </a:solidFill>
              <a:latin typeface="Gill Sans"/>
              <a:ea typeface="Gill Sans"/>
              <a:cs typeface="Gill Sans"/>
              <a:sym typeface="Gill Sans"/>
            </a:endParaRPr>
          </a:p>
          <a:p>
            <a:pPr marL="0" lvl="0" indent="0" algn="ctr" rtl="0">
              <a:spcBef>
                <a:spcPts val="600"/>
              </a:spcBef>
              <a:spcAft>
                <a:spcPts val="0"/>
              </a:spcAft>
              <a:buClr>
                <a:schemeClr val="dk2"/>
              </a:buClr>
              <a:buSzPts val="1800"/>
              <a:buFont typeface="Gill Sans"/>
              <a:buNone/>
            </a:pPr>
            <a:r>
              <a:rPr lang="en-GB">
                <a:latin typeface="Gill Sans"/>
                <a:ea typeface="Gill Sans"/>
                <a:cs typeface="Gill Sans"/>
                <a:sym typeface="Gill Sans"/>
              </a:rPr>
              <a:t> </a:t>
            </a:r>
            <a:endParaRPr>
              <a:latin typeface="Gill Sans"/>
              <a:ea typeface="Gill Sans"/>
              <a:cs typeface="Gill Sans"/>
              <a:sym typeface="Gill Sans"/>
            </a:endParaRPr>
          </a:p>
        </p:txBody>
      </p:sp>
      <p:sp>
        <p:nvSpPr>
          <p:cNvPr id="295" name="Google Shape;295;p8"/>
          <p:cNvSpPr txBox="1">
            <a:spLocks noGrp="1"/>
          </p:cNvSpPr>
          <p:nvPr>
            <p:ph type="body" idx="2"/>
          </p:nvPr>
        </p:nvSpPr>
        <p:spPr>
          <a:xfrm>
            <a:off x="425287" y="705602"/>
            <a:ext cx="8282151" cy="36353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a:t>Buena técnica</a:t>
            </a:r>
            <a:br>
              <a:rPr lang="en-GB"/>
            </a:br>
            <a:endParaRPr/>
          </a:p>
        </p:txBody>
      </p:sp>
      <p:sp>
        <p:nvSpPr>
          <p:cNvPr id="296" name="Google Shape;296;p8"/>
          <p:cNvSpPr/>
          <p:nvPr/>
        </p:nvSpPr>
        <p:spPr>
          <a:xfrm>
            <a:off x="551095" y="1724982"/>
            <a:ext cx="819455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2800"/>
              <a:buFont typeface="Gill Sans"/>
              <a:buNone/>
            </a:pPr>
            <a:endParaRPr sz="2800">
              <a:solidFill>
                <a:srgbClr val="FF0000"/>
              </a:solidFill>
              <a:latin typeface="Gill Sans"/>
              <a:ea typeface="Gill Sans"/>
              <a:cs typeface="Gill Sans"/>
              <a:sym typeface="Gill Sans"/>
            </a:endParaRPr>
          </a:p>
        </p:txBody>
      </p:sp>
      <p:sp>
        <p:nvSpPr>
          <p:cNvPr id="297" name="Google Shape;297;p8"/>
          <p:cNvSpPr txBox="1">
            <a:spLocks noGrp="1"/>
          </p:cNvSpPr>
          <p:nvPr>
            <p:ph type="ftr" idx="11"/>
          </p:nvPr>
        </p:nvSpPr>
        <p:spPr>
          <a:xfrm>
            <a:off x="2525713" y="6440488"/>
            <a:ext cx="3824287"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IYCF-E TRAINING: REVIEW OF BREASTFEEDING</a:t>
            </a:r>
            <a:endParaRPr/>
          </a:p>
        </p:txBody>
      </p:sp>
      <p:sp>
        <p:nvSpPr>
          <p:cNvPr id="298" name="Google Shape;298;p8"/>
          <p:cNvSpPr txBox="1">
            <a:spLocks noGrp="1"/>
          </p:cNvSpPr>
          <p:nvPr>
            <p:ph type="sldNum" idx="12"/>
          </p:nvPr>
        </p:nvSpPr>
        <p:spPr>
          <a:xfrm>
            <a:off x="8029575" y="6440488"/>
            <a:ext cx="7747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8</a:t>
            </a:fld>
            <a:endParaRPr/>
          </a:p>
        </p:txBody>
      </p:sp>
      <p:sp>
        <p:nvSpPr>
          <p:cNvPr id="299" name="Google Shape;299;p8"/>
          <p:cNvSpPr txBox="1"/>
          <p:nvPr/>
        </p:nvSpPr>
        <p:spPr>
          <a:xfrm>
            <a:off x="431799" y="2833149"/>
            <a:ext cx="8372475"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Gill Sans"/>
                <a:ea typeface="Gill Sans"/>
                <a:cs typeface="Gill Sans"/>
                <a:sym typeface="Gill Sans"/>
              </a:rPr>
              <a:t>https://globalhealthmedia.org/videos/colocacion-durante-la-lactancia-materna/</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p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184713" y="1565637"/>
            <a:ext cx="2875280" cy="4307840"/>
          </a:xfrm>
          <a:prstGeom prst="rect">
            <a:avLst/>
          </a:prstGeom>
          <a:noFill/>
          <a:ln>
            <a:noFill/>
          </a:ln>
        </p:spPr>
      </p:pic>
      <p:sp>
        <p:nvSpPr>
          <p:cNvPr id="307" name="Google Shape;307;p9"/>
          <p:cNvSpPr/>
          <p:nvPr/>
        </p:nvSpPr>
        <p:spPr>
          <a:xfrm>
            <a:off x="251523" y="1383508"/>
            <a:ext cx="2619375" cy="1223963"/>
          </a:xfrm>
          <a:prstGeom prst="roundRect">
            <a:avLst>
              <a:gd name="adj" fmla="val 16667"/>
            </a:avLst>
          </a:prstGeom>
          <a:solidFill>
            <a:schemeClr val="dk2"/>
          </a:solidFill>
          <a:ln w="9525" cap="flat" cmpd="sng">
            <a:solidFill>
              <a:schemeClr val="dk1"/>
            </a:solidFill>
            <a:prstDash val="solid"/>
            <a:round/>
            <a:headEnd type="none" w="sm" len="sm"/>
            <a:tailEnd type="none" w="sm" len="sm"/>
          </a:ln>
          <a:effectLst>
            <a:outerShdw dist="35921" dir="2700000" algn="ctr" rotWithShape="0">
              <a:schemeClr val="lt2"/>
            </a:outerShdw>
          </a:effectLst>
        </p:spPr>
        <p:txBody>
          <a:bodyPr spcFirstLastPara="1" wrap="square" lIns="90000" tIns="46800" rIns="90000" bIns="46800" anchor="ctr" anchorCtr="0">
            <a:noAutofit/>
          </a:bodyPr>
          <a:lstStyle/>
          <a:p>
            <a:pPr marL="0" marR="0" lvl="0" indent="0" algn="ctr" rtl="0">
              <a:spcBef>
                <a:spcPts val="0"/>
              </a:spcBef>
              <a:spcAft>
                <a:spcPts val="0"/>
              </a:spcAft>
              <a:buNone/>
            </a:pPr>
            <a:r>
              <a:rPr lang="en-GB" sz="2000" b="1">
                <a:solidFill>
                  <a:schemeClr val="lt1"/>
                </a:solidFill>
                <a:latin typeface="Gill Sans"/>
                <a:ea typeface="Gill Sans"/>
                <a:cs typeface="Gill Sans"/>
                <a:sym typeface="Gill Sans"/>
              </a:rPr>
              <a:t>No proporciona protección activa</a:t>
            </a:r>
            <a:endParaRPr/>
          </a:p>
        </p:txBody>
      </p:sp>
      <p:sp>
        <p:nvSpPr>
          <p:cNvPr id="308" name="Google Shape;308;p9"/>
          <p:cNvSpPr/>
          <p:nvPr/>
        </p:nvSpPr>
        <p:spPr>
          <a:xfrm>
            <a:off x="6326187" y="2065066"/>
            <a:ext cx="2478088" cy="1203281"/>
          </a:xfrm>
          <a:prstGeom prst="roundRect">
            <a:avLst>
              <a:gd name="adj" fmla="val 16667"/>
            </a:avLst>
          </a:prstGeom>
          <a:solidFill>
            <a:schemeClr val="dk2"/>
          </a:solidFill>
          <a:ln w="9525" cap="flat" cmpd="sng">
            <a:solidFill>
              <a:schemeClr val="dk1"/>
            </a:solidFill>
            <a:prstDash val="solid"/>
            <a:round/>
            <a:headEnd type="none" w="sm" len="sm"/>
            <a:tailEnd type="none" w="sm" len="sm"/>
          </a:ln>
          <a:effectLst>
            <a:outerShdw dist="35921" dir="2700000" algn="ctr" rotWithShape="0">
              <a:schemeClr val="lt2"/>
            </a:outerShdw>
          </a:effectLst>
        </p:spPr>
        <p:txBody>
          <a:bodyPr spcFirstLastPara="1" wrap="square" lIns="90000" tIns="46800" rIns="90000" bIns="46800" anchor="ctr" anchorCtr="0">
            <a:noAutofit/>
          </a:bodyPr>
          <a:lstStyle/>
          <a:p>
            <a:pPr marL="0" marR="0" lvl="0" indent="0" algn="ctr" rtl="0">
              <a:spcBef>
                <a:spcPts val="0"/>
              </a:spcBef>
              <a:spcAft>
                <a:spcPts val="0"/>
              </a:spcAft>
              <a:buNone/>
            </a:pPr>
            <a:r>
              <a:rPr lang="en-GB" sz="2000" b="1">
                <a:solidFill>
                  <a:schemeClr val="lt1"/>
                </a:solidFill>
                <a:latin typeface="Gill Sans"/>
                <a:ea typeface="Gill Sans"/>
                <a:cs typeface="Gill Sans"/>
                <a:sym typeface="Gill Sans"/>
              </a:rPr>
              <a:t>La leche de fórmula en polvo no es estéril</a:t>
            </a:r>
            <a:endParaRPr/>
          </a:p>
        </p:txBody>
      </p:sp>
      <p:sp>
        <p:nvSpPr>
          <p:cNvPr id="309" name="Google Shape;309;p9"/>
          <p:cNvSpPr/>
          <p:nvPr/>
        </p:nvSpPr>
        <p:spPr>
          <a:xfrm>
            <a:off x="251523" y="2851513"/>
            <a:ext cx="2619375" cy="1223963"/>
          </a:xfrm>
          <a:prstGeom prst="roundRect">
            <a:avLst>
              <a:gd name="adj" fmla="val 16667"/>
            </a:avLst>
          </a:prstGeom>
          <a:solidFill>
            <a:schemeClr val="dk2"/>
          </a:solidFill>
          <a:ln w="9525" cap="flat" cmpd="sng">
            <a:solidFill>
              <a:schemeClr val="dk1"/>
            </a:solidFill>
            <a:prstDash val="solid"/>
            <a:round/>
            <a:headEnd type="none" w="sm" len="sm"/>
            <a:tailEnd type="none" w="sm" len="sm"/>
          </a:ln>
          <a:effectLst>
            <a:outerShdw dist="35921" dir="2700000" algn="ctr" rotWithShape="0">
              <a:schemeClr val="lt2"/>
            </a:outerShdw>
          </a:effectLst>
        </p:spPr>
        <p:txBody>
          <a:bodyPr spcFirstLastPara="1" wrap="square" lIns="90000" tIns="46800" rIns="90000" bIns="46800" anchor="ctr" anchorCtr="0">
            <a:noAutofit/>
          </a:bodyPr>
          <a:lstStyle/>
          <a:p>
            <a:pPr marL="0" marR="0" lvl="0" indent="0" algn="ctr" rtl="0">
              <a:spcBef>
                <a:spcPts val="0"/>
              </a:spcBef>
              <a:spcAft>
                <a:spcPts val="0"/>
              </a:spcAft>
              <a:buNone/>
            </a:pPr>
            <a:r>
              <a:rPr lang="en-GB" sz="2000" b="1">
                <a:solidFill>
                  <a:schemeClr val="lt1"/>
                </a:solidFill>
                <a:latin typeface="Gill Sans"/>
                <a:ea typeface="Gill Sans"/>
                <a:cs typeface="Gill Sans"/>
                <a:sym typeface="Gill Sans"/>
              </a:rPr>
              <a:t>Aumenta la inseguridad alimentaria y la dependencia</a:t>
            </a:r>
            <a:endParaRPr/>
          </a:p>
        </p:txBody>
      </p:sp>
      <p:sp>
        <p:nvSpPr>
          <p:cNvPr id="310" name="Google Shape;310;p9"/>
          <p:cNvSpPr/>
          <p:nvPr/>
        </p:nvSpPr>
        <p:spPr>
          <a:xfrm>
            <a:off x="6326187" y="3835358"/>
            <a:ext cx="2477846" cy="1393842"/>
          </a:xfrm>
          <a:prstGeom prst="roundRect">
            <a:avLst>
              <a:gd name="adj" fmla="val 16667"/>
            </a:avLst>
          </a:prstGeom>
          <a:solidFill>
            <a:schemeClr val="dk2"/>
          </a:solidFill>
          <a:ln w="9525" cap="flat" cmpd="sng">
            <a:solidFill>
              <a:schemeClr val="dk1"/>
            </a:solidFill>
            <a:prstDash val="solid"/>
            <a:round/>
            <a:headEnd type="none" w="sm" len="sm"/>
            <a:tailEnd type="none" w="sm" len="sm"/>
          </a:ln>
          <a:effectLst>
            <a:outerShdw dist="35921" dir="2700000" algn="ctr" rotWithShape="0">
              <a:schemeClr val="lt2"/>
            </a:outerShdw>
          </a:effectLst>
        </p:spPr>
        <p:txBody>
          <a:bodyPr spcFirstLastPara="1" wrap="square" lIns="90000" tIns="46800" rIns="90000" bIns="46800" anchor="ctr" anchorCtr="0">
            <a:noAutofit/>
          </a:bodyPr>
          <a:lstStyle/>
          <a:p>
            <a:pPr marL="0" marR="0" lvl="0" indent="0" algn="ctr" rtl="0">
              <a:spcBef>
                <a:spcPts val="0"/>
              </a:spcBef>
              <a:spcAft>
                <a:spcPts val="0"/>
              </a:spcAft>
              <a:buNone/>
            </a:pPr>
            <a:r>
              <a:rPr lang="en-GB" sz="1800" b="1">
                <a:solidFill>
                  <a:schemeClr val="lt1"/>
                </a:solidFill>
                <a:latin typeface="Gill Sans"/>
                <a:ea typeface="Gill Sans"/>
                <a:cs typeface="Gill Sans"/>
                <a:sym typeface="Gill Sans"/>
              </a:rPr>
              <a:t>El biberón y las tetinas presentan una fuente adicional de infección</a:t>
            </a:r>
            <a:endParaRPr/>
          </a:p>
        </p:txBody>
      </p:sp>
      <p:sp>
        <p:nvSpPr>
          <p:cNvPr id="311" name="Google Shape;311;p9"/>
          <p:cNvSpPr/>
          <p:nvPr/>
        </p:nvSpPr>
        <p:spPr>
          <a:xfrm>
            <a:off x="248805" y="4360502"/>
            <a:ext cx="2622091" cy="1223963"/>
          </a:xfrm>
          <a:prstGeom prst="roundRect">
            <a:avLst>
              <a:gd name="adj" fmla="val 16667"/>
            </a:avLst>
          </a:prstGeom>
          <a:solidFill>
            <a:schemeClr val="dk2"/>
          </a:solidFill>
          <a:ln w="9525" cap="flat" cmpd="sng">
            <a:solidFill>
              <a:schemeClr val="dk1"/>
            </a:solidFill>
            <a:prstDash val="solid"/>
            <a:round/>
            <a:headEnd type="none" w="sm" len="sm"/>
            <a:tailEnd type="none" w="sm" len="sm"/>
          </a:ln>
          <a:effectLst>
            <a:outerShdw dist="35921" dir="2700000" algn="ctr" rotWithShape="0">
              <a:schemeClr val="lt2"/>
            </a:outerShdw>
          </a:effectLst>
        </p:spPr>
        <p:txBody>
          <a:bodyPr spcFirstLastPara="1" wrap="square" lIns="90000" tIns="46800" rIns="90000" bIns="46800" anchor="ctr" anchorCtr="0">
            <a:noAutofit/>
          </a:bodyPr>
          <a:lstStyle/>
          <a:p>
            <a:pPr marL="0" marR="0" lvl="0" indent="0" algn="ctr" rtl="0">
              <a:spcBef>
                <a:spcPts val="0"/>
              </a:spcBef>
              <a:spcAft>
                <a:spcPts val="0"/>
              </a:spcAft>
              <a:buNone/>
            </a:pPr>
            <a:r>
              <a:rPr lang="en-GB" sz="2000" b="1">
                <a:solidFill>
                  <a:schemeClr val="lt1"/>
                </a:solidFill>
                <a:latin typeface="Gill Sans"/>
                <a:ea typeface="Gill Sans"/>
                <a:cs typeface="Gill Sans"/>
                <a:sym typeface="Gill Sans"/>
              </a:rPr>
              <a:t>Aumenta el costo en tiempo, recursos y cuidados</a:t>
            </a:r>
            <a:endParaRPr/>
          </a:p>
        </p:txBody>
      </p:sp>
      <p:sp>
        <p:nvSpPr>
          <p:cNvPr id="312" name="Google Shape;312;p9"/>
          <p:cNvSpPr txBox="1">
            <a:spLocks noGrp="1"/>
          </p:cNvSpPr>
          <p:nvPr>
            <p:ph type="title"/>
          </p:nvPr>
        </p:nvSpPr>
        <p:spPr>
          <a:xfrm>
            <a:off x="423867" y="203203"/>
            <a:ext cx="7064375" cy="506413"/>
          </a:xfrm>
          <a:prstGeom prst="rect">
            <a:avLst/>
          </a:prstGeom>
          <a:noFill/>
          <a:ln>
            <a:noFill/>
          </a:ln>
        </p:spPr>
        <p:txBody>
          <a:bodyPr spcFirstLastPara="1" wrap="square" lIns="0" tIns="0" rIns="0" bIns="0" anchor="ctr" anchorCtr="0">
            <a:normAutofit fontScale="90000"/>
          </a:bodyPr>
          <a:lstStyle/>
          <a:p>
            <a:pPr marL="0" lvl="0" indent="0" algn="l" rtl="0">
              <a:spcBef>
                <a:spcPts val="0"/>
              </a:spcBef>
              <a:spcAft>
                <a:spcPts val="0"/>
              </a:spcAft>
              <a:buClr>
                <a:schemeClr val="dk1"/>
              </a:buClr>
              <a:buSzPct val="100000"/>
              <a:buFont typeface="Gill Sans"/>
              <a:buNone/>
            </a:pPr>
            <a:r>
              <a:rPr lang="en-GB">
                <a:latin typeface="Gill Sans"/>
                <a:ea typeface="Gill Sans"/>
                <a:cs typeface="Gill Sans"/>
                <a:sym typeface="Gill Sans"/>
              </a:rPr>
              <a:t>La alimentación artificial siempre es arriesgada</a:t>
            </a:r>
            <a:endParaRPr/>
          </a:p>
        </p:txBody>
      </p:sp>
      <p:sp>
        <p:nvSpPr>
          <p:cNvPr id="313" name="Google Shape;313;p9"/>
          <p:cNvSpPr txBox="1">
            <a:spLocks noGrp="1"/>
          </p:cNvSpPr>
          <p:nvPr>
            <p:ph type="ftr" idx="11"/>
          </p:nvPr>
        </p:nvSpPr>
        <p:spPr>
          <a:xfrm>
            <a:off x="2525022" y="6441019"/>
            <a:ext cx="3824978"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000" b="0" i="0">
                <a:solidFill>
                  <a:schemeClr val="dk1"/>
                </a:solidFill>
                <a:latin typeface="Gill Sans"/>
                <a:ea typeface="Gill Sans"/>
                <a:cs typeface="Gill Sans"/>
                <a:sym typeface="Gill Sans"/>
              </a:rPr>
              <a:t>IYCF-E TRAINING: WHY IS IYCF-E IMPORTANT?</a:t>
            </a:r>
            <a:endParaRPr sz="1000" b="0" i="0">
              <a:solidFill>
                <a:srgbClr val="222221"/>
              </a:solidFill>
              <a:latin typeface="Gill Sans"/>
              <a:ea typeface="Gill Sans"/>
              <a:cs typeface="Gill Sans"/>
              <a:sym typeface="Gill Sans"/>
            </a:endParaRPr>
          </a:p>
        </p:txBody>
      </p:sp>
      <p:sp>
        <p:nvSpPr>
          <p:cNvPr id="314" name="Google Shape;314;p9"/>
          <p:cNvSpPr txBox="1">
            <a:spLocks noGrp="1"/>
          </p:cNvSpPr>
          <p:nvPr>
            <p:ph type="sldNum" idx="12"/>
          </p:nvPr>
        </p:nvSpPr>
        <p:spPr>
          <a:xfrm>
            <a:off x="8030310" y="6441019"/>
            <a:ext cx="773723"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000" b="0" i="0">
                <a:solidFill>
                  <a:schemeClr val="dk1"/>
                </a:solidFill>
                <a:latin typeface="Gill Sans"/>
                <a:ea typeface="Gill Sans"/>
                <a:cs typeface="Gill Sans"/>
                <a:sym typeface="Gill Sans"/>
              </a:rPr>
              <a:t>9</a:t>
            </a:fld>
            <a:endParaRPr sz="1000" b="0" i="0">
              <a:solidFill>
                <a:schemeClr val="dk1"/>
              </a:solidFill>
              <a:latin typeface="Gill Sans"/>
              <a:ea typeface="Gill Sans"/>
              <a:cs typeface="Gill Sans"/>
              <a:sym typeface="Gill Sans"/>
            </a:endParaRPr>
          </a:p>
        </p:txBody>
      </p:sp>
    </p:spTree>
  </p:cSld>
  <p:clrMapOvr>
    <a:masterClrMapping/>
  </p:clrMapOvr>
</p:sld>
</file>

<file path=ppt/theme/theme1.xml><?xml version="1.0" encoding="utf-8"?>
<a:theme xmlns:a="http://schemas.openxmlformats.org/drawingml/2006/main" name="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STC_Template_APR16">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ve the Children PPT Theme">
  <a:themeElements>
    <a:clrScheme name="Save the Children 1">
      <a:dk1>
        <a:srgbClr val="222221"/>
      </a:dk1>
      <a:lt1>
        <a:srgbClr val="FFFFFF"/>
      </a:lt1>
      <a:dk2>
        <a:srgbClr val="F20F0E"/>
      </a:dk2>
      <a:lt2>
        <a:srgbClr val="D1CCBD"/>
      </a:lt2>
      <a:accent1>
        <a:srgbClr val="9A3324"/>
      </a:accent1>
      <a:accent2>
        <a:srgbClr val="FF4C02"/>
      </a:accent2>
      <a:accent3>
        <a:srgbClr val="F2A900"/>
      </a:accent3>
      <a:accent4>
        <a:srgbClr val="009CA6"/>
      </a:accent4>
      <a:accent5>
        <a:srgbClr val="F31512"/>
      </a:accent5>
      <a:accent6>
        <a:srgbClr val="D1CCBD"/>
      </a:accent6>
      <a:hlink>
        <a:srgbClr val="9A3324"/>
      </a:hlink>
      <a:folHlink>
        <a:srgbClr val="FF4C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EBDE5D13C7C844895D4D0785CE1387" ma:contentTypeVersion="16" ma:contentTypeDescription="Create a new document." ma:contentTypeScope="" ma:versionID="dbdf93e8d38e87797be39c64e7f351a7">
  <xsd:schema xmlns:xsd="http://www.w3.org/2001/XMLSchema" xmlns:xs="http://www.w3.org/2001/XMLSchema" xmlns:p="http://schemas.microsoft.com/office/2006/metadata/properties" xmlns:ns2="b545358d-e310-4d04-b43f-541cad9994cd" xmlns:ns3="7a9f276f-f162-4cb8-9653-eafef4bd0861" targetNamespace="http://schemas.microsoft.com/office/2006/metadata/properties" ma:root="true" ma:fieldsID="a7a61707f5d29fb456a8791d374a35aa" ns2:_="" ns3:_="">
    <xsd:import namespace="b545358d-e310-4d04-b43f-541cad9994cd"/>
    <xsd:import namespace="7a9f276f-f162-4cb8-9653-eafef4bd086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45358d-e310-4d04-b43f-541cad9994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23913a5-fff7-4b25-bc4b-eac5b45096e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a9f276f-f162-4cb8-9653-eafef4bd086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1633779-304a-4fec-a556-a2839aab83d9}" ma:internalName="TaxCatchAll" ma:showField="CatchAllData" ma:web="7a9f276f-f162-4cb8-9653-eafef4bd08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a9f276f-f162-4cb8-9653-eafef4bd0861" xsi:nil="true"/>
    <lcf76f155ced4ddcb4097134ff3c332f xmlns="b545358d-e310-4d04-b43f-541cad9994c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968C0F8-4F0E-4C71-8701-1C40F7C9406B}"/>
</file>

<file path=customXml/itemProps2.xml><?xml version="1.0" encoding="utf-8"?>
<ds:datastoreItem xmlns:ds="http://schemas.openxmlformats.org/officeDocument/2006/customXml" ds:itemID="{E68D5546-E4AF-4FE8-9A26-E01FE67944CD}"/>
</file>

<file path=customXml/itemProps3.xml><?xml version="1.0" encoding="utf-8"?>
<ds:datastoreItem xmlns:ds="http://schemas.openxmlformats.org/officeDocument/2006/customXml" ds:itemID="{10081D7D-84FE-4173-AFAD-E3C21CA6070F}"/>
</file>

<file path=docProps/app.xml><?xml version="1.0" encoding="utf-8"?>
<Properties xmlns="http://schemas.openxmlformats.org/officeDocument/2006/extended-properties" xmlns:vt="http://schemas.openxmlformats.org/officeDocument/2006/docPropsVTypes">
  <TotalTime>0</TotalTime>
  <Words>5427</Words>
  <Application>Microsoft Macintosh PowerPoint</Application>
  <PresentationFormat>On-screen Show (4:3)</PresentationFormat>
  <Paragraphs>468</Paragraphs>
  <Slides>36</Slides>
  <Notes>36</Notes>
  <HiddenSlides>0</HiddenSlides>
  <MMClips>0</MMClips>
  <ScaleCrop>false</ScaleCrop>
  <HeadingPairs>
    <vt:vector size="8" baseType="variant">
      <vt:variant>
        <vt:lpstr>Fonts Used</vt:lpstr>
      </vt:variant>
      <vt:variant>
        <vt:i4>9</vt:i4>
      </vt:variant>
      <vt:variant>
        <vt:lpstr>Theme</vt:lpstr>
      </vt:variant>
      <vt:variant>
        <vt:i4>3</vt:i4>
      </vt:variant>
      <vt:variant>
        <vt:lpstr>Embedded OLE Servers</vt:lpstr>
      </vt:variant>
      <vt:variant>
        <vt:i4>1</vt:i4>
      </vt:variant>
      <vt:variant>
        <vt:lpstr>Slide Titles</vt:lpstr>
      </vt:variant>
      <vt:variant>
        <vt:i4>36</vt:i4>
      </vt:variant>
    </vt:vector>
  </HeadingPairs>
  <TitlesOfParts>
    <vt:vector size="49" baseType="lpstr">
      <vt:lpstr>Times New Roman</vt:lpstr>
      <vt:lpstr>Gill Sans</vt:lpstr>
      <vt:lpstr>Calibri</vt:lpstr>
      <vt:lpstr>Open Sans</vt:lpstr>
      <vt:lpstr>Arial</vt:lpstr>
      <vt:lpstr>Arial Rounded</vt:lpstr>
      <vt:lpstr>Courier New</vt:lpstr>
      <vt:lpstr>Oswald</vt:lpstr>
      <vt:lpstr>Noto Sans Symbols</vt:lpstr>
      <vt:lpstr>STC_Template_APR16</vt:lpstr>
      <vt:lpstr>4_STC_Template_APR16</vt:lpstr>
      <vt:lpstr>Save the Children PPT Theme</vt:lpstr>
      <vt:lpstr>Photoshop.Image.7</vt:lpstr>
      <vt:lpstr> 2. Alimentación y Lactancia para Niños Pequeños</vt:lpstr>
      <vt:lpstr>PowerPoint Presentation</vt:lpstr>
      <vt:lpstr>LACTANCIA </vt:lpstr>
      <vt:lpstr>OBJETIVOS DE LA SESIÓN </vt:lpstr>
      <vt:lpstr>Lactancia Materna = Supervivencia</vt:lpstr>
      <vt:lpstr>Importancia de la lactancia materna</vt:lpstr>
      <vt:lpstr>Beneficios de la lactancia materna </vt:lpstr>
      <vt:lpstr>Cómo funciona la lactancia materna </vt:lpstr>
      <vt:lpstr>La alimentación artificial siempre es arriesgada</vt:lpstr>
      <vt:lpstr>Mayores riesgos para los niños no amamantados</vt:lpstr>
      <vt:lpstr>Alimentación mixta </vt:lpstr>
      <vt:lpstr>Alimentación mixta </vt:lpstr>
      <vt:lpstr>Alimentación mixta </vt:lpstr>
      <vt:lpstr>Alimentación mixta </vt:lpstr>
      <vt:lpstr>Cómo funciona la lactancia materna</vt:lpstr>
      <vt:lpstr>¿Cómo funciona la lactancia maternal? </vt:lpstr>
      <vt:lpstr>Cómo funciona la lactancia materna </vt:lpstr>
      <vt:lpstr>PowerPoint Presentation</vt:lpstr>
      <vt:lpstr>Cómo funciona la lactancia materna </vt:lpstr>
      <vt:lpstr>Cómo funciona la lactancia materna </vt:lpstr>
      <vt:lpstr>Resultado de un apego deficiente  </vt:lpstr>
      <vt:lpstr>Resultado de un apego deficiente  </vt:lpstr>
      <vt:lpstr>Resultado de un apego deficiente </vt:lpstr>
      <vt:lpstr>Resultado de un mal apego</vt:lpstr>
      <vt:lpstr>Cómo funciona la lactancia materna </vt:lpstr>
      <vt:lpstr>Cómo funciona la lactancia materna </vt:lpstr>
      <vt:lpstr>Cómo funciona la lactancia materna </vt:lpstr>
      <vt:lpstr>PowerPoint Presentation</vt:lpstr>
      <vt:lpstr>PowerPoint Presentation</vt:lpstr>
      <vt:lpstr>Tipos de leche en polvo</vt:lpstr>
      <vt:lpstr>PowerPoint Presentation</vt:lpstr>
      <vt:lpstr>Comparación de tipos de leche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2. Alimentación y Lactancia para Niños Pequeños</dc:title>
  <cp:lastModifiedBy>Alison Donnelly</cp:lastModifiedBy>
  <cp:revision>1</cp:revision>
  <dcterms:created xsi:type="dcterms:W3CDTF">2014-09-26T12:20:23Z</dcterms:created>
  <dcterms:modified xsi:type="dcterms:W3CDTF">2021-12-03T11:53:03Z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0x010100EFEBDE5D13C7C844895D4D0785CE1387</vt:lpwstr>
  </property>
  <property fmtid="{D5CDD505-2E9C-101B-9397-08002B2CF9AE}" pid="3" name="AuthorIds_UIVersion_6144">
    <vt:lpwstr>39</vt:lpwstr>
  </property>
  <property fmtid="{D5CDD505-2E9C-101B-9397-08002B2CF9AE}" pid="4" name="AuthorIds_UIVersion_9216">
    <vt:lpwstr>2066</vt:lpwstr>
  </property>
  <property fmtid="{D5CDD505-2E9C-101B-9397-08002B2CF9AE}" pid="5" name="Order">
    <vt:r8>55200</vt:r8>
  </property>
  <property fmtid="{D5CDD505-2E9C-101B-9397-08002B2CF9AE}" pid="6" name="xd_Signature">
    <vt:bool>false</vt:bool>
  </property>
  <property fmtid="{D5CDD505-2E9C-101B-9397-08002B2CF9AE}" pid="7" name="xd_ProgID">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y fmtid="{D5CDD505-2E9C-101B-9397-08002B2CF9AE}" pid="12" name="_ExtendedDescription">
    <vt:lpwstr/>
  </property>
</Properties>
</file>