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4" r:id="rId2"/>
    <p:sldId id="607" r:id="rId3"/>
    <p:sldId id="623" r:id="rId4"/>
    <p:sldId id="2195" r:id="rId5"/>
    <p:sldId id="2196" r:id="rId6"/>
    <p:sldId id="2201" r:id="rId7"/>
    <p:sldId id="2203" r:id="rId8"/>
    <p:sldId id="2200" r:id="rId9"/>
    <p:sldId id="2202" r:id="rId10"/>
    <p:sldId id="2198" r:id="rId11"/>
    <p:sldId id="2205" r:id="rId12"/>
    <p:sldId id="2206" r:id="rId13"/>
    <p:sldId id="2208" r:id="rId14"/>
    <p:sldId id="2207" r:id="rId15"/>
    <p:sldId id="220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8CA719-FB66-4586-9973-BC89AD374673}" v="261" dt="2023-11-29T08:58:50.597"/>
    <p1510:client id="{90BC87FC-AE27-4CF8-90E6-311218613F72}" v="4" dt="2023-11-29T11:21:30.2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166" autoAdjust="0"/>
  </p:normalViewPr>
  <p:slideViewPr>
    <p:cSldViewPr snapToGrid="0">
      <p:cViewPr varScale="1">
        <p:scale>
          <a:sx n="87" d="100"/>
          <a:sy n="87" d="100"/>
        </p:scale>
        <p:origin x="480" y="67"/>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RINO, Masako" userId="00668209-5d79-4a35-ace5-e7909f6dde6e" providerId="ADAL" clId="{90BC87FC-AE27-4CF8-90E6-311218613F72}"/>
    <pc:docChg chg="custSel addSld modSld sldOrd">
      <pc:chgData name="HORINO, Masako" userId="00668209-5d79-4a35-ace5-e7909f6dde6e" providerId="ADAL" clId="{90BC87FC-AE27-4CF8-90E6-311218613F72}" dt="2023-11-29T11:26:48.910" v="852" actId="20577"/>
      <pc:docMkLst>
        <pc:docMk/>
      </pc:docMkLst>
      <pc:sldChg chg="modSp add mod">
        <pc:chgData name="HORINO, Masako" userId="00668209-5d79-4a35-ace5-e7909f6dde6e" providerId="ADAL" clId="{90BC87FC-AE27-4CF8-90E6-311218613F72}" dt="2023-11-29T11:08:47.538" v="272" actId="20577"/>
        <pc:sldMkLst>
          <pc:docMk/>
          <pc:sldMk cId="3373264457" sldId="2205"/>
        </pc:sldMkLst>
        <pc:spChg chg="mod">
          <ac:chgData name="HORINO, Masako" userId="00668209-5d79-4a35-ace5-e7909f6dde6e" providerId="ADAL" clId="{90BC87FC-AE27-4CF8-90E6-311218613F72}" dt="2023-11-29T11:05:34.601" v="15" actId="20577"/>
          <ac:spMkLst>
            <pc:docMk/>
            <pc:sldMk cId="3373264457" sldId="2205"/>
            <ac:spMk id="2" creationId="{2D268E66-376E-7650-B793-FB3930AA482F}"/>
          </ac:spMkLst>
        </pc:spChg>
        <pc:spChg chg="mod">
          <ac:chgData name="HORINO, Masako" userId="00668209-5d79-4a35-ace5-e7909f6dde6e" providerId="ADAL" clId="{90BC87FC-AE27-4CF8-90E6-311218613F72}" dt="2023-11-29T11:08:47.538" v="272" actId="20577"/>
          <ac:spMkLst>
            <pc:docMk/>
            <pc:sldMk cId="3373264457" sldId="2205"/>
            <ac:spMk id="3" creationId="{F885DA22-3841-7C79-1F48-CC45648A45D1}"/>
          </ac:spMkLst>
        </pc:spChg>
      </pc:sldChg>
      <pc:sldChg chg="addSp delSp modSp new mod">
        <pc:chgData name="HORINO, Masako" userId="00668209-5d79-4a35-ace5-e7909f6dde6e" providerId="ADAL" clId="{90BC87FC-AE27-4CF8-90E6-311218613F72}" dt="2023-11-29T11:26:48.910" v="852" actId="20577"/>
        <pc:sldMkLst>
          <pc:docMk/>
          <pc:sldMk cId="445871511" sldId="2206"/>
        </pc:sldMkLst>
        <pc:spChg chg="mod">
          <ac:chgData name="HORINO, Masako" userId="00668209-5d79-4a35-ace5-e7909f6dde6e" providerId="ADAL" clId="{90BC87FC-AE27-4CF8-90E6-311218613F72}" dt="2023-11-29T11:22:54.941" v="416" actId="14100"/>
          <ac:spMkLst>
            <pc:docMk/>
            <pc:sldMk cId="445871511" sldId="2206"/>
            <ac:spMk id="2" creationId="{62E52EAA-BBED-39A4-8940-573BF3071286}"/>
          </ac:spMkLst>
        </pc:spChg>
        <pc:spChg chg="mod">
          <ac:chgData name="HORINO, Masako" userId="00668209-5d79-4a35-ace5-e7909f6dde6e" providerId="ADAL" clId="{90BC87FC-AE27-4CF8-90E6-311218613F72}" dt="2023-11-29T11:26:48.910" v="852" actId="20577"/>
          <ac:spMkLst>
            <pc:docMk/>
            <pc:sldMk cId="445871511" sldId="2206"/>
            <ac:spMk id="3" creationId="{126E6854-5495-47D9-1A62-202F5DB9AF72}"/>
          </ac:spMkLst>
        </pc:spChg>
        <pc:picChg chg="add mod">
          <ac:chgData name="HORINO, Masako" userId="00668209-5d79-4a35-ace5-e7909f6dde6e" providerId="ADAL" clId="{90BC87FC-AE27-4CF8-90E6-311218613F72}" dt="2023-11-29T11:22:50.139" v="415" actId="14100"/>
          <ac:picMkLst>
            <pc:docMk/>
            <pc:sldMk cId="445871511" sldId="2206"/>
            <ac:picMk id="4" creationId="{26210712-B553-5AA5-3ADC-9340BDDA23BC}"/>
          </ac:picMkLst>
        </pc:picChg>
        <pc:picChg chg="add del mod">
          <ac:chgData name="HORINO, Masako" userId="00668209-5d79-4a35-ace5-e7909f6dde6e" providerId="ADAL" clId="{90BC87FC-AE27-4CF8-90E6-311218613F72}" dt="2023-11-29T11:22:32.228" v="411" actId="478"/>
          <ac:picMkLst>
            <pc:docMk/>
            <pc:sldMk cId="445871511" sldId="2206"/>
            <ac:picMk id="5" creationId="{BB10751B-A6D9-0324-4CFB-9EC4BE1D6528}"/>
          </ac:picMkLst>
        </pc:picChg>
        <pc:picChg chg="add del mod">
          <ac:chgData name="HORINO, Masako" userId="00668209-5d79-4a35-ace5-e7909f6dde6e" providerId="ADAL" clId="{90BC87FC-AE27-4CF8-90E6-311218613F72}" dt="2023-11-29T11:21:35.278" v="408" actId="478"/>
          <ac:picMkLst>
            <pc:docMk/>
            <pc:sldMk cId="445871511" sldId="2206"/>
            <ac:picMk id="6" creationId="{9694D978-3087-D916-33C4-71814598E725}"/>
          </ac:picMkLst>
        </pc:picChg>
        <pc:picChg chg="add mod">
          <ac:chgData name="HORINO, Masako" userId="00668209-5d79-4a35-ace5-e7909f6dde6e" providerId="ADAL" clId="{90BC87FC-AE27-4CF8-90E6-311218613F72}" dt="2023-11-29T11:22:43.626" v="413" actId="1076"/>
          <ac:picMkLst>
            <pc:docMk/>
            <pc:sldMk cId="445871511" sldId="2206"/>
            <ac:picMk id="8" creationId="{0741E49B-CBC2-DAF9-A49A-62CEBEB4AA3D}"/>
          </ac:picMkLst>
        </pc:picChg>
      </pc:sldChg>
      <pc:sldChg chg="addSp delSp modSp new mod">
        <pc:chgData name="HORINO, Masako" userId="00668209-5d79-4a35-ace5-e7909f6dde6e" providerId="ADAL" clId="{90BC87FC-AE27-4CF8-90E6-311218613F72}" dt="2023-11-29T11:20:06.592" v="401" actId="1076"/>
        <pc:sldMkLst>
          <pc:docMk/>
          <pc:sldMk cId="4185093769" sldId="2207"/>
        </pc:sldMkLst>
        <pc:spChg chg="del">
          <ac:chgData name="HORINO, Masako" userId="00668209-5d79-4a35-ace5-e7909f6dde6e" providerId="ADAL" clId="{90BC87FC-AE27-4CF8-90E6-311218613F72}" dt="2023-11-29T11:17:42.967" v="359" actId="478"/>
          <ac:spMkLst>
            <pc:docMk/>
            <pc:sldMk cId="4185093769" sldId="2207"/>
            <ac:spMk id="2" creationId="{26950704-50D0-5913-B87C-9AFC427B065B}"/>
          </ac:spMkLst>
        </pc:spChg>
        <pc:spChg chg="del">
          <ac:chgData name="HORINO, Masako" userId="00668209-5d79-4a35-ace5-e7909f6dde6e" providerId="ADAL" clId="{90BC87FC-AE27-4CF8-90E6-311218613F72}" dt="2023-11-29T11:17:45.329" v="360" actId="478"/>
          <ac:spMkLst>
            <pc:docMk/>
            <pc:sldMk cId="4185093769" sldId="2207"/>
            <ac:spMk id="3" creationId="{7B2C97F0-2E20-6B68-E01B-898EC0AE7BD9}"/>
          </ac:spMkLst>
        </pc:spChg>
        <pc:picChg chg="add mod">
          <ac:chgData name="HORINO, Masako" userId="00668209-5d79-4a35-ace5-e7909f6dde6e" providerId="ADAL" clId="{90BC87FC-AE27-4CF8-90E6-311218613F72}" dt="2023-11-29T11:20:02.966" v="400" actId="1076"/>
          <ac:picMkLst>
            <pc:docMk/>
            <pc:sldMk cId="4185093769" sldId="2207"/>
            <ac:picMk id="5" creationId="{0CE814FA-501A-947F-F61B-01EB26FE5D4A}"/>
          </ac:picMkLst>
        </pc:picChg>
        <pc:picChg chg="add mod">
          <ac:chgData name="HORINO, Masako" userId="00668209-5d79-4a35-ace5-e7909f6dde6e" providerId="ADAL" clId="{90BC87FC-AE27-4CF8-90E6-311218613F72}" dt="2023-11-29T11:20:06.592" v="401" actId="1076"/>
          <ac:picMkLst>
            <pc:docMk/>
            <pc:sldMk cId="4185093769" sldId="2207"/>
            <ac:picMk id="7" creationId="{6FCA1133-CDEA-9E0E-3F82-C56F299FBDAB}"/>
          </ac:picMkLst>
        </pc:picChg>
      </pc:sldChg>
      <pc:sldChg chg="addSp delSp modSp new mod ord">
        <pc:chgData name="HORINO, Masako" userId="00668209-5d79-4a35-ace5-e7909f6dde6e" providerId="ADAL" clId="{90BC87FC-AE27-4CF8-90E6-311218613F72}" dt="2023-11-29T11:19:45.223" v="399" actId="122"/>
        <pc:sldMkLst>
          <pc:docMk/>
          <pc:sldMk cId="2793403143" sldId="2208"/>
        </pc:sldMkLst>
        <pc:spChg chg="del">
          <ac:chgData name="HORINO, Masako" userId="00668209-5d79-4a35-ace5-e7909f6dde6e" providerId="ADAL" clId="{90BC87FC-AE27-4CF8-90E6-311218613F72}" dt="2023-11-29T11:18:19.850" v="366" actId="478"/>
          <ac:spMkLst>
            <pc:docMk/>
            <pc:sldMk cId="2793403143" sldId="2208"/>
            <ac:spMk id="2" creationId="{27F9F861-6FE2-4791-B2E4-E90FD8F63C6A}"/>
          </ac:spMkLst>
        </pc:spChg>
        <pc:spChg chg="del">
          <ac:chgData name="HORINO, Masako" userId="00668209-5d79-4a35-ace5-e7909f6dde6e" providerId="ADAL" clId="{90BC87FC-AE27-4CF8-90E6-311218613F72}" dt="2023-11-29T11:18:47.380" v="371" actId="478"/>
          <ac:spMkLst>
            <pc:docMk/>
            <pc:sldMk cId="2793403143" sldId="2208"/>
            <ac:spMk id="3" creationId="{D8012B92-519F-4617-B621-2F5D37E43667}"/>
          </ac:spMkLst>
        </pc:spChg>
        <pc:spChg chg="add mod">
          <ac:chgData name="HORINO, Masako" userId="00668209-5d79-4a35-ace5-e7909f6dde6e" providerId="ADAL" clId="{90BC87FC-AE27-4CF8-90E6-311218613F72}" dt="2023-11-29T11:19:45.223" v="399" actId="122"/>
          <ac:spMkLst>
            <pc:docMk/>
            <pc:sldMk cId="2793403143" sldId="2208"/>
            <ac:spMk id="8" creationId="{7B4CDA8A-1569-8BC6-554D-A00F9D6A847C}"/>
          </ac:spMkLst>
        </pc:spChg>
        <pc:picChg chg="add mod">
          <ac:chgData name="HORINO, Masako" userId="00668209-5d79-4a35-ace5-e7909f6dde6e" providerId="ADAL" clId="{90BC87FC-AE27-4CF8-90E6-311218613F72}" dt="2023-11-29T11:18:16.653" v="365" actId="1076"/>
          <ac:picMkLst>
            <pc:docMk/>
            <pc:sldMk cId="2793403143" sldId="2208"/>
            <ac:picMk id="5" creationId="{4E409B71-3B8D-212E-083D-8CD2D1EB990A}"/>
          </ac:picMkLst>
        </pc:picChg>
        <pc:picChg chg="add mod">
          <ac:chgData name="HORINO, Masako" userId="00668209-5d79-4a35-ace5-e7909f6dde6e" providerId="ADAL" clId="{90BC87FC-AE27-4CF8-90E6-311218613F72}" dt="2023-11-29T11:18:42.843" v="370" actId="1076"/>
          <ac:picMkLst>
            <pc:docMk/>
            <pc:sldMk cId="2793403143" sldId="2208"/>
            <ac:picMk id="7" creationId="{B8E21DC4-D8BB-1852-985A-355923024B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DB6004-25BB-496C-BE4F-B8246E69EE51}"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08800-B687-4544-9963-620E21C7B0E3}" type="slidenum">
              <a:rPr lang="en-US" smtClean="0"/>
              <a:t>‹#›</a:t>
            </a:fld>
            <a:endParaRPr lang="en-US"/>
          </a:p>
        </p:txBody>
      </p:sp>
    </p:spTree>
    <p:extLst>
      <p:ext uri="{BB962C8B-B14F-4D97-AF65-F5344CB8AC3E}">
        <p14:creationId xmlns:p14="http://schemas.microsoft.com/office/powerpoint/2010/main" val="1329024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08800-B687-4544-9963-620E21C7B0E3}" type="slidenum">
              <a:rPr lang="en-US" smtClean="0"/>
              <a:t>1</a:t>
            </a:fld>
            <a:endParaRPr lang="en-US"/>
          </a:p>
        </p:txBody>
      </p:sp>
    </p:spTree>
    <p:extLst>
      <p:ext uri="{BB962C8B-B14F-4D97-AF65-F5344CB8AC3E}">
        <p14:creationId xmlns:p14="http://schemas.microsoft.com/office/powerpoint/2010/main" val="2326550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a:t>
            </a:r>
          </a:p>
          <a:p>
            <a:endParaRPr lang="en-US" dirty="0"/>
          </a:p>
        </p:txBody>
      </p:sp>
      <p:sp>
        <p:nvSpPr>
          <p:cNvPr id="4" name="Slide Number Placeholder 3"/>
          <p:cNvSpPr>
            <a:spLocks noGrp="1"/>
          </p:cNvSpPr>
          <p:nvPr>
            <p:ph type="sldNum" sz="quarter" idx="5"/>
          </p:nvPr>
        </p:nvSpPr>
        <p:spPr/>
        <p:txBody>
          <a:bodyPr/>
          <a:lstStyle/>
          <a:p>
            <a:fld id="{D2D8BC0E-B61B-394B-96A3-BEA4B9914D8B}" type="slidenum">
              <a:rPr lang="en-IL" smtClean="0"/>
              <a:t>2</a:t>
            </a:fld>
            <a:endParaRPr lang="en-IL"/>
          </a:p>
        </p:txBody>
      </p:sp>
    </p:spTree>
    <p:extLst>
      <p:ext uri="{BB962C8B-B14F-4D97-AF65-F5344CB8AC3E}">
        <p14:creationId xmlns:p14="http://schemas.microsoft.com/office/powerpoint/2010/main" val="261520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Each year, UNRWA conducts School Entrance Health Screening for the 1</a:t>
            </a:r>
            <a:r>
              <a:rPr lang="en-US" sz="1800" baseline="30000" dirty="0">
                <a:effectLst/>
                <a:latin typeface="Times New Roman" panose="02020603050405020304" pitchFamily="18" charset="0"/>
                <a:ea typeface="Yu Mincho" panose="02020400000000000000" pitchFamily="18" charset="-128"/>
                <a:cs typeface="Times New Roman" panose="02020603050405020304" pitchFamily="18" charset="0"/>
              </a:rPr>
              <a:t>st</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graders at UNRWA clinics between April and September.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In May of 2023, the UNRWA decided to conduct a survey to assess family food security level of 1</a:t>
            </a:r>
            <a:r>
              <a:rPr lang="en-US" sz="1800" baseline="30000" dirty="0">
                <a:effectLst/>
                <a:latin typeface="Times New Roman" panose="02020603050405020304" pitchFamily="18" charset="0"/>
                <a:ea typeface="Yu Mincho" panose="02020400000000000000" pitchFamily="18" charset="-128"/>
                <a:cs typeface="Times New Roman" panose="02020603050405020304" pitchFamily="18" charset="0"/>
              </a:rPr>
              <a:t>st</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graders.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The data collection was conducted from July to the first week of September.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Every 3</a:t>
            </a:r>
            <a:r>
              <a:rPr lang="en-US" sz="1800" baseline="30000" dirty="0">
                <a:effectLst/>
                <a:latin typeface="Times New Roman" panose="02020603050405020304" pitchFamily="18" charset="0"/>
                <a:ea typeface="Yu Mincho" panose="02020400000000000000" pitchFamily="18" charset="-128"/>
                <a:cs typeface="Times New Roman" panose="02020603050405020304" pitchFamily="18" charset="0"/>
              </a:rPr>
              <a:t>rd</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child was systematically recruited to be in a study from 6 HCs actively screening.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3229 children were enrolled in the study, which is roughly 10% of 1</a:t>
            </a:r>
            <a:r>
              <a:rPr lang="en-US" sz="1800" baseline="30000" dirty="0">
                <a:effectLst/>
                <a:latin typeface="Times New Roman" panose="02020603050405020304" pitchFamily="18" charset="0"/>
                <a:ea typeface="Yu Mincho" panose="02020400000000000000" pitchFamily="18" charset="-128"/>
                <a:cs typeface="Times New Roman" panose="02020603050405020304" pitchFamily="18" charset="0"/>
              </a:rPr>
              <a:t>st</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graders enrolled in UNRWA schools in Gaza.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Data was collected on child anthropometry, hemoglobin, food frequency, and household food security, measured by the Arab Family Food Security Score which has been validated and used frequently to measure food insecurity levels among Arab families.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2D8BC0E-B61B-394B-96A3-BEA4B9914D8B}" type="slidenum">
              <a:rPr lang="en-IL" smtClean="0"/>
              <a:t>4</a:t>
            </a:fld>
            <a:endParaRPr lang="en-IL"/>
          </a:p>
        </p:txBody>
      </p:sp>
    </p:spTree>
    <p:extLst>
      <p:ext uri="{BB962C8B-B14F-4D97-AF65-F5344CB8AC3E}">
        <p14:creationId xmlns:p14="http://schemas.microsoft.com/office/powerpoint/2010/main" val="792419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Among the families with a young children, 84 % relied on food assistance, 33% were moderately food insecure and 43% were severely food insecure. </a:t>
            </a:r>
          </a:p>
          <a:p>
            <a:pPr marL="0" marR="0">
              <a:spcBef>
                <a:spcPts val="0"/>
              </a:spcBef>
              <a:spcAft>
                <a:spcPts val="0"/>
              </a:spcAft>
            </a:pP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Among children, 3% was stunted and 5% was wasted and 25% of children were anemic.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D8BC0E-B61B-394B-96A3-BEA4B9914D8B}" type="slidenum">
              <a:rPr lang="en-IL" smtClean="0"/>
              <a:t>5</a:t>
            </a:fld>
            <a:endParaRPr lang="en-IL"/>
          </a:p>
        </p:txBody>
      </p:sp>
    </p:spTree>
    <p:extLst>
      <p:ext uri="{BB962C8B-B14F-4D97-AF65-F5344CB8AC3E}">
        <p14:creationId xmlns:p14="http://schemas.microsoft.com/office/powerpoint/2010/main" val="2277261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This is a distribution of weight-for-height z-score among 1</a:t>
            </a:r>
            <a:r>
              <a:rPr lang="en-US" sz="1800" baseline="30000" dirty="0">
                <a:effectLst/>
                <a:latin typeface="Times New Roman" panose="02020603050405020304" pitchFamily="18" charset="0"/>
                <a:ea typeface="Yu Mincho" panose="02020400000000000000" pitchFamily="18" charset="-128"/>
                <a:cs typeface="Times New Roman" panose="02020603050405020304" pitchFamily="18" charset="0"/>
              </a:rPr>
              <a:t>st</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graders. As you can see, the distribution of children in Gaza is shifted to the left compared to the WHO media. With the current situation in Gaza, with massive destruction, dislocation, limited access to water and food supplies, the distribution is expected to shift further to the left.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D8BC0E-B61B-394B-96A3-BEA4B9914D8B}" type="slidenum">
              <a:rPr kumimoji="0" lang="en-I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I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3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The study reveals that families in Gaza were heavily dependent on food aid, highly food insecure, and marginally nourished with undernourished children especially in the families with severe food insecurity.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However with the massive disruption, dislocation, without very limited supply of water, fuel and food aid and medical supplies, families and children in Gaza risk dehydration, starvation, infectious disease and mortality.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2D8BC0E-B61B-394B-96A3-BEA4B9914D8B}" type="slidenum">
              <a:rPr lang="en-IL" smtClean="0"/>
              <a:t>10</a:t>
            </a:fld>
            <a:endParaRPr lang="en-IL"/>
          </a:p>
        </p:txBody>
      </p:sp>
    </p:spTree>
    <p:extLst>
      <p:ext uri="{BB962C8B-B14F-4D97-AF65-F5344CB8AC3E}">
        <p14:creationId xmlns:p14="http://schemas.microsoft.com/office/powerpoint/2010/main" val="1179872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The study reveals that families in Gaza were heavily dependent on food aid, highly food insecure, and marginally nourished with undernourished children especially in the families with severe food insecurity.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However with the massive disruption, dislocation, without very limited supply of water, fuel and food aid and medical supplies, families and children in Gaza risk dehydration, starvation, infectious disease and mortality.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2D8BC0E-B61B-394B-96A3-BEA4B9914D8B}" type="slidenum">
              <a:rPr lang="en-IL" smtClean="0"/>
              <a:t>11</a:t>
            </a:fld>
            <a:endParaRPr lang="en-IL"/>
          </a:p>
        </p:txBody>
      </p:sp>
    </p:spTree>
    <p:extLst>
      <p:ext uri="{BB962C8B-B14F-4D97-AF65-F5344CB8AC3E}">
        <p14:creationId xmlns:p14="http://schemas.microsoft.com/office/powerpoint/2010/main" val="157471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A118-BEBA-4DC6-A34D-C37B64C210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1665F-4126-4296-8C5B-24F36C00F6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237BC2-5CC9-4BC4-9C8D-C40CBC5073E9}"/>
              </a:ext>
            </a:extLst>
          </p:cNvPr>
          <p:cNvSpPr>
            <a:spLocks noGrp="1"/>
          </p:cNvSpPr>
          <p:nvPr>
            <p:ph type="dt" sz="half" idx="10"/>
          </p:nvPr>
        </p:nvSpPr>
        <p:spPr/>
        <p:txBody>
          <a:bodyPr/>
          <a:lstStyle/>
          <a:p>
            <a:fld id="{EA02392C-9590-4310-A3F7-2B3FF983FE5B}" type="datetimeFigureOut">
              <a:rPr lang="en-US" smtClean="0"/>
              <a:t>11/29/2023</a:t>
            </a:fld>
            <a:endParaRPr lang="en-US"/>
          </a:p>
        </p:txBody>
      </p:sp>
      <p:sp>
        <p:nvSpPr>
          <p:cNvPr id="5" name="Footer Placeholder 4">
            <a:extLst>
              <a:ext uri="{FF2B5EF4-FFF2-40B4-BE49-F238E27FC236}">
                <a16:creationId xmlns:a16="http://schemas.microsoft.com/office/drawing/2014/main" id="{DE642A24-218F-4245-90D6-1F12B5C9A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892CC-A507-4D15-83AD-585AEB64C653}"/>
              </a:ext>
            </a:extLst>
          </p:cNvPr>
          <p:cNvSpPr>
            <a:spLocks noGrp="1"/>
          </p:cNvSpPr>
          <p:nvPr>
            <p:ph type="sldNum" sz="quarter" idx="12"/>
          </p:nvPr>
        </p:nvSpPr>
        <p:spPr/>
        <p:txBody>
          <a:bodyPr/>
          <a:lstStyle/>
          <a:p>
            <a:fld id="{49CED6CF-72D0-417E-B27C-A2CA4037E6D2}" type="slidenum">
              <a:rPr lang="en-US" smtClean="0"/>
              <a:t>‹#›</a:t>
            </a:fld>
            <a:endParaRPr lang="en-US"/>
          </a:p>
        </p:txBody>
      </p:sp>
    </p:spTree>
    <p:extLst>
      <p:ext uri="{BB962C8B-B14F-4D97-AF65-F5344CB8AC3E}">
        <p14:creationId xmlns:p14="http://schemas.microsoft.com/office/powerpoint/2010/main" val="46689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FC66A-8C13-475E-88E1-75F7079EC0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3E9926-3264-4E9D-B578-E42D534F5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0E4DD-2AD4-45FB-A488-298A609C76B6}"/>
              </a:ext>
            </a:extLst>
          </p:cNvPr>
          <p:cNvSpPr>
            <a:spLocks noGrp="1"/>
          </p:cNvSpPr>
          <p:nvPr>
            <p:ph type="dt" sz="half" idx="10"/>
          </p:nvPr>
        </p:nvSpPr>
        <p:spPr/>
        <p:txBody>
          <a:bodyPr/>
          <a:lstStyle/>
          <a:p>
            <a:fld id="{EA02392C-9590-4310-A3F7-2B3FF983FE5B}" type="datetimeFigureOut">
              <a:rPr lang="en-US" smtClean="0"/>
              <a:t>11/29/2023</a:t>
            </a:fld>
            <a:endParaRPr lang="en-US"/>
          </a:p>
        </p:txBody>
      </p:sp>
      <p:sp>
        <p:nvSpPr>
          <p:cNvPr id="5" name="Footer Placeholder 4">
            <a:extLst>
              <a:ext uri="{FF2B5EF4-FFF2-40B4-BE49-F238E27FC236}">
                <a16:creationId xmlns:a16="http://schemas.microsoft.com/office/drawing/2014/main" id="{B8F80E98-A59C-4CB4-A2F1-09FFAD6BF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7C9B5-5644-469E-BA5A-5314982B4C81}"/>
              </a:ext>
            </a:extLst>
          </p:cNvPr>
          <p:cNvSpPr>
            <a:spLocks noGrp="1"/>
          </p:cNvSpPr>
          <p:nvPr>
            <p:ph type="sldNum" sz="quarter" idx="12"/>
          </p:nvPr>
        </p:nvSpPr>
        <p:spPr/>
        <p:txBody>
          <a:bodyPr/>
          <a:lstStyle/>
          <a:p>
            <a:fld id="{49CED6CF-72D0-417E-B27C-A2CA4037E6D2}" type="slidenum">
              <a:rPr lang="en-US" smtClean="0"/>
              <a:t>‹#›</a:t>
            </a:fld>
            <a:endParaRPr lang="en-US"/>
          </a:p>
        </p:txBody>
      </p:sp>
    </p:spTree>
    <p:extLst>
      <p:ext uri="{BB962C8B-B14F-4D97-AF65-F5344CB8AC3E}">
        <p14:creationId xmlns:p14="http://schemas.microsoft.com/office/powerpoint/2010/main" val="253099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168D60-F697-4BB0-9F3C-D582714A43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CB5B26-3C5E-4E03-813A-DBDB9B88D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6E66F-7DB2-4032-9B79-3361F02E8AE0}"/>
              </a:ext>
            </a:extLst>
          </p:cNvPr>
          <p:cNvSpPr>
            <a:spLocks noGrp="1"/>
          </p:cNvSpPr>
          <p:nvPr>
            <p:ph type="dt" sz="half" idx="10"/>
          </p:nvPr>
        </p:nvSpPr>
        <p:spPr/>
        <p:txBody>
          <a:bodyPr/>
          <a:lstStyle/>
          <a:p>
            <a:fld id="{EA02392C-9590-4310-A3F7-2B3FF983FE5B}" type="datetimeFigureOut">
              <a:rPr lang="en-US" smtClean="0"/>
              <a:t>11/29/2023</a:t>
            </a:fld>
            <a:endParaRPr lang="en-US"/>
          </a:p>
        </p:txBody>
      </p:sp>
      <p:sp>
        <p:nvSpPr>
          <p:cNvPr id="5" name="Footer Placeholder 4">
            <a:extLst>
              <a:ext uri="{FF2B5EF4-FFF2-40B4-BE49-F238E27FC236}">
                <a16:creationId xmlns:a16="http://schemas.microsoft.com/office/drawing/2014/main" id="{523EDE57-83F2-4923-A376-FBEA3E0BE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12DFB-6564-4361-9B66-87EA6013C272}"/>
              </a:ext>
            </a:extLst>
          </p:cNvPr>
          <p:cNvSpPr>
            <a:spLocks noGrp="1"/>
          </p:cNvSpPr>
          <p:nvPr>
            <p:ph type="sldNum" sz="quarter" idx="12"/>
          </p:nvPr>
        </p:nvSpPr>
        <p:spPr/>
        <p:txBody>
          <a:bodyPr/>
          <a:lstStyle/>
          <a:p>
            <a:fld id="{49CED6CF-72D0-417E-B27C-A2CA4037E6D2}" type="slidenum">
              <a:rPr lang="en-US" smtClean="0"/>
              <a:t>‹#›</a:t>
            </a:fld>
            <a:endParaRPr lang="en-US"/>
          </a:p>
        </p:txBody>
      </p:sp>
    </p:spTree>
    <p:extLst>
      <p:ext uri="{BB962C8B-B14F-4D97-AF65-F5344CB8AC3E}">
        <p14:creationId xmlns:p14="http://schemas.microsoft.com/office/powerpoint/2010/main" val="201450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BB77-A758-4562-90A8-12D3434232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F9FB6D-3887-4903-8E00-7BE72A1681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BA9FA-D3CC-4F29-8E22-3E54388EC754}"/>
              </a:ext>
            </a:extLst>
          </p:cNvPr>
          <p:cNvSpPr>
            <a:spLocks noGrp="1"/>
          </p:cNvSpPr>
          <p:nvPr>
            <p:ph type="dt" sz="half" idx="10"/>
          </p:nvPr>
        </p:nvSpPr>
        <p:spPr/>
        <p:txBody>
          <a:bodyPr/>
          <a:lstStyle/>
          <a:p>
            <a:fld id="{EA02392C-9590-4310-A3F7-2B3FF983FE5B}" type="datetimeFigureOut">
              <a:rPr lang="en-US" smtClean="0"/>
              <a:t>11/29/2023</a:t>
            </a:fld>
            <a:endParaRPr lang="en-US"/>
          </a:p>
        </p:txBody>
      </p:sp>
      <p:sp>
        <p:nvSpPr>
          <p:cNvPr id="5" name="Footer Placeholder 4">
            <a:extLst>
              <a:ext uri="{FF2B5EF4-FFF2-40B4-BE49-F238E27FC236}">
                <a16:creationId xmlns:a16="http://schemas.microsoft.com/office/drawing/2014/main" id="{CBE47A5E-CC50-4F24-B49C-9640ED4F3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46A4E-64B3-4A9B-842E-DADED57DD729}"/>
              </a:ext>
            </a:extLst>
          </p:cNvPr>
          <p:cNvSpPr>
            <a:spLocks noGrp="1"/>
          </p:cNvSpPr>
          <p:nvPr>
            <p:ph type="sldNum" sz="quarter" idx="12"/>
          </p:nvPr>
        </p:nvSpPr>
        <p:spPr/>
        <p:txBody>
          <a:bodyPr/>
          <a:lstStyle/>
          <a:p>
            <a:fld id="{49CED6CF-72D0-417E-B27C-A2CA4037E6D2}" type="slidenum">
              <a:rPr lang="en-US" smtClean="0"/>
              <a:t>‹#›</a:t>
            </a:fld>
            <a:endParaRPr lang="en-US"/>
          </a:p>
        </p:txBody>
      </p:sp>
    </p:spTree>
    <p:extLst>
      <p:ext uri="{BB962C8B-B14F-4D97-AF65-F5344CB8AC3E}">
        <p14:creationId xmlns:p14="http://schemas.microsoft.com/office/powerpoint/2010/main" val="117962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ED2D-E7F1-4C06-B5FF-30E1E2AA3E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B4DBAE-DA24-44A6-A9E2-1F8105320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1D7A7-6FAE-4F1F-8E68-CB41FF3E4AF3}"/>
              </a:ext>
            </a:extLst>
          </p:cNvPr>
          <p:cNvSpPr>
            <a:spLocks noGrp="1"/>
          </p:cNvSpPr>
          <p:nvPr>
            <p:ph type="dt" sz="half" idx="10"/>
          </p:nvPr>
        </p:nvSpPr>
        <p:spPr/>
        <p:txBody>
          <a:bodyPr/>
          <a:lstStyle/>
          <a:p>
            <a:fld id="{EA02392C-9590-4310-A3F7-2B3FF983FE5B}" type="datetimeFigureOut">
              <a:rPr lang="en-US" smtClean="0"/>
              <a:t>11/29/2023</a:t>
            </a:fld>
            <a:endParaRPr lang="en-US"/>
          </a:p>
        </p:txBody>
      </p:sp>
      <p:sp>
        <p:nvSpPr>
          <p:cNvPr id="5" name="Footer Placeholder 4">
            <a:extLst>
              <a:ext uri="{FF2B5EF4-FFF2-40B4-BE49-F238E27FC236}">
                <a16:creationId xmlns:a16="http://schemas.microsoft.com/office/drawing/2014/main" id="{BFF7DE44-AE33-45B0-9925-0E3B19E7C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6E7D7-CE57-431F-9EF9-A4698A4E7D05}"/>
              </a:ext>
            </a:extLst>
          </p:cNvPr>
          <p:cNvSpPr>
            <a:spLocks noGrp="1"/>
          </p:cNvSpPr>
          <p:nvPr>
            <p:ph type="sldNum" sz="quarter" idx="12"/>
          </p:nvPr>
        </p:nvSpPr>
        <p:spPr/>
        <p:txBody>
          <a:bodyPr/>
          <a:lstStyle/>
          <a:p>
            <a:fld id="{49CED6CF-72D0-417E-B27C-A2CA4037E6D2}" type="slidenum">
              <a:rPr lang="en-US" smtClean="0"/>
              <a:t>‹#›</a:t>
            </a:fld>
            <a:endParaRPr lang="en-US"/>
          </a:p>
        </p:txBody>
      </p:sp>
    </p:spTree>
    <p:extLst>
      <p:ext uri="{BB962C8B-B14F-4D97-AF65-F5344CB8AC3E}">
        <p14:creationId xmlns:p14="http://schemas.microsoft.com/office/powerpoint/2010/main" val="3717523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DC8A6-343D-4079-8CA1-E0AFD47CED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EB909-A769-41E6-B17D-223AAA150E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A67F44-D4F1-4362-B9C8-B0DAA9B155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32CCC-0765-4394-8383-CA82CD53DE49}"/>
              </a:ext>
            </a:extLst>
          </p:cNvPr>
          <p:cNvSpPr>
            <a:spLocks noGrp="1"/>
          </p:cNvSpPr>
          <p:nvPr>
            <p:ph type="dt" sz="half" idx="10"/>
          </p:nvPr>
        </p:nvSpPr>
        <p:spPr/>
        <p:txBody>
          <a:bodyPr/>
          <a:lstStyle/>
          <a:p>
            <a:fld id="{EA02392C-9590-4310-A3F7-2B3FF983FE5B}" type="datetimeFigureOut">
              <a:rPr lang="en-US" smtClean="0"/>
              <a:t>11/29/2023</a:t>
            </a:fld>
            <a:endParaRPr lang="en-US"/>
          </a:p>
        </p:txBody>
      </p:sp>
      <p:sp>
        <p:nvSpPr>
          <p:cNvPr id="6" name="Footer Placeholder 5">
            <a:extLst>
              <a:ext uri="{FF2B5EF4-FFF2-40B4-BE49-F238E27FC236}">
                <a16:creationId xmlns:a16="http://schemas.microsoft.com/office/drawing/2014/main" id="{80788888-A2D2-4B55-8AF7-1D64D8AB4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959BF-55D0-4DB7-81E7-8EBD52D1BC83}"/>
              </a:ext>
            </a:extLst>
          </p:cNvPr>
          <p:cNvSpPr>
            <a:spLocks noGrp="1"/>
          </p:cNvSpPr>
          <p:nvPr>
            <p:ph type="sldNum" sz="quarter" idx="12"/>
          </p:nvPr>
        </p:nvSpPr>
        <p:spPr/>
        <p:txBody>
          <a:bodyPr/>
          <a:lstStyle/>
          <a:p>
            <a:fld id="{49CED6CF-72D0-417E-B27C-A2CA4037E6D2}" type="slidenum">
              <a:rPr lang="en-US" smtClean="0"/>
              <a:t>‹#›</a:t>
            </a:fld>
            <a:endParaRPr lang="en-US"/>
          </a:p>
        </p:txBody>
      </p:sp>
    </p:spTree>
    <p:extLst>
      <p:ext uri="{BB962C8B-B14F-4D97-AF65-F5344CB8AC3E}">
        <p14:creationId xmlns:p14="http://schemas.microsoft.com/office/powerpoint/2010/main" val="262378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50C0-6D4E-473F-97B0-5F44CAD301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9335EE-EFE3-4111-90B8-FA3661C597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AF0802-106C-445E-BA81-407AFCE477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F8A468-CF75-4B29-A411-B268E30F4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EED3EC-9BFC-404C-A210-8282971B90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A3A0B2-76F4-481E-B08D-4C8612FB968F}"/>
              </a:ext>
            </a:extLst>
          </p:cNvPr>
          <p:cNvSpPr>
            <a:spLocks noGrp="1"/>
          </p:cNvSpPr>
          <p:nvPr>
            <p:ph type="dt" sz="half" idx="10"/>
          </p:nvPr>
        </p:nvSpPr>
        <p:spPr/>
        <p:txBody>
          <a:bodyPr/>
          <a:lstStyle/>
          <a:p>
            <a:fld id="{EA02392C-9590-4310-A3F7-2B3FF983FE5B}" type="datetimeFigureOut">
              <a:rPr lang="en-US" smtClean="0"/>
              <a:t>11/29/2023</a:t>
            </a:fld>
            <a:endParaRPr lang="en-US"/>
          </a:p>
        </p:txBody>
      </p:sp>
      <p:sp>
        <p:nvSpPr>
          <p:cNvPr id="8" name="Footer Placeholder 7">
            <a:extLst>
              <a:ext uri="{FF2B5EF4-FFF2-40B4-BE49-F238E27FC236}">
                <a16:creationId xmlns:a16="http://schemas.microsoft.com/office/drawing/2014/main" id="{A6628BA4-9266-4A34-A43F-DD58C779A8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8034E6-D49A-4606-B8E3-A8098697E9DD}"/>
              </a:ext>
            </a:extLst>
          </p:cNvPr>
          <p:cNvSpPr>
            <a:spLocks noGrp="1"/>
          </p:cNvSpPr>
          <p:nvPr>
            <p:ph type="sldNum" sz="quarter" idx="12"/>
          </p:nvPr>
        </p:nvSpPr>
        <p:spPr/>
        <p:txBody>
          <a:bodyPr/>
          <a:lstStyle/>
          <a:p>
            <a:fld id="{49CED6CF-72D0-417E-B27C-A2CA4037E6D2}" type="slidenum">
              <a:rPr lang="en-US" smtClean="0"/>
              <a:t>‹#›</a:t>
            </a:fld>
            <a:endParaRPr lang="en-US"/>
          </a:p>
        </p:txBody>
      </p:sp>
    </p:spTree>
    <p:extLst>
      <p:ext uri="{BB962C8B-B14F-4D97-AF65-F5344CB8AC3E}">
        <p14:creationId xmlns:p14="http://schemas.microsoft.com/office/powerpoint/2010/main" val="2306610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0C27E-F5E4-41FA-A01E-5DDCF460D7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936A63-44EF-4346-9857-D2AF106035FE}"/>
              </a:ext>
            </a:extLst>
          </p:cNvPr>
          <p:cNvSpPr>
            <a:spLocks noGrp="1"/>
          </p:cNvSpPr>
          <p:nvPr>
            <p:ph type="dt" sz="half" idx="10"/>
          </p:nvPr>
        </p:nvSpPr>
        <p:spPr/>
        <p:txBody>
          <a:bodyPr/>
          <a:lstStyle/>
          <a:p>
            <a:fld id="{EA02392C-9590-4310-A3F7-2B3FF983FE5B}" type="datetimeFigureOut">
              <a:rPr lang="en-US" smtClean="0"/>
              <a:t>11/29/2023</a:t>
            </a:fld>
            <a:endParaRPr lang="en-US"/>
          </a:p>
        </p:txBody>
      </p:sp>
      <p:sp>
        <p:nvSpPr>
          <p:cNvPr id="4" name="Footer Placeholder 3">
            <a:extLst>
              <a:ext uri="{FF2B5EF4-FFF2-40B4-BE49-F238E27FC236}">
                <a16:creationId xmlns:a16="http://schemas.microsoft.com/office/drawing/2014/main" id="{EFFC0A3B-90C0-403E-A0FC-5961008D7B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3B6A39-740A-43D2-8271-7180CF941180}"/>
              </a:ext>
            </a:extLst>
          </p:cNvPr>
          <p:cNvSpPr>
            <a:spLocks noGrp="1"/>
          </p:cNvSpPr>
          <p:nvPr>
            <p:ph type="sldNum" sz="quarter" idx="12"/>
          </p:nvPr>
        </p:nvSpPr>
        <p:spPr/>
        <p:txBody>
          <a:bodyPr/>
          <a:lstStyle/>
          <a:p>
            <a:fld id="{49CED6CF-72D0-417E-B27C-A2CA4037E6D2}" type="slidenum">
              <a:rPr lang="en-US" smtClean="0"/>
              <a:t>‹#›</a:t>
            </a:fld>
            <a:endParaRPr lang="en-US"/>
          </a:p>
        </p:txBody>
      </p:sp>
    </p:spTree>
    <p:extLst>
      <p:ext uri="{BB962C8B-B14F-4D97-AF65-F5344CB8AC3E}">
        <p14:creationId xmlns:p14="http://schemas.microsoft.com/office/powerpoint/2010/main" val="2271247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F78D7-F98A-4D7C-B48F-250E5BC4C38C}"/>
              </a:ext>
            </a:extLst>
          </p:cNvPr>
          <p:cNvSpPr>
            <a:spLocks noGrp="1"/>
          </p:cNvSpPr>
          <p:nvPr>
            <p:ph type="dt" sz="half" idx="10"/>
          </p:nvPr>
        </p:nvSpPr>
        <p:spPr/>
        <p:txBody>
          <a:bodyPr/>
          <a:lstStyle/>
          <a:p>
            <a:fld id="{EA02392C-9590-4310-A3F7-2B3FF983FE5B}" type="datetimeFigureOut">
              <a:rPr lang="en-US" smtClean="0"/>
              <a:t>11/29/2023</a:t>
            </a:fld>
            <a:endParaRPr lang="en-US"/>
          </a:p>
        </p:txBody>
      </p:sp>
      <p:sp>
        <p:nvSpPr>
          <p:cNvPr id="3" name="Footer Placeholder 2">
            <a:extLst>
              <a:ext uri="{FF2B5EF4-FFF2-40B4-BE49-F238E27FC236}">
                <a16:creationId xmlns:a16="http://schemas.microsoft.com/office/drawing/2014/main" id="{F5BC4F34-8DED-44AC-83CE-C4B5914E43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846E98-1452-4A59-9846-6F0B7C5407B7}"/>
              </a:ext>
            </a:extLst>
          </p:cNvPr>
          <p:cNvSpPr>
            <a:spLocks noGrp="1"/>
          </p:cNvSpPr>
          <p:nvPr>
            <p:ph type="sldNum" sz="quarter" idx="12"/>
          </p:nvPr>
        </p:nvSpPr>
        <p:spPr/>
        <p:txBody>
          <a:bodyPr/>
          <a:lstStyle/>
          <a:p>
            <a:fld id="{49CED6CF-72D0-417E-B27C-A2CA4037E6D2}" type="slidenum">
              <a:rPr lang="en-US" smtClean="0"/>
              <a:t>‹#›</a:t>
            </a:fld>
            <a:endParaRPr lang="en-US"/>
          </a:p>
        </p:txBody>
      </p:sp>
    </p:spTree>
    <p:extLst>
      <p:ext uri="{BB962C8B-B14F-4D97-AF65-F5344CB8AC3E}">
        <p14:creationId xmlns:p14="http://schemas.microsoft.com/office/powerpoint/2010/main" val="2238311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0DF2-0BFB-47B1-A2F5-8FCA10F462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83FF52-62A6-4F17-85A0-B18C3CB3B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80852-0CBD-4583-851F-1946EAA0D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2B92D-8941-4236-9956-9CCDBAB330EB}"/>
              </a:ext>
            </a:extLst>
          </p:cNvPr>
          <p:cNvSpPr>
            <a:spLocks noGrp="1"/>
          </p:cNvSpPr>
          <p:nvPr>
            <p:ph type="dt" sz="half" idx="10"/>
          </p:nvPr>
        </p:nvSpPr>
        <p:spPr/>
        <p:txBody>
          <a:bodyPr/>
          <a:lstStyle/>
          <a:p>
            <a:fld id="{EA02392C-9590-4310-A3F7-2B3FF983FE5B}" type="datetimeFigureOut">
              <a:rPr lang="en-US" smtClean="0"/>
              <a:t>11/29/2023</a:t>
            </a:fld>
            <a:endParaRPr lang="en-US"/>
          </a:p>
        </p:txBody>
      </p:sp>
      <p:sp>
        <p:nvSpPr>
          <p:cNvPr id="6" name="Footer Placeholder 5">
            <a:extLst>
              <a:ext uri="{FF2B5EF4-FFF2-40B4-BE49-F238E27FC236}">
                <a16:creationId xmlns:a16="http://schemas.microsoft.com/office/drawing/2014/main" id="{5DAEA066-F17D-4B46-901A-3E364C3CF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79A557-7B55-4FC2-AD95-5BA52CD3F6B5}"/>
              </a:ext>
            </a:extLst>
          </p:cNvPr>
          <p:cNvSpPr>
            <a:spLocks noGrp="1"/>
          </p:cNvSpPr>
          <p:nvPr>
            <p:ph type="sldNum" sz="quarter" idx="12"/>
          </p:nvPr>
        </p:nvSpPr>
        <p:spPr/>
        <p:txBody>
          <a:bodyPr/>
          <a:lstStyle/>
          <a:p>
            <a:fld id="{49CED6CF-72D0-417E-B27C-A2CA4037E6D2}" type="slidenum">
              <a:rPr lang="en-US" smtClean="0"/>
              <a:t>‹#›</a:t>
            </a:fld>
            <a:endParaRPr lang="en-US"/>
          </a:p>
        </p:txBody>
      </p:sp>
    </p:spTree>
    <p:extLst>
      <p:ext uri="{BB962C8B-B14F-4D97-AF65-F5344CB8AC3E}">
        <p14:creationId xmlns:p14="http://schemas.microsoft.com/office/powerpoint/2010/main" val="81403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2A8B0-7DEE-438A-91E3-222C7E072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D0D0A4-AEC0-447F-825A-D4FB88B18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D0375-0CE6-4AFC-BB66-F00946BAE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BC2C1-D16C-4B36-9962-6D974E248088}"/>
              </a:ext>
            </a:extLst>
          </p:cNvPr>
          <p:cNvSpPr>
            <a:spLocks noGrp="1"/>
          </p:cNvSpPr>
          <p:nvPr>
            <p:ph type="dt" sz="half" idx="10"/>
          </p:nvPr>
        </p:nvSpPr>
        <p:spPr/>
        <p:txBody>
          <a:bodyPr/>
          <a:lstStyle/>
          <a:p>
            <a:fld id="{EA02392C-9590-4310-A3F7-2B3FF983FE5B}" type="datetimeFigureOut">
              <a:rPr lang="en-US" smtClean="0"/>
              <a:t>11/29/2023</a:t>
            </a:fld>
            <a:endParaRPr lang="en-US"/>
          </a:p>
        </p:txBody>
      </p:sp>
      <p:sp>
        <p:nvSpPr>
          <p:cNvPr id="6" name="Footer Placeholder 5">
            <a:extLst>
              <a:ext uri="{FF2B5EF4-FFF2-40B4-BE49-F238E27FC236}">
                <a16:creationId xmlns:a16="http://schemas.microsoft.com/office/drawing/2014/main" id="{97E6D963-4B9F-440C-918D-2917167581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031025-EB26-4F8F-B3B8-DB07E7684186}"/>
              </a:ext>
            </a:extLst>
          </p:cNvPr>
          <p:cNvSpPr>
            <a:spLocks noGrp="1"/>
          </p:cNvSpPr>
          <p:nvPr>
            <p:ph type="sldNum" sz="quarter" idx="12"/>
          </p:nvPr>
        </p:nvSpPr>
        <p:spPr/>
        <p:txBody>
          <a:bodyPr/>
          <a:lstStyle/>
          <a:p>
            <a:fld id="{49CED6CF-72D0-417E-B27C-A2CA4037E6D2}" type="slidenum">
              <a:rPr lang="en-US" smtClean="0"/>
              <a:t>‹#›</a:t>
            </a:fld>
            <a:endParaRPr lang="en-US"/>
          </a:p>
        </p:txBody>
      </p:sp>
    </p:spTree>
    <p:extLst>
      <p:ext uri="{BB962C8B-B14F-4D97-AF65-F5344CB8AC3E}">
        <p14:creationId xmlns:p14="http://schemas.microsoft.com/office/powerpoint/2010/main" val="707649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86257D-9B07-46FC-B8D4-8AAC695AE2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145CB7-86E9-4616-AA6E-0C60F29EA4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71051-92D5-4291-9059-6E4BC04DD2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2392C-9590-4310-A3F7-2B3FF983FE5B}" type="datetimeFigureOut">
              <a:rPr lang="en-US" smtClean="0"/>
              <a:t>11/29/2023</a:t>
            </a:fld>
            <a:endParaRPr lang="en-US"/>
          </a:p>
        </p:txBody>
      </p:sp>
      <p:sp>
        <p:nvSpPr>
          <p:cNvPr id="5" name="Footer Placeholder 4">
            <a:extLst>
              <a:ext uri="{FF2B5EF4-FFF2-40B4-BE49-F238E27FC236}">
                <a16:creationId xmlns:a16="http://schemas.microsoft.com/office/drawing/2014/main" id="{373BBC18-4702-4644-9264-C5AA2D921A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73EC33-26A7-4AA8-98B0-1F01A79F98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ED6CF-72D0-417E-B27C-A2CA4037E6D2}" type="slidenum">
              <a:rPr lang="en-US" smtClean="0"/>
              <a:t>‹#›</a:t>
            </a:fld>
            <a:endParaRPr lang="en-US"/>
          </a:p>
        </p:txBody>
      </p:sp>
    </p:spTree>
    <p:extLst>
      <p:ext uri="{BB962C8B-B14F-4D97-AF65-F5344CB8AC3E}">
        <p14:creationId xmlns:p14="http://schemas.microsoft.com/office/powerpoint/2010/main" val="4263605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5364" y="-13546"/>
            <a:ext cx="1529416" cy="68580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65" y="1423"/>
            <a:ext cx="1529416" cy="6858000"/>
          </a:xfrm>
          <a:prstGeom prst="rect">
            <a:avLst/>
          </a:prstGeom>
        </p:spPr>
      </p:pic>
      <p:sp>
        <p:nvSpPr>
          <p:cNvPr id="8" name="TextBox 7"/>
          <p:cNvSpPr txBox="1"/>
          <p:nvPr/>
        </p:nvSpPr>
        <p:spPr>
          <a:xfrm>
            <a:off x="2084768" y="2132434"/>
            <a:ext cx="8011179" cy="4031873"/>
          </a:xfrm>
          <a:prstGeom prst="rect">
            <a:avLst/>
          </a:prstGeom>
          <a:solidFill>
            <a:schemeClr val="bg1"/>
          </a:solidFill>
        </p:spPr>
        <p:txBody>
          <a:bodyPr wrap="square" rtlCol="0">
            <a:spAutoFit/>
          </a:bodyPr>
          <a:lstStyle/>
          <a:p>
            <a:pPr algn="ctr"/>
            <a:r>
              <a:rPr lang="en-US" sz="3200" b="1" dirty="0">
                <a:solidFill>
                  <a:schemeClr val="accent5">
                    <a:lumMod val="75000"/>
                  </a:schemeClr>
                </a:solidFill>
                <a:latin typeface="Bookman Old Style" panose="02050604050505020204" pitchFamily="18" charset="0"/>
              </a:rPr>
              <a:t>Preliminary Results of Nutrition Assessment among Children and their Families in Gaza, Prior to Conflict of 2023</a:t>
            </a:r>
          </a:p>
          <a:p>
            <a:pPr algn="ctr"/>
            <a:endParaRPr lang="en-US" sz="3200" b="1" dirty="0">
              <a:solidFill>
                <a:schemeClr val="accent5">
                  <a:lumMod val="75000"/>
                </a:schemeClr>
              </a:solidFill>
              <a:latin typeface="Bookman Old Style" panose="02050604050505020204" pitchFamily="18" charset="0"/>
            </a:endParaRPr>
          </a:p>
          <a:p>
            <a:pPr algn="ctr"/>
            <a:r>
              <a:rPr lang="en-US" sz="3200" b="1" dirty="0">
                <a:solidFill>
                  <a:schemeClr val="accent5">
                    <a:lumMod val="75000"/>
                  </a:schemeClr>
                </a:solidFill>
                <a:latin typeface="Bookman Old Style" panose="02050604050505020204" pitchFamily="18" charset="0"/>
              </a:rPr>
              <a:t>UNRWA Health Department </a:t>
            </a:r>
          </a:p>
          <a:p>
            <a:pPr algn="ctr"/>
            <a:endParaRPr lang="en-US" sz="3200" b="1" dirty="0">
              <a:solidFill>
                <a:schemeClr val="accent5">
                  <a:lumMod val="75000"/>
                </a:schemeClr>
              </a:solidFill>
              <a:latin typeface="Bookman Old Style" panose="02050604050505020204" pitchFamily="18" charset="0"/>
            </a:endParaRPr>
          </a:p>
          <a:p>
            <a:pPr algn="ctr"/>
            <a:r>
              <a:rPr lang="en-US" sz="3200" b="1" dirty="0">
                <a:solidFill>
                  <a:schemeClr val="accent5">
                    <a:lumMod val="75000"/>
                  </a:schemeClr>
                </a:solidFill>
                <a:latin typeface="Bookman Old Style" panose="02050604050505020204" pitchFamily="18" charset="0"/>
              </a:rPr>
              <a:t>29 November 2023</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66629" y="14807"/>
            <a:ext cx="1472187" cy="1810516"/>
          </a:xfrm>
          <a:prstGeom prst="rect">
            <a:avLst/>
          </a:prstGeom>
        </p:spPr>
      </p:pic>
      <p:cxnSp>
        <p:nvCxnSpPr>
          <p:cNvPr id="12" name="Straight Connector 11"/>
          <p:cNvCxnSpPr/>
          <p:nvPr/>
        </p:nvCxnSpPr>
        <p:spPr>
          <a:xfrm>
            <a:off x="3132004" y="1867813"/>
            <a:ext cx="5916706" cy="12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F00B535-08B4-430E-8F41-4E09F47E079F}"/>
              </a:ext>
            </a:extLst>
          </p:cNvPr>
          <p:cNvSpPr>
            <a:spLocks noGrp="1"/>
          </p:cNvSpPr>
          <p:nvPr>
            <p:ph type="sldNum" sz="quarter" idx="12"/>
          </p:nvPr>
        </p:nvSpPr>
        <p:spPr/>
        <p:txBody>
          <a:bodyPr/>
          <a:lstStyle/>
          <a:p>
            <a:fld id="{DB74EDED-6C51-4EB4-9E68-26CE0B6E879A}" type="slidenum">
              <a:rPr lang="en-US" smtClean="0"/>
              <a:t>1</a:t>
            </a:fld>
            <a:endParaRPr lang="en-US"/>
          </a:p>
        </p:txBody>
      </p:sp>
    </p:spTree>
    <p:extLst>
      <p:ext uri="{BB962C8B-B14F-4D97-AF65-F5344CB8AC3E}">
        <p14:creationId xmlns:p14="http://schemas.microsoft.com/office/powerpoint/2010/main" val="92081806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8E66-376E-7650-B793-FB3930AA482F}"/>
              </a:ext>
            </a:extLst>
          </p:cNvPr>
          <p:cNvSpPr>
            <a:spLocks noGrp="1"/>
          </p:cNvSpPr>
          <p:nvPr>
            <p:ph type="title"/>
          </p:nvPr>
        </p:nvSpPr>
        <p:spPr>
          <a:xfrm>
            <a:off x="838200" y="18255"/>
            <a:ext cx="10515600" cy="1129825"/>
          </a:xfrm>
        </p:spPr>
        <p:txBody>
          <a:bodyPr/>
          <a:lstStyle/>
          <a:p>
            <a:r>
              <a:rPr lang="en-US" b="1" dirty="0">
                <a:solidFill>
                  <a:srgbClr val="0070C0"/>
                </a:solidFill>
              </a:rPr>
              <a:t>Conclusion</a:t>
            </a:r>
          </a:p>
        </p:txBody>
      </p:sp>
      <p:sp>
        <p:nvSpPr>
          <p:cNvPr id="3" name="Content Placeholder 2">
            <a:extLst>
              <a:ext uri="{FF2B5EF4-FFF2-40B4-BE49-F238E27FC236}">
                <a16:creationId xmlns:a16="http://schemas.microsoft.com/office/drawing/2014/main" id="{F885DA22-3841-7C79-1F48-CC45648A45D1}"/>
              </a:ext>
            </a:extLst>
          </p:cNvPr>
          <p:cNvSpPr>
            <a:spLocks noGrp="1"/>
          </p:cNvSpPr>
          <p:nvPr>
            <p:ph idx="1"/>
          </p:nvPr>
        </p:nvSpPr>
        <p:spPr>
          <a:xfrm>
            <a:off x="838200" y="1005840"/>
            <a:ext cx="10515600" cy="5171123"/>
          </a:xfrm>
        </p:spPr>
        <p:txBody>
          <a:bodyPr>
            <a:normAutofit fontScale="92500" lnSpcReduction="10000"/>
          </a:bodyPr>
          <a:lstStyle/>
          <a:p>
            <a:r>
              <a:rPr lang="en-US" sz="3200" dirty="0"/>
              <a:t>A </a:t>
            </a:r>
            <a:r>
              <a:rPr lang="en-US" sz="3200" b="1" dirty="0"/>
              <a:t>final and unique view </a:t>
            </a:r>
            <a:r>
              <a:rPr lang="en-US" sz="3200" dirty="0"/>
              <a:t>of food security, nutrition and diet of families and children in Gaza before the current war</a:t>
            </a:r>
          </a:p>
          <a:p>
            <a:r>
              <a:rPr lang="en-US" sz="3200" dirty="0"/>
              <a:t>Study revealed a highly food insecure population with marginally malnourished children entering 1</a:t>
            </a:r>
            <a:r>
              <a:rPr lang="en-US" sz="3200" baseline="30000" dirty="0"/>
              <a:t>st</a:t>
            </a:r>
            <a:r>
              <a:rPr lang="en-US" sz="3200" dirty="0"/>
              <a:t> grade, likely being maintained by heavy dependence of food aid</a:t>
            </a:r>
          </a:p>
          <a:p>
            <a:r>
              <a:rPr lang="en-US" sz="3200" dirty="0"/>
              <a:t>Poor dietary diversity is likely the underlying cause of widespread micronutrient deficiencies and anemia in Gaza</a:t>
            </a:r>
          </a:p>
          <a:p>
            <a:r>
              <a:rPr lang="en-US" sz="3200" dirty="0"/>
              <a:t>With current disruption, dislocation, very limited access to water, food, electricity and medical supplies, families and children in Gaza risk dehydration, starvation, infectious disease and mortality. </a:t>
            </a:r>
          </a:p>
          <a:p>
            <a:r>
              <a:rPr lang="en-US" sz="3200" dirty="0"/>
              <a:t>Any mitigating relief programs are in an immediate need</a:t>
            </a:r>
          </a:p>
          <a:p>
            <a:endParaRPr lang="en-US" sz="3200" dirty="0"/>
          </a:p>
          <a:p>
            <a:endParaRPr lang="en-US" sz="3200" dirty="0"/>
          </a:p>
        </p:txBody>
      </p:sp>
    </p:spTree>
    <p:extLst>
      <p:ext uri="{BB962C8B-B14F-4D97-AF65-F5344CB8AC3E}">
        <p14:creationId xmlns:p14="http://schemas.microsoft.com/office/powerpoint/2010/main" val="3927223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8E66-376E-7650-B793-FB3930AA482F}"/>
              </a:ext>
            </a:extLst>
          </p:cNvPr>
          <p:cNvSpPr>
            <a:spLocks noGrp="1"/>
          </p:cNvSpPr>
          <p:nvPr>
            <p:ph type="title"/>
          </p:nvPr>
        </p:nvSpPr>
        <p:spPr>
          <a:xfrm>
            <a:off x="838200" y="18255"/>
            <a:ext cx="10515600" cy="1129825"/>
          </a:xfrm>
        </p:spPr>
        <p:txBody>
          <a:bodyPr/>
          <a:lstStyle/>
          <a:p>
            <a:r>
              <a:rPr lang="en-US" b="1" dirty="0">
                <a:solidFill>
                  <a:srgbClr val="0070C0"/>
                </a:solidFill>
              </a:rPr>
              <a:t>Recommendations</a:t>
            </a:r>
          </a:p>
        </p:txBody>
      </p:sp>
      <p:sp>
        <p:nvSpPr>
          <p:cNvPr id="3" name="Content Placeholder 2">
            <a:extLst>
              <a:ext uri="{FF2B5EF4-FFF2-40B4-BE49-F238E27FC236}">
                <a16:creationId xmlns:a16="http://schemas.microsoft.com/office/drawing/2014/main" id="{F885DA22-3841-7C79-1F48-CC45648A45D1}"/>
              </a:ext>
            </a:extLst>
          </p:cNvPr>
          <p:cNvSpPr>
            <a:spLocks noGrp="1"/>
          </p:cNvSpPr>
          <p:nvPr>
            <p:ph idx="1"/>
          </p:nvPr>
        </p:nvSpPr>
        <p:spPr>
          <a:xfrm>
            <a:off x="838200" y="1005840"/>
            <a:ext cx="10515600" cy="5171123"/>
          </a:xfrm>
        </p:spPr>
        <p:txBody>
          <a:bodyPr>
            <a:normAutofit/>
          </a:bodyPr>
          <a:lstStyle/>
          <a:p>
            <a:r>
              <a:rPr lang="en-US" sz="3200" dirty="0"/>
              <a:t>Any mitigating relief programs are in an immediate need</a:t>
            </a:r>
          </a:p>
          <a:p>
            <a:pPr lvl="1"/>
            <a:r>
              <a:rPr lang="en-US" sz="2800" dirty="0"/>
              <a:t>Vitamin A supplementation to reduce child mortality</a:t>
            </a:r>
          </a:p>
          <a:p>
            <a:pPr lvl="1"/>
            <a:r>
              <a:rPr lang="en-US" sz="2800" dirty="0"/>
              <a:t>Zinc tablets with oral rehydration salts</a:t>
            </a:r>
          </a:p>
          <a:p>
            <a:pPr lvl="1"/>
            <a:r>
              <a:rPr lang="en-US" sz="2800" dirty="0"/>
              <a:t>Micronutrient powder for children</a:t>
            </a:r>
          </a:p>
          <a:p>
            <a:pPr lvl="1"/>
            <a:r>
              <a:rPr lang="en-US" sz="2800" dirty="0"/>
              <a:t>Multiple Micronutrient Supplementation for pregnant women</a:t>
            </a:r>
          </a:p>
          <a:p>
            <a:pPr lvl="1"/>
            <a:r>
              <a:rPr lang="en-US" sz="2800" dirty="0"/>
              <a:t>Ready to eat therapeutic/non-therapeutic foods</a:t>
            </a:r>
          </a:p>
          <a:p>
            <a:endParaRPr lang="en-US" sz="3200" dirty="0"/>
          </a:p>
          <a:p>
            <a:endParaRPr lang="en-US" sz="3200" dirty="0"/>
          </a:p>
        </p:txBody>
      </p:sp>
    </p:spTree>
    <p:extLst>
      <p:ext uri="{BB962C8B-B14F-4D97-AF65-F5344CB8AC3E}">
        <p14:creationId xmlns:p14="http://schemas.microsoft.com/office/powerpoint/2010/main" val="3373264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2EAA-BBED-39A4-8940-573BF3071286}"/>
              </a:ext>
            </a:extLst>
          </p:cNvPr>
          <p:cNvSpPr>
            <a:spLocks noGrp="1"/>
          </p:cNvSpPr>
          <p:nvPr>
            <p:ph type="title"/>
          </p:nvPr>
        </p:nvSpPr>
        <p:spPr>
          <a:xfrm>
            <a:off x="407377" y="160215"/>
            <a:ext cx="11693832" cy="1041644"/>
          </a:xfrm>
        </p:spPr>
        <p:txBody>
          <a:bodyPr>
            <a:normAutofit fontScale="90000"/>
          </a:bodyPr>
          <a:lstStyle/>
          <a:p>
            <a:r>
              <a:rPr lang="en-US" b="1" dirty="0">
                <a:solidFill>
                  <a:srgbClr val="0070C0"/>
                </a:solidFill>
              </a:rPr>
              <a:t>UNRWA’s MMS </a:t>
            </a:r>
            <a:r>
              <a:rPr lang="en-US" b="1" dirty="0" err="1">
                <a:solidFill>
                  <a:srgbClr val="0070C0"/>
                </a:solidFill>
              </a:rPr>
              <a:t>Programme</a:t>
            </a:r>
            <a:r>
              <a:rPr lang="en-US" b="1" dirty="0">
                <a:solidFill>
                  <a:srgbClr val="0070C0"/>
                </a:solidFill>
              </a:rPr>
              <a:t> &amp; Implementation Research</a:t>
            </a:r>
          </a:p>
        </p:txBody>
      </p:sp>
      <p:sp>
        <p:nvSpPr>
          <p:cNvPr id="3" name="Content Placeholder 2">
            <a:extLst>
              <a:ext uri="{FF2B5EF4-FFF2-40B4-BE49-F238E27FC236}">
                <a16:creationId xmlns:a16="http://schemas.microsoft.com/office/drawing/2014/main" id="{126E6854-5495-47D9-1A62-202F5DB9AF72}"/>
              </a:ext>
            </a:extLst>
          </p:cNvPr>
          <p:cNvSpPr>
            <a:spLocks noGrp="1"/>
          </p:cNvSpPr>
          <p:nvPr>
            <p:ph idx="1"/>
          </p:nvPr>
        </p:nvSpPr>
        <p:spPr>
          <a:xfrm>
            <a:off x="838200" y="992221"/>
            <a:ext cx="7506838" cy="5184742"/>
          </a:xfrm>
        </p:spPr>
        <p:txBody>
          <a:bodyPr/>
          <a:lstStyle/>
          <a:p>
            <a:r>
              <a:rPr lang="en-US" dirty="0"/>
              <a:t>WHO Guideline (2020) recommends use of MMS in the context of rigorous research</a:t>
            </a:r>
          </a:p>
          <a:p>
            <a:r>
              <a:rPr lang="en-US" dirty="0"/>
              <a:t>Implementation Research on MMS in Jordan (March 2022 to Jan/Feb 2023)</a:t>
            </a:r>
          </a:p>
          <a:p>
            <a:pPr lvl="1"/>
            <a:r>
              <a:rPr lang="en-US" dirty="0"/>
              <a:t>10-month Program Evaluation</a:t>
            </a:r>
          </a:p>
          <a:p>
            <a:pPr lvl="1"/>
            <a:r>
              <a:rPr lang="en-US" dirty="0"/>
              <a:t>MMS (13 clinics) vs IFA (12 clinics)</a:t>
            </a:r>
          </a:p>
          <a:p>
            <a:pPr lvl="1"/>
            <a:r>
              <a:rPr lang="en-US" dirty="0"/>
              <a:t>Acceptability</a:t>
            </a:r>
          </a:p>
          <a:p>
            <a:pPr lvl="1"/>
            <a:r>
              <a:rPr lang="en-US" dirty="0"/>
              <a:t>Adherence</a:t>
            </a:r>
          </a:p>
          <a:p>
            <a:pPr lvl="1"/>
            <a:r>
              <a:rPr lang="en-US" dirty="0"/>
              <a:t>Coverage</a:t>
            </a:r>
          </a:p>
          <a:p>
            <a:pPr lvl="1"/>
            <a:r>
              <a:rPr lang="en-US"/>
              <a:t>Fidelity</a:t>
            </a:r>
            <a:endParaRPr lang="en-US" dirty="0"/>
          </a:p>
          <a:p>
            <a:r>
              <a:rPr lang="en-US" dirty="0"/>
              <a:t>Lessons learned will be applied to other fields (Palestine, Lebanon, Syria)</a:t>
            </a:r>
          </a:p>
          <a:p>
            <a:endParaRPr lang="en-US" dirty="0"/>
          </a:p>
        </p:txBody>
      </p:sp>
      <p:pic>
        <p:nvPicPr>
          <p:cNvPr id="4" name="Picture 3">
            <a:extLst>
              <a:ext uri="{FF2B5EF4-FFF2-40B4-BE49-F238E27FC236}">
                <a16:creationId xmlns:a16="http://schemas.microsoft.com/office/drawing/2014/main" id="{26210712-B553-5AA5-3ADC-9340BDDA23BC}"/>
              </a:ext>
            </a:extLst>
          </p:cNvPr>
          <p:cNvPicPr>
            <a:picLocks noChangeAspect="1"/>
          </p:cNvPicPr>
          <p:nvPr/>
        </p:nvPicPr>
        <p:blipFill>
          <a:blip r:embed="rId2"/>
          <a:stretch>
            <a:fillRect/>
          </a:stretch>
        </p:blipFill>
        <p:spPr>
          <a:xfrm>
            <a:off x="8453930" y="1069698"/>
            <a:ext cx="3564265" cy="2740448"/>
          </a:xfrm>
          <a:prstGeom prst="rect">
            <a:avLst/>
          </a:prstGeom>
        </p:spPr>
      </p:pic>
      <p:pic>
        <p:nvPicPr>
          <p:cNvPr id="8" name="Picture 7">
            <a:extLst>
              <a:ext uri="{FF2B5EF4-FFF2-40B4-BE49-F238E27FC236}">
                <a16:creationId xmlns:a16="http://schemas.microsoft.com/office/drawing/2014/main" id="{0741E49B-CBC2-DAF9-A49A-62CEBEB4AA3D}"/>
              </a:ext>
            </a:extLst>
          </p:cNvPr>
          <p:cNvPicPr>
            <a:picLocks noChangeAspect="1"/>
          </p:cNvPicPr>
          <p:nvPr/>
        </p:nvPicPr>
        <p:blipFill>
          <a:blip r:embed="rId3"/>
          <a:stretch>
            <a:fillRect/>
          </a:stretch>
        </p:blipFill>
        <p:spPr>
          <a:xfrm>
            <a:off x="8345038" y="3985866"/>
            <a:ext cx="3673158" cy="2758679"/>
          </a:xfrm>
          <a:prstGeom prst="rect">
            <a:avLst/>
          </a:prstGeom>
        </p:spPr>
      </p:pic>
    </p:spTree>
    <p:extLst>
      <p:ext uri="{BB962C8B-B14F-4D97-AF65-F5344CB8AC3E}">
        <p14:creationId xmlns:p14="http://schemas.microsoft.com/office/powerpoint/2010/main" val="445871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409B71-3B8D-212E-083D-8CD2D1EB990A}"/>
              </a:ext>
            </a:extLst>
          </p:cNvPr>
          <p:cNvPicPr>
            <a:picLocks noChangeAspect="1"/>
          </p:cNvPicPr>
          <p:nvPr/>
        </p:nvPicPr>
        <p:blipFill>
          <a:blip r:embed="rId2"/>
          <a:stretch>
            <a:fillRect/>
          </a:stretch>
        </p:blipFill>
        <p:spPr>
          <a:xfrm>
            <a:off x="0" y="0"/>
            <a:ext cx="6151831" cy="4351338"/>
          </a:xfrm>
          <a:prstGeom prst="rect">
            <a:avLst/>
          </a:prstGeom>
        </p:spPr>
      </p:pic>
      <p:pic>
        <p:nvPicPr>
          <p:cNvPr id="7" name="Picture 6">
            <a:extLst>
              <a:ext uri="{FF2B5EF4-FFF2-40B4-BE49-F238E27FC236}">
                <a16:creationId xmlns:a16="http://schemas.microsoft.com/office/drawing/2014/main" id="{B8E21DC4-D8BB-1852-985A-355923024BF5}"/>
              </a:ext>
            </a:extLst>
          </p:cNvPr>
          <p:cNvPicPr>
            <a:picLocks noChangeAspect="1"/>
          </p:cNvPicPr>
          <p:nvPr/>
        </p:nvPicPr>
        <p:blipFill>
          <a:blip r:embed="rId3"/>
          <a:stretch>
            <a:fillRect/>
          </a:stretch>
        </p:blipFill>
        <p:spPr>
          <a:xfrm>
            <a:off x="6040167" y="2506661"/>
            <a:ext cx="6151833" cy="4351339"/>
          </a:xfrm>
          <a:prstGeom prst="rect">
            <a:avLst/>
          </a:prstGeom>
        </p:spPr>
      </p:pic>
      <p:sp>
        <p:nvSpPr>
          <p:cNvPr id="8" name="Title 1">
            <a:extLst>
              <a:ext uri="{FF2B5EF4-FFF2-40B4-BE49-F238E27FC236}">
                <a16:creationId xmlns:a16="http://schemas.microsoft.com/office/drawing/2014/main" id="{7B4CDA8A-1569-8BC6-554D-A00F9D6A847C}"/>
              </a:ext>
            </a:extLst>
          </p:cNvPr>
          <p:cNvSpPr>
            <a:spLocks noGrp="1"/>
          </p:cNvSpPr>
          <p:nvPr>
            <p:ph type="title"/>
          </p:nvPr>
        </p:nvSpPr>
        <p:spPr>
          <a:xfrm>
            <a:off x="6444762" y="114299"/>
            <a:ext cx="4909037" cy="2022231"/>
          </a:xfrm>
        </p:spPr>
        <p:txBody>
          <a:bodyPr/>
          <a:lstStyle/>
          <a:p>
            <a:pPr algn="ctr"/>
            <a:r>
              <a:rPr lang="en-US" b="1" dirty="0">
                <a:solidFill>
                  <a:srgbClr val="0070C0"/>
                </a:solidFill>
              </a:rPr>
              <a:t>MMS Education Handout</a:t>
            </a:r>
          </a:p>
        </p:txBody>
      </p:sp>
    </p:spTree>
    <p:extLst>
      <p:ext uri="{BB962C8B-B14F-4D97-AF65-F5344CB8AC3E}">
        <p14:creationId xmlns:p14="http://schemas.microsoft.com/office/powerpoint/2010/main" val="2793403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E814FA-501A-947F-F61B-01EB26FE5D4A}"/>
              </a:ext>
            </a:extLst>
          </p:cNvPr>
          <p:cNvPicPr>
            <a:picLocks noChangeAspect="1"/>
          </p:cNvPicPr>
          <p:nvPr/>
        </p:nvPicPr>
        <p:blipFill>
          <a:blip r:embed="rId2"/>
          <a:stretch>
            <a:fillRect/>
          </a:stretch>
        </p:blipFill>
        <p:spPr>
          <a:xfrm>
            <a:off x="805514" y="0"/>
            <a:ext cx="4850256" cy="6858000"/>
          </a:xfrm>
          <a:prstGeom prst="rect">
            <a:avLst/>
          </a:prstGeom>
        </p:spPr>
      </p:pic>
      <p:pic>
        <p:nvPicPr>
          <p:cNvPr id="7" name="Picture 6">
            <a:extLst>
              <a:ext uri="{FF2B5EF4-FFF2-40B4-BE49-F238E27FC236}">
                <a16:creationId xmlns:a16="http://schemas.microsoft.com/office/drawing/2014/main" id="{6FCA1133-CDEA-9E0E-3F82-C56F299FBDAB}"/>
              </a:ext>
            </a:extLst>
          </p:cNvPr>
          <p:cNvPicPr>
            <a:picLocks noChangeAspect="1"/>
          </p:cNvPicPr>
          <p:nvPr/>
        </p:nvPicPr>
        <p:blipFill>
          <a:blip r:embed="rId3"/>
          <a:stretch>
            <a:fillRect/>
          </a:stretch>
        </p:blipFill>
        <p:spPr>
          <a:xfrm>
            <a:off x="6536232" y="0"/>
            <a:ext cx="4844231" cy="6858000"/>
          </a:xfrm>
          <a:prstGeom prst="rect">
            <a:avLst/>
          </a:prstGeom>
        </p:spPr>
      </p:pic>
    </p:spTree>
    <p:extLst>
      <p:ext uri="{BB962C8B-B14F-4D97-AF65-F5344CB8AC3E}">
        <p14:creationId xmlns:p14="http://schemas.microsoft.com/office/powerpoint/2010/main" val="4185093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ED7E02-F806-6864-20ED-2C541B168957}"/>
              </a:ext>
            </a:extLst>
          </p:cNvPr>
          <p:cNvSpPr>
            <a:spLocks noGrp="1"/>
          </p:cNvSpPr>
          <p:nvPr>
            <p:ph idx="1"/>
          </p:nvPr>
        </p:nvSpPr>
        <p:spPr/>
        <p:txBody>
          <a:bodyPr vert="horz" lIns="91440" tIns="45720" rIns="91440" bIns="45720" rtlCol="0" anchor="t">
            <a:normAutofit/>
          </a:bodyPr>
          <a:lstStyle/>
          <a:p>
            <a:pPr marL="0" indent="0" algn="ctr">
              <a:buNone/>
            </a:pPr>
            <a:r>
              <a:rPr lang="en-US" sz="9600" dirty="0">
                <a:solidFill>
                  <a:schemeClr val="accent5">
                    <a:lumMod val="75000"/>
                  </a:schemeClr>
                </a:solidFill>
                <a:cs typeface="Calibri"/>
              </a:rPr>
              <a:t>Thank You!</a:t>
            </a:r>
            <a:endParaRPr lang="en-US" sz="9600" dirty="0">
              <a:solidFill>
                <a:schemeClr val="accent5">
                  <a:lumMod val="75000"/>
                </a:schemeClr>
              </a:solidFill>
            </a:endParaRPr>
          </a:p>
        </p:txBody>
      </p:sp>
    </p:spTree>
    <p:extLst>
      <p:ext uri="{BB962C8B-B14F-4D97-AF65-F5344CB8AC3E}">
        <p14:creationId xmlns:p14="http://schemas.microsoft.com/office/powerpoint/2010/main" val="2010126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94FC9-9AE0-4164-B870-10CEEB2EE2B0}"/>
              </a:ext>
            </a:extLst>
          </p:cNvPr>
          <p:cNvSpPr>
            <a:spLocks noGrp="1"/>
          </p:cNvSpPr>
          <p:nvPr>
            <p:ph type="title"/>
          </p:nvPr>
        </p:nvSpPr>
        <p:spPr>
          <a:xfrm>
            <a:off x="256573" y="2"/>
            <a:ext cx="6860721" cy="773722"/>
          </a:xfrm>
        </p:spPr>
        <p:txBody>
          <a:bodyPr>
            <a:normAutofit fontScale="90000"/>
          </a:bodyPr>
          <a:lstStyle/>
          <a:p>
            <a:pPr algn="ctr"/>
            <a:r>
              <a:rPr lang="en-US" altLang="ja-JP" sz="2800" b="1" dirty="0">
                <a:solidFill>
                  <a:srgbClr val="0070C0"/>
                </a:solidFill>
                <a:latin typeface="+mn-lt"/>
              </a:rPr>
              <a:t>United Nations Relief and Works Agency for Palestine Refugee in the Near East (UNRWA) </a:t>
            </a:r>
            <a:endParaRPr lang="en-GB" sz="2800" b="1" dirty="0">
              <a:solidFill>
                <a:srgbClr val="0070C0"/>
              </a:solidFill>
              <a:latin typeface="+mn-lt"/>
            </a:endParaRPr>
          </a:p>
        </p:txBody>
      </p:sp>
      <p:sp>
        <p:nvSpPr>
          <p:cNvPr id="7" name="Content Placeholder 6">
            <a:extLst>
              <a:ext uri="{FF2B5EF4-FFF2-40B4-BE49-F238E27FC236}">
                <a16:creationId xmlns:a16="http://schemas.microsoft.com/office/drawing/2014/main" id="{2C45330B-2621-403D-9230-6B2AB1C10436}"/>
              </a:ext>
            </a:extLst>
          </p:cNvPr>
          <p:cNvSpPr>
            <a:spLocks noGrp="1"/>
          </p:cNvSpPr>
          <p:nvPr>
            <p:ph idx="1"/>
          </p:nvPr>
        </p:nvSpPr>
        <p:spPr>
          <a:xfrm>
            <a:off x="0" y="662782"/>
            <a:ext cx="7297615" cy="5523817"/>
          </a:xfrm>
        </p:spPr>
        <p:txBody>
          <a:bodyPr vert="horz" lIns="121920" tIns="60960" rIns="121920" bIns="60960" rtlCol="0" anchor="t">
            <a:noAutofit/>
          </a:bodyPr>
          <a:lstStyle/>
          <a:p>
            <a:pPr>
              <a:spcBef>
                <a:spcPts val="0"/>
              </a:spcBef>
            </a:pPr>
            <a:r>
              <a:rPr lang="en-US" sz="2133" dirty="0"/>
              <a:t>E</a:t>
            </a:r>
            <a:r>
              <a:rPr lang="en-US" sz="2400" dirty="0"/>
              <a:t>stablished in 1949, mandated </a:t>
            </a:r>
            <a:endParaRPr lang="en-US" sz="2400" dirty="0">
              <a:ea typeface="Calibri"/>
              <a:cs typeface="Calibri"/>
            </a:endParaRPr>
          </a:p>
          <a:p>
            <a:pPr marL="0" indent="0">
              <a:spcBef>
                <a:spcPts val="0"/>
              </a:spcBef>
              <a:buNone/>
            </a:pPr>
            <a:r>
              <a:rPr lang="en-US" sz="2400" dirty="0"/>
              <a:t>   by the United Nations General </a:t>
            </a:r>
            <a:endParaRPr lang="en-US" sz="2400" dirty="0">
              <a:ea typeface="Calibri"/>
              <a:cs typeface="Calibri"/>
            </a:endParaRPr>
          </a:p>
          <a:p>
            <a:pPr marL="0" indent="0">
              <a:spcBef>
                <a:spcPts val="0"/>
              </a:spcBef>
              <a:buNone/>
            </a:pPr>
            <a:r>
              <a:rPr lang="en-US" sz="2400" dirty="0"/>
              <a:t>   Assembly</a:t>
            </a:r>
            <a:endParaRPr lang="en-US" sz="2400" dirty="0">
              <a:ea typeface="Calibri"/>
              <a:cs typeface="Calibri"/>
            </a:endParaRPr>
          </a:p>
          <a:p>
            <a:pPr marL="0" indent="0">
              <a:spcBef>
                <a:spcPts val="0"/>
              </a:spcBef>
              <a:buNone/>
            </a:pPr>
            <a:endParaRPr lang="en-US" sz="2400" dirty="0">
              <a:ea typeface="Calibri"/>
              <a:cs typeface="Calibri"/>
            </a:endParaRPr>
          </a:p>
          <a:p>
            <a:pPr>
              <a:spcBef>
                <a:spcPts val="0"/>
              </a:spcBef>
            </a:pPr>
            <a:r>
              <a:rPr lang="en-US" sz="2400" dirty="0"/>
              <a:t>Headquartered in Amman, </a:t>
            </a:r>
          </a:p>
          <a:p>
            <a:pPr marL="0" indent="0">
              <a:spcBef>
                <a:spcPts val="0"/>
              </a:spcBef>
              <a:buNone/>
            </a:pPr>
            <a:r>
              <a:rPr lang="en-US" sz="2400" dirty="0"/>
              <a:t>    Jordan</a:t>
            </a:r>
            <a:endParaRPr lang="en-US" sz="2400" dirty="0">
              <a:ea typeface="Calibri"/>
              <a:cs typeface="Calibri"/>
            </a:endParaRPr>
          </a:p>
          <a:p>
            <a:pPr>
              <a:spcBef>
                <a:spcPts val="0"/>
              </a:spcBef>
            </a:pPr>
            <a:endParaRPr lang="en-US" sz="2400" dirty="0">
              <a:ea typeface="Calibri"/>
              <a:cs typeface="Calibri"/>
            </a:endParaRPr>
          </a:p>
          <a:p>
            <a:pPr>
              <a:spcBef>
                <a:spcPts val="0"/>
              </a:spcBef>
            </a:pPr>
            <a:r>
              <a:rPr lang="en-US" sz="2400" dirty="0"/>
              <a:t>Provides direct relief and social, educational and health programs serving 5.6 m Palestine Refugees in 5 “Fields of Operation”:  </a:t>
            </a:r>
            <a:r>
              <a:rPr lang="en-US" sz="2400" b="1" dirty="0">
                <a:solidFill>
                  <a:srgbClr val="FF0000"/>
                </a:solidFill>
              </a:rPr>
              <a:t>Gaza Strip, West Bank, Jordan, Syria and Lebanon</a:t>
            </a:r>
          </a:p>
          <a:p>
            <a:pPr marL="0" indent="0">
              <a:spcBef>
                <a:spcPts val="0"/>
              </a:spcBef>
              <a:buNone/>
            </a:pPr>
            <a:endParaRPr lang="en-US" sz="2400" b="1" dirty="0">
              <a:ea typeface="Calibri"/>
              <a:cs typeface="Calibri"/>
            </a:endParaRPr>
          </a:p>
          <a:p>
            <a:pPr>
              <a:spcBef>
                <a:spcPts val="0"/>
              </a:spcBef>
            </a:pPr>
            <a:r>
              <a:rPr lang="en-US" sz="2400" dirty="0"/>
              <a:t>Supplementation of iron for anemia prevention and treatment for children and women</a:t>
            </a:r>
          </a:p>
          <a:p>
            <a:pPr>
              <a:spcBef>
                <a:spcPts val="0"/>
              </a:spcBef>
            </a:pPr>
            <a:r>
              <a:rPr lang="en-US" sz="2400" dirty="0"/>
              <a:t>Folic acid supplementation for </a:t>
            </a:r>
            <a:r>
              <a:rPr lang="en-US" sz="2400" dirty="0" err="1"/>
              <a:t>preconcentual</a:t>
            </a:r>
            <a:r>
              <a:rPr lang="en-US" sz="2400" dirty="0"/>
              <a:t>, pregnant and postnatal women</a:t>
            </a:r>
          </a:p>
          <a:p>
            <a:pPr>
              <a:spcBef>
                <a:spcPts val="0"/>
              </a:spcBef>
            </a:pPr>
            <a:r>
              <a:rPr lang="en-US" sz="2400" dirty="0"/>
              <a:t>Vitamin A supplementation for children</a:t>
            </a:r>
          </a:p>
          <a:p>
            <a:pPr>
              <a:spcBef>
                <a:spcPts val="0"/>
              </a:spcBef>
            </a:pPr>
            <a:r>
              <a:rPr lang="en-US" sz="2400" dirty="0"/>
              <a:t>Calcium supplementation for high-risk pregnant women</a:t>
            </a:r>
          </a:p>
          <a:p>
            <a:pPr>
              <a:spcBef>
                <a:spcPts val="0"/>
              </a:spcBef>
            </a:pPr>
            <a:endParaRPr lang="en-US" sz="2400" dirty="0">
              <a:ea typeface="Calibri"/>
              <a:cs typeface="Calibri"/>
            </a:endParaRPr>
          </a:p>
        </p:txBody>
      </p:sp>
      <p:pic>
        <p:nvPicPr>
          <p:cNvPr id="3" name="Picture 2">
            <a:extLst>
              <a:ext uri="{FF2B5EF4-FFF2-40B4-BE49-F238E27FC236}">
                <a16:creationId xmlns:a16="http://schemas.microsoft.com/office/drawing/2014/main" id="{AD73E604-957E-43FC-8EA1-07876C212D5F}"/>
              </a:ext>
            </a:extLst>
          </p:cNvPr>
          <p:cNvPicPr>
            <a:picLocks noChangeAspect="1"/>
          </p:cNvPicPr>
          <p:nvPr/>
        </p:nvPicPr>
        <p:blipFill>
          <a:blip r:embed="rId3"/>
          <a:stretch>
            <a:fillRect/>
          </a:stretch>
        </p:blipFill>
        <p:spPr>
          <a:xfrm>
            <a:off x="7117294" y="1"/>
            <a:ext cx="5184721" cy="6858000"/>
          </a:xfrm>
          <a:prstGeom prst="rect">
            <a:avLst/>
          </a:prstGeom>
        </p:spPr>
      </p:pic>
      <p:sp>
        <p:nvSpPr>
          <p:cNvPr id="4" name="Slide Number Placeholder 3">
            <a:extLst>
              <a:ext uri="{FF2B5EF4-FFF2-40B4-BE49-F238E27FC236}">
                <a16:creationId xmlns:a16="http://schemas.microsoft.com/office/drawing/2014/main" id="{28DE0780-3C66-4613-A7EC-DD87FAE68DF3}"/>
              </a:ext>
            </a:extLst>
          </p:cNvPr>
          <p:cNvSpPr>
            <a:spLocks noGrp="1"/>
          </p:cNvSpPr>
          <p:nvPr>
            <p:ph type="sldNum" sz="quarter" idx="12"/>
          </p:nvPr>
        </p:nvSpPr>
        <p:spPr/>
        <p:txBody>
          <a:bodyPr/>
          <a:lstStyle/>
          <a:p>
            <a:fld id="{D57F1E4F-1CFF-5643-939E-217C01CDF565}" type="slidenum">
              <a:rPr lang="en-US" smtClean="0"/>
              <a:pPr/>
              <a:t>2</a:t>
            </a:fld>
            <a:endParaRPr lang="en-US"/>
          </a:p>
        </p:txBody>
      </p:sp>
      <p:pic>
        <p:nvPicPr>
          <p:cNvPr id="8" name="Picture 7">
            <a:extLst>
              <a:ext uri="{FF2B5EF4-FFF2-40B4-BE49-F238E27FC236}">
                <a16:creationId xmlns:a16="http://schemas.microsoft.com/office/drawing/2014/main" id="{5AC6CE97-7535-1422-5B4A-6F358BE796CD}"/>
              </a:ext>
            </a:extLst>
          </p:cNvPr>
          <p:cNvPicPr>
            <a:picLocks noChangeAspect="1"/>
          </p:cNvPicPr>
          <p:nvPr/>
        </p:nvPicPr>
        <p:blipFill>
          <a:blip r:embed="rId4"/>
          <a:stretch>
            <a:fillRect/>
          </a:stretch>
        </p:blipFill>
        <p:spPr>
          <a:xfrm>
            <a:off x="4256761" y="846760"/>
            <a:ext cx="2860533" cy="2027793"/>
          </a:xfrm>
          <a:prstGeom prst="rect">
            <a:avLst/>
          </a:prstGeom>
        </p:spPr>
      </p:pic>
    </p:spTree>
    <p:extLst>
      <p:ext uri="{BB962C8B-B14F-4D97-AF65-F5344CB8AC3E}">
        <p14:creationId xmlns:p14="http://schemas.microsoft.com/office/powerpoint/2010/main" val="846781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12A8-2378-0A6D-5BA5-0310546A9B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3FEDD7-A2C5-C2DB-C2E1-D47A1CF280E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044DE3A-3F17-112C-DC38-F51947761161}"/>
              </a:ext>
            </a:extLst>
          </p:cNvPr>
          <p:cNvPicPr>
            <a:picLocks noChangeAspect="1"/>
          </p:cNvPicPr>
          <p:nvPr/>
        </p:nvPicPr>
        <p:blipFill>
          <a:blip r:embed="rId2"/>
          <a:stretch>
            <a:fillRect/>
          </a:stretch>
        </p:blipFill>
        <p:spPr>
          <a:xfrm>
            <a:off x="142875" y="65896"/>
            <a:ext cx="11733396" cy="6628557"/>
          </a:xfrm>
          <a:prstGeom prst="rect">
            <a:avLst/>
          </a:prstGeom>
        </p:spPr>
      </p:pic>
    </p:spTree>
    <p:extLst>
      <p:ext uri="{BB962C8B-B14F-4D97-AF65-F5344CB8AC3E}">
        <p14:creationId xmlns:p14="http://schemas.microsoft.com/office/powerpoint/2010/main" val="1645170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093A4-9054-EA95-DDDA-12006B84A985}"/>
              </a:ext>
            </a:extLst>
          </p:cNvPr>
          <p:cNvSpPr>
            <a:spLocks noGrp="1"/>
          </p:cNvSpPr>
          <p:nvPr>
            <p:ph type="title"/>
          </p:nvPr>
        </p:nvSpPr>
        <p:spPr>
          <a:xfrm>
            <a:off x="256563" y="249573"/>
            <a:ext cx="9676003" cy="1108775"/>
          </a:xfrm>
        </p:spPr>
        <p:txBody>
          <a:bodyPr>
            <a:normAutofit fontScale="90000"/>
          </a:bodyPr>
          <a:lstStyle/>
          <a:p>
            <a:r>
              <a:rPr lang="en-US" b="1" dirty="0">
                <a:solidFill>
                  <a:srgbClr val="0070C0"/>
                </a:solidFill>
                <a:latin typeface="+mn-lt"/>
              </a:rPr>
              <a:t>First Grader Nutrition Assessment </a:t>
            </a:r>
            <a:br>
              <a:rPr lang="en-US" b="1" dirty="0">
                <a:solidFill>
                  <a:srgbClr val="0070C0"/>
                </a:solidFill>
                <a:latin typeface="+mn-lt"/>
              </a:rPr>
            </a:br>
            <a:r>
              <a:rPr lang="en-US" b="1" dirty="0">
                <a:solidFill>
                  <a:srgbClr val="0070C0"/>
                </a:solidFill>
                <a:latin typeface="+mn-lt"/>
              </a:rPr>
              <a:t>July-Sept 2023</a:t>
            </a:r>
          </a:p>
        </p:txBody>
      </p:sp>
      <p:sp>
        <p:nvSpPr>
          <p:cNvPr id="3" name="Content Placeholder 2">
            <a:extLst>
              <a:ext uri="{FF2B5EF4-FFF2-40B4-BE49-F238E27FC236}">
                <a16:creationId xmlns:a16="http://schemas.microsoft.com/office/drawing/2014/main" id="{A3850F4A-C077-FFF2-EAB7-CD132E62C865}"/>
              </a:ext>
            </a:extLst>
          </p:cNvPr>
          <p:cNvSpPr>
            <a:spLocks noGrp="1"/>
          </p:cNvSpPr>
          <p:nvPr>
            <p:ph idx="1"/>
          </p:nvPr>
        </p:nvSpPr>
        <p:spPr>
          <a:xfrm>
            <a:off x="256563" y="1508752"/>
            <a:ext cx="11711731" cy="4110123"/>
          </a:xfrm>
        </p:spPr>
        <p:txBody>
          <a:bodyPr>
            <a:noAutofit/>
          </a:bodyPr>
          <a:lstStyle/>
          <a:p>
            <a:r>
              <a:rPr lang="en-US" sz="3733" dirty="0"/>
              <a:t>School Entrance Health Screening at UNWRA Clinics (April-Sept each year)</a:t>
            </a:r>
          </a:p>
          <a:p>
            <a:r>
              <a:rPr lang="en-US" sz="3733" dirty="0"/>
              <a:t>Sampled 1-in-3 1</a:t>
            </a:r>
            <a:r>
              <a:rPr lang="en-US" sz="3733" baseline="30000" dirty="0"/>
              <a:t>st</a:t>
            </a:r>
            <a:r>
              <a:rPr lang="en-US" sz="3733" dirty="0"/>
              <a:t> graders in all five Gaza Areas</a:t>
            </a:r>
          </a:p>
          <a:p>
            <a:r>
              <a:rPr lang="en-US" sz="3733" dirty="0"/>
              <a:t>Assessed N=3,229 children (~10% of all 1</a:t>
            </a:r>
            <a:r>
              <a:rPr lang="en-US" sz="3733" baseline="30000" dirty="0"/>
              <a:t>st</a:t>
            </a:r>
            <a:r>
              <a:rPr lang="en-US" sz="3733" dirty="0"/>
              <a:t> graders)</a:t>
            </a:r>
          </a:p>
          <a:p>
            <a:pPr lvl="1"/>
            <a:r>
              <a:rPr lang="en-US" sz="3733" dirty="0"/>
              <a:t>Anthropometry, Hemoglobin, Usual Food Frequencies</a:t>
            </a:r>
          </a:p>
          <a:p>
            <a:pPr lvl="1"/>
            <a:r>
              <a:rPr lang="en-US" sz="3733" dirty="0"/>
              <a:t>Household food security (Arab Family Food Security Score)*</a:t>
            </a:r>
          </a:p>
          <a:p>
            <a:endParaRPr lang="en-US" sz="3733" dirty="0"/>
          </a:p>
        </p:txBody>
      </p:sp>
      <p:sp>
        <p:nvSpPr>
          <p:cNvPr id="5" name="TextBox 4">
            <a:extLst>
              <a:ext uri="{FF2B5EF4-FFF2-40B4-BE49-F238E27FC236}">
                <a16:creationId xmlns:a16="http://schemas.microsoft.com/office/drawing/2014/main" id="{A9EBE35D-7F9B-47DA-6AFD-7A7A7D569E3F}"/>
              </a:ext>
            </a:extLst>
          </p:cNvPr>
          <p:cNvSpPr txBox="1"/>
          <p:nvPr/>
        </p:nvSpPr>
        <p:spPr>
          <a:xfrm>
            <a:off x="205407" y="5618875"/>
            <a:ext cx="11496263" cy="748795"/>
          </a:xfrm>
          <a:prstGeom prst="rect">
            <a:avLst/>
          </a:prstGeom>
          <a:noFill/>
        </p:spPr>
        <p:txBody>
          <a:bodyPr wrap="square">
            <a:spAutoFit/>
          </a:bodyPr>
          <a:lstStyle/>
          <a:p>
            <a:r>
              <a:rPr lang="en-US" sz="2133" dirty="0"/>
              <a:t>* </a:t>
            </a:r>
            <a:r>
              <a:rPr lang="en-US" sz="2133" dirty="0" err="1"/>
              <a:t>Sahyoun</a:t>
            </a:r>
            <a:r>
              <a:rPr lang="en-US" sz="2133" dirty="0"/>
              <a:t> NR, et al. Development and validation of an Arab Family Food Security Scale. </a:t>
            </a:r>
          </a:p>
          <a:p>
            <a:r>
              <a:rPr lang="en-US" sz="2133" dirty="0"/>
              <a:t>Development and validation of an Arab family food security scale. J Nutr. 2014;144(5):751-757</a:t>
            </a:r>
          </a:p>
        </p:txBody>
      </p:sp>
    </p:spTree>
    <p:extLst>
      <p:ext uri="{BB962C8B-B14F-4D97-AF65-F5344CB8AC3E}">
        <p14:creationId xmlns:p14="http://schemas.microsoft.com/office/powerpoint/2010/main" val="1450075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B3DE0DD-0B3B-9788-57F2-6B910651FBEE}"/>
              </a:ext>
            </a:extLst>
          </p:cNvPr>
          <p:cNvGraphicFramePr>
            <a:graphicFrameLocks noGrp="1"/>
          </p:cNvGraphicFramePr>
          <p:nvPr>
            <p:ph idx="1"/>
            <p:extLst>
              <p:ext uri="{D42A27DB-BD31-4B8C-83A1-F6EECF244321}">
                <p14:modId xmlns:p14="http://schemas.microsoft.com/office/powerpoint/2010/main" val="4102297136"/>
              </p:ext>
            </p:extLst>
          </p:nvPr>
        </p:nvGraphicFramePr>
        <p:xfrm>
          <a:off x="176604" y="137160"/>
          <a:ext cx="9893520" cy="6583680"/>
        </p:xfrm>
        <a:graphic>
          <a:graphicData uri="http://schemas.openxmlformats.org/drawingml/2006/table">
            <a:tbl>
              <a:tblPr firstRow="1" bandRow="1">
                <a:tableStyleId>{5C22544A-7EE6-4342-B048-85BDC9FD1C3A}</a:tableStyleId>
              </a:tblPr>
              <a:tblGrid>
                <a:gridCol w="7431673">
                  <a:extLst>
                    <a:ext uri="{9D8B030D-6E8A-4147-A177-3AD203B41FA5}">
                      <a16:colId xmlns:a16="http://schemas.microsoft.com/office/drawing/2014/main" val="2217702679"/>
                    </a:ext>
                  </a:extLst>
                </a:gridCol>
                <a:gridCol w="2461847">
                  <a:extLst>
                    <a:ext uri="{9D8B030D-6E8A-4147-A177-3AD203B41FA5}">
                      <a16:colId xmlns:a16="http://schemas.microsoft.com/office/drawing/2014/main" val="4074625487"/>
                    </a:ext>
                  </a:extLst>
                </a:gridCol>
              </a:tblGrid>
              <a:tr h="548640">
                <a:tc>
                  <a:txBody>
                    <a:bodyPr/>
                    <a:lstStyle/>
                    <a:p>
                      <a:r>
                        <a:rPr lang="en-US" sz="2800" dirty="0"/>
                        <a:t>Household &amp; Child Status </a:t>
                      </a:r>
                    </a:p>
                  </a:txBody>
                  <a:tcPr marL="121920" marR="121920" marT="60960" marB="60960"/>
                </a:tc>
                <a:tc>
                  <a:txBody>
                    <a:bodyPr/>
                    <a:lstStyle/>
                    <a:p>
                      <a:pPr algn="ctr"/>
                      <a:r>
                        <a:rPr lang="en-US" sz="2800" dirty="0"/>
                        <a:t>N (%)</a:t>
                      </a:r>
                    </a:p>
                  </a:txBody>
                  <a:tcPr marL="121920" marR="121920" marT="60960" marB="60960"/>
                </a:tc>
                <a:extLst>
                  <a:ext uri="{0D108BD9-81ED-4DB2-BD59-A6C34878D82A}">
                    <a16:rowId xmlns:a16="http://schemas.microsoft.com/office/drawing/2014/main" val="2389537988"/>
                  </a:ext>
                </a:extLst>
              </a:tr>
              <a:tr h="548640">
                <a:tc>
                  <a:txBody>
                    <a:bodyPr/>
                    <a:lstStyle/>
                    <a:p>
                      <a:r>
                        <a:rPr lang="en-US" sz="2800" b="1" dirty="0"/>
                        <a:t>Household Status</a:t>
                      </a:r>
                    </a:p>
                  </a:txBody>
                  <a:tcPr marL="121920" marR="121920" marT="60960" marB="60960"/>
                </a:tc>
                <a:tc>
                  <a:txBody>
                    <a:bodyPr/>
                    <a:lstStyle/>
                    <a:p>
                      <a:pPr algn="ctr"/>
                      <a:r>
                        <a:rPr lang="en-US" sz="2800" dirty="0"/>
                        <a:t>3229 (100)</a:t>
                      </a:r>
                    </a:p>
                  </a:txBody>
                  <a:tcPr marL="121920" marR="121920" marT="60960" marB="60960"/>
                </a:tc>
                <a:extLst>
                  <a:ext uri="{0D108BD9-81ED-4DB2-BD59-A6C34878D82A}">
                    <a16:rowId xmlns:a16="http://schemas.microsoft.com/office/drawing/2014/main" val="3574075422"/>
                  </a:ext>
                </a:extLst>
              </a:tr>
              <a:tr h="548640">
                <a:tc>
                  <a:txBody>
                    <a:bodyPr/>
                    <a:lstStyle/>
                    <a:p>
                      <a:r>
                        <a:rPr lang="en-US" sz="2800" b="1" dirty="0"/>
                        <a:t>     Receiving Food Assistance</a:t>
                      </a:r>
                    </a:p>
                  </a:txBody>
                  <a:tcPr marL="121920" marR="121920" marT="60960" marB="60960"/>
                </a:tc>
                <a:tc>
                  <a:txBody>
                    <a:bodyPr/>
                    <a:lstStyle/>
                    <a:p>
                      <a:pPr algn="ctr"/>
                      <a:r>
                        <a:rPr lang="en-US" sz="2800" dirty="0"/>
                        <a:t>2694 (</a:t>
                      </a:r>
                      <a:r>
                        <a:rPr lang="en-US" sz="2800" b="1" dirty="0"/>
                        <a:t>83.9)</a:t>
                      </a:r>
                    </a:p>
                  </a:txBody>
                  <a:tcPr marL="121920" marR="121920" marT="60960" marB="60960"/>
                </a:tc>
                <a:extLst>
                  <a:ext uri="{0D108BD9-81ED-4DB2-BD59-A6C34878D82A}">
                    <a16:rowId xmlns:a16="http://schemas.microsoft.com/office/drawing/2014/main" val="1982397306"/>
                  </a:ext>
                </a:extLst>
              </a:tr>
              <a:tr h="548640">
                <a:tc>
                  <a:txBody>
                    <a:bodyPr/>
                    <a:lstStyle/>
                    <a:p>
                      <a:r>
                        <a:rPr lang="en-US" sz="2800" dirty="0"/>
                        <a:t>     Food Security (7-pt scale)</a:t>
                      </a:r>
                    </a:p>
                  </a:txBody>
                  <a:tcPr marL="121920" marR="121920" marT="60960" marB="60960"/>
                </a:tc>
                <a:tc>
                  <a:txBody>
                    <a:bodyPr/>
                    <a:lstStyle/>
                    <a:p>
                      <a:pPr algn="ctr"/>
                      <a:endParaRPr lang="en-US" sz="2800" dirty="0"/>
                    </a:p>
                  </a:txBody>
                  <a:tcPr marL="121920" marR="121920" marT="60960" marB="60960"/>
                </a:tc>
                <a:extLst>
                  <a:ext uri="{0D108BD9-81ED-4DB2-BD59-A6C34878D82A}">
                    <a16:rowId xmlns:a16="http://schemas.microsoft.com/office/drawing/2014/main" val="2382155063"/>
                  </a:ext>
                </a:extLst>
              </a:tr>
              <a:tr h="548640">
                <a:tc>
                  <a:txBody>
                    <a:bodyPr/>
                    <a:lstStyle/>
                    <a:p>
                      <a:r>
                        <a:rPr lang="en-US" sz="2800" dirty="0"/>
                        <a:t>        Food Secure (0-2 pt)</a:t>
                      </a:r>
                    </a:p>
                  </a:txBody>
                  <a:tcPr marL="121920" marR="121920" marT="60960" marB="60960"/>
                </a:tc>
                <a:tc>
                  <a:txBody>
                    <a:bodyPr/>
                    <a:lstStyle/>
                    <a:p>
                      <a:pPr algn="ctr"/>
                      <a:r>
                        <a:rPr lang="en-US" sz="2800" dirty="0"/>
                        <a:t> 787 (</a:t>
                      </a:r>
                      <a:r>
                        <a:rPr lang="en-US" sz="2800" b="0" dirty="0"/>
                        <a:t>24.9</a:t>
                      </a:r>
                      <a:r>
                        <a:rPr lang="en-US" sz="2800" dirty="0"/>
                        <a:t>)</a:t>
                      </a:r>
                    </a:p>
                  </a:txBody>
                  <a:tcPr marL="121920" marR="121920" marT="60960" marB="60960"/>
                </a:tc>
                <a:extLst>
                  <a:ext uri="{0D108BD9-81ED-4DB2-BD59-A6C34878D82A}">
                    <a16:rowId xmlns:a16="http://schemas.microsoft.com/office/drawing/2014/main" val="4141942861"/>
                  </a:ext>
                </a:extLst>
              </a:tr>
              <a:tr h="548640">
                <a:tc>
                  <a:txBody>
                    <a:bodyPr/>
                    <a:lstStyle/>
                    <a:p>
                      <a:r>
                        <a:rPr lang="en-US" sz="2800" dirty="0"/>
                        <a:t>        </a:t>
                      </a:r>
                      <a:r>
                        <a:rPr lang="en-US" sz="2800" b="1" dirty="0"/>
                        <a:t>Mild/Mod Food Insecure </a:t>
                      </a:r>
                      <a:r>
                        <a:rPr lang="en-US" sz="2800" dirty="0"/>
                        <a:t>(3-5 pt) </a:t>
                      </a:r>
                    </a:p>
                  </a:txBody>
                  <a:tcPr marL="121920" marR="121920" marT="60960" marB="60960"/>
                </a:tc>
                <a:tc>
                  <a:txBody>
                    <a:bodyPr/>
                    <a:lstStyle/>
                    <a:p>
                      <a:pPr algn="ctr"/>
                      <a:r>
                        <a:rPr lang="en-US" sz="2800" dirty="0"/>
                        <a:t>1025 (</a:t>
                      </a:r>
                      <a:r>
                        <a:rPr lang="en-US" sz="2800" b="1" dirty="0"/>
                        <a:t>32.5</a:t>
                      </a:r>
                      <a:r>
                        <a:rPr lang="en-US" sz="2800" dirty="0"/>
                        <a:t>)</a:t>
                      </a:r>
                    </a:p>
                  </a:txBody>
                  <a:tcPr marL="121920" marR="121920" marT="60960" marB="60960"/>
                </a:tc>
                <a:extLst>
                  <a:ext uri="{0D108BD9-81ED-4DB2-BD59-A6C34878D82A}">
                    <a16:rowId xmlns:a16="http://schemas.microsoft.com/office/drawing/2014/main" val="717755803"/>
                  </a:ext>
                </a:extLst>
              </a:tr>
              <a:tr h="548640">
                <a:tc>
                  <a:txBody>
                    <a:bodyPr/>
                    <a:lstStyle/>
                    <a:p>
                      <a:r>
                        <a:rPr lang="en-US" sz="2800" b="1" dirty="0"/>
                        <a:t>        Severe Food Insecure </a:t>
                      </a:r>
                      <a:r>
                        <a:rPr lang="en-US" sz="2800" dirty="0"/>
                        <a:t>(6-7 pt)</a:t>
                      </a:r>
                    </a:p>
                  </a:txBody>
                  <a:tcPr marL="121920" marR="121920" marT="60960" marB="60960"/>
                </a:tc>
                <a:tc>
                  <a:txBody>
                    <a:bodyPr/>
                    <a:lstStyle/>
                    <a:p>
                      <a:pPr algn="ctr"/>
                      <a:r>
                        <a:rPr lang="en-US" sz="2800" dirty="0"/>
                        <a:t>1343 (</a:t>
                      </a:r>
                      <a:r>
                        <a:rPr lang="en-US" sz="2800" b="1" dirty="0"/>
                        <a:t>42.6</a:t>
                      </a:r>
                      <a:r>
                        <a:rPr lang="en-US" sz="2800" dirty="0"/>
                        <a:t>)</a:t>
                      </a:r>
                    </a:p>
                  </a:txBody>
                  <a:tcPr marL="121920" marR="121920" marT="60960" marB="60960"/>
                </a:tc>
                <a:extLst>
                  <a:ext uri="{0D108BD9-81ED-4DB2-BD59-A6C34878D82A}">
                    <a16:rowId xmlns:a16="http://schemas.microsoft.com/office/drawing/2014/main" val="1788737530"/>
                  </a:ext>
                </a:extLst>
              </a:tr>
              <a:tr h="548640">
                <a:tc>
                  <a:txBody>
                    <a:bodyPr/>
                    <a:lstStyle/>
                    <a:p>
                      <a:r>
                        <a:rPr lang="en-US" sz="2800" b="1" dirty="0"/>
                        <a:t>Child Status</a:t>
                      </a:r>
                    </a:p>
                  </a:txBody>
                  <a:tcPr marL="121920" marR="121920" marT="60960" marB="60960"/>
                </a:tc>
                <a:tc>
                  <a:txBody>
                    <a:bodyPr/>
                    <a:lstStyle/>
                    <a:p>
                      <a:pPr algn="ctr"/>
                      <a:r>
                        <a:rPr lang="en-US" sz="2800" dirty="0"/>
                        <a:t>3229 (100%)</a:t>
                      </a:r>
                    </a:p>
                  </a:txBody>
                  <a:tcPr marL="121920" marR="121920" marT="60960" marB="60960"/>
                </a:tc>
                <a:extLst>
                  <a:ext uri="{0D108BD9-81ED-4DB2-BD59-A6C34878D82A}">
                    <a16:rowId xmlns:a16="http://schemas.microsoft.com/office/drawing/2014/main" val="3458618036"/>
                  </a:ext>
                </a:extLst>
              </a:tr>
              <a:tr h="548640">
                <a:tc>
                  <a:txBody>
                    <a:bodyPr/>
                    <a:lstStyle/>
                    <a:p>
                      <a:r>
                        <a:rPr lang="en-US" sz="2800" b="1" dirty="0"/>
                        <a:t>    &lt; -2 HAZ (Stunting)</a:t>
                      </a:r>
                    </a:p>
                  </a:txBody>
                  <a:tcPr marL="121920" marR="121920" marT="60960" marB="60960"/>
                </a:tc>
                <a:tc>
                  <a:txBody>
                    <a:bodyPr/>
                    <a:lstStyle/>
                    <a:p>
                      <a:pPr algn="ctr"/>
                      <a:r>
                        <a:rPr lang="en-US" sz="2800" b="0" dirty="0"/>
                        <a:t>94</a:t>
                      </a:r>
                      <a:r>
                        <a:rPr lang="en-US" sz="2800" b="1" dirty="0"/>
                        <a:t> (2.9)</a:t>
                      </a:r>
                    </a:p>
                  </a:txBody>
                  <a:tcPr marL="121920" marR="121920" marT="60960" marB="60960"/>
                </a:tc>
                <a:extLst>
                  <a:ext uri="{0D108BD9-81ED-4DB2-BD59-A6C34878D82A}">
                    <a16:rowId xmlns:a16="http://schemas.microsoft.com/office/drawing/2014/main" val="821627124"/>
                  </a:ext>
                </a:extLst>
              </a:tr>
              <a:tr h="548640">
                <a:tc>
                  <a:txBody>
                    <a:bodyPr/>
                    <a:lstStyle/>
                    <a:p>
                      <a:r>
                        <a:rPr lang="en-US" sz="2800" dirty="0"/>
                        <a:t>    </a:t>
                      </a:r>
                      <a:r>
                        <a:rPr lang="en-US" sz="2800" b="1" dirty="0"/>
                        <a:t>&lt; -2 BMIZ (Wasting)</a:t>
                      </a:r>
                    </a:p>
                  </a:txBody>
                  <a:tcPr marL="121920" marR="121920" marT="60960" marB="60960"/>
                </a:tc>
                <a:tc>
                  <a:txBody>
                    <a:bodyPr/>
                    <a:lstStyle/>
                    <a:p>
                      <a:pPr algn="ctr"/>
                      <a:r>
                        <a:rPr lang="en-US" sz="2800" b="0" dirty="0"/>
                        <a:t>128</a:t>
                      </a:r>
                      <a:r>
                        <a:rPr lang="en-US" sz="2800" b="1" dirty="0"/>
                        <a:t> (4.5)</a:t>
                      </a:r>
                    </a:p>
                  </a:txBody>
                  <a:tcPr marL="121920" marR="121920" marT="60960" marB="60960"/>
                </a:tc>
                <a:extLst>
                  <a:ext uri="{0D108BD9-81ED-4DB2-BD59-A6C34878D82A}">
                    <a16:rowId xmlns:a16="http://schemas.microsoft.com/office/drawing/2014/main" val="296266352"/>
                  </a:ext>
                </a:extLst>
              </a:tr>
              <a:tr h="548640">
                <a:tc>
                  <a:txBody>
                    <a:bodyPr/>
                    <a:lstStyle/>
                    <a:p>
                      <a:r>
                        <a:rPr lang="en-US" sz="2800" b="1" dirty="0"/>
                        <a:t>    Minimum Dietary Diversity </a:t>
                      </a:r>
                      <a:r>
                        <a:rPr lang="en-US" sz="2800" b="0" dirty="0"/>
                        <a:t>(≤4 Food Groups)</a:t>
                      </a:r>
                    </a:p>
                  </a:txBody>
                  <a:tcPr marL="121920" marR="121920" marT="60960" marB="60960"/>
                </a:tc>
                <a:tc>
                  <a:txBody>
                    <a:bodyPr/>
                    <a:lstStyle/>
                    <a:p>
                      <a:pPr algn="ctr"/>
                      <a:r>
                        <a:rPr lang="en-US" sz="2800" dirty="0"/>
                        <a:t>2225 </a:t>
                      </a:r>
                      <a:r>
                        <a:rPr lang="en-US" sz="2800" b="1" dirty="0"/>
                        <a:t>(68.9)</a:t>
                      </a:r>
                    </a:p>
                  </a:txBody>
                  <a:tcPr marL="121920" marR="121920" marT="60960" marB="60960"/>
                </a:tc>
                <a:extLst>
                  <a:ext uri="{0D108BD9-81ED-4DB2-BD59-A6C34878D82A}">
                    <a16:rowId xmlns:a16="http://schemas.microsoft.com/office/drawing/2014/main" val="654685929"/>
                  </a:ext>
                </a:extLst>
              </a:tr>
              <a:tr h="548640">
                <a:tc>
                  <a:txBody>
                    <a:bodyPr/>
                    <a:lstStyle/>
                    <a:p>
                      <a:r>
                        <a:rPr lang="en-US" sz="2800" dirty="0"/>
                        <a:t>    </a:t>
                      </a:r>
                      <a:r>
                        <a:rPr lang="en-US" sz="2800" b="1" dirty="0"/>
                        <a:t>Anemia  (&lt;11.5 g/dL) </a:t>
                      </a:r>
                    </a:p>
                  </a:txBody>
                  <a:tcPr marL="121920" marR="121920" marT="60960" marB="60960"/>
                </a:tc>
                <a:tc>
                  <a:txBody>
                    <a:bodyPr/>
                    <a:lstStyle/>
                    <a:p>
                      <a:pPr algn="ctr"/>
                      <a:r>
                        <a:rPr lang="en-US" sz="2800" dirty="0"/>
                        <a:t>963 (</a:t>
                      </a:r>
                      <a:r>
                        <a:rPr lang="en-US" sz="2800" b="1" dirty="0"/>
                        <a:t>29.8</a:t>
                      </a:r>
                      <a:r>
                        <a:rPr lang="en-US" sz="2800" dirty="0"/>
                        <a:t>)</a:t>
                      </a:r>
                    </a:p>
                  </a:txBody>
                  <a:tcPr marL="121920" marR="121920" marT="60960" marB="60960"/>
                </a:tc>
                <a:extLst>
                  <a:ext uri="{0D108BD9-81ED-4DB2-BD59-A6C34878D82A}">
                    <a16:rowId xmlns:a16="http://schemas.microsoft.com/office/drawing/2014/main" val="1590456737"/>
                  </a:ext>
                </a:extLst>
              </a:tr>
            </a:tbl>
          </a:graphicData>
        </a:graphic>
      </p:graphicFrame>
    </p:spTree>
    <p:extLst>
      <p:ext uri="{BB962C8B-B14F-4D97-AF65-F5344CB8AC3E}">
        <p14:creationId xmlns:p14="http://schemas.microsoft.com/office/powerpoint/2010/main" val="3954886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4108A-BC32-AF19-DA44-5E222BC3CDE3}"/>
              </a:ext>
            </a:extLst>
          </p:cNvPr>
          <p:cNvSpPr>
            <a:spLocks noGrp="1"/>
          </p:cNvSpPr>
          <p:nvPr>
            <p:ph idx="1"/>
          </p:nvPr>
        </p:nvSpPr>
        <p:spPr/>
        <p:txBody>
          <a:bodyPr/>
          <a:lstStyle/>
          <a:p>
            <a:endParaRPr lang="en-US"/>
          </a:p>
        </p:txBody>
      </p:sp>
      <p:pic>
        <p:nvPicPr>
          <p:cNvPr id="2" name="Picture 1" descr="A graph of food groups&#10;&#10;Description automatically generated">
            <a:extLst>
              <a:ext uri="{FF2B5EF4-FFF2-40B4-BE49-F238E27FC236}">
                <a16:creationId xmlns:a16="http://schemas.microsoft.com/office/drawing/2014/main" id="{6B1806EA-629D-35C6-29F6-A45E6F587E4A}"/>
              </a:ext>
            </a:extLst>
          </p:cNvPr>
          <p:cNvPicPr>
            <a:picLocks noChangeAspect="1"/>
          </p:cNvPicPr>
          <p:nvPr/>
        </p:nvPicPr>
        <p:blipFill>
          <a:blip r:embed="rId2"/>
          <a:stretch>
            <a:fillRect/>
          </a:stretch>
        </p:blipFill>
        <p:spPr>
          <a:xfrm>
            <a:off x="265869" y="1661747"/>
            <a:ext cx="11660261" cy="4914501"/>
          </a:xfrm>
          <a:prstGeom prst="rect">
            <a:avLst/>
          </a:prstGeom>
        </p:spPr>
      </p:pic>
      <p:sp>
        <p:nvSpPr>
          <p:cNvPr id="5" name="Title 1">
            <a:extLst>
              <a:ext uri="{FF2B5EF4-FFF2-40B4-BE49-F238E27FC236}">
                <a16:creationId xmlns:a16="http://schemas.microsoft.com/office/drawing/2014/main" id="{2AAB4794-C247-6AAF-FADB-AC5432502028}"/>
              </a:ext>
            </a:extLst>
          </p:cNvPr>
          <p:cNvSpPr>
            <a:spLocks noGrp="1"/>
          </p:cNvSpPr>
          <p:nvPr>
            <p:ph type="title"/>
          </p:nvPr>
        </p:nvSpPr>
        <p:spPr>
          <a:xfrm rot="10800000" flipV="1">
            <a:off x="202222" y="157024"/>
            <a:ext cx="11660260" cy="1396483"/>
          </a:xfrm>
          <a:solidFill>
            <a:schemeClr val="bg1"/>
          </a:solidFill>
        </p:spPr>
        <p:txBody>
          <a:bodyPr>
            <a:normAutofit fontScale="90000"/>
          </a:bodyPr>
          <a:lstStyle/>
          <a:p>
            <a:r>
              <a:rPr lang="en-US" sz="3733" b="1" dirty="0">
                <a:solidFill>
                  <a:srgbClr val="0070C0"/>
                </a:solidFill>
                <a:latin typeface="+mn-lt"/>
              </a:rPr>
              <a:t>Precent of Children Meeting Daily Equivalent of 10 Nutritious Food Groups by Food Security Classification,  1</a:t>
            </a:r>
            <a:r>
              <a:rPr lang="en-US" sz="3733" b="1" baseline="30000" dirty="0">
                <a:solidFill>
                  <a:srgbClr val="0070C0"/>
                </a:solidFill>
                <a:latin typeface="+mn-lt"/>
              </a:rPr>
              <a:t>st</a:t>
            </a:r>
            <a:r>
              <a:rPr lang="en-US" sz="3733" b="1" dirty="0">
                <a:solidFill>
                  <a:srgbClr val="0070C0"/>
                </a:solidFill>
                <a:latin typeface="+mn-lt"/>
              </a:rPr>
              <a:t> Graders, Gaza Strip, July-Sept 2023 (N=2895~3124)</a:t>
            </a:r>
          </a:p>
        </p:txBody>
      </p:sp>
      <p:sp>
        <p:nvSpPr>
          <p:cNvPr id="4" name="Rectangle 3">
            <a:extLst>
              <a:ext uri="{FF2B5EF4-FFF2-40B4-BE49-F238E27FC236}">
                <a16:creationId xmlns:a16="http://schemas.microsoft.com/office/drawing/2014/main" id="{AE37F9D6-E3F8-2E01-8732-CC793FA1AA80}"/>
              </a:ext>
            </a:extLst>
          </p:cNvPr>
          <p:cNvSpPr/>
          <p:nvPr/>
        </p:nvSpPr>
        <p:spPr>
          <a:xfrm>
            <a:off x="8264769" y="1907932"/>
            <a:ext cx="442499" cy="131884"/>
          </a:xfrm>
          <a:prstGeom prst="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F7214B-1513-6D91-2EF0-9DA776ED215F}"/>
              </a:ext>
            </a:extLst>
          </p:cNvPr>
          <p:cNvSpPr/>
          <p:nvPr/>
        </p:nvSpPr>
        <p:spPr>
          <a:xfrm>
            <a:off x="8264769" y="2203694"/>
            <a:ext cx="442499" cy="131884"/>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24116AD-E4B8-0BFB-31EE-710496EA1BE5}"/>
              </a:ext>
            </a:extLst>
          </p:cNvPr>
          <p:cNvSpPr/>
          <p:nvPr/>
        </p:nvSpPr>
        <p:spPr>
          <a:xfrm>
            <a:off x="8264769" y="2469278"/>
            <a:ext cx="442499" cy="131884"/>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557B8C0-BB6A-1D99-ACEA-8441023C4C06}"/>
              </a:ext>
            </a:extLst>
          </p:cNvPr>
          <p:cNvSpPr txBox="1"/>
          <p:nvPr/>
        </p:nvSpPr>
        <p:spPr>
          <a:xfrm>
            <a:off x="8707268" y="1825625"/>
            <a:ext cx="1722587" cy="276999"/>
          </a:xfrm>
          <a:prstGeom prst="rect">
            <a:avLst/>
          </a:prstGeom>
          <a:noFill/>
        </p:spPr>
        <p:txBody>
          <a:bodyPr wrap="none" rtlCol="0">
            <a:spAutoFit/>
          </a:bodyPr>
          <a:lstStyle/>
          <a:p>
            <a:r>
              <a:rPr lang="en-US" sz="1200" dirty="0"/>
              <a:t>Food Secure Households</a:t>
            </a:r>
          </a:p>
        </p:txBody>
      </p:sp>
      <p:sp>
        <p:nvSpPr>
          <p:cNvPr id="9" name="TextBox 8">
            <a:extLst>
              <a:ext uri="{FF2B5EF4-FFF2-40B4-BE49-F238E27FC236}">
                <a16:creationId xmlns:a16="http://schemas.microsoft.com/office/drawing/2014/main" id="{E49DEC19-E38B-743C-C341-FD8A72C578A8}"/>
              </a:ext>
            </a:extLst>
          </p:cNvPr>
          <p:cNvSpPr txBox="1"/>
          <p:nvPr/>
        </p:nvSpPr>
        <p:spPr>
          <a:xfrm>
            <a:off x="8707268" y="2147451"/>
            <a:ext cx="2590004" cy="276999"/>
          </a:xfrm>
          <a:prstGeom prst="rect">
            <a:avLst/>
          </a:prstGeom>
          <a:noFill/>
        </p:spPr>
        <p:txBody>
          <a:bodyPr wrap="none" rtlCol="0">
            <a:spAutoFit/>
          </a:bodyPr>
          <a:lstStyle/>
          <a:p>
            <a:r>
              <a:rPr lang="en-US" sz="1200" dirty="0"/>
              <a:t>Moderately Food Insecure Households</a:t>
            </a:r>
          </a:p>
        </p:txBody>
      </p:sp>
      <p:sp>
        <p:nvSpPr>
          <p:cNvPr id="10" name="TextBox 9">
            <a:extLst>
              <a:ext uri="{FF2B5EF4-FFF2-40B4-BE49-F238E27FC236}">
                <a16:creationId xmlns:a16="http://schemas.microsoft.com/office/drawing/2014/main" id="{FF1F8F80-32A5-F36F-C63F-F5A41B2BFF88}"/>
              </a:ext>
            </a:extLst>
          </p:cNvPr>
          <p:cNvSpPr txBox="1"/>
          <p:nvPr/>
        </p:nvSpPr>
        <p:spPr>
          <a:xfrm>
            <a:off x="8720478" y="2394189"/>
            <a:ext cx="2389950" cy="276999"/>
          </a:xfrm>
          <a:prstGeom prst="rect">
            <a:avLst/>
          </a:prstGeom>
          <a:noFill/>
        </p:spPr>
        <p:txBody>
          <a:bodyPr wrap="none" rtlCol="0">
            <a:spAutoFit/>
          </a:bodyPr>
          <a:lstStyle/>
          <a:p>
            <a:r>
              <a:rPr lang="en-US" sz="1200" dirty="0"/>
              <a:t>Severely Food Insecure Households</a:t>
            </a:r>
          </a:p>
        </p:txBody>
      </p:sp>
    </p:spTree>
    <p:extLst>
      <p:ext uri="{BB962C8B-B14F-4D97-AF65-F5344CB8AC3E}">
        <p14:creationId xmlns:p14="http://schemas.microsoft.com/office/powerpoint/2010/main" val="554034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AB4794-C247-6AAF-FADB-AC5432502028}"/>
              </a:ext>
            </a:extLst>
          </p:cNvPr>
          <p:cNvSpPr>
            <a:spLocks noGrp="1"/>
          </p:cNvSpPr>
          <p:nvPr>
            <p:ph type="title"/>
          </p:nvPr>
        </p:nvSpPr>
        <p:spPr>
          <a:xfrm rot="10800000" flipV="1">
            <a:off x="202222" y="157024"/>
            <a:ext cx="11660260" cy="1396483"/>
          </a:xfrm>
          <a:solidFill>
            <a:schemeClr val="bg1"/>
          </a:solidFill>
        </p:spPr>
        <p:txBody>
          <a:bodyPr>
            <a:normAutofit fontScale="90000"/>
          </a:bodyPr>
          <a:lstStyle/>
          <a:p>
            <a:r>
              <a:rPr lang="en-US" sz="3733" b="1" dirty="0">
                <a:solidFill>
                  <a:srgbClr val="0070C0"/>
                </a:solidFill>
                <a:latin typeface="+mn-lt"/>
              </a:rPr>
              <a:t>Precent of Children Meeting Daily Equivalent of 3 Unhealthy Food Groups by Food Security Classification,  1</a:t>
            </a:r>
            <a:r>
              <a:rPr lang="en-US" sz="3733" b="1" baseline="30000" dirty="0">
                <a:solidFill>
                  <a:srgbClr val="0070C0"/>
                </a:solidFill>
                <a:latin typeface="+mn-lt"/>
              </a:rPr>
              <a:t>st</a:t>
            </a:r>
            <a:r>
              <a:rPr lang="en-US" sz="3733" b="1" dirty="0">
                <a:solidFill>
                  <a:srgbClr val="0070C0"/>
                </a:solidFill>
                <a:latin typeface="+mn-lt"/>
              </a:rPr>
              <a:t> Graders, Gaza Strip, July-Sept 2023 (N=2830~3098)</a:t>
            </a:r>
          </a:p>
        </p:txBody>
      </p:sp>
      <p:pic>
        <p:nvPicPr>
          <p:cNvPr id="4" name="Picture 3" descr="A graph of food groups&#10;&#10;Description automatically generated">
            <a:extLst>
              <a:ext uri="{FF2B5EF4-FFF2-40B4-BE49-F238E27FC236}">
                <a16:creationId xmlns:a16="http://schemas.microsoft.com/office/drawing/2014/main" id="{20940D08-8CCD-130A-0C90-75944114E5B1}"/>
              </a:ext>
            </a:extLst>
          </p:cNvPr>
          <p:cNvPicPr>
            <a:picLocks noChangeAspect="1"/>
          </p:cNvPicPr>
          <p:nvPr/>
        </p:nvPicPr>
        <p:blipFill>
          <a:blip r:embed="rId2"/>
          <a:stretch>
            <a:fillRect/>
          </a:stretch>
        </p:blipFill>
        <p:spPr>
          <a:xfrm>
            <a:off x="921872" y="1553508"/>
            <a:ext cx="10220960" cy="5156678"/>
          </a:xfrm>
          <a:prstGeom prst="rect">
            <a:avLst/>
          </a:prstGeom>
        </p:spPr>
      </p:pic>
      <p:sp>
        <p:nvSpPr>
          <p:cNvPr id="2" name="Rectangle 1">
            <a:extLst>
              <a:ext uri="{FF2B5EF4-FFF2-40B4-BE49-F238E27FC236}">
                <a16:creationId xmlns:a16="http://schemas.microsoft.com/office/drawing/2014/main" id="{7912CC8E-9A51-AC14-36CB-29C456A02719}"/>
              </a:ext>
            </a:extLst>
          </p:cNvPr>
          <p:cNvSpPr/>
          <p:nvPr/>
        </p:nvSpPr>
        <p:spPr>
          <a:xfrm>
            <a:off x="619221" y="6031524"/>
            <a:ext cx="442499" cy="131884"/>
          </a:xfrm>
          <a:prstGeom prst="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1451453-9194-12B2-E86A-2339ABB30790}"/>
              </a:ext>
            </a:extLst>
          </p:cNvPr>
          <p:cNvSpPr/>
          <p:nvPr/>
        </p:nvSpPr>
        <p:spPr>
          <a:xfrm>
            <a:off x="619221" y="6282614"/>
            <a:ext cx="442499" cy="131884"/>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FCF1D2-609A-A3D2-676B-BD34484010DD}"/>
              </a:ext>
            </a:extLst>
          </p:cNvPr>
          <p:cNvSpPr/>
          <p:nvPr/>
        </p:nvSpPr>
        <p:spPr>
          <a:xfrm>
            <a:off x="619221" y="6533704"/>
            <a:ext cx="442499" cy="131884"/>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9C3CEDF-A017-C99D-6625-A1BC614D7839}"/>
              </a:ext>
            </a:extLst>
          </p:cNvPr>
          <p:cNvSpPr txBox="1"/>
          <p:nvPr/>
        </p:nvSpPr>
        <p:spPr>
          <a:xfrm>
            <a:off x="1061720" y="5952833"/>
            <a:ext cx="1722587" cy="276999"/>
          </a:xfrm>
          <a:prstGeom prst="rect">
            <a:avLst/>
          </a:prstGeom>
          <a:noFill/>
        </p:spPr>
        <p:txBody>
          <a:bodyPr wrap="none" rtlCol="0">
            <a:spAutoFit/>
          </a:bodyPr>
          <a:lstStyle/>
          <a:p>
            <a:r>
              <a:rPr lang="en-US" sz="1200" dirty="0"/>
              <a:t>Food Secure Households</a:t>
            </a:r>
          </a:p>
        </p:txBody>
      </p:sp>
      <p:sp>
        <p:nvSpPr>
          <p:cNvPr id="8" name="TextBox 7">
            <a:extLst>
              <a:ext uri="{FF2B5EF4-FFF2-40B4-BE49-F238E27FC236}">
                <a16:creationId xmlns:a16="http://schemas.microsoft.com/office/drawing/2014/main" id="{78EE1965-3888-8359-4990-6EB8380F9190}"/>
              </a:ext>
            </a:extLst>
          </p:cNvPr>
          <p:cNvSpPr txBox="1"/>
          <p:nvPr/>
        </p:nvSpPr>
        <p:spPr>
          <a:xfrm>
            <a:off x="1061720" y="6232754"/>
            <a:ext cx="2590004" cy="276999"/>
          </a:xfrm>
          <a:prstGeom prst="rect">
            <a:avLst/>
          </a:prstGeom>
          <a:noFill/>
        </p:spPr>
        <p:txBody>
          <a:bodyPr wrap="none" rtlCol="0">
            <a:spAutoFit/>
          </a:bodyPr>
          <a:lstStyle/>
          <a:p>
            <a:r>
              <a:rPr lang="en-US" sz="1200" dirty="0"/>
              <a:t>Moderately Food Insecure Households</a:t>
            </a:r>
          </a:p>
        </p:txBody>
      </p:sp>
      <p:sp>
        <p:nvSpPr>
          <p:cNvPr id="9" name="TextBox 8">
            <a:extLst>
              <a:ext uri="{FF2B5EF4-FFF2-40B4-BE49-F238E27FC236}">
                <a16:creationId xmlns:a16="http://schemas.microsoft.com/office/drawing/2014/main" id="{3B756B16-8C25-EAF8-8E5F-CDED16B9844F}"/>
              </a:ext>
            </a:extLst>
          </p:cNvPr>
          <p:cNvSpPr txBox="1"/>
          <p:nvPr/>
        </p:nvSpPr>
        <p:spPr>
          <a:xfrm>
            <a:off x="1061720" y="6490458"/>
            <a:ext cx="2389950" cy="276999"/>
          </a:xfrm>
          <a:prstGeom prst="rect">
            <a:avLst/>
          </a:prstGeom>
          <a:noFill/>
        </p:spPr>
        <p:txBody>
          <a:bodyPr wrap="none" rtlCol="0">
            <a:spAutoFit/>
          </a:bodyPr>
          <a:lstStyle/>
          <a:p>
            <a:r>
              <a:rPr lang="en-US" sz="1200" dirty="0"/>
              <a:t>Severely Food Insecure Households</a:t>
            </a:r>
          </a:p>
        </p:txBody>
      </p:sp>
    </p:spTree>
    <p:extLst>
      <p:ext uri="{BB962C8B-B14F-4D97-AF65-F5344CB8AC3E}">
        <p14:creationId xmlns:p14="http://schemas.microsoft.com/office/powerpoint/2010/main" val="63223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2A2F9-119D-60FE-1711-F2273C18D79B}"/>
              </a:ext>
            </a:extLst>
          </p:cNvPr>
          <p:cNvSpPr>
            <a:spLocks noGrp="1"/>
          </p:cNvSpPr>
          <p:nvPr>
            <p:ph type="title"/>
          </p:nvPr>
        </p:nvSpPr>
        <p:spPr>
          <a:xfrm rot="10800000" flipV="1">
            <a:off x="341295" y="-62783"/>
            <a:ext cx="9802352" cy="1396483"/>
          </a:xfrm>
          <a:solidFill>
            <a:schemeClr val="bg1"/>
          </a:solidFill>
        </p:spPr>
        <p:txBody>
          <a:bodyPr>
            <a:normAutofit/>
          </a:bodyPr>
          <a:lstStyle/>
          <a:p>
            <a:r>
              <a:rPr lang="en-US" sz="3733" b="1" dirty="0">
                <a:solidFill>
                  <a:srgbClr val="0070C0"/>
                </a:solidFill>
                <a:latin typeface="+mn-lt"/>
              </a:rPr>
              <a:t>BMI-for-Age Z-score of Gaza 1</a:t>
            </a:r>
            <a:r>
              <a:rPr lang="en-US" sz="3733" b="1" baseline="30000" dirty="0">
                <a:solidFill>
                  <a:srgbClr val="0070C0"/>
                </a:solidFill>
                <a:latin typeface="+mn-lt"/>
              </a:rPr>
              <a:t>st</a:t>
            </a:r>
            <a:r>
              <a:rPr lang="en-US" sz="3733" b="1" dirty="0">
                <a:solidFill>
                  <a:srgbClr val="0070C0"/>
                </a:solidFill>
                <a:latin typeface="+mn-lt"/>
              </a:rPr>
              <a:t> Graders</a:t>
            </a:r>
            <a:br>
              <a:rPr lang="en-US" sz="3733" b="1" dirty="0">
                <a:solidFill>
                  <a:srgbClr val="0070C0"/>
                </a:solidFill>
                <a:latin typeface="+mn-lt"/>
              </a:rPr>
            </a:br>
            <a:r>
              <a:rPr lang="en-US" sz="3733" b="1" dirty="0">
                <a:solidFill>
                  <a:srgbClr val="0070C0"/>
                </a:solidFill>
                <a:latin typeface="+mn-lt"/>
              </a:rPr>
              <a:t>July-Sept 2023 (N=2915)</a:t>
            </a:r>
          </a:p>
        </p:txBody>
      </p:sp>
      <p:pic>
        <p:nvPicPr>
          <p:cNvPr id="3" name="Picture 2">
            <a:extLst>
              <a:ext uri="{FF2B5EF4-FFF2-40B4-BE49-F238E27FC236}">
                <a16:creationId xmlns:a16="http://schemas.microsoft.com/office/drawing/2014/main" id="{D136902D-318B-9CD8-0166-953B1A1CC0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4567" y="1150008"/>
            <a:ext cx="7888131" cy="5550676"/>
          </a:xfrm>
          <a:prstGeom prst="rect">
            <a:avLst/>
          </a:prstGeom>
          <a:noFill/>
        </p:spPr>
      </p:pic>
    </p:spTree>
    <p:extLst>
      <p:ext uri="{BB962C8B-B14F-4D97-AF65-F5344CB8AC3E}">
        <p14:creationId xmlns:p14="http://schemas.microsoft.com/office/powerpoint/2010/main" val="932435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0BAE-43F2-64D7-1C77-B62D8DDB6372}"/>
              </a:ext>
            </a:extLst>
          </p:cNvPr>
          <p:cNvSpPr>
            <a:spLocks noGrp="1"/>
          </p:cNvSpPr>
          <p:nvPr>
            <p:ph type="title"/>
          </p:nvPr>
        </p:nvSpPr>
        <p:spPr>
          <a:xfrm>
            <a:off x="281355" y="313211"/>
            <a:ext cx="11720144" cy="1252660"/>
          </a:xfrm>
        </p:spPr>
        <p:txBody>
          <a:bodyPr>
            <a:noAutofit/>
          </a:bodyPr>
          <a:lstStyle/>
          <a:p>
            <a:r>
              <a:rPr lang="en-US" sz="3600" b="1" dirty="0">
                <a:solidFill>
                  <a:srgbClr val="0070C0"/>
                </a:solidFill>
              </a:rPr>
              <a:t>BMI-for-Age Z-score by Household Food Insecurity Classification, children entering 1</a:t>
            </a:r>
            <a:r>
              <a:rPr lang="en-US" sz="3600" b="1" baseline="30000" dirty="0">
                <a:solidFill>
                  <a:srgbClr val="0070C0"/>
                </a:solidFill>
              </a:rPr>
              <a:t>st</a:t>
            </a:r>
            <a:r>
              <a:rPr lang="en-US" sz="3600" b="1" dirty="0">
                <a:solidFill>
                  <a:srgbClr val="0070C0"/>
                </a:solidFill>
              </a:rPr>
              <a:t> grade, Gaza, July – September 2023 (N=2854)</a:t>
            </a:r>
          </a:p>
        </p:txBody>
      </p:sp>
      <p:graphicFrame>
        <p:nvGraphicFramePr>
          <p:cNvPr id="7" name="Content Placeholder 6">
            <a:extLst>
              <a:ext uri="{FF2B5EF4-FFF2-40B4-BE49-F238E27FC236}">
                <a16:creationId xmlns:a16="http://schemas.microsoft.com/office/drawing/2014/main" id="{AD2D9D9F-C110-20FE-60AA-045D8FE08FE1}"/>
              </a:ext>
            </a:extLst>
          </p:cNvPr>
          <p:cNvGraphicFramePr>
            <a:graphicFrameLocks noGrp="1"/>
          </p:cNvGraphicFramePr>
          <p:nvPr>
            <p:ph idx="1"/>
            <p:extLst>
              <p:ext uri="{D42A27DB-BD31-4B8C-83A1-F6EECF244321}">
                <p14:modId xmlns:p14="http://schemas.microsoft.com/office/powerpoint/2010/main" val="2415428219"/>
              </p:ext>
            </p:extLst>
          </p:nvPr>
        </p:nvGraphicFramePr>
        <p:xfrm>
          <a:off x="211015" y="2039815"/>
          <a:ext cx="11790484" cy="3878644"/>
        </p:xfrm>
        <a:graphic>
          <a:graphicData uri="http://schemas.openxmlformats.org/drawingml/2006/table">
            <a:tbl>
              <a:tblPr firstRow="1" firstCol="1" bandRow="1"/>
              <a:tblGrid>
                <a:gridCol w="3382217">
                  <a:extLst>
                    <a:ext uri="{9D8B030D-6E8A-4147-A177-3AD203B41FA5}">
                      <a16:colId xmlns:a16="http://schemas.microsoft.com/office/drawing/2014/main" val="1567840231"/>
                    </a:ext>
                  </a:extLst>
                </a:gridCol>
                <a:gridCol w="1418349">
                  <a:extLst>
                    <a:ext uri="{9D8B030D-6E8A-4147-A177-3AD203B41FA5}">
                      <a16:colId xmlns:a16="http://schemas.microsoft.com/office/drawing/2014/main" val="4175818104"/>
                    </a:ext>
                  </a:extLst>
                </a:gridCol>
                <a:gridCol w="1309247">
                  <a:extLst>
                    <a:ext uri="{9D8B030D-6E8A-4147-A177-3AD203B41FA5}">
                      <a16:colId xmlns:a16="http://schemas.microsoft.com/office/drawing/2014/main" val="1692225458"/>
                    </a:ext>
                  </a:extLst>
                </a:gridCol>
                <a:gridCol w="1411076">
                  <a:extLst>
                    <a:ext uri="{9D8B030D-6E8A-4147-A177-3AD203B41FA5}">
                      <a16:colId xmlns:a16="http://schemas.microsoft.com/office/drawing/2014/main" val="3672331145"/>
                    </a:ext>
                  </a:extLst>
                </a:gridCol>
                <a:gridCol w="1418349">
                  <a:extLst>
                    <a:ext uri="{9D8B030D-6E8A-4147-A177-3AD203B41FA5}">
                      <a16:colId xmlns:a16="http://schemas.microsoft.com/office/drawing/2014/main" val="380652440"/>
                    </a:ext>
                  </a:extLst>
                </a:gridCol>
                <a:gridCol w="1425623">
                  <a:extLst>
                    <a:ext uri="{9D8B030D-6E8A-4147-A177-3AD203B41FA5}">
                      <a16:colId xmlns:a16="http://schemas.microsoft.com/office/drawing/2014/main" val="1061568193"/>
                    </a:ext>
                  </a:extLst>
                </a:gridCol>
                <a:gridCol w="1425623">
                  <a:extLst>
                    <a:ext uri="{9D8B030D-6E8A-4147-A177-3AD203B41FA5}">
                      <a16:colId xmlns:a16="http://schemas.microsoft.com/office/drawing/2014/main" val="4022580119"/>
                    </a:ext>
                  </a:extLst>
                </a:gridCol>
              </a:tblGrid>
              <a:tr h="648170">
                <a:tc rowSpan="2">
                  <a:txBody>
                    <a:bodyPr/>
                    <a:lstStyle/>
                    <a:p>
                      <a:pPr marL="0" marR="0">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Household Food Security Classification</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BMI-for-Age Z-score</a:t>
                      </a:r>
                      <a:r>
                        <a:rPr lang="en-US" sz="2000" kern="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71133505"/>
                  </a:ext>
                </a:extLst>
              </a:tr>
              <a:tr h="331442">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&lt;-2</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to -1.01</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to -0.01</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to 0.99</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2111692"/>
                  </a:ext>
                </a:extLst>
              </a:tr>
              <a:tr h="316728">
                <a:tc gridSpan="7">
                  <a:txBody>
                    <a:bodyPr/>
                    <a:lstStyle/>
                    <a:p>
                      <a:pPr marL="0" marR="0">
                        <a:lnSpc>
                          <a:spcPct val="107000"/>
                        </a:lnSpc>
                        <a:spcBef>
                          <a:spcPts val="0"/>
                        </a:spcBef>
                        <a:spcAft>
                          <a:spcPts val="0"/>
                        </a:spcAft>
                      </a:pPr>
                      <a:r>
                        <a:rPr lang="en-US" sz="20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Food Security</a:t>
                      </a:r>
                      <a:r>
                        <a:rPr lang="en-US" sz="2000" b="1" kern="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47588717"/>
                  </a:ext>
                </a:extLst>
              </a:tr>
              <a:tr h="648170">
                <a:tc>
                  <a:txBody>
                    <a:bodyPr/>
                    <a:lstStyle/>
                    <a:p>
                      <a:pPr marL="0" marR="0">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Categories</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2854 (100)</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 (4.5)</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625 (21.9)</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1116 (39.1)</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713 (25.0)</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272 (9.5)</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789918"/>
                  </a:ext>
                </a:extLst>
              </a:tr>
              <a:tr h="316728">
                <a:tc>
                  <a:txBody>
                    <a:bodyPr/>
                    <a:lstStyle/>
                    <a:p>
                      <a:pPr marL="0" marR="0">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Food Secure </a:t>
                      </a:r>
                    </a:p>
                    <a:p>
                      <a:pPr marL="0" marR="0">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(0-2)</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691 (24.2)</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 (3.9)</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147 (21.3)</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254 (36.8)</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 (27.1)</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 (11.0)</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8684298"/>
                  </a:ext>
                </a:extLst>
              </a:tr>
              <a:tr h="648170">
                <a:tc>
                  <a:txBody>
                    <a:bodyPr/>
                    <a:lstStyle/>
                    <a:p>
                      <a:pPr marL="0" marR="0">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Moderate Food Insecure </a:t>
                      </a:r>
                    </a:p>
                    <a:p>
                      <a:pPr marL="0" marR="0">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(3-5)</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936 (32.8)</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 (4.0)</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170 (18.2)</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368 (39.3)</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255 (27.2)</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 (11.3)</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2930404"/>
                  </a:ext>
                </a:extLst>
              </a:tr>
              <a:tr h="648170">
                <a:tc>
                  <a:txBody>
                    <a:bodyPr/>
                    <a:lstStyle/>
                    <a:p>
                      <a:pPr marL="0" marR="0">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Severe Food Insecure </a:t>
                      </a:r>
                    </a:p>
                    <a:p>
                      <a:pPr marL="0" marR="0">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(6-7)</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1227 (43.0)</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 (5.2)</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308 (25.1)</a:t>
                      </a:r>
                      <a:endParaRPr lang="en-US" sz="2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494 (40.3)</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 (22.1)</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 (7.3)</a:t>
                      </a:r>
                      <a:endParaRPr lang="en-US" sz="2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2641407"/>
                  </a:ext>
                </a:extLst>
              </a:tr>
            </a:tbl>
          </a:graphicData>
        </a:graphic>
      </p:graphicFrame>
    </p:spTree>
    <p:extLst>
      <p:ext uri="{BB962C8B-B14F-4D97-AF65-F5344CB8AC3E}">
        <p14:creationId xmlns:p14="http://schemas.microsoft.com/office/powerpoint/2010/main" val="15934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6655</TotalTime>
  <Words>1236</Words>
  <Application>Microsoft Office PowerPoint</Application>
  <PresentationFormat>Widescreen</PresentationFormat>
  <Paragraphs>153</Paragraphs>
  <Slides>15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Bookman Old Style</vt:lpstr>
      <vt:lpstr>Calibri</vt:lpstr>
      <vt:lpstr>Calibri Light</vt:lpstr>
      <vt:lpstr>Times New Roman</vt:lpstr>
      <vt:lpstr>Office Theme</vt:lpstr>
      <vt:lpstr>PowerPoint Presentation</vt:lpstr>
      <vt:lpstr>United Nations Relief and Works Agency for Palestine Refugee in the Near East (UNRWA) </vt:lpstr>
      <vt:lpstr>PowerPoint Presentation</vt:lpstr>
      <vt:lpstr>First Grader Nutrition Assessment  July-Sept 2023</vt:lpstr>
      <vt:lpstr>PowerPoint Presentation</vt:lpstr>
      <vt:lpstr>Precent of Children Meeting Daily Equivalent of 10 Nutritious Food Groups by Food Security Classification,  1st Graders, Gaza Strip, July-Sept 2023 (N=2895~3124)</vt:lpstr>
      <vt:lpstr>Precent of Children Meeting Daily Equivalent of 3 Unhealthy Food Groups by Food Security Classification,  1st Graders, Gaza Strip, July-Sept 2023 (N=2830~3098)</vt:lpstr>
      <vt:lpstr>BMI-for-Age Z-score of Gaza 1st Graders July-Sept 2023 (N=2915)</vt:lpstr>
      <vt:lpstr>BMI-for-Age Z-score by Household Food Insecurity Classification, children entering 1st grade, Gaza, July – September 2023 (N=2854)</vt:lpstr>
      <vt:lpstr>Conclusion</vt:lpstr>
      <vt:lpstr>Recommendations</vt:lpstr>
      <vt:lpstr>UNRWA’s MMS Programme &amp; Implementation Research</vt:lpstr>
      <vt:lpstr>MMS Education Handout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Masako Horino</dc:creator>
  <cp:lastModifiedBy>HORINO, Masako</cp:lastModifiedBy>
  <cp:revision>206</cp:revision>
  <cp:lastPrinted>2021-09-21T07:56:32Z</cp:lastPrinted>
  <dcterms:created xsi:type="dcterms:W3CDTF">2020-08-06T10:44:40Z</dcterms:created>
  <dcterms:modified xsi:type="dcterms:W3CDTF">2023-11-29T11:26:52Z</dcterms:modified>
</cp:coreProperties>
</file>