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824" r:id="rId5"/>
    <p:sldMasterId id="2147483840" r:id="rId6"/>
    <p:sldMasterId id="2147483842" r:id="rId7"/>
    <p:sldMasterId id="2147483844" r:id="rId8"/>
  </p:sldMasterIdLst>
  <p:notesMasterIdLst>
    <p:notesMasterId r:id="rId33"/>
  </p:notesMasterIdLst>
  <p:sldIdLst>
    <p:sldId id="291" r:id="rId9"/>
    <p:sldId id="292" r:id="rId10"/>
    <p:sldId id="259" r:id="rId11"/>
    <p:sldId id="260" r:id="rId12"/>
    <p:sldId id="279" r:id="rId13"/>
    <p:sldId id="280" r:id="rId14"/>
    <p:sldId id="264" r:id="rId15"/>
    <p:sldId id="265" r:id="rId16"/>
    <p:sldId id="266" r:id="rId17"/>
    <p:sldId id="286" r:id="rId18"/>
    <p:sldId id="267" r:id="rId19"/>
    <p:sldId id="282" r:id="rId20"/>
    <p:sldId id="269" r:id="rId21"/>
    <p:sldId id="270" r:id="rId22"/>
    <p:sldId id="271" r:id="rId23"/>
    <p:sldId id="283" r:id="rId24"/>
    <p:sldId id="298" r:id="rId25"/>
    <p:sldId id="303" r:id="rId26"/>
    <p:sldId id="289" r:id="rId27"/>
    <p:sldId id="290" r:id="rId28"/>
    <p:sldId id="256" r:id="rId29"/>
    <p:sldId id="302" r:id="rId30"/>
    <p:sldId id="285" r:id="rId31"/>
    <p:sldId id="293"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676" autoAdjust="0"/>
    <p:restoredTop sz="56765" autoAdjust="0"/>
  </p:normalViewPr>
  <p:slideViewPr>
    <p:cSldViewPr>
      <p:cViewPr varScale="1">
        <p:scale>
          <a:sx n="60" d="100"/>
          <a:sy n="60" d="100"/>
        </p:scale>
        <p:origin x="2368" y="168"/>
      </p:cViewPr>
      <p:guideLst>
        <p:guide orient="horz" pos="2160"/>
        <p:guide pos="2880"/>
      </p:guideLst>
    </p:cSldViewPr>
  </p:slideViewPr>
  <p:notesTextViewPr>
    <p:cViewPr>
      <p:scale>
        <a:sx n="1" d="1"/>
        <a:sy n="1" d="1"/>
      </p:scale>
      <p:origin x="0" y="0"/>
    </p:cViewPr>
  </p:notesTextViewPr>
  <p:sorterViewPr>
    <p:cViewPr>
      <p:scale>
        <a:sx n="100" d="100"/>
        <a:sy n="100" d="100"/>
      </p:scale>
      <p:origin x="0" y="-558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612151-A30D-4EFE-B124-9FACED791BD6}" type="datetimeFigureOut">
              <a:rPr lang="en-GB" smtClean="0"/>
              <a:t>02/12/2021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Haga clic para editar los estilos de texto del Patrón</a:t>
            </a:r>
          </a:p>
          <a:p>
            <a:pPr lvl="1"/>
            <a:r>
              <a:rPr lang="en-US"/>
              <a:t>Segundo nivel</a:t>
            </a:r>
          </a:p>
          <a:p>
            <a:pPr lvl="2"/>
            <a:r>
              <a:rPr lang="en-US"/>
              <a:t>Tercer nivel</a:t>
            </a:r>
          </a:p>
          <a:p>
            <a:pPr lvl="3"/>
            <a:r>
              <a:rPr lang="en-US"/>
              <a:t>Cuarto nivel</a:t>
            </a:r>
          </a:p>
          <a:p>
            <a:pPr lvl="4"/>
            <a:r>
              <a:rPr lang="en-US"/>
              <a:t>Quinto nivel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7C8864-0D45-443E-A3B0-1B32284A523F}" type="slidenum">
              <a:rPr lang="en-GB" smtClean="0"/>
              <a:t>‹#›</a:t>
            </a:fld>
            <a:endParaRPr lang="en-GB"/>
          </a:p>
        </p:txBody>
      </p:sp>
    </p:spTree>
    <p:extLst>
      <p:ext uri="{BB962C8B-B14F-4D97-AF65-F5344CB8AC3E}">
        <p14:creationId xmlns:p14="http://schemas.microsoft.com/office/powerpoint/2010/main" val="220850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globalhealthmedia.org/portfolio-items/how-to-express-breastmilk/?portfolioID=5623"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helid.digicollection.org/en/"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Empiece preguntando por qué promovemos la AICF. ¿Por qué es especialmente importante en situaciones de emergencia?</a:t>
            </a:r>
          </a:p>
          <a:p>
            <a:endParaRPr lang="en-GB" altLang="en-US" dirty="0"/>
          </a:p>
        </p:txBody>
      </p:sp>
      <p:sp>
        <p:nvSpPr>
          <p:cNvPr id="11469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E86647AB-7080-4B07-BB14-4FCACCE2A30C}" type="slidenum">
              <a:rPr lang="fr-FR" altLang="en-US" smtClean="0">
                <a:solidFill>
                  <a:prstClr val="black"/>
                </a:solidFill>
              </a:rPr>
              <a:pPr/>
              <a:t>1</a:t>
            </a:fld>
            <a:endParaRPr lang="fr-FR" altLang="en-US" dirty="0">
              <a:solidFill>
                <a:prstClr val="black"/>
              </a:solidFill>
            </a:endParaRPr>
          </a:p>
        </p:txBody>
      </p:sp>
    </p:spTree>
    <p:extLst>
      <p:ext uri="{BB962C8B-B14F-4D97-AF65-F5344CB8AC3E}">
        <p14:creationId xmlns:p14="http://schemas.microsoft.com/office/powerpoint/2010/main" val="1460026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en-GB" sz="2400" dirty="0"/>
          </a:p>
          <a:p>
            <a:pPr marL="336488" indent="-336488">
              <a:buFont typeface="Arial" panose="020B0604020202020204" pitchFamily="34" charset="0"/>
              <a:buChar char="•"/>
            </a:pPr>
            <a:r>
              <a:rPr lang="en-GB" sz="2400" dirty="0"/>
              <a:t>Técnica de succión suplementaria - una </a:t>
            </a:r>
            <a:r>
              <a:rPr lang="en-GB" sz="2200" dirty="0"/>
              <a:t>sonda nasogástrica y una bolsa/taza. Denominado como:</a:t>
            </a:r>
          </a:p>
          <a:p>
            <a:pPr lvl="2"/>
            <a:r>
              <a:rPr lang="en-GB" sz="2000" dirty="0"/>
              <a:t>Sistema de Lactancia</a:t>
            </a:r>
          </a:p>
          <a:p>
            <a:pPr lvl="2"/>
            <a:r>
              <a:rPr lang="en-GB" sz="2000" dirty="0"/>
              <a:t>Sistema complementario de enfermería (SNS) </a:t>
            </a:r>
          </a:p>
          <a:p>
            <a:pPr lvl="2"/>
            <a:r>
              <a:rPr lang="en-GB" sz="2000" dirty="0"/>
              <a:t>En el Suplemento del Seno</a:t>
            </a:r>
            <a:endParaRPr lang="en-GB" sz="800" dirty="0"/>
          </a:p>
          <a:p>
            <a:pPr marL="336488" indent="-336488">
              <a:buFont typeface="Arial" panose="020B0604020202020204" pitchFamily="34" charset="0"/>
              <a:buChar char="•"/>
            </a:pPr>
            <a:r>
              <a:rPr lang="en-GB" sz="2400" dirty="0"/>
              <a:t>Bebé a amamantar con frecuencia (si está dispuesto a amamantar)</a:t>
            </a:r>
          </a:p>
          <a:p>
            <a:endParaRPr lang="en-GB" sz="2400" dirty="0"/>
          </a:p>
          <a:p>
            <a:r>
              <a:rPr lang="en-GB" sz="2400" b="1" dirty="0"/>
              <a:t>PREGUNTA: </a:t>
            </a:r>
            <a:r>
              <a:rPr lang="en-GB" sz="2400" dirty="0"/>
              <a:t>¿Es factible utilizar</a:t>
            </a:r>
            <a:r>
              <a:rPr lang="en-GB" sz="2400" baseline="0" dirty="0"/>
              <a:t> un suplemento o una sonda nasogástrica para la relactancia en</a:t>
            </a:r>
            <a:r>
              <a:rPr lang="en-GB" sz="2400" dirty="0"/>
              <a:t> casos de emergencia? ¿Cuáles son los riesgos? </a:t>
            </a:r>
          </a:p>
          <a:p>
            <a:r>
              <a:rPr lang="en-GB" sz="2400" dirty="0"/>
              <a:t>Discusiones- ¿Quizás sólo en</a:t>
            </a:r>
            <a:r>
              <a:rPr lang="en-GB" sz="2400" baseline="0" dirty="0"/>
              <a:t> centros/clínicas/hospitales</a:t>
            </a:r>
            <a:r>
              <a:rPr lang="en-GB" sz="2400" dirty="0"/>
              <a:t> IYCF-E donde</a:t>
            </a:r>
            <a:r>
              <a:rPr lang="en-GB" sz="2400" baseline="0" dirty="0"/>
              <a:t> el equipo puede ser esterilizado? ¿Cuáles son las implicaciones de esto para las madres que están tratando de volver a lactar y alimentarse tan a menudo como sea posible, incluso de noche? ¿Quizás una madre puede usar diferentes métodos de relactación?</a:t>
            </a:r>
            <a:endParaRPr lang="en-GB" sz="2400" dirty="0"/>
          </a:p>
          <a:p>
            <a:endParaRPr lang="en-GB" dirty="0"/>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pPr/>
              <a:t>10</a:t>
            </a:fld>
            <a:endParaRPr lang="en-GB" altLang="en-US" dirty="0"/>
          </a:p>
        </p:txBody>
      </p:sp>
    </p:spTree>
    <p:extLst>
      <p:ext uri="{BB962C8B-B14F-4D97-AF65-F5344CB8AC3E}">
        <p14:creationId xmlns:p14="http://schemas.microsoft.com/office/powerpoint/2010/main" val="1099354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de</a:t>
            </a:r>
            <a:r>
              <a:rPr lang="en-GB" baseline="0" dirty="0"/>
              <a:t> Sikana: https://www.sikana.tv/en-gb/video/utiliser-un-dispositif-d-aide-a-l-allaitement</a:t>
            </a:r>
          </a:p>
          <a:p>
            <a:endParaRPr lang="en-GB" dirty="0"/>
          </a:p>
        </p:txBody>
      </p:sp>
      <p:sp>
        <p:nvSpPr>
          <p:cNvPr id="4" name="Slide Number Placeholder 3"/>
          <p:cNvSpPr>
            <a:spLocks noGrp="1"/>
          </p:cNvSpPr>
          <p:nvPr>
            <p:ph type="sldNum" sz="quarter" idx="10"/>
          </p:nvPr>
        </p:nvSpPr>
        <p:spPr/>
        <p:txBody>
          <a:bodyPr/>
          <a:lstStyle/>
          <a:p>
            <a:fld id="{EE7C8864-0D45-443E-A3B0-1B32284A523F}" type="slidenum">
              <a:rPr lang="en-GB" smtClean="0"/>
              <a:t>11</a:t>
            </a:fld>
            <a:endParaRPr lang="en-GB" dirty="0"/>
          </a:p>
        </p:txBody>
      </p:sp>
    </p:spTree>
    <p:extLst>
      <p:ext uri="{BB962C8B-B14F-4D97-AF65-F5344CB8AC3E}">
        <p14:creationId xmlns:p14="http://schemas.microsoft.com/office/powerpoint/2010/main" val="3050026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Clr>
                <a:schemeClr val="tx2"/>
              </a:buClr>
              <a:buFont typeface="Arial" panose="020B0604020202020204" pitchFamily="34" charset="0"/>
              <a:buChar char="•"/>
            </a:pPr>
            <a:r>
              <a:rPr lang="en-GB" sz="1200" b="0" dirty="0">
                <a:solidFill>
                  <a:schemeClr val="tx1"/>
                </a:solidFill>
                <a:latin typeface="Gill Sans Infant MT"/>
              </a:rPr>
              <a:t>Apoyo a la familia, amigos y profesionales de la salud</a:t>
            </a:r>
          </a:p>
          <a:p>
            <a:pPr marL="342900" indent="-342900">
              <a:buClr>
                <a:schemeClr val="tx2"/>
              </a:buClr>
              <a:buFont typeface="Arial" panose="020B0604020202020204" pitchFamily="34" charset="0"/>
              <a:buChar char="•"/>
            </a:pPr>
            <a:r>
              <a:rPr lang="en-GB" sz="1200" b="0" dirty="0">
                <a:solidFill>
                  <a:schemeClr val="tx1"/>
                </a:solidFill>
                <a:latin typeface="Gill Sans Infant MT"/>
              </a:rPr>
              <a:t>Ofrézcale el pecho siempre que el bebé muestre interés en amamantar cualquier cosa</a:t>
            </a:r>
          </a:p>
          <a:p>
            <a:pPr marL="342900" indent="-342900">
              <a:buClr>
                <a:schemeClr val="tx2"/>
              </a:buClr>
              <a:buFont typeface="Arial" panose="020B0604020202020204" pitchFamily="34" charset="0"/>
              <a:buChar char="•"/>
            </a:pPr>
            <a:r>
              <a:rPr lang="en-GB" sz="1200" b="0" dirty="0">
                <a:solidFill>
                  <a:schemeClr val="tx1"/>
                </a:solidFill>
                <a:latin typeface="Gill Sans Infant MT"/>
              </a:rPr>
              <a:t>Extractor de leche/expresión de manos + masaje de senos</a:t>
            </a:r>
          </a:p>
          <a:p>
            <a:pPr marL="342900" indent="-342900">
              <a:buClr>
                <a:schemeClr val="tx2"/>
              </a:buClr>
              <a:buFont typeface="Arial" panose="020B0604020202020204" pitchFamily="34" charset="0"/>
              <a:buChar char="•"/>
            </a:pPr>
            <a:r>
              <a:rPr lang="en-GB" sz="1200" b="0" dirty="0">
                <a:solidFill>
                  <a:schemeClr val="tx1"/>
                </a:solidFill>
                <a:latin typeface="Gill Sans Infant MT"/>
              </a:rPr>
              <a:t>Exprimir con más frecuencia de lo que su bebé se alimenta y se saca la leche durante la noche </a:t>
            </a:r>
          </a:p>
          <a:p>
            <a:pPr marL="342900" indent="-342900">
              <a:buClr>
                <a:schemeClr val="tx2"/>
              </a:buClr>
              <a:buFont typeface="Arial" panose="020B0604020202020204" pitchFamily="34" charset="0"/>
              <a:buChar char="•"/>
            </a:pPr>
            <a:r>
              <a:rPr lang="en-GB" sz="1200" b="0" dirty="0">
                <a:solidFill>
                  <a:schemeClr val="tx1"/>
                </a:solidFill>
                <a:latin typeface="Gill Sans Infant MT"/>
              </a:rPr>
              <a:t>Cuidado piel a piel o Canguro</a:t>
            </a:r>
          </a:p>
          <a:p>
            <a:pPr marL="342900" indent="-342900">
              <a:buClr>
                <a:schemeClr val="tx2"/>
              </a:buClr>
              <a:buFont typeface="Arial" panose="020B0604020202020204" pitchFamily="34" charset="0"/>
              <a:buChar char="•"/>
            </a:pPr>
            <a:r>
              <a:rPr lang="en-GB" sz="1200" b="0" dirty="0">
                <a:solidFill>
                  <a:schemeClr val="tx1"/>
                </a:solidFill>
                <a:latin typeface="Gill Sans Infant MT"/>
              </a:rPr>
              <a:t>Agua potable y descanso</a:t>
            </a:r>
          </a:p>
          <a:p>
            <a:pPr marL="342900" indent="-342900">
              <a:buClr>
                <a:schemeClr val="tx2"/>
              </a:buClr>
              <a:buFont typeface="Arial" panose="020B0604020202020204" pitchFamily="34" charset="0"/>
              <a:buChar char="•"/>
            </a:pPr>
            <a:r>
              <a:rPr lang="en-GB" sz="1200" b="0" dirty="0">
                <a:solidFill>
                  <a:schemeClr val="tx1"/>
                </a:solidFill>
                <a:latin typeface="Gill Sans Infant MT"/>
              </a:rPr>
              <a:t>BF cuando la madre y el bebé se sienten más descansados (generalmente por la mañana).</a:t>
            </a:r>
          </a:p>
          <a:p>
            <a:r>
              <a:rPr lang="en-GB" dirty="0"/>
              <a:t>Recuerde que</a:t>
            </a:r>
            <a:r>
              <a:rPr lang="en-GB" baseline="0" dirty="0"/>
              <a:t> los niveles de</a:t>
            </a:r>
            <a:r>
              <a:rPr lang="en-GB" dirty="0"/>
              <a:t> prolactina</a:t>
            </a:r>
            <a:r>
              <a:rPr lang="en-GB" baseline="0" dirty="0"/>
              <a:t> son más altos en la noche!</a:t>
            </a:r>
            <a:endParaRPr lang="en-GB" dirty="0"/>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solidFill>
                  <a:prstClr val="black"/>
                </a:solidFill>
              </a:rPr>
              <a:pPr/>
              <a:t>12</a:t>
            </a:fld>
            <a:endParaRPr lang="en-GB" altLang="en-US" dirty="0">
              <a:solidFill>
                <a:prstClr val="black"/>
              </a:solidFill>
            </a:endParaRPr>
          </a:p>
        </p:txBody>
      </p:sp>
    </p:spTree>
    <p:extLst>
      <p:ext uri="{BB962C8B-B14F-4D97-AF65-F5344CB8AC3E}">
        <p14:creationId xmlns:p14="http://schemas.microsoft.com/office/powerpoint/2010/main" val="29900374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OMS: "Si los métodos fisiológicos descritos anteriormente no son eficaces por sí solos y no aparece leche, o si el niño no aumenta de peso, se pueden considerar métodos farmacológicos".</a:t>
            </a:r>
            <a:endParaRPr lang="it-IT" dirty="0"/>
          </a:p>
          <a:p>
            <a:r>
              <a:rPr lang="it-IT" b="1" dirty="0"/>
              <a:t>Medicamento</a:t>
            </a:r>
            <a:r>
              <a:rPr lang="it-IT" dirty="0"/>
              <a:t> galactágogo (Domperidone alias Motilium)* - Uso bajo supervisión médica profesional</a:t>
            </a:r>
          </a:p>
          <a:p>
            <a:r>
              <a:rPr lang="en-GB" b="1" dirty="0"/>
              <a:t>Suplementos</a:t>
            </a:r>
            <a:r>
              <a:rPr lang="en-GB" dirty="0"/>
              <a:t> galactágogo como Fenugreek y Blessed Thistle* - No se ha demostrado científicamente que aumenten el suministro de leche.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0"/>
              </a:rPr>
              <a:t>La estimulación completa de los senos suele ser todo lo que se necesita</a:t>
            </a:r>
            <a:r>
              <a:rPr lang="en-GB" sz="1200" baseline="0" dirty="0">
                <a:latin typeface="Gill Sans MT" panose="020B0502020104020203" pitchFamily="34" charset="0"/>
              </a:rPr>
              <a:t>, pero para ello es necesario utilizar las puntas.</a:t>
            </a:r>
            <a:endParaRPr lang="en-GB" sz="1200" dirty="0">
              <a:latin typeface="Gill Sans MT" panose="020B0502020104020203" pitchFamily="34" charset="0"/>
            </a:endParaRPr>
          </a:p>
          <a:p>
            <a:endParaRPr lang="en-GB" dirty="0"/>
          </a:p>
          <a:p>
            <a:r>
              <a:rPr lang="en-GB" baseline="0" dirty="0"/>
              <a:t>Los sistemas de creencias</a:t>
            </a:r>
            <a:r>
              <a:rPr lang="en-GB" dirty="0"/>
              <a:t> locales</a:t>
            </a:r>
            <a:r>
              <a:rPr lang="en-GB" baseline="0" dirty="0"/>
              <a:t> pueden estar recibiendo una bendición, por ejemplo. Pero puede ser un reto si no tienen acceso a un remedio local o a un sistema de creencias.</a:t>
            </a:r>
            <a:endParaRPr lang="en-GB" dirty="0"/>
          </a:p>
        </p:txBody>
      </p:sp>
      <p:sp>
        <p:nvSpPr>
          <p:cNvPr id="4" name="Slide Number Placeholder 3"/>
          <p:cNvSpPr>
            <a:spLocks noGrp="1"/>
          </p:cNvSpPr>
          <p:nvPr>
            <p:ph type="sldNum" sz="quarter" idx="10"/>
          </p:nvPr>
        </p:nvSpPr>
        <p:spPr/>
        <p:txBody>
          <a:bodyPr/>
          <a:lstStyle/>
          <a:p>
            <a:fld id="{EE7C8864-0D45-443E-A3B0-1B32284A523F}" type="slidenum">
              <a:rPr lang="en-GB" smtClean="0"/>
              <a:t>13</a:t>
            </a:fld>
            <a:endParaRPr lang="en-GB" dirty="0"/>
          </a:p>
        </p:txBody>
      </p:sp>
    </p:spTree>
    <p:extLst>
      <p:ext uri="{BB962C8B-B14F-4D97-AF65-F5344CB8AC3E}">
        <p14:creationId xmlns:p14="http://schemas.microsoft.com/office/powerpoint/2010/main" val="1776967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Gill Sans Infant MT"/>
              </a:rPr>
              <a:t>El uso de la compresión mamaria mientras se bombea aumenta la eficiencia del bombeo y puede ayudar a aumentar el suministro de leche. </a:t>
            </a:r>
            <a:r>
              <a:rPr lang="en-GB" dirty="0"/>
              <a:t>Compresión mamaria - comprima el seno</a:t>
            </a:r>
            <a:r>
              <a:rPr lang="en-GB" baseline="0" dirty="0"/>
              <a:t> firmemente pero tenga cuidado de no dañar el tejido mamario. Comprime y suelta, comprime y suelta el patrón.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Gill Sans Infant MT"/>
              </a:rPr>
              <a:t>Algunas madres encuentran que expresar a mano es más fácil y tan productivo como usar un sacaleches.</a:t>
            </a: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Gill Sans Infant MT"/>
              </a:rPr>
              <a:t>Exprima o permita que el bebé mame tan a menudo como sea posible, por lo menos 8 veces al día, incluso por la noche. </a:t>
            </a:r>
            <a:r>
              <a:rPr lang="en-GB" baseline="0" dirty="0"/>
              <a:t>Recuerde que los niveles de prolactina son más altos en la noche, en las primeras horas.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Gill Sans Infant MT"/>
              </a:rPr>
              <a:t>El uso de la compresión mamaria mientras se bombea aumenta la eficiencia del bombeo y puede ayudar a aumentar el suministro de leche (foto). </a:t>
            </a:r>
          </a:p>
          <a:p>
            <a:endParaRPr lang="en-GB" dirty="0"/>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pPr/>
              <a:t>14</a:t>
            </a:fld>
            <a:endParaRPr lang="en-GB" altLang="en-US" dirty="0"/>
          </a:p>
        </p:txBody>
      </p:sp>
    </p:spTree>
    <p:extLst>
      <p:ext uri="{BB962C8B-B14F-4D97-AF65-F5344CB8AC3E}">
        <p14:creationId xmlns:p14="http://schemas.microsoft.com/office/powerpoint/2010/main" val="3381448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Cuando estos signos están ocurriendo consistentemente, la madre puede estar segura de que la lactancia se está estableciendo bien y de que puede comenzar un destete cuidadoso del suplemento.</a:t>
            </a:r>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pPr/>
              <a:t>15</a:t>
            </a:fld>
            <a:endParaRPr lang="en-GB" altLang="en-US" dirty="0"/>
          </a:p>
        </p:txBody>
      </p:sp>
    </p:spTree>
    <p:extLst>
      <p:ext uri="{BB962C8B-B14F-4D97-AF65-F5344CB8AC3E}">
        <p14:creationId xmlns:p14="http://schemas.microsoft.com/office/powerpoint/2010/main" val="344196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 PowerPoint adjunto - Relactation PowerPoint de Save the Children Jordan. Note que este PowerPoint tiene una voz en off. </a:t>
            </a:r>
          </a:p>
        </p:txBody>
      </p:sp>
      <p:sp>
        <p:nvSpPr>
          <p:cNvPr id="4" name="Slide Number Placeholder 3"/>
          <p:cNvSpPr>
            <a:spLocks noGrp="1"/>
          </p:cNvSpPr>
          <p:nvPr>
            <p:ph type="sldNum" sz="quarter" idx="10"/>
          </p:nvPr>
        </p:nvSpPr>
        <p:spPr/>
        <p:txBody>
          <a:bodyPr/>
          <a:lstStyle/>
          <a:p>
            <a:fld id="{EE7C8864-0D45-443E-A3B0-1B32284A523F}" type="slidenum">
              <a:rPr lang="en-GB" smtClean="0"/>
              <a:t>16</a:t>
            </a:fld>
            <a:endParaRPr lang="en-GB" dirty="0"/>
          </a:p>
        </p:txBody>
      </p:sp>
    </p:spTree>
    <p:extLst>
      <p:ext uri="{BB962C8B-B14F-4D97-AF65-F5344CB8AC3E}">
        <p14:creationId xmlns:p14="http://schemas.microsoft.com/office/powerpoint/2010/main" val="1177838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Vídeo sobre la salud mundial sobre la expresión (mostrar de 1.24 a 5.15) </a:t>
            </a:r>
            <a:r>
              <a:rPr lang="en-US" dirty="0">
                <a:hlinkClick r:id="rId3"/>
              </a:rPr>
              <a:t>https://globalhealthmedia.org/portfolio-items/how-to-express-breastmilk/?portfolioID=5623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Nota: La leche materna extraída puede ser tratada con calor si existe el riesgo de contraer el VIH. Visite http://www.iycn.org/files/How-to-Express-and-Heat-Treat-Breast-Milk.pdf para ver cómo se hace esto.</a:t>
            </a:r>
          </a:p>
        </p:txBody>
      </p:sp>
      <p:sp>
        <p:nvSpPr>
          <p:cNvPr id="4" name="Slide Number Placeholder 3"/>
          <p:cNvSpPr>
            <a:spLocks noGrp="1"/>
          </p:cNvSpPr>
          <p:nvPr>
            <p:ph type="sldNum" sz="quarter" idx="10"/>
          </p:nvPr>
        </p:nvSpPr>
        <p:spPr/>
        <p:txBody>
          <a:bodyPr/>
          <a:lstStyle/>
          <a:p>
            <a:fld id="{EE7C8864-0D45-443E-A3B0-1B32284A523F}" type="slidenum">
              <a:rPr lang="en-GB" smtClean="0"/>
              <a:t>17</a:t>
            </a:fld>
            <a:endParaRPr lang="en-GB" dirty="0"/>
          </a:p>
        </p:txBody>
      </p:sp>
    </p:spTree>
    <p:extLst>
      <p:ext uri="{BB962C8B-B14F-4D97-AF65-F5344CB8AC3E}">
        <p14:creationId xmlns:p14="http://schemas.microsoft.com/office/powerpoint/2010/main" val="4151312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Dos estudios de caso en los que utilizaremos árboles de decisión para guiar nuestras acciones.</a:t>
            </a:r>
          </a:p>
          <a:p>
            <a:endParaRPr lang="en-US" dirty="0"/>
          </a:p>
          <a:p>
            <a:r>
              <a:rPr lang="en-US" dirty="0"/>
              <a:t>Para aquellos que usan leche artificial, necesitan apoyo: kits BMS más seguros y siguen las directrices si utilizan leche en polvo para lactantes.</a:t>
            </a:r>
          </a:p>
          <a:p>
            <a:r>
              <a:rPr lang="en-US" dirty="0"/>
              <a:t>(Esto se trata en la próxima sesión) </a:t>
            </a:r>
          </a:p>
        </p:txBody>
      </p:sp>
      <p:sp>
        <p:nvSpPr>
          <p:cNvPr id="4" name="Slide Number Placeholder 3"/>
          <p:cNvSpPr>
            <a:spLocks noGrp="1"/>
          </p:cNvSpPr>
          <p:nvPr>
            <p:ph type="sldNum" sz="quarter" idx="10"/>
          </p:nvPr>
        </p:nvSpPr>
        <p:spPr/>
        <p:txBody>
          <a:bodyPr/>
          <a:lstStyle/>
          <a:p>
            <a:fld id="{EE7C8864-0D45-443E-A3B0-1B32284A523F}" type="slidenum">
              <a:rPr lang="en-GB" smtClean="0"/>
              <a:t>19</a:t>
            </a:fld>
            <a:endParaRPr lang="en-GB" dirty="0"/>
          </a:p>
        </p:txBody>
      </p:sp>
    </p:spTree>
    <p:extLst>
      <p:ext uri="{BB962C8B-B14F-4D97-AF65-F5344CB8AC3E}">
        <p14:creationId xmlns:p14="http://schemas.microsoft.com/office/powerpoint/2010/main" val="2313044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 aquellos que usan leche artificial, necesitan apoyo: kits BMS más seguros y siguen las directrices si utilizan leche en polvo para lactantes.</a:t>
            </a:r>
          </a:p>
          <a:p>
            <a:r>
              <a:rPr lang="en-US" dirty="0"/>
              <a:t>(Esto se trata en la próxima sesión) </a:t>
            </a:r>
          </a:p>
          <a:p>
            <a:endParaRPr lang="en-US" dirty="0"/>
          </a:p>
          <a:p>
            <a:r>
              <a:rPr lang="en-US" dirty="0"/>
              <a:t>Árbol de decisiones de: ACNUR. Procedimientos normalizados de trabajo para la entrega de sucedáneos de la leche materna en situación de refugiado. Versión 1. Octubre de 2013</a:t>
            </a:r>
          </a:p>
          <a:p>
            <a:endParaRPr lang="en-GB" dirty="0"/>
          </a:p>
        </p:txBody>
      </p:sp>
      <p:sp>
        <p:nvSpPr>
          <p:cNvPr id="4" name="Slide Number Placeholder 3"/>
          <p:cNvSpPr>
            <a:spLocks noGrp="1"/>
          </p:cNvSpPr>
          <p:nvPr>
            <p:ph type="sldNum" sz="quarter" idx="10"/>
          </p:nvPr>
        </p:nvSpPr>
        <p:spPr/>
        <p:txBody>
          <a:bodyPr/>
          <a:lstStyle/>
          <a:p>
            <a:fld id="{D70FEA00-E1F8-498F-896E-6665D75E08AD}" type="slidenum">
              <a:rPr lang="en-GB" altLang="en-US" smtClean="0"/>
              <a:pPr/>
              <a:t>20</a:t>
            </a:fld>
            <a:endParaRPr lang="en-GB" altLang="en-US" dirty="0"/>
          </a:p>
        </p:txBody>
      </p:sp>
    </p:spTree>
    <p:extLst>
      <p:ext uri="{BB962C8B-B14F-4D97-AF65-F5344CB8AC3E}">
        <p14:creationId xmlns:p14="http://schemas.microsoft.com/office/powerpoint/2010/main" val="3376272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 revisión de la información técnica</a:t>
            </a:r>
            <a:r>
              <a:rPr lang="en-GB" baseline="0" dirty="0"/>
              <a:t> en su sesión se basa en:</a:t>
            </a:r>
          </a:p>
          <a:p>
            <a:endParaRPr lang="en-GB" baseline="0" dirty="0"/>
          </a:p>
          <a:p>
            <a:pPr marL="168244" indent="-168244">
              <a:buFont typeface="Arial" panose="020B0604020202020204" pitchFamily="34" charset="0"/>
              <a:buChar char="•"/>
            </a:pPr>
            <a:r>
              <a:rPr lang="en-GB" u="sng" dirty="0">
                <a:ea typeface="MS PGothic" pitchFamily="34" charset="-128"/>
                <a:cs typeface="MS PGothic" charset="0"/>
                <a:hlinkClick r:id="rId3"/>
              </a:rPr>
              <a:t>Infant Feeding in Emergencies - Module 2, Version 1.0 for Health and Nutrition Workers in Emergency Situations</a:t>
            </a:r>
            <a:r>
              <a:rPr lang="en-GB" dirty="0">
                <a:ea typeface="MS PGothic" pitchFamily="34" charset="-128"/>
                <a:cs typeface="MS PGothic" charset="0"/>
              </a:rPr>
              <a:t> (ENN, IBFAN, Terre des hommes, UNHCR, UNICEF, WFP, WHO), 2004</a:t>
            </a:r>
          </a:p>
          <a:p>
            <a:pPr marL="168244" indent="-168244">
              <a:buFont typeface="Arial" panose="020B0604020202020204" pitchFamily="34" charset="0"/>
              <a:buChar char="•"/>
            </a:pPr>
            <a:endParaRPr lang="en-GB" dirty="0">
              <a:ea typeface="MS PGothic" pitchFamily="34" charset="-128"/>
              <a:cs typeface="MS PGothic" charset="0"/>
            </a:endParaRPr>
          </a:p>
          <a:p>
            <a:pPr marL="168244" indent="-168244">
              <a:buFont typeface="Arial" panose="020B0604020202020204" pitchFamily="34" charset="0"/>
              <a:buChar char="•"/>
            </a:pPr>
            <a:r>
              <a:rPr lang="en-US" dirty="0">
                <a:ea typeface="MS PGothic" pitchFamily="34" charset="-128"/>
                <a:cs typeface="MS PGothic" charset="0"/>
              </a:rPr>
              <a:t>Examen y guía de la OMS sobre la lactancia, 1998</a:t>
            </a:r>
          </a:p>
          <a:p>
            <a:pPr marL="168244" indent="-168244">
              <a:buFont typeface="Arial" panose="020B0604020202020204" pitchFamily="34" charset="0"/>
              <a:buChar char="•"/>
            </a:pPr>
            <a:endParaRPr lang="en-US" dirty="0">
              <a:ea typeface="MS PGothic" pitchFamily="34" charset="-128"/>
            </a:endParaRPr>
          </a:p>
          <a:p>
            <a:pPr marL="168244" indent="-168244">
              <a:buFont typeface="Arial" panose="020B0604020202020204" pitchFamily="34" charset="0"/>
              <a:buChar char="•"/>
            </a:pPr>
            <a:r>
              <a:rPr lang="en-US" dirty="0">
                <a:ea typeface="MS PGothic" pitchFamily="34" charset="-128"/>
              </a:rPr>
              <a:t>IYCF-E Toolkit - Planificación de Programas - Áreas Técnicas - Relactación</a:t>
            </a:r>
          </a:p>
          <a:p>
            <a:pPr marL="0" indent="0">
              <a:buFont typeface="Arial" panose="020B0604020202020204" pitchFamily="34" charset="0"/>
              <a:buNone/>
            </a:pPr>
            <a:endParaRPr lang="en-US" dirty="0">
              <a:ea typeface="MS PGothic" pitchFamily="34" charset="-128"/>
            </a:endParaRPr>
          </a:p>
          <a:p>
            <a:pPr marL="0" indent="0">
              <a:buFont typeface="Arial" panose="020B0604020202020204" pitchFamily="34" charset="0"/>
              <a:buNone/>
            </a:pPr>
            <a:r>
              <a:rPr lang="en-US" dirty="0">
                <a:ea typeface="MS PGothic" pitchFamily="34" charset="-128"/>
              </a:rPr>
              <a:t>Otras referencias, véase la diapositiva 28.</a:t>
            </a:r>
            <a:endParaRPr lang="en-GB" dirty="0"/>
          </a:p>
        </p:txBody>
      </p:sp>
      <p:sp>
        <p:nvSpPr>
          <p:cNvPr id="4" name="Slide Number Placeholder 3"/>
          <p:cNvSpPr>
            <a:spLocks noGrp="1"/>
          </p:cNvSpPr>
          <p:nvPr>
            <p:ph type="sldNum" sz="quarter" idx="10"/>
          </p:nvPr>
        </p:nvSpPr>
        <p:spPr/>
        <p:txBody>
          <a:bodyPr/>
          <a:lstStyle/>
          <a:p>
            <a:fld id="{EE7C8864-0D45-443E-A3B0-1B32284A523F}" type="slidenum">
              <a:rPr lang="en-GB" smtClean="0"/>
              <a:t>2</a:t>
            </a:fld>
            <a:endParaRPr lang="en-GB" dirty="0"/>
          </a:p>
        </p:txBody>
      </p:sp>
    </p:spTree>
    <p:extLst>
      <p:ext uri="{BB962C8B-B14F-4D97-AF65-F5344CB8AC3E}">
        <p14:creationId xmlns:p14="http://schemas.microsoft.com/office/powerpoint/2010/main" val="2113151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371600" y="1143000"/>
            <a:ext cx="4114800" cy="3086100"/>
          </a:xfrm>
        </p:spPr>
      </p:sp>
      <p:sp>
        <p:nvSpPr>
          <p:cNvPr id="3" name="Marcador de notas 2"/>
          <p:cNvSpPr>
            <a:spLocks noGrp="1"/>
          </p:cNvSpPr>
          <p:nvPr>
            <p:ph type="body" idx="1"/>
          </p:nvPr>
        </p:nvSpPr>
        <p:spPr/>
        <p:txBody>
          <a:bodyPr/>
          <a:lstStyle/>
          <a:p>
            <a:r>
              <a:rPr lang="en-US" sz="1200" kern="1200" dirty="0" err="1">
                <a:solidFill>
                  <a:schemeClr val="tx1"/>
                </a:solidFill>
                <a:effectLst/>
                <a:latin typeface="+mn-lt"/>
                <a:ea typeface="+mn-ea"/>
                <a:cs typeface="+mn-cs"/>
              </a:rPr>
              <a:t>Diagrama</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flujo</a:t>
            </a:r>
            <a:r>
              <a:rPr lang="en-US" sz="1200" kern="1200" dirty="0">
                <a:solidFill>
                  <a:schemeClr val="tx1"/>
                </a:solidFill>
                <a:effectLst/>
                <a:latin typeface="+mn-lt"/>
                <a:ea typeface="+mn-ea"/>
                <a:cs typeface="+mn-cs"/>
              </a:rPr>
              <a:t> para el </a:t>
            </a:r>
            <a:r>
              <a:rPr lang="en-US" sz="1200" kern="1200" dirty="0" err="1">
                <a:solidFill>
                  <a:schemeClr val="tx1"/>
                </a:solidFill>
                <a:effectLst/>
                <a:latin typeface="+mn-lt"/>
                <a:ea typeface="+mn-ea"/>
                <a:cs typeface="+mn-cs"/>
              </a:rPr>
              <a:t>proceso</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evaluación</a:t>
            </a:r>
            <a:r>
              <a:rPr lang="en-US" sz="1200" kern="1200" dirty="0">
                <a:solidFill>
                  <a:schemeClr val="tx1"/>
                </a:solidFill>
                <a:effectLst/>
                <a:latin typeface="+mn-lt"/>
                <a:ea typeface="+mn-ea"/>
                <a:cs typeface="+mn-cs"/>
              </a:rPr>
              <a:t> individual de un </a:t>
            </a:r>
            <a:r>
              <a:rPr lang="en-US" sz="1200" kern="1200" dirty="0" err="1">
                <a:solidFill>
                  <a:schemeClr val="tx1"/>
                </a:solidFill>
                <a:effectLst/>
                <a:latin typeface="+mn-lt"/>
                <a:ea typeface="+mn-ea"/>
                <a:cs typeface="+mn-cs"/>
              </a:rPr>
              <a:t>bebé</a:t>
            </a:r>
            <a:endParaRPr lang="en-US" sz="1200" kern="1200" dirty="0">
              <a:solidFill>
                <a:schemeClr val="tx1"/>
              </a:solidFill>
              <a:effectLst/>
              <a:latin typeface="+mn-lt"/>
              <a:ea typeface="+mn-ea"/>
              <a:cs typeface="+mn-cs"/>
            </a:endParaRPr>
          </a:p>
          <a:p>
            <a:r>
              <a:rPr lang="en-US" dirty="0"/>
              <a:t>Para </a:t>
            </a:r>
            <a:r>
              <a:rPr lang="en-US" dirty="0" err="1"/>
              <a:t>aquellos</a:t>
            </a:r>
            <a:r>
              <a:rPr lang="en-US" dirty="0"/>
              <a:t> que </a:t>
            </a:r>
            <a:r>
              <a:rPr lang="en-US" dirty="0" err="1"/>
              <a:t>usan</a:t>
            </a:r>
            <a:r>
              <a:rPr lang="en-US" dirty="0"/>
              <a:t> leche artificial, </a:t>
            </a:r>
            <a:r>
              <a:rPr lang="en-US" dirty="0" err="1"/>
              <a:t>necesitan</a:t>
            </a:r>
            <a:r>
              <a:rPr lang="en-US" dirty="0"/>
              <a:t> </a:t>
            </a:r>
            <a:r>
              <a:rPr lang="en-US" dirty="0" err="1"/>
              <a:t>apoyo</a:t>
            </a:r>
            <a:r>
              <a:rPr lang="en-US" dirty="0"/>
              <a:t>: kits BMS </a:t>
            </a:r>
            <a:r>
              <a:rPr lang="en-US" dirty="0" err="1"/>
              <a:t>más</a:t>
            </a:r>
            <a:r>
              <a:rPr lang="en-US" dirty="0"/>
              <a:t> </a:t>
            </a:r>
            <a:r>
              <a:rPr lang="en-US" dirty="0" err="1"/>
              <a:t>seguros</a:t>
            </a:r>
            <a:r>
              <a:rPr lang="en-US" dirty="0"/>
              <a:t> y </a:t>
            </a:r>
            <a:r>
              <a:rPr lang="en-US" dirty="0" err="1"/>
              <a:t>siguen</a:t>
            </a:r>
            <a:r>
              <a:rPr lang="en-US" dirty="0"/>
              <a:t> las directrices </a:t>
            </a:r>
            <a:r>
              <a:rPr lang="en-US" dirty="0" err="1"/>
              <a:t>si</a:t>
            </a:r>
            <a:r>
              <a:rPr lang="en-US" dirty="0"/>
              <a:t> </a:t>
            </a:r>
            <a:r>
              <a:rPr lang="en-US" dirty="0" err="1"/>
              <a:t>utilizan</a:t>
            </a:r>
            <a:r>
              <a:rPr lang="en-US" dirty="0"/>
              <a:t> leche </a:t>
            </a:r>
            <a:r>
              <a:rPr lang="en-US" dirty="0" err="1"/>
              <a:t>en</a:t>
            </a:r>
            <a:r>
              <a:rPr lang="en-US" dirty="0"/>
              <a:t> </a:t>
            </a:r>
            <a:r>
              <a:rPr lang="en-US" dirty="0" err="1"/>
              <a:t>polvo</a:t>
            </a:r>
            <a:r>
              <a:rPr lang="en-US" dirty="0"/>
              <a:t> para </a:t>
            </a:r>
            <a:r>
              <a:rPr lang="en-US" dirty="0" err="1"/>
              <a:t>lactantes</a:t>
            </a:r>
            <a:r>
              <a:rPr lang="en-US" dirty="0"/>
              <a:t>.</a:t>
            </a:r>
          </a:p>
          <a:p>
            <a:r>
              <a:rPr lang="en-US" dirty="0"/>
              <a:t>(</a:t>
            </a:r>
            <a:r>
              <a:rPr lang="en-US" dirty="0" err="1"/>
              <a:t>Esto</a:t>
            </a:r>
            <a:r>
              <a:rPr lang="en-US" dirty="0"/>
              <a:t> se </a:t>
            </a:r>
            <a:r>
              <a:rPr lang="en-US" dirty="0" err="1"/>
              <a:t>trata</a:t>
            </a:r>
            <a:r>
              <a:rPr lang="en-US" dirty="0"/>
              <a:t> </a:t>
            </a:r>
            <a:r>
              <a:rPr lang="en-US" dirty="0" err="1"/>
              <a:t>en</a:t>
            </a:r>
            <a:r>
              <a:rPr lang="en-US" dirty="0"/>
              <a:t> la </a:t>
            </a:r>
            <a:r>
              <a:rPr lang="en-US" dirty="0" err="1"/>
              <a:t>próxima</a:t>
            </a:r>
            <a:r>
              <a:rPr lang="en-US" dirty="0"/>
              <a:t> </a:t>
            </a:r>
            <a:r>
              <a:rPr lang="en-US" dirty="0" err="1"/>
              <a:t>sesión</a:t>
            </a:r>
            <a:r>
              <a:rPr lang="en-US" dirty="0"/>
              <a:t>) </a:t>
            </a:r>
          </a:p>
          <a:p>
            <a:endParaRPr lang="en-US" dirty="0"/>
          </a:p>
          <a:p>
            <a:r>
              <a:rPr lang="en-US" dirty="0"/>
              <a:t>Árbol de </a:t>
            </a:r>
            <a:r>
              <a:rPr lang="en-US" dirty="0" err="1"/>
              <a:t>decisiones</a:t>
            </a:r>
            <a:r>
              <a:rPr lang="en-US" dirty="0"/>
              <a:t> de: ACNUR. </a:t>
            </a:r>
            <a:r>
              <a:rPr lang="en-US" dirty="0" err="1"/>
              <a:t>Procedimientos</a:t>
            </a:r>
            <a:r>
              <a:rPr lang="en-US" dirty="0"/>
              <a:t> </a:t>
            </a:r>
            <a:r>
              <a:rPr lang="en-US" dirty="0" err="1"/>
              <a:t>normalizados</a:t>
            </a:r>
            <a:r>
              <a:rPr lang="en-US" dirty="0"/>
              <a:t> de </a:t>
            </a:r>
            <a:r>
              <a:rPr lang="en-US" dirty="0" err="1"/>
              <a:t>trabajo</a:t>
            </a:r>
            <a:r>
              <a:rPr lang="en-US" dirty="0"/>
              <a:t> para la </a:t>
            </a:r>
            <a:r>
              <a:rPr lang="en-US" dirty="0" err="1"/>
              <a:t>entrega</a:t>
            </a:r>
            <a:r>
              <a:rPr lang="en-US" dirty="0"/>
              <a:t> de </a:t>
            </a:r>
            <a:r>
              <a:rPr lang="en-US" dirty="0" err="1"/>
              <a:t>sucedáneos</a:t>
            </a:r>
            <a:r>
              <a:rPr lang="en-US" dirty="0"/>
              <a:t> de la leche </a:t>
            </a:r>
            <a:r>
              <a:rPr lang="en-US" dirty="0" err="1"/>
              <a:t>materna</a:t>
            </a:r>
            <a:r>
              <a:rPr lang="en-US" dirty="0"/>
              <a:t> </a:t>
            </a:r>
            <a:r>
              <a:rPr lang="en-US" dirty="0" err="1"/>
              <a:t>en</a:t>
            </a:r>
            <a:r>
              <a:rPr lang="en-US" dirty="0"/>
              <a:t> </a:t>
            </a:r>
            <a:r>
              <a:rPr lang="en-US" dirty="0" err="1"/>
              <a:t>situación</a:t>
            </a:r>
            <a:r>
              <a:rPr lang="en-US" dirty="0"/>
              <a:t> de </a:t>
            </a:r>
            <a:r>
              <a:rPr lang="en-US" dirty="0" err="1"/>
              <a:t>refugiado</a:t>
            </a:r>
            <a:r>
              <a:rPr lang="en-US" dirty="0"/>
              <a:t>. </a:t>
            </a:r>
            <a:r>
              <a:rPr lang="en-US" dirty="0" err="1"/>
              <a:t>Versión</a:t>
            </a:r>
            <a:r>
              <a:rPr lang="en-US" dirty="0"/>
              <a:t> 1. </a:t>
            </a:r>
            <a:r>
              <a:rPr lang="en-US" dirty="0" err="1"/>
              <a:t>Octubre</a:t>
            </a:r>
            <a:r>
              <a:rPr lang="en-US" dirty="0"/>
              <a:t> de 2013</a:t>
            </a:r>
          </a:p>
          <a:p>
            <a:endParaRPr lang="es-CO" dirty="0"/>
          </a:p>
        </p:txBody>
      </p:sp>
      <p:sp>
        <p:nvSpPr>
          <p:cNvPr id="4" name="Marcador de número de diapositiva 3"/>
          <p:cNvSpPr>
            <a:spLocks noGrp="1"/>
          </p:cNvSpPr>
          <p:nvPr>
            <p:ph type="sldNum" sz="quarter" idx="10"/>
          </p:nvPr>
        </p:nvSpPr>
        <p:spPr/>
        <p:txBody>
          <a:bodyPr/>
          <a:lstStyle/>
          <a:p>
            <a:fld id="{087D31FA-A36F-496A-B621-47EDBE5362B6}" type="slidenum">
              <a:rPr lang="es-CO" smtClean="0"/>
              <a:t>21</a:t>
            </a:fld>
            <a:endParaRPr lang="es-CO"/>
          </a:p>
        </p:txBody>
      </p:sp>
    </p:spTree>
    <p:extLst>
      <p:ext uri="{BB962C8B-B14F-4D97-AF65-F5344CB8AC3E}">
        <p14:creationId xmlns:p14="http://schemas.microsoft.com/office/powerpoint/2010/main" val="2915446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Dos estudios de caso en los que utilizaremos árboles de decisión para guiar nuestras acciones.</a:t>
            </a:r>
          </a:p>
          <a:p>
            <a:endParaRPr lang="en-US" dirty="0"/>
          </a:p>
          <a:p>
            <a:r>
              <a:rPr lang="en-US" dirty="0"/>
              <a:t>Para aquellos que usan leche artificial, necesitan apoyo: kits BMS más seguros y siguen las directrices si utilizan leche en polvo para lactantes.</a:t>
            </a:r>
          </a:p>
          <a:p>
            <a:r>
              <a:rPr lang="en-US" dirty="0"/>
              <a:t>(Esto se trata en la próxima sesión) </a:t>
            </a:r>
          </a:p>
        </p:txBody>
      </p:sp>
      <p:sp>
        <p:nvSpPr>
          <p:cNvPr id="4" name="Slide Number Placeholder 3"/>
          <p:cNvSpPr>
            <a:spLocks noGrp="1"/>
          </p:cNvSpPr>
          <p:nvPr>
            <p:ph type="sldNum" sz="quarter" idx="10"/>
          </p:nvPr>
        </p:nvSpPr>
        <p:spPr/>
        <p:txBody>
          <a:bodyPr/>
          <a:lstStyle/>
          <a:p>
            <a:fld id="{EE7C8864-0D45-443E-A3B0-1B32284A523F}" type="slidenum">
              <a:rPr lang="en-GB" smtClean="0"/>
              <a:t>22</a:t>
            </a:fld>
            <a:endParaRPr lang="en-GB" dirty="0"/>
          </a:p>
        </p:txBody>
      </p:sp>
    </p:spTree>
    <p:extLst>
      <p:ext uri="{BB962C8B-B14F-4D97-AF65-F5344CB8AC3E}">
        <p14:creationId xmlns:p14="http://schemas.microsoft.com/office/powerpoint/2010/main" val="2313044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eaLnBrk="0" fontAlgn="base" hangingPunct="0">
              <a:spcBef>
                <a:spcPct val="30000"/>
              </a:spcBef>
              <a:spcAft>
                <a:spcPct val="0"/>
              </a:spcAft>
            </a:pPr>
            <a:r>
              <a:rPr lang="en-GB" dirty="0"/>
              <a:t>Video de Sikana: https://www.sikana.tv/en-gb/video/donner-du-lait-a-la-tasse</a:t>
            </a:r>
          </a:p>
          <a:p>
            <a:pPr defTabSz="897301" eaLnBrk="0" fontAlgn="base" hangingPunct="0">
              <a:spcBef>
                <a:spcPct val="30000"/>
              </a:spcBef>
              <a:spcAft>
                <a:spcPct val="0"/>
              </a:spcAft>
            </a:pPr>
            <a:endParaRPr lang="en-GB" b="1" dirty="0"/>
          </a:p>
          <a:p>
            <a:endParaRPr lang="en-GB" dirty="0"/>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solidFill>
                  <a:prstClr val="black"/>
                </a:solidFill>
              </a:rPr>
              <a:pPr/>
              <a:t>23</a:t>
            </a:fld>
            <a:endParaRPr lang="en-GB" altLang="en-US" dirty="0">
              <a:solidFill>
                <a:prstClr val="black"/>
              </a:solidFill>
            </a:endParaRPr>
          </a:p>
        </p:txBody>
      </p:sp>
    </p:spTree>
    <p:extLst>
      <p:ext uri="{BB962C8B-B14F-4D97-AF65-F5344CB8AC3E}">
        <p14:creationId xmlns:p14="http://schemas.microsoft.com/office/powerpoint/2010/main" val="192114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Cuestionario:</a:t>
            </a:r>
          </a:p>
          <a:p>
            <a:pPr lvl="0"/>
            <a:r>
              <a:rPr lang="en-US" sz="1200" kern="1200" dirty="0">
                <a:solidFill>
                  <a:schemeClr val="tx1"/>
                </a:solidFill>
                <a:effectLst/>
                <a:latin typeface="+mn-lt"/>
                <a:ea typeface="+mn-ea"/>
                <a:cs typeface="+mn-cs"/>
              </a:rPr>
              <a:t>Mencione 3 beneficios de la lactancia materna óptima: 1 para el bebé, 1 para la madre y 1 para la comunidad.</a:t>
            </a:r>
          </a:p>
          <a:p>
            <a:pPr lvl="0"/>
            <a:r>
              <a:rPr lang="en-GB" sz="1200" kern="1200" dirty="0">
                <a:solidFill>
                  <a:schemeClr val="tx1"/>
                </a:solidFill>
                <a:effectLst/>
                <a:latin typeface="+mn-lt"/>
                <a:ea typeface="+mn-ea"/>
                <a:cs typeface="+mn-cs"/>
              </a:rPr>
              <a:t>¿Qué constituye una lactancia materna óptima?</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¿Cuáles son los puntos principales que hay que tener en cuenta al evaluar la lactancia materna?</a:t>
            </a:r>
          </a:p>
          <a:p>
            <a:pPr lvl="0"/>
            <a:r>
              <a:rPr lang="en-US" sz="1200" kern="1200" dirty="0">
                <a:solidFill>
                  <a:schemeClr val="tx1"/>
                </a:solidFill>
                <a:effectLst/>
                <a:latin typeface="+mn-lt"/>
                <a:ea typeface="+mn-ea"/>
                <a:cs typeface="+mn-cs"/>
              </a:rPr>
              <a:t>¿Cuál es la recomendación para la alimentación mixta?</a:t>
            </a:r>
          </a:p>
          <a:p>
            <a:pPr lvl="0"/>
            <a:r>
              <a:rPr lang="en-GB" sz="1200" kern="1200" dirty="0">
                <a:solidFill>
                  <a:schemeClr val="tx1"/>
                </a:solidFill>
                <a:effectLst/>
                <a:latin typeface="+mn-lt"/>
                <a:ea typeface="+mn-ea"/>
                <a:cs typeface="+mn-cs"/>
              </a:rPr>
              <a:t>¿Cuáles son los riesgos de la alimentación artificial en una emergencia?</a:t>
            </a:r>
            <a:endParaRPr lang="en-US" sz="1200" kern="1200" dirty="0">
              <a:solidFill>
                <a:schemeClr val="tx1"/>
              </a:solidFill>
              <a:effectLst/>
              <a:latin typeface="+mn-lt"/>
              <a:ea typeface="+mn-ea"/>
              <a:cs typeface="+mn-cs"/>
            </a:endParaRPr>
          </a:p>
          <a:p>
            <a:endParaRPr lang="en-GB" b="1" dirty="0"/>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pPr/>
              <a:t>3</a:t>
            </a:fld>
            <a:endParaRPr lang="en-GB" altLang="en-US" dirty="0"/>
          </a:p>
        </p:txBody>
      </p:sp>
    </p:spTree>
    <p:extLst>
      <p:ext uri="{BB962C8B-B14F-4D97-AF65-F5344CB8AC3E}">
        <p14:creationId xmlns:p14="http://schemas.microsoft.com/office/powerpoint/2010/main" val="938161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ARI / ARTI -</a:t>
            </a:r>
            <a:r>
              <a:rPr lang="en-GB" baseline="0" dirty="0"/>
              <a:t> Infección aguda del tracto respiratorio</a:t>
            </a:r>
            <a:endParaRPr lang="en-GB" dirty="0"/>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pPr/>
              <a:t>4</a:t>
            </a:fld>
            <a:endParaRPr lang="en-GB" altLang="en-US" dirty="0"/>
          </a:p>
        </p:txBody>
      </p:sp>
    </p:spTree>
    <p:extLst>
      <p:ext uri="{BB962C8B-B14F-4D97-AF65-F5344CB8AC3E}">
        <p14:creationId xmlns:p14="http://schemas.microsoft.com/office/powerpoint/2010/main" val="4202567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¿Cuáles son las opciones que hemos discutido hasta ahora para apoyar la lactancia materna?</a:t>
            </a:r>
            <a:endParaRPr lang="en-US"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¿Qué otras opciones conoce? (Enfermería húmeda, Relactación y bancos de leche)</a:t>
            </a:r>
            <a:endParaRPr lang="en-US" sz="1200" kern="1200" dirty="0">
              <a:solidFill>
                <a:schemeClr val="tx1"/>
              </a:solidFill>
              <a:effectLst/>
              <a:latin typeface="+mn-lt"/>
              <a:ea typeface="+mn-ea"/>
              <a:cs typeface="+mn-cs"/>
            </a:endParaRPr>
          </a:p>
          <a:p>
            <a:endParaRPr lang="en-GB" dirty="0"/>
          </a:p>
          <a:p>
            <a:r>
              <a:rPr lang="en-GB" sz="1200" dirty="0">
                <a:latin typeface="Gill Sans Infant Std"/>
                <a:ea typeface="MS PGothic" pitchFamily="34" charset="-128"/>
              </a:rPr>
              <a:t>5.11 </a:t>
            </a:r>
            <a:r>
              <a:rPr lang="en-GB" sz="1200" dirty="0"/>
              <a:t>Cuando un bebé no es amamantado por su madre, explorar rápidamente, en orden de prioridad, la viabilidad de la </a:t>
            </a:r>
            <a:r>
              <a:rPr lang="en-GB" sz="1200" dirty="0" err="1"/>
              <a:t>relactancia</a:t>
            </a:r>
            <a:r>
              <a:rPr lang="en-GB" sz="1200" dirty="0"/>
              <a:t>, la lactancia húmeda y la leche materna de donante, teniendo en cuenta el contexto cultural, la aceptabilidad actual de las madres y la disponibilidad de servicios. </a:t>
            </a:r>
            <a:endParaRPr lang="en-GB" sz="1200" dirty="0">
              <a:latin typeface="Gill Sans Infant Std"/>
              <a:ea typeface="MS PGothic" pitchFamily="34" charset="-128"/>
            </a:endParaRPr>
          </a:p>
          <a:p>
            <a:endParaRPr lang="en-GB" sz="1200" kern="1200" dirty="0">
              <a:solidFill>
                <a:schemeClr val="tx1"/>
              </a:solidFill>
              <a:effectLst/>
              <a:latin typeface="Gill Sans Infant Std"/>
              <a:ea typeface="MS PGothic" pitchFamily="34" charset="-128"/>
              <a:cs typeface="+mn-cs"/>
            </a:endParaRPr>
          </a:p>
          <a:p>
            <a:r>
              <a:rPr lang="en-GB" sz="1200" kern="1200" dirty="0">
                <a:solidFill>
                  <a:schemeClr val="tx1"/>
                </a:solidFill>
                <a:effectLst/>
                <a:latin typeface="+mn-lt"/>
                <a:ea typeface="+mn-ea"/>
                <a:cs typeface="+mn-cs"/>
              </a:rPr>
              <a:t>Hay poca experiencia con el uso de </a:t>
            </a:r>
            <a:r>
              <a:rPr lang="en-GB" sz="1200" b="1" kern="1200" dirty="0">
                <a:solidFill>
                  <a:schemeClr val="tx1"/>
                </a:solidFill>
                <a:effectLst/>
                <a:latin typeface="+mn-lt"/>
                <a:ea typeface="+mn-ea"/>
                <a:cs typeface="+mn-cs"/>
              </a:rPr>
              <a:t>leche materna de donantes</a:t>
            </a:r>
            <a:r>
              <a:rPr lang="en-GB" sz="1200" kern="1200" dirty="0">
                <a:solidFill>
                  <a:schemeClr val="tx1"/>
                </a:solidFill>
                <a:effectLst/>
                <a:latin typeface="+mn-lt"/>
                <a:ea typeface="+mn-ea"/>
                <a:cs typeface="+mn-cs"/>
              </a:rPr>
              <a:t> formales e informales en situaciones de emergencia. La leche materna donada es probablemente una opción más viable cuando existen bancos de leche humana en una zona afectada por la emergencia, que están integrados en programas más amplios de alimentación de </a:t>
            </a:r>
            <a:r>
              <a:rPr lang="en-GB" sz="1200" kern="1200" dirty="0" err="1">
                <a:solidFill>
                  <a:schemeClr val="tx1"/>
                </a:solidFill>
                <a:effectLst/>
                <a:latin typeface="+mn-lt"/>
                <a:ea typeface="+mn-ea"/>
                <a:cs typeface="+mn-cs"/>
              </a:rPr>
              <a:t>recién nacidos y lactantes</a:t>
            </a:r>
            <a:r>
              <a:rPr lang="en-GB" sz="1200" kern="1200" dirty="0">
                <a:solidFill>
                  <a:schemeClr val="tx1"/>
                </a:solidFill>
                <a:effectLst/>
                <a:latin typeface="+mn-lt"/>
                <a:ea typeface="+mn-ea"/>
                <a:cs typeface="+mn-cs"/>
              </a:rPr>
              <a:t>, y cuando se cumplen las condiciones clave. Es de esperar que, cuando se disponga de leche materna de donantes, ésta escaseará; cuando se disponga de ella, se deberá dar prioridad a los lactantes vulnerables (como los prematuros, los </a:t>
            </a:r>
            <a:r>
              <a:rPr lang="en-GB" sz="1200" kern="1200" dirty="0" err="1">
                <a:solidFill>
                  <a:schemeClr val="tx1"/>
                </a:solidFill>
                <a:effectLst/>
                <a:latin typeface="+mn-lt"/>
                <a:ea typeface="+mn-ea"/>
                <a:cs typeface="+mn-cs"/>
              </a:rPr>
              <a:t>recién nacidos</a:t>
            </a:r>
            <a:r>
              <a:rPr lang="en-GB" sz="1200" kern="1200" dirty="0">
                <a:solidFill>
                  <a:schemeClr val="tx1"/>
                </a:solidFill>
                <a:effectLst/>
                <a:latin typeface="+mn-lt"/>
                <a:ea typeface="+mn-ea"/>
                <a:cs typeface="+mn-cs"/>
              </a:rPr>
              <a:t> enfermos o los de bajo peso al nacer). Los cuidadores de los lactantes que reciben leche materna de donantes necesitan asesoramiento y apoyo para garantizar un uso apropiado y seguro. Las </a:t>
            </a:r>
            <a:r>
              <a:rPr lang="en-GB" sz="1200" b="1" i="1" kern="1200" dirty="0">
                <a:solidFill>
                  <a:schemeClr val="tx1"/>
                </a:solidFill>
                <a:effectLst/>
                <a:latin typeface="+mn-lt"/>
                <a:ea typeface="+mn-ea"/>
                <a:cs typeface="+mn-cs"/>
              </a:rPr>
              <a:t>donaciones de leche materna de donantes no deben</a:t>
            </a:r>
            <a:r>
              <a:rPr lang="en-GB" sz="1200" b="1" i="1" kern="1200" baseline="0" dirty="0">
                <a:solidFill>
                  <a:schemeClr val="tx1"/>
                </a:solidFill>
                <a:effectLst/>
                <a:latin typeface="+mn-lt"/>
                <a:ea typeface="+mn-ea"/>
                <a:cs typeface="+mn-cs"/>
              </a:rPr>
              <a:t> enviarse </a:t>
            </a:r>
            <a:r>
              <a:rPr lang="en-GB" sz="1200" b="1" i="1" kern="1200" dirty="0">
                <a:solidFill>
                  <a:schemeClr val="tx1"/>
                </a:solidFill>
                <a:effectLst/>
                <a:latin typeface="+mn-lt"/>
                <a:ea typeface="+mn-ea"/>
                <a:cs typeface="+mn-cs"/>
              </a:rPr>
              <a:t>a situaciones de emergencia.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solidFill>
                  <a:prstClr val="black"/>
                </a:solidFill>
              </a:rPr>
              <a:pPr/>
              <a:t>5</a:t>
            </a:fld>
            <a:endParaRPr lang="en-GB" altLang="en-US" dirty="0">
              <a:solidFill>
                <a:prstClr val="black"/>
              </a:solidFill>
            </a:endParaRPr>
          </a:p>
        </p:txBody>
      </p:sp>
    </p:spTree>
    <p:extLst>
      <p:ext uri="{BB962C8B-B14F-4D97-AF65-F5344CB8AC3E}">
        <p14:creationId xmlns:p14="http://schemas.microsoft.com/office/powerpoint/2010/main" val="3963685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FF0000"/>
                </a:solidFill>
              </a:rPr>
              <a:t>Lactancia húmeda - cuando una mujer amamanta al bebé de otra persona</a:t>
            </a:r>
          </a:p>
          <a:p>
            <a:endParaRPr lang="en-GB" dirty="0">
              <a:solidFill>
                <a:srgbClr val="FF0000"/>
              </a:solidFill>
            </a:endParaRPr>
          </a:p>
          <a:p>
            <a:r>
              <a:rPr lang="en-GB" dirty="0">
                <a:solidFill>
                  <a:srgbClr val="FF0000"/>
                </a:solidFill>
              </a:rPr>
              <a:t>Nota: El profeta Mohamed</a:t>
            </a:r>
            <a:r>
              <a:rPr lang="en-GB" baseline="0" dirty="0">
                <a:solidFill>
                  <a:srgbClr val="FF0000"/>
                </a:solidFill>
              </a:rPr>
              <a:t> fue amamantado en mojado. Por lo tanto, puede ser apropiado que esto se discuta como una opción en contextos musulmanes. Esto debe ser discutido de manera sensible con la población local para determinar si esto puede ser abordado y cómo. En algunos contextos musulmanes ha funcionado muy bien como punto de discusión, en otros no se consideró apropiado. </a:t>
            </a:r>
          </a:p>
          <a:p>
            <a:endParaRPr lang="en-GB" baseline="0" dirty="0"/>
          </a:p>
          <a:p>
            <a:r>
              <a:rPr lang="en-GB" baseline="0" dirty="0"/>
              <a:t>En algunos contextos, la lactancia húmeda ha tenido mucho éxito como enfoque, por ejemplo, Filipinas 2009, Myanmar 2008. En Filipinas, la lactancia húmeda forma parte de la práctica cultural normal. En la emergencia de 2008, algunas nodrizas cambiaron la"lactancia", por lo que la nodriza alimentó al bebé que no estaba siendo amamantado, mientras que las nodrizas se alimentaron de la madre que estaba tratando de volver a lactar. Esto significaba que el bebé no amamantado era alimentado y"aprendía" a amamantar, mientras que los senos de la madre eran estimulados para producir leche. </a:t>
            </a:r>
          </a:p>
          <a:p>
            <a:endParaRPr lang="en-GB" baseline="0" dirty="0"/>
          </a:p>
          <a:p>
            <a:r>
              <a:rPr lang="en-GB" baseline="0" dirty="0"/>
              <a:t>Necesita pensar en cómo el programa apoyará a las nodrizas, por ejemplo, raciones adicionales de alimentos, discusión con los miembros de la familia sobre el apoyo, etc.</a:t>
            </a:r>
            <a:endParaRPr lang="en-GB" dirty="0"/>
          </a:p>
        </p:txBody>
      </p:sp>
      <p:sp>
        <p:nvSpPr>
          <p:cNvPr id="4" name="Slide Number Placeholder 3"/>
          <p:cNvSpPr>
            <a:spLocks noGrp="1"/>
          </p:cNvSpPr>
          <p:nvPr>
            <p:ph type="sldNum" sz="quarter" idx="10"/>
          </p:nvPr>
        </p:nvSpPr>
        <p:spPr/>
        <p:txBody>
          <a:bodyPr/>
          <a:lstStyle/>
          <a:p>
            <a:fld id="{EE7C8864-0D45-443E-A3B0-1B32284A523F}" type="slidenum">
              <a:rPr lang="en-GB" smtClean="0"/>
              <a:t>6</a:t>
            </a:fld>
            <a:endParaRPr lang="en-GB" dirty="0"/>
          </a:p>
        </p:txBody>
      </p:sp>
    </p:spTree>
    <p:extLst>
      <p:ext uri="{BB962C8B-B14F-4D97-AF65-F5344CB8AC3E}">
        <p14:creationId xmlns:p14="http://schemas.microsoft.com/office/powerpoint/2010/main" val="4000367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effectLst/>
              </a:rPr>
              <a:t> La relactancia</a:t>
            </a:r>
            <a:r>
              <a:rPr lang="en-GB" dirty="0">
                <a:effectLst/>
              </a:rPr>
              <a:t> es restablecer la lactancia materna después de dejar de amamantar o después de un período de muy poca lactancia materna.</a:t>
            </a:r>
          </a:p>
          <a:p>
            <a:r>
              <a:rPr lang="en-GB" b="1" dirty="0"/>
              <a:t>Lactancia inducida </a:t>
            </a:r>
            <a:r>
              <a:rPr lang="en-GB" dirty="0"/>
              <a:t>- lactancia materna</a:t>
            </a:r>
            <a:r>
              <a:rPr lang="en-GB" baseline="0" dirty="0"/>
              <a:t> por alguien que nunca ha sido madre.</a:t>
            </a:r>
          </a:p>
          <a:p>
            <a:r>
              <a:rPr lang="en-GB" baseline="0" dirty="0"/>
              <a:t>Cualquier madre puede volver a lactar, incluso después de la menopausia.</a:t>
            </a:r>
            <a:endParaRPr lang="en-GB" dirty="0"/>
          </a:p>
        </p:txBody>
      </p:sp>
      <p:sp>
        <p:nvSpPr>
          <p:cNvPr id="4" name="Slide Number Placeholder 3"/>
          <p:cNvSpPr>
            <a:spLocks noGrp="1"/>
          </p:cNvSpPr>
          <p:nvPr>
            <p:ph type="sldNum" sz="quarter" idx="10"/>
          </p:nvPr>
        </p:nvSpPr>
        <p:spPr/>
        <p:txBody>
          <a:bodyPr/>
          <a:lstStyle/>
          <a:p>
            <a:fld id="{EE7C8864-0D45-443E-A3B0-1B32284A523F}" type="slidenum">
              <a:rPr lang="en-GB" smtClean="0"/>
              <a:t>7</a:t>
            </a:fld>
            <a:endParaRPr lang="en-GB" dirty="0"/>
          </a:p>
        </p:txBody>
      </p:sp>
    </p:spTree>
    <p:extLst>
      <p:ext uri="{BB962C8B-B14F-4D97-AF65-F5344CB8AC3E}">
        <p14:creationId xmlns:p14="http://schemas.microsoft.com/office/powerpoint/2010/main" val="687547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E7C8864-0D45-443E-A3B0-1B32284A523F}" type="slidenum">
              <a:rPr lang="en-GB" smtClean="0"/>
              <a:t>8</a:t>
            </a:fld>
            <a:endParaRPr lang="en-GB" dirty="0"/>
          </a:p>
        </p:txBody>
      </p:sp>
    </p:spTree>
    <p:extLst>
      <p:ext uri="{BB962C8B-B14F-4D97-AF65-F5344CB8AC3E}">
        <p14:creationId xmlns:p14="http://schemas.microsoft.com/office/powerpoint/2010/main" val="1180718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2400" b="1" dirty="0"/>
              <a:t>Los métodos de relactación incluyen:</a:t>
            </a:r>
          </a:p>
          <a:p>
            <a:endParaRPr lang="en-GB" sz="2400" dirty="0"/>
          </a:p>
          <a:p>
            <a:pPr marL="336488" indent="-336488">
              <a:buFont typeface="Arial" panose="020B0604020202020204" pitchFamily="34" charset="0"/>
              <a:buChar char="•"/>
            </a:pPr>
            <a:r>
              <a:rPr lang="en-GB" sz="2400" dirty="0"/>
              <a:t>Método de goteo</a:t>
            </a:r>
          </a:p>
          <a:p>
            <a:pPr marL="336488" indent="-336488">
              <a:buFont typeface="Arial" panose="020B0604020202020204" pitchFamily="34" charset="0"/>
              <a:buChar char="•"/>
            </a:pPr>
            <a:r>
              <a:rPr lang="en-GB" sz="2400" dirty="0"/>
              <a:t>Jeringa</a:t>
            </a:r>
            <a:endParaRPr lang="en-GB" sz="800" dirty="0"/>
          </a:p>
          <a:p>
            <a:pPr marL="0" indent="0">
              <a:buFont typeface="Arial" panose="020B0604020202020204" pitchFamily="34" charset="0"/>
              <a:buNone/>
            </a:pPr>
            <a:r>
              <a:rPr lang="en-GB" sz="2400" dirty="0"/>
              <a:t>Bebé a amamantar con frecuencia (si está dispuesto a amamantar)</a:t>
            </a:r>
          </a:p>
          <a:p>
            <a:endParaRPr lang="en-GB" sz="2400" dirty="0"/>
          </a:p>
          <a:p>
            <a:endParaRPr lang="en-GB" sz="2400" dirty="0"/>
          </a:p>
          <a:p>
            <a:endParaRPr lang="en-GB" dirty="0"/>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pPr/>
              <a:t>9</a:t>
            </a:fld>
            <a:endParaRPr lang="en-GB" altLang="en-US" dirty="0"/>
          </a:p>
        </p:txBody>
      </p:sp>
    </p:spTree>
    <p:extLst>
      <p:ext uri="{BB962C8B-B14F-4D97-AF65-F5344CB8AC3E}">
        <p14:creationId xmlns:p14="http://schemas.microsoft.com/office/powerpoint/2010/main" val="3926811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1.xml"/><Relationship Id="rId1" Type="http://schemas.openxmlformats.org/officeDocument/2006/relationships/themeOverride" Target="../theme/themeOverride7.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1.xml"/><Relationship Id="rId1" Type="http://schemas.openxmlformats.org/officeDocument/2006/relationships/themeOverride" Target="../theme/themeOverride5.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hemeOverride" Target="../theme/themeOverride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Column_Subtitle">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2420708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Col_NumberedList">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1865376"/>
            <a:ext cx="8064500" cy="3218688"/>
          </a:xfrm>
        </p:spPr>
        <p:txBody>
          <a:bodyPr/>
          <a:lstStyle>
            <a:lvl1pPr>
              <a:spcBef>
                <a:spcPts val="700"/>
              </a:spcBef>
              <a:buSzPct val="60000"/>
              <a:defRPr sz="1800"/>
            </a:lvl1pPr>
            <a:lvl2pPr>
              <a:buSzPct val="100000"/>
              <a:buNone/>
              <a:defRPr lang="en-US" sz="1600" b="1" kern="1200" dirty="0" smtClean="0">
                <a:solidFill>
                  <a:schemeClr val="tx1"/>
                </a:solidFill>
                <a:latin typeface="Gill Sans MT"/>
                <a:ea typeface="+mn-ea"/>
                <a:cs typeface="Gill Sans MT"/>
              </a:defRPr>
            </a:lvl2pPr>
            <a:lvl3pPr marL="914400" marR="0" indent="-228600" algn="l" defTabSz="914400" rtl="0" eaLnBrk="1" fontAlgn="auto" latinLnBrk="0" hangingPunct="1">
              <a:lnSpc>
                <a:spcPct val="100000"/>
              </a:lnSpc>
              <a:spcBef>
                <a:spcPts val="500"/>
              </a:spcBef>
              <a:spcAft>
                <a:spcPts val="0"/>
              </a:spcAft>
              <a:buClr>
                <a:srgbClr val="D80021"/>
              </a:buClr>
              <a:buSzPct val="55000"/>
              <a:buFont typeface="Wingdings"/>
              <a:buChar char=""/>
              <a:tabLst/>
              <a:defRPr lang="en-US" sz="1400" kern="1200" dirty="0" smtClean="0">
                <a:solidFill>
                  <a:schemeClr val="tx1"/>
                </a:solidFill>
                <a:latin typeface="+mn-lt"/>
                <a:ea typeface="+mn-ea"/>
                <a:cs typeface="+mn-cs"/>
              </a:defRPr>
            </a:lvl3pPr>
            <a:lvl4pPr>
              <a:buClr>
                <a:srgbClr val="718399"/>
              </a:buClr>
              <a:buSzPct val="40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14695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Column Layout">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95300" y="1865376"/>
            <a:ext cx="8064500" cy="3494024"/>
          </a:xfrm>
        </p:spPr>
        <p:txBody>
          <a:bodyPr numCol="2"/>
          <a:lstStyle>
            <a:lvl1pPr marL="320040" indent="-320040" algn="l" rtl="0" eaLnBrk="1" latinLnBrk="0" hangingPunct="1">
              <a:spcBef>
                <a:spcPts val="500"/>
              </a:spcBef>
              <a:buClr>
                <a:schemeClr val="accent2"/>
              </a:buClr>
              <a:buSzPct val="60000"/>
              <a:buFont typeface="Wingdings"/>
              <a:buChar char=""/>
              <a:defRPr/>
            </a:lvl1pPr>
            <a:lvl2pPr marL="640080" indent="-274320" algn="l" rtl="0" eaLnBrk="1" latinLnBrk="0" hangingPunct="1">
              <a:spcBef>
                <a:spcPts val="500"/>
              </a:spcBef>
              <a:buClr>
                <a:srgbClr val="D80021"/>
              </a:buClr>
              <a:buSzPct val="50000"/>
              <a:buFont typeface="Wingdings"/>
              <a:buChar char=""/>
              <a:defRPr lang="en-US" sz="1600" kern="1200" dirty="0" smtClean="0">
                <a:solidFill>
                  <a:schemeClr val="tx1"/>
                </a:solidFill>
                <a:latin typeface="+mn-lt"/>
                <a:ea typeface="+mn-ea"/>
                <a:cs typeface="+mn-cs"/>
              </a:defRPr>
            </a:lvl2pPr>
            <a:lvl3pPr>
              <a:buClr>
                <a:schemeClr val="accent2"/>
              </a:buClr>
              <a:buSzPct val="45000"/>
              <a:defRPr lang="en-US" sz="1400" kern="1200" dirty="0" smtClean="0">
                <a:solidFill>
                  <a:schemeClr val="tx1"/>
                </a:solidFill>
                <a:latin typeface="+mn-lt"/>
                <a:ea typeface="+mn-ea"/>
                <a:cs typeface="+mn-cs"/>
              </a:defRPr>
            </a:lvl3pPr>
            <a:lvl4pPr marL="1371600" indent="-228600" algn="l" rtl="0" eaLnBrk="1" latinLnBrk="0" hangingPunct="1">
              <a:spcBef>
                <a:spcPts val="500"/>
              </a:spcBef>
              <a:buClr>
                <a:srgbClr val="D80021"/>
              </a:buClr>
              <a:buSzPct val="40000"/>
              <a:buFont typeface="Wingdings"/>
              <a:buChar char=""/>
              <a:defRPr sz="1200"/>
            </a:lvl4pPr>
            <a:lvl5pPr>
              <a:defRPr lang="en-US" sz="1000" kern="1200"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
          <p:cNvSpPr>
            <a:spLocks noGrp="1"/>
          </p:cNvSpPr>
          <p:nvPr>
            <p:ph type="title"/>
          </p:nvPr>
        </p:nvSpPr>
        <p:spPr>
          <a:xfrm>
            <a:off x="482600" y="373653"/>
            <a:ext cx="8077200" cy="820147"/>
          </a:xfrm>
        </p:spPr>
        <p:txBody>
          <a:bodyPr>
            <a:noAutofit/>
          </a:bodyPr>
          <a:lstStyle>
            <a:lvl1pPr>
              <a:defRPr sz="3200"/>
            </a:lvl1pPr>
            <a:extLst/>
          </a:lstStyle>
          <a:p>
            <a:r>
              <a:rPr lang="en-US"/>
              <a:t>Click to edit Master title style</a:t>
            </a:r>
            <a:endParaRPr lang="en-US" dirty="0"/>
          </a:p>
        </p:txBody>
      </p:sp>
    </p:spTree>
    <p:extLst>
      <p:ext uri="{BB962C8B-B14F-4D97-AF65-F5344CB8AC3E}">
        <p14:creationId xmlns:p14="http://schemas.microsoft.com/office/powerpoint/2010/main" val="3460474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ColText_RtPhoto">
    <p:spTree>
      <p:nvGrpSpPr>
        <p:cNvPr id="1" name=""/>
        <p:cNvGrpSpPr/>
        <p:nvPr/>
      </p:nvGrpSpPr>
      <p:grpSpPr>
        <a:xfrm>
          <a:off x="0" y="0"/>
          <a:ext cx="0" cy="0"/>
          <a:chOff x="0" y="0"/>
          <a:chExt cx="0" cy="0"/>
        </a:xfrm>
      </p:grpSpPr>
      <p:sp>
        <p:nvSpPr>
          <p:cNvPr id="7" name="Rectangle 6"/>
          <p:cNvSpPr>
            <a:spLocks noGrp="1"/>
          </p:cNvSpPr>
          <p:nvPr>
            <p:ph sz="quarter" idx="13"/>
          </p:nvPr>
        </p:nvSpPr>
        <p:spPr>
          <a:xfrm>
            <a:off x="495300" y="1865376"/>
            <a:ext cx="3657600" cy="3962400"/>
          </a:xfrm>
        </p:spPr>
        <p:txBody>
          <a:bodyPr/>
          <a:lstStyle>
            <a:lvl1pPr marL="320040" indent="-320040">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6" name="Picture Placeholder 5"/>
          <p:cNvSpPr>
            <a:spLocks noGrp="1"/>
          </p:cNvSpPr>
          <p:nvPr>
            <p:ph type="pic" sz="quarter" idx="14"/>
          </p:nvPr>
        </p:nvSpPr>
        <p:spPr>
          <a:xfrm>
            <a:off x="4635500" y="1865376"/>
            <a:ext cx="3924300" cy="3962400"/>
          </a:xfrm>
        </p:spPr>
        <p:txBody>
          <a:bodyPr>
            <a:normAutofit/>
          </a:bodyPr>
          <a:lstStyle>
            <a:lvl1pPr>
              <a:defRPr/>
            </a:lvl1pPr>
            <a:lvl2pPr>
              <a:defRPr/>
            </a:lvl2pPr>
            <a:lvl3pPr>
              <a:defRPr/>
            </a:lvl3pPr>
            <a:lvl4pPr>
              <a:defRPr/>
            </a:lvl4pPr>
          </a:lstStyle>
          <a:p>
            <a:pPr lvl="0"/>
            <a:r>
              <a:rPr lang="en-US" noProof="0"/>
              <a:t>Click icon to add picture</a:t>
            </a:r>
            <a:endParaRPr lang="en-US" noProof="0" dirty="0"/>
          </a:p>
        </p:txBody>
      </p:sp>
    </p:spTree>
    <p:extLst>
      <p:ext uri="{BB962C8B-B14F-4D97-AF65-F5344CB8AC3E}">
        <p14:creationId xmlns:p14="http://schemas.microsoft.com/office/powerpoint/2010/main" val="2496791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ColText_LftPhoto">
    <p:spTree>
      <p:nvGrpSpPr>
        <p:cNvPr id="1" name=""/>
        <p:cNvGrpSpPr/>
        <p:nvPr/>
      </p:nvGrpSpPr>
      <p:grpSpPr>
        <a:xfrm>
          <a:off x="0" y="0"/>
          <a:ext cx="0" cy="0"/>
          <a:chOff x="0" y="0"/>
          <a:chExt cx="0" cy="0"/>
        </a:xfrm>
      </p:grpSpPr>
      <p:sp>
        <p:nvSpPr>
          <p:cNvPr id="7" name="Rectangle 6"/>
          <p:cNvSpPr>
            <a:spLocks noGrp="1"/>
          </p:cNvSpPr>
          <p:nvPr>
            <p:ph sz="quarter" idx="13"/>
          </p:nvPr>
        </p:nvSpPr>
        <p:spPr>
          <a:xfrm>
            <a:off x="4838700" y="1865376"/>
            <a:ext cx="3721100" cy="3962400"/>
          </a:xfrm>
        </p:spPr>
        <p:txBody>
          <a:bodyPr/>
          <a:lstStyle>
            <a:lvl1pPr>
              <a:defRPr sz="1800"/>
            </a:lvl1pPr>
            <a:lvl2pPr>
              <a:buSzPct val="55000"/>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6" name="Picture Placeholder 5"/>
          <p:cNvSpPr>
            <a:spLocks noGrp="1"/>
          </p:cNvSpPr>
          <p:nvPr>
            <p:ph type="pic" sz="quarter" idx="14"/>
          </p:nvPr>
        </p:nvSpPr>
        <p:spPr>
          <a:xfrm>
            <a:off x="491998" y="1865376"/>
            <a:ext cx="3908552" cy="3962400"/>
          </a:xfrm>
        </p:spPr>
        <p:txBody>
          <a:bodyPr>
            <a:normAutofit/>
          </a:bodyPr>
          <a:lstStyle>
            <a:lvl1pPr marL="319088" indent="-319088">
              <a:buSzPct val="70000"/>
              <a:buFont typeface="Wingdings" charset="2"/>
              <a:buChar char=""/>
              <a:defRPr/>
            </a:lvl1pPr>
            <a:lvl2pPr>
              <a:defRPr/>
            </a:lvl2pPr>
            <a:lvl3pPr>
              <a:defRPr/>
            </a:lvl3pPr>
          </a:lstStyle>
          <a:p>
            <a:pPr lvl="0"/>
            <a:r>
              <a:rPr lang="en-US" noProof="0"/>
              <a:t>Click icon to add picture</a:t>
            </a:r>
            <a:endParaRPr lang="en-US" noProof="0" dirty="0"/>
          </a:p>
        </p:txBody>
      </p:sp>
    </p:spTree>
    <p:extLst>
      <p:ext uri="{BB962C8B-B14F-4D97-AF65-F5344CB8AC3E}">
        <p14:creationId xmlns:p14="http://schemas.microsoft.com/office/powerpoint/2010/main" val="2343694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Col_wSubtitle">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85648" y="2621280"/>
            <a:ext cx="8074152" cy="3218688"/>
          </a:xfrm>
        </p:spPr>
        <p:txBody>
          <a:bodyPr numCol="2"/>
          <a:lstStyle>
            <a:lvl1pPr marL="320040" indent="-320040" algn="l" rtl="0" eaLnBrk="1" latinLnBrk="0" hangingPunct="1">
              <a:spcBef>
                <a:spcPts val="500"/>
              </a:spcBef>
              <a:buClr>
                <a:srgbClr val="8D9EB2"/>
              </a:buClr>
              <a:buSzPct val="75000"/>
              <a:buFont typeface="Wingdings"/>
              <a:buChar char=""/>
              <a:defRPr/>
            </a:lvl1pPr>
            <a:lvl2pPr marL="640080" indent="-228600" algn="l" rtl="0" eaLnBrk="1" latinLnBrk="0" hangingPunct="1">
              <a:spcBef>
                <a:spcPts val="500"/>
              </a:spcBef>
              <a:buClr>
                <a:srgbClr val="D80021"/>
              </a:buClr>
              <a:buSzPct val="60000"/>
              <a:buFont typeface="Wingdings"/>
              <a:buChar char=""/>
              <a:defRPr lang="en-US" sz="1600" kern="1200" dirty="0" smtClean="0">
                <a:solidFill>
                  <a:schemeClr val="tx1"/>
                </a:solidFill>
                <a:latin typeface="+mn-lt"/>
                <a:ea typeface="+mn-ea"/>
                <a:cs typeface="+mn-cs"/>
              </a:defRPr>
            </a:lvl2pPr>
            <a:lvl3pPr>
              <a:buSzPct val="45000"/>
              <a:defRPr lang="en-US" sz="1400" kern="1200" dirty="0" smtClean="0">
                <a:solidFill>
                  <a:schemeClr val="tx1"/>
                </a:solidFill>
                <a:latin typeface="+mn-lt"/>
                <a:ea typeface="+mn-ea"/>
                <a:cs typeface="+mn-cs"/>
              </a:defRPr>
            </a:lvl3pPr>
            <a:lvl4pPr marL="1371600" indent="-228600" algn="l" rtl="0" eaLnBrk="1" latinLnBrk="0" hangingPunct="1">
              <a:spcBef>
                <a:spcPts val="500"/>
              </a:spcBef>
              <a:buClr>
                <a:srgbClr val="D80021"/>
              </a:buClr>
              <a:buSzPct val="40000"/>
              <a:buFont typeface="Wingdings"/>
              <a:buChar char=""/>
              <a:defRPr sz="1200"/>
            </a:lvl4pPr>
            <a:lvl5pPr>
              <a:defRPr lang="en-US" sz="1000" kern="1200"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
          <p:cNvSpPr>
            <a:spLocks noGrp="1"/>
          </p:cNvSpPr>
          <p:nvPr>
            <p:ph type="title"/>
          </p:nvPr>
        </p:nvSpPr>
        <p:spPr>
          <a:xfrm>
            <a:off x="482600" y="373653"/>
            <a:ext cx="8077200" cy="820147"/>
          </a:xfrm>
        </p:spPr>
        <p:txBody>
          <a:bodyPr>
            <a:noAutofit/>
          </a:bodyPr>
          <a:lstStyle>
            <a:lvl1pPr>
              <a:defRPr sz="3200"/>
            </a:lvl1pPr>
            <a:extLst/>
          </a:lstStyle>
          <a:p>
            <a:r>
              <a:rPr lang="en-US"/>
              <a:t>Click to edit Master title style</a:t>
            </a:r>
            <a:endParaRPr lang="en-US" dirty="0"/>
          </a:p>
        </p:txBody>
      </p:sp>
      <p:sp>
        <p:nvSpPr>
          <p:cNvPr id="7" name="Text Placeholder 6"/>
          <p:cNvSpPr>
            <a:spLocks noGrp="1"/>
          </p:cNvSpPr>
          <p:nvPr>
            <p:ph type="body" sz="quarter" idx="11"/>
          </p:nvPr>
        </p:nvSpPr>
        <p:spPr>
          <a:xfrm>
            <a:off x="498348" y="1865376"/>
            <a:ext cx="8061452" cy="487680"/>
          </a:xfrm>
        </p:spPr>
        <p:txBody>
          <a:bodyPr/>
          <a:lstStyle>
            <a:lvl1pPr>
              <a:buNone/>
              <a:defRPr b="1" baseline="0">
                <a:solidFill>
                  <a:schemeClr val="accent1"/>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2841178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82600" y="381000"/>
            <a:ext cx="8153400" cy="819149"/>
          </a:xfrm>
        </p:spPr>
        <p:txBody>
          <a:bodyPr/>
          <a:lstStyle/>
          <a:p>
            <a:r>
              <a:rPr lang="en-US"/>
              <a:t>Click to edit Master title style</a:t>
            </a:r>
            <a:endParaRPr lang="en-US" dirty="0"/>
          </a:p>
        </p:txBody>
      </p:sp>
    </p:spTree>
    <p:extLst>
      <p:ext uri="{BB962C8B-B14F-4D97-AF65-F5344CB8AC3E}">
        <p14:creationId xmlns:p14="http://schemas.microsoft.com/office/powerpoint/2010/main" val="702929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pic>
        <p:nvPicPr>
          <p:cNvPr id="3" name="Picture 10" descr="485&amp;k-[Converte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extBox 1"/>
          <p:cNvSpPr txBox="1">
            <a:spLocks noChangeArrowheads="1"/>
          </p:cNvSpPr>
          <p:nvPr/>
        </p:nvSpPr>
        <p:spPr bwMode="auto">
          <a:xfrm>
            <a:off x="508000" y="6362700"/>
            <a:ext cx="1079500"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Gill Sans MT" pitchFamily="34" charset="0"/>
                <a:ea typeface="MS PGothic" pitchFamily="34" charset="-128"/>
              </a:defRPr>
            </a:lvl1pPr>
            <a:lvl2pPr marL="742950" indent="-285750" eaLnBrk="0" hangingPunct="0">
              <a:defRPr sz="2400">
                <a:solidFill>
                  <a:schemeClr val="tx1"/>
                </a:solidFill>
                <a:latin typeface="Gill Sans MT" pitchFamily="34" charset="0"/>
                <a:ea typeface="MS PGothic" pitchFamily="34" charset="-128"/>
              </a:defRPr>
            </a:lvl2pPr>
            <a:lvl3pPr marL="1143000" indent="-228600" eaLnBrk="0" hangingPunct="0">
              <a:defRPr sz="2400">
                <a:solidFill>
                  <a:schemeClr val="tx1"/>
                </a:solidFill>
                <a:latin typeface="Gill Sans MT" pitchFamily="34" charset="0"/>
                <a:ea typeface="MS PGothic" pitchFamily="34" charset="-128"/>
              </a:defRPr>
            </a:lvl3pPr>
            <a:lvl4pPr marL="1600200" indent="-228600" eaLnBrk="0" hangingPunct="0">
              <a:defRPr sz="2400">
                <a:solidFill>
                  <a:schemeClr val="tx1"/>
                </a:solidFill>
                <a:latin typeface="Gill Sans MT" pitchFamily="34" charset="0"/>
                <a:ea typeface="MS PGothic" pitchFamily="34" charset="-128"/>
              </a:defRPr>
            </a:lvl4pPr>
            <a:lvl5pPr marL="2057400" indent="-228600" eaLnBrk="0" hangingPunct="0">
              <a:defRPr sz="2400">
                <a:solidFill>
                  <a:schemeClr val="tx1"/>
                </a:solidFill>
                <a:latin typeface="Gill Sans MT"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Gill Sans MT"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Gill Sans MT"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Gill Sans MT"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Gill Sans MT" pitchFamily="34" charset="0"/>
                <a:ea typeface="MS PGothic" pitchFamily="34" charset="-128"/>
              </a:defRPr>
            </a:lvl9pPr>
          </a:lstStyle>
          <a:p>
            <a:pPr eaLnBrk="1" fontAlgn="base" hangingPunct="1">
              <a:spcBef>
                <a:spcPct val="0"/>
              </a:spcBef>
              <a:spcAft>
                <a:spcPct val="0"/>
              </a:spcAft>
            </a:pPr>
            <a:fld id="{A92C81FD-051B-4794-8957-BA7E4E51A6FB}" type="slidenum">
              <a:rPr lang="en-GB" altLang="en-US" sz="1100">
                <a:solidFill>
                  <a:prstClr val="black"/>
                </a:solidFill>
              </a:rPr>
              <a:pPr eaLnBrk="1" fontAlgn="base" hangingPunct="1">
                <a:spcBef>
                  <a:spcPct val="0"/>
                </a:spcBef>
                <a:spcAft>
                  <a:spcPct val="0"/>
                </a:spcAft>
              </a:pPr>
              <a:t>‹#›</a:t>
            </a:fld>
            <a:endParaRPr lang="en-GB" altLang="en-US" sz="1100">
              <a:solidFill>
                <a:prstClr val="black"/>
              </a:solidFill>
            </a:endParaRPr>
          </a:p>
        </p:txBody>
      </p:sp>
    </p:spTree>
    <p:extLst>
      <p:ext uri="{BB962C8B-B14F-4D97-AF65-F5344CB8AC3E}">
        <p14:creationId xmlns:p14="http://schemas.microsoft.com/office/powerpoint/2010/main" val="24807700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End_Slide">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978150" y="3225800"/>
            <a:ext cx="3200400" cy="338138"/>
          </a:xfrm>
          <a:prstGeom prst="rect">
            <a:avLst/>
          </a:prstGeom>
          <a:noFill/>
        </p:spPr>
        <p:txBody>
          <a:bodyPr>
            <a:spAutoFit/>
          </a:bodyPr>
          <a:lstStyle/>
          <a:p>
            <a:pPr algn="ctr">
              <a:defRPr/>
            </a:pPr>
            <a:r>
              <a:rPr lang="en-US" sz="1600" spc="60" dirty="0" err="1">
                <a:solidFill>
                  <a:prstClr val="white"/>
                </a:solidFill>
                <a:ea typeface="MS PGothic" pitchFamily="34" charset="-128"/>
                <a:cs typeface="Gill Sans MT"/>
              </a:rPr>
              <a:t>www.savethechildren.org</a:t>
            </a:r>
            <a:endParaRPr lang="en-US" sz="1600" spc="60" dirty="0">
              <a:solidFill>
                <a:prstClr val="white"/>
              </a:solidFill>
              <a:ea typeface="MS PGothic" pitchFamily="34" charset="-128"/>
              <a:cs typeface="Gill Sans MT"/>
            </a:endParaRPr>
          </a:p>
        </p:txBody>
      </p:sp>
      <p:pic>
        <p:nvPicPr>
          <p:cNvPr id="4" name="Picture 13" descr="STC_logo_whiteRed.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730500" y="2393950"/>
            <a:ext cx="3516313" cy="692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 Placeholder 5"/>
          <p:cNvSpPr>
            <a:spLocks noGrp="1"/>
          </p:cNvSpPr>
          <p:nvPr>
            <p:ph type="body" sz="quarter" idx="10"/>
          </p:nvPr>
        </p:nvSpPr>
        <p:spPr>
          <a:xfrm>
            <a:off x="2405960" y="4648200"/>
            <a:ext cx="4343400" cy="609600"/>
          </a:xfrm>
        </p:spPr>
        <p:txBody>
          <a:bodyPr>
            <a:normAutofit/>
          </a:bodyPr>
          <a:lstStyle>
            <a:lvl1pPr algn="ctr">
              <a:buNone/>
              <a:defRPr sz="1600" baseline="0"/>
            </a:lvl1pPr>
          </a:lstStyle>
          <a:p>
            <a:pPr lvl="0"/>
            <a:r>
              <a:rPr lang="en-US"/>
              <a:t>Click to edit Master text styles</a:t>
            </a:r>
          </a:p>
        </p:txBody>
      </p:sp>
    </p:spTree>
    <p:extLst>
      <p:ext uri="{BB962C8B-B14F-4D97-AF65-F5344CB8AC3E}">
        <p14:creationId xmlns:p14="http://schemas.microsoft.com/office/powerpoint/2010/main" val="554261617"/>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15" name="Rectangle 14"/>
          <p:cNvSpPr/>
          <p:nvPr/>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Save_the_Children_logo.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6532" y="303652"/>
            <a:ext cx="2017673" cy="412389"/>
          </a:xfrm>
          <a:prstGeom prst="rect">
            <a:avLst/>
          </a:prstGeom>
        </p:spPr>
      </p:pic>
      <p:sp>
        <p:nvSpPr>
          <p:cNvPr id="2" name="Title 1"/>
          <p:cNvSpPr>
            <a:spLocks noGrp="1"/>
          </p:cNvSpPr>
          <p:nvPr>
            <p:ph type="ctrTitle" hasCustomPrompt="1"/>
          </p:nvPr>
        </p:nvSpPr>
        <p:spPr>
          <a:xfrm>
            <a:off x="625148" y="866775"/>
            <a:ext cx="8075613" cy="1197787"/>
          </a:xfrm>
        </p:spPr>
        <p:txBody>
          <a:bodyPr anchor="t">
            <a:normAutofit/>
          </a:bodyPr>
          <a:lstStyle>
            <a:lvl1pPr>
              <a:lnSpc>
                <a:spcPct val="95000"/>
              </a:lnSpc>
              <a:defRPr sz="4800" b="0" i="0" cap="none">
                <a:latin typeface="Trade Gothic LT Com Cn" panose="020B0806040303020004" pitchFamily="34" charset="0"/>
                <a:cs typeface="Trade Gothic LT Com Cn" panose="020B0806040303020004" pitchFamily="34" charset="0"/>
              </a:defRPr>
            </a:lvl1pPr>
          </a:lstStyle>
          <a:p>
            <a:r>
              <a:rPr lang="en-GB" dirty="0"/>
              <a:t>CLICK TO EDIT MASTER TITLE STYLE</a:t>
            </a:r>
            <a:endParaRPr lang="en-US" dirty="0"/>
          </a:p>
        </p:txBody>
      </p:sp>
      <p:sp>
        <p:nvSpPr>
          <p:cNvPr id="11" name="Picture Placeholder 10"/>
          <p:cNvSpPr>
            <a:spLocks noGrp="1"/>
          </p:cNvSpPr>
          <p:nvPr>
            <p:ph type="pic" sz="quarter" idx="10"/>
          </p:nvPr>
        </p:nvSpPr>
        <p:spPr>
          <a:xfrm>
            <a:off x="150813" y="2213627"/>
            <a:ext cx="8829675" cy="4494213"/>
          </a:xfrm>
        </p:spPr>
        <p:txBody>
          <a:bodyPr/>
          <a:lstStyle/>
          <a:p>
            <a:r>
              <a:rPr lang="en-US"/>
              <a:t>Click icon to add picture</a:t>
            </a:r>
            <a:endParaRPr lang="en-US" dirty="0"/>
          </a:p>
        </p:txBody>
      </p:sp>
      <p:sp>
        <p:nvSpPr>
          <p:cNvPr id="12" name="Date Placeholder 11"/>
          <p:cNvSpPr>
            <a:spLocks noGrp="1"/>
          </p:cNvSpPr>
          <p:nvPr>
            <p:ph type="dt" sz="half" idx="11"/>
          </p:nvPr>
        </p:nvSpPr>
        <p:spPr>
          <a:xfrm>
            <a:off x="7223650" y="344650"/>
            <a:ext cx="1581319" cy="365125"/>
          </a:xfrm>
        </p:spPr>
        <p:txBody>
          <a:bodyPr/>
          <a:lstStyle>
            <a:lvl1pPr algn="r">
              <a:defRPr/>
            </a:lvl1pPr>
          </a:lstStyle>
          <a:p>
            <a:r>
              <a:rPr lang="en-US"/>
              <a:t>26 April 2016</a:t>
            </a:r>
            <a:endParaRPr lang="en-US" dirty="0"/>
          </a:p>
        </p:txBody>
      </p:sp>
    </p:spTree>
    <p:extLst>
      <p:ext uri="{BB962C8B-B14F-4D97-AF65-F5344CB8AC3E}">
        <p14:creationId xmlns:p14="http://schemas.microsoft.com/office/powerpoint/2010/main" val="25385668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Divider 1">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26 April 2016</a:t>
            </a:r>
            <a:endParaRPr lang="en-US" dirty="0"/>
          </a:p>
        </p:txBody>
      </p:sp>
      <p:sp>
        <p:nvSpPr>
          <p:cNvPr id="5" name="Footer Placeholder 4"/>
          <p:cNvSpPr>
            <a:spLocks noGrp="1"/>
          </p:cNvSpPr>
          <p:nvPr>
            <p:ph type="ftr" sz="quarter" idx="11"/>
          </p:nvPr>
        </p:nvSpPr>
        <p:spPr/>
        <p:txBody>
          <a:bodyPr/>
          <a:lstStyle/>
          <a:p>
            <a:r>
              <a:rPr lang="en-US"/>
              <a:t>IYCF-E TRAINING: EXPLORING SAFER FEEDING OPTIONS</a:t>
            </a:r>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a:p>
        </p:txBody>
      </p:sp>
      <p:sp>
        <p:nvSpPr>
          <p:cNvPr id="7" name="Rectangle 6"/>
          <p:cNvSpPr/>
          <p:nvPr/>
        </p:nvSpPr>
        <p:spPr>
          <a:xfrm>
            <a:off x="4572000" y="0"/>
            <a:ext cx="4572000" cy="630713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5470768" y="1171576"/>
            <a:ext cx="3243019" cy="1219798"/>
          </a:xfrm>
        </p:spPr>
        <p:txBody>
          <a:bodyPr anchor="t">
            <a:normAutofit/>
          </a:bodyPr>
          <a:lstStyle>
            <a:lvl1pPr algn="l">
              <a:lnSpc>
                <a:spcPct val="95000"/>
              </a:lnSpc>
              <a:defRPr sz="3200" b="0" i="0" cap="none">
                <a:solidFill>
                  <a:schemeClr val="bg1"/>
                </a:solidFill>
                <a:latin typeface="Trade Gothic LT Com Cn" panose="020B0806040303020004" pitchFamily="34" charset="0"/>
                <a:cs typeface="Trade Gothic LT Com Cn" panose="020B0806040303020004" pitchFamily="34" charset="0"/>
              </a:defRPr>
            </a:lvl1pPr>
          </a:lstStyle>
          <a:p>
            <a:r>
              <a:rPr lang="en-GB" dirty="0"/>
              <a:t>CLICK TO EDIT MASTER TITLE STYLE</a:t>
            </a:r>
            <a:endParaRPr lang="en-US" dirty="0"/>
          </a:p>
        </p:txBody>
      </p:sp>
      <p:sp>
        <p:nvSpPr>
          <p:cNvPr id="3" name="Text Placeholder 2"/>
          <p:cNvSpPr>
            <a:spLocks noGrp="1"/>
          </p:cNvSpPr>
          <p:nvPr>
            <p:ph type="body" idx="1"/>
          </p:nvPr>
        </p:nvSpPr>
        <p:spPr>
          <a:xfrm>
            <a:off x="5470767" y="2395663"/>
            <a:ext cx="3243020" cy="2684219"/>
          </a:xfrm>
        </p:spPr>
        <p:txBody>
          <a:bodyPr anchor="t">
            <a:normAutofit/>
          </a:bodyPr>
          <a:lstStyle>
            <a:lvl1pPr marL="0" indent="0">
              <a:buNone/>
              <a:defRPr sz="1800" b="0" i="0">
                <a:solidFill>
                  <a:srgbClr val="FFFFFF"/>
                </a:solidFill>
                <a:latin typeface="Gill Sans Infant Std"/>
                <a:cs typeface="Gill Sans Infant Std"/>
              </a:defRPr>
            </a:lvl1pPr>
            <a:lvl2pPr marL="0" indent="0">
              <a:buNone/>
              <a:defRPr sz="1800">
                <a:solidFill>
                  <a:schemeClr val="bg1"/>
                </a:solidFill>
              </a:defRPr>
            </a:lvl2pPr>
            <a:lvl3pPr marL="1588" indent="0">
              <a:buNone/>
              <a:defRPr sz="1800">
                <a:solidFill>
                  <a:srgbClr val="FFFFFF"/>
                </a:solidFill>
              </a:defRPr>
            </a:lvl3pPr>
            <a:lvl4pPr marL="0" indent="0">
              <a:buNone/>
              <a:defRPr sz="1800">
                <a:solidFill>
                  <a:srgbClr val="FFFFFF"/>
                </a:solidFill>
              </a:defRPr>
            </a:lvl4pPr>
            <a:lvl5pPr marL="0" indent="0">
              <a:buNone/>
              <a:defRPr sz="1800">
                <a:solidFill>
                  <a:srgbClr val="FFFFFF"/>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8" name="Picture 7" descr="Save_the_Children_logo.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37660" y="6425702"/>
            <a:ext cx="1861366" cy="380442"/>
          </a:xfrm>
          <a:prstGeom prst="rect">
            <a:avLst/>
          </a:prstGeom>
        </p:spPr>
      </p:pic>
      <p:cxnSp>
        <p:nvCxnSpPr>
          <p:cNvPr id="9" name="Straight Connector 8"/>
          <p:cNvCxnSpPr/>
          <p:nvPr/>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Picture Placeholder 11"/>
          <p:cNvSpPr>
            <a:spLocks noGrp="1"/>
          </p:cNvSpPr>
          <p:nvPr>
            <p:ph type="pic" sz="quarter" idx="13"/>
          </p:nvPr>
        </p:nvSpPr>
        <p:spPr>
          <a:xfrm>
            <a:off x="152400" y="155738"/>
            <a:ext cx="5002416" cy="5985852"/>
          </a:xfrm>
        </p:spPr>
        <p:txBody>
          <a:bodyPr/>
          <a:lstStyle/>
          <a:p>
            <a:r>
              <a:rPr lang="en-US"/>
              <a:t>Click icon to add picture</a:t>
            </a:r>
          </a:p>
        </p:txBody>
      </p:sp>
    </p:spTree>
    <p:extLst>
      <p:ext uri="{BB962C8B-B14F-4D97-AF65-F5344CB8AC3E}">
        <p14:creationId xmlns:p14="http://schemas.microsoft.com/office/powerpoint/2010/main" val="564721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Column_Subtitl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9"/>
          <p:cNvSpPr>
            <a:spLocks noChangeArrowheads="1"/>
          </p:cNvSpPr>
          <p:nvPr/>
        </p:nvSpPr>
        <p:spPr bwMode="auto">
          <a:xfrm>
            <a:off x="774700" y="0"/>
            <a:ext cx="8369300" cy="6858000"/>
          </a:xfrm>
          <a:prstGeom prst="rect">
            <a:avLst/>
          </a:prstGeom>
          <a:solidFill>
            <a:schemeClr val="bg1"/>
          </a:solidFill>
          <a:ln>
            <a:noFill/>
          </a:ln>
          <a:extLst>
            <a:ext uri="{91240B29-F687-4f45-9708-019B960494DF}">
              <a14:hiddenLine xmlns="" xmlns:a14="http://schemas.microsoft.com/office/drawing/2010/main" w="10000">
                <a:solidFill>
                  <a:srgbClr val="000000"/>
                </a:solidFill>
                <a:miter lim="800000"/>
                <a:headEnd/>
                <a:tailEnd/>
              </a14:hiddenLine>
            </a:ext>
          </a:extLst>
        </p:spPr>
        <p:txBody>
          <a:bodyPr anchor="ctr"/>
          <a:lstStyle>
            <a:lvl1pPr eaLnBrk="0" hangingPunct="0">
              <a:defRPr sz="2400">
                <a:solidFill>
                  <a:schemeClr val="tx1"/>
                </a:solidFill>
                <a:latin typeface="Gill Sans MT" pitchFamily="34" charset="0"/>
                <a:ea typeface="MS PGothic" pitchFamily="34" charset="-128"/>
              </a:defRPr>
            </a:lvl1pPr>
            <a:lvl2pPr marL="742950" indent="-285750" eaLnBrk="0" hangingPunct="0">
              <a:defRPr sz="2400">
                <a:solidFill>
                  <a:schemeClr val="tx1"/>
                </a:solidFill>
                <a:latin typeface="Gill Sans MT" pitchFamily="34" charset="0"/>
                <a:ea typeface="MS PGothic" pitchFamily="34" charset="-128"/>
              </a:defRPr>
            </a:lvl2pPr>
            <a:lvl3pPr marL="1143000" indent="-228600" eaLnBrk="0" hangingPunct="0">
              <a:defRPr sz="2400">
                <a:solidFill>
                  <a:schemeClr val="tx1"/>
                </a:solidFill>
                <a:latin typeface="Gill Sans MT" pitchFamily="34" charset="0"/>
                <a:ea typeface="MS PGothic" pitchFamily="34" charset="-128"/>
              </a:defRPr>
            </a:lvl3pPr>
            <a:lvl4pPr marL="1600200" indent="-228600" eaLnBrk="0" hangingPunct="0">
              <a:defRPr sz="2400">
                <a:solidFill>
                  <a:schemeClr val="tx1"/>
                </a:solidFill>
                <a:latin typeface="Gill Sans MT" pitchFamily="34" charset="0"/>
                <a:ea typeface="MS PGothic" pitchFamily="34" charset="-128"/>
              </a:defRPr>
            </a:lvl4pPr>
            <a:lvl5pPr marL="2057400" indent="-228600" eaLnBrk="0" hangingPunct="0">
              <a:defRPr sz="2400">
                <a:solidFill>
                  <a:schemeClr val="tx1"/>
                </a:solidFill>
                <a:latin typeface="Gill Sans MT"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Gill Sans MT"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Gill Sans MT"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Gill Sans MT"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Gill Sans MT" pitchFamily="34" charset="0"/>
                <a:ea typeface="MS PGothic" pitchFamily="34" charset="-128"/>
              </a:defRPr>
            </a:lvl9pPr>
          </a:lstStyle>
          <a:p>
            <a:pPr algn="ctr" eaLnBrk="1" fontAlgn="base" hangingPunct="1">
              <a:spcBef>
                <a:spcPct val="0"/>
              </a:spcBef>
              <a:spcAft>
                <a:spcPct val="0"/>
              </a:spcAft>
            </a:pPr>
            <a:r>
              <a:rPr lang="en-GB" altLang="en-US" sz="1800" dirty="0" err="1">
                <a:solidFill>
                  <a:srgbClr val="FFFFFF"/>
                </a:solidFill>
              </a:rPr>
              <a:t>av</a:t>
            </a:r>
            <a:endParaRPr lang="en-GB" altLang="en-US" sz="1800" dirty="0">
              <a:solidFill>
                <a:srgbClr val="FFFFFF"/>
              </a:solidFill>
            </a:endParaRPr>
          </a:p>
        </p:txBody>
      </p:sp>
      <p:sp>
        <p:nvSpPr>
          <p:cNvPr id="6" name="Rectangle 5"/>
          <p:cNvSpPr/>
          <p:nvPr/>
        </p:nvSpPr>
        <p:spPr>
          <a:xfrm>
            <a:off x="0" y="1295400"/>
            <a:ext cx="533400" cy="228600"/>
          </a:xfrm>
          <a:prstGeom prst="rect">
            <a:avLst/>
          </a:prstGeom>
          <a:solidFill>
            <a:srgbClr val="71839A"/>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srgbClr val="718399"/>
              </a:solidFill>
            </a:endParaRPr>
          </a:p>
        </p:txBody>
      </p:sp>
      <p:sp>
        <p:nvSpPr>
          <p:cNvPr id="8" name="Rectangle 7"/>
          <p:cNvSpPr/>
          <p:nvPr/>
        </p:nvSpPr>
        <p:spPr>
          <a:xfrm>
            <a:off x="603250" y="1295400"/>
            <a:ext cx="8553450" cy="228600"/>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cxnSp>
        <p:nvCxnSpPr>
          <p:cNvPr id="9" name="Straight Connector 8"/>
          <p:cNvCxnSpPr/>
          <p:nvPr/>
        </p:nvCxnSpPr>
        <p:spPr>
          <a:xfrm>
            <a:off x="0" y="6172200"/>
            <a:ext cx="9144000" cy="0"/>
          </a:xfrm>
          <a:prstGeom prst="line">
            <a:avLst/>
          </a:prstGeom>
          <a:ln w="12700" cmpd="sng">
            <a:solidFill>
              <a:srgbClr val="718399"/>
            </a:solidFill>
          </a:ln>
          <a:effectLst/>
        </p:spPr>
        <p:style>
          <a:lnRef idx="2">
            <a:schemeClr val="accent1"/>
          </a:lnRef>
          <a:fillRef idx="0">
            <a:schemeClr val="accent1"/>
          </a:fillRef>
          <a:effectRef idx="1">
            <a:schemeClr val="accent1"/>
          </a:effectRef>
          <a:fontRef idx="minor">
            <a:schemeClr val="tx1"/>
          </a:fontRef>
        </p:style>
      </p:cxnSp>
      <p:pic>
        <p:nvPicPr>
          <p:cNvPr id="10" name="Picture 14" descr="485&amp;k-[Converted].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14486853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Divider 2">
    <p:spTree>
      <p:nvGrpSpPr>
        <p:cNvPr id="1" name=""/>
        <p:cNvGrpSpPr/>
        <p:nvPr/>
      </p:nvGrpSpPr>
      <p:grpSpPr>
        <a:xfrm>
          <a:off x="0" y="0"/>
          <a:ext cx="0" cy="0"/>
          <a:chOff x="0" y="0"/>
          <a:chExt cx="0" cy="0"/>
        </a:xfrm>
      </p:grpSpPr>
      <p:sp>
        <p:nvSpPr>
          <p:cNvPr id="15" name="Rectangle 14"/>
          <p:cNvSpPr/>
          <p:nvPr/>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r>
              <a:rPr lang="en-US"/>
              <a:t>26 April 2016</a:t>
            </a:r>
            <a:endParaRPr lang="en-US" dirty="0"/>
          </a:p>
        </p:txBody>
      </p:sp>
      <p:sp>
        <p:nvSpPr>
          <p:cNvPr id="5" name="Footer Placeholder 4"/>
          <p:cNvSpPr>
            <a:spLocks noGrp="1"/>
          </p:cNvSpPr>
          <p:nvPr>
            <p:ph type="ftr" sz="quarter" idx="11"/>
          </p:nvPr>
        </p:nvSpPr>
        <p:spPr/>
        <p:txBody>
          <a:bodyPr/>
          <a:lstStyle/>
          <a:p>
            <a:r>
              <a:rPr lang="en-US"/>
              <a:t>IYCF-E TRAINING: EXPLORING SAFER FEEDING OPTIONS</a:t>
            </a:r>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a:p>
        </p:txBody>
      </p:sp>
      <p:sp>
        <p:nvSpPr>
          <p:cNvPr id="2" name="Title 1"/>
          <p:cNvSpPr>
            <a:spLocks noGrp="1"/>
          </p:cNvSpPr>
          <p:nvPr>
            <p:ph type="title" hasCustomPrompt="1"/>
          </p:nvPr>
        </p:nvSpPr>
        <p:spPr>
          <a:xfrm>
            <a:off x="424763" y="310836"/>
            <a:ext cx="8282643" cy="1348102"/>
          </a:xfrm>
        </p:spPr>
        <p:txBody>
          <a:bodyPr anchor="t">
            <a:normAutofit/>
          </a:bodyPr>
          <a:lstStyle>
            <a:lvl1pPr algn="l">
              <a:lnSpc>
                <a:spcPct val="85000"/>
              </a:lnSpc>
              <a:defRPr sz="4800" b="0" i="0" cap="none">
                <a:solidFill>
                  <a:schemeClr val="tx1"/>
                </a:solidFill>
                <a:latin typeface="Trade Gothic LT Com Cn" panose="020B0806040303020004" pitchFamily="34" charset="0"/>
                <a:cs typeface="Trade Gothic LT Com Cn" panose="020B0806040303020004" pitchFamily="34" charset="0"/>
              </a:defRPr>
            </a:lvl1pPr>
          </a:lstStyle>
          <a:p>
            <a:r>
              <a:rPr lang="en-GB" dirty="0"/>
              <a:t>CLICK TO EDIT MASTER TITLE STYLE</a:t>
            </a:r>
            <a:endParaRPr lang="en-US" dirty="0"/>
          </a:p>
        </p:txBody>
      </p:sp>
      <p:pic>
        <p:nvPicPr>
          <p:cNvPr id="8" name="Picture 7" descr="Save_the_Children_logo.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37660" y="6425702"/>
            <a:ext cx="1861366" cy="380442"/>
          </a:xfrm>
          <a:prstGeom prst="rect">
            <a:avLst/>
          </a:prstGeom>
        </p:spPr>
      </p:pic>
      <p:cxnSp>
        <p:nvCxnSpPr>
          <p:cNvPr id="9" name="Straight Connector 8"/>
          <p:cNvCxnSpPr/>
          <p:nvPr/>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Picture Placeholder 11"/>
          <p:cNvSpPr>
            <a:spLocks noGrp="1"/>
          </p:cNvSpPr>
          <p:nvPr>
            <p:ph type="pic" sz="quarter" idx="13"/>
          </p:nvPr>
        </p:nvSpPr>
        <p:spPr>
          <a:xfrm>
            <a:off x="155738" y="2200274"/>
            <a:ext cx="8824750" cy="4106864"/>
          </a:xfrm>
        </p:spPr>
        <p:txBody>
          <a:bodyPr/>
          <a:lstStyle/>
          <a:p>
            <a:r>
              <a:rPr lang="en-US"/>
              <a:t>Click icon to add picture</a:t>
            </a:r>
            <a:endParaRPr lang="en-US" dirty="0"/>
          </a:p>
        </p:txBody>
      </p:sp>
    </p:spTree>
    <p:extLst>
      <p:ext uri="{BB962C8B-B14F-4D97-AF65-F5344CB8AC3E}">
        <p14:creationId xmlns:p14="http://schemas.microsoft.com/office/powerpoint/2010/main" val="23773484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Agenda">
    <p:spTree>
      <p:nvGrpSpPr>
        <p:cNvPr id="1" name=""/>
        <p:cNvGrpSpPr/>
        <p:nvPr/>
      </p:nvGrpSpPr>
      <p:grpSpPr>
        <a:xfrm>
          <a:off x="0" y="0"/>
          <a:ext cx="0" cy="0"/>
          <a:chOff x="0" y="0"/>
          <a:chExt cx="0" cy="0"/>
        </a:xfrm>
      </p:grpSpPr>
      <p:sp>
        <p:nvSpPr>
          <p:cNvPr id="12" name="Rectangle 11"/>
          <p:cNvSpPr/>
          <p:nvPr/>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47638" y="1171574"/>
            <a:ext cx="8832850" cy="5135563"/>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24634" y="202994"/>
            <a:ext cx="8282640" cy="787605"/>
          </a:xfrm>
        </p:spPr>
        <p:txBody>
          <a:bodyPr>
            <a:noAutofit/>
          </a:bodyPr>
          <a:lstStyle>
            <a:lvl1pPr>
              <a:defRPr sz="4800" b="0" i="0" cap="none">
                <a:solidFill>
                  <a:schemeClr val="bg1"/>
                </a:solidFill>
                <a:latin typeface="Trade Gothic LT Com Cn" panose="020B0806040303020004" pitchFamily="34" charset="0"/>
                <a:cs typeface="Trade Gothic LT Com Cn" panose="020B0806040303020004" pitchFamily="34" charset="0"/>
              </a:defRPr>
            </a:lvl1pPr>
          </a:lstStyle>
          <a:p>
            <a:r>
              <a:rPr lang="en-GB" dirty="0"/>
              <a:t>CLICK TO EDIT MASTER TITLE STYLE</a:t>
            </a:r>
            <a:endParaRPr lang="en-US" dirty="0"/>
          </a:p>
        </p:txBody>
      </p:sp>
      <p:sp>
        <p:nvSpPr>
          <p:cNvPr id="3" name="Content Placeholder 2"/>
          <p:cNvSpPr>
            <a:spLocks noGrp="1"/>
          </p:cNvSpPr>
          <p:nvPr>
            <p:ph idx="1"/>
          </p:nvPr>
        </p:nvSpPr>
        <p:spPr>
          <a:xfrm>
            <a:off x="431147" y="1600200"/>
            <a:ext cx="8276127" cy="4547903"/>
          </a:xfrm>
        </p:spPr>
        <p:txBody>
          <a:bodyPr/>
          <a:lstStyle>
            <a:lvl1pPr>
              <a:defRPr b="0">
                <a:solidFill>
                  <a:schemeClr val="tx1"/>
                </a:solidFill>
              </a:defRPr>
            </a:lvl1pPr>
            <a:lvl2pPr marL="266700" indent="-266700">
              <a:buClr>
                <a:schemeClr val="tx2"/>
              </a:buClr>
              <a:buFont typeface="Arial"/>
              <a:buChar char="•"/>
              <a:defRPr sz="1800"/>
            </a:lvl2pPr>
            <a:lvl3pPr marL="266700" indent="-266700">
              <a:defRPr sz="1800"/>
            </a:lvl3pPr>
            <a:lvl4pPr marL="266700" indent="-266700">
              <a:buClr>
                <a:schemeClr val="tx2"/>
              </a:buClr>
              <a:buFont typeface="Arial"/>
              <a:buChar char="•"/>
              <a:defRPr sz="1800"/>
            </a:lvl4pPr>
            <a:lvl5pPr marL="266700" indent="-26670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26 April 2016</a:t>
            </a:r>
            <a:endParaRPr lang="en-US" dirty="0"/>
          </a:p>
        </p:txBody>
      </p:sp>
      <p:sp>
        <p:nvSpPr>
          <p:cNvPr id="5" name="Footer Placeholder 4"/>
          <p:cNvSpPr>
            <a:spLocks noGrp="1"/>
          </p:cNvSpPr>
          <p:nvPr>
            <p:ph type="ftr" sz="quarter" idx="11"/>
          </p:nvPr>
        </p:nvSpPr>
        <p:spPr/>
        <p:txBody>
          <a:bodyPr/>
          <a:lstStyle/>
          <a:p>
            <a:r>
              <a:rPr lang="en-US"/>
              <a:t>IYCF-E TRAINING: EXPLORING SAFER FEEDING OPTIONS</a:t>
            </a:r>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a:p>
        </p:txBody>
      </p:sp>
      <p:pic>
        <p:nvPicPr>
          <p:cNvPr id="8" name="Picture 7" descr="Save_the_Children_logo.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37660" y="6425702"/>
            <a:ext cx="1861366" cy="380442"/>
          </a:xfrm>
          <a:prstGeom prst="rect">
            <a:avLst/>
          </a:prstGeom>
        </p:spPr>
      </p:pic>
      <p:cxnSp>
        <p:nvCxnSpPr>
          <p:cNvPr id="10" name="Straight Connector 9"/>
          <p:cNvCxnSpPr/>
          <p:nvPr/>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36939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26 April 2016</a:t>
            </a:r>
            <a:endParaRPr lang="en-US" dirty="0"/>
          </a:p>
        </p:txBody>
      </p:sp>
      <p:sp>
        <p:nvSpPr>
          <p:cNvPr id="5" name="Footer Placeholder 4"/>
          <p:cNvSpPr>
            <a:spLocks noGrp="1"/>
          </p:cNvSpPr>
          <p:nvPr>
            <p:ph type="ftr" sz="quarter" idx="11"/>
          </p:nvPr>
        </p:nvSpPr>
        <p:spPr/>
        <p:txBody>
          <a:bodyPr/>
          <a:lstStyle/>
          <a:p>
            <a:r>
              <a:rPr lang="en-US"/>
              <a:t>IYCF-E TRAINING: EXPLORING SAFER FEEDING OPTIONS</a:t>
            </a:r>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a:p>
        </p:txBody>
      </p:sp>
      <p:sp>
        <p:nvSpPr>
          <p:cNvPr id="8" name="Text Placeholder 7"/>
          <p:cNvSpPr>
            <a:spLocks noGrp="1"/>
          </p:cNvSpPr>
          <p:nvPr>
            <p:ph type="body" sz="quarter" idx="13"/>
          </p:nvPr>
        </p:nvSpPr>
        <p:spPr>
          <a:xfrm>
            <a:off x="425286" y="705600"/>
            <a:ext cx="8282151" cy="363537"/>
          </a:xfrm>
        </p:spPr>
        <p:txBody>
          <a:bodyPr>
            <a:no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vl6pPr marL="1588" indent="0">
              <a:buNone/>
              <a:defRPr sz="2500" b="0" i="0">
                <a:latin typeface="Gill Sans Infant MT"/>
                <a:cs typeface="Gill Sans Infant MT"/>
              </a:defRPr>
            </a:lvl6pPr>
          </a:lstStyle>
          <a:p>
            <a:pPr lvl="0"/>
            <a:r>
              <a:rPr lang="en-US"/>
              <a:t>Click to edit Master text styles</a:t>
            </a:r>
          </a:p>
        </p:txBody>
      </p:sp>
    </p:spTree>
    <p:extLst>
      <p:ext uri="{BB962C8B-B14F-4D97-AF65-F5344CB8AC3E}">
        <p14:creationId xmlns:p14="http://schemas.microsoft.com/office/powerpoint/2010/main" val="16463750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31147" y="1600200"/>
            <a:ext cx="3997571" cy="4706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26 April 2016</a:t>
            </a:r>
            <a:endParaRPr lang="en-US" dirty="0"/>
          </a:p>
        </p:txBody>
      </p:sp>
      <p:sp>
        <p:nvSpPr>
          <p:cNvPr id="5" name="Footer Placeholder 4"/>
          <p:cNvSpPr>
            <a:spLocks noGrp="1"/>
          </p:cNvSpPr>
          <p:nvPr>
            <p:ph type="ftr" sz="quarter" idx="11"/>
          </p:nvPr>
        </p:nvSpPr>
        <p:spPr/>
        <p:txBody>
          <a:bodyPr/>
          <a:lstStyle/>
          <a:p>
            <a:r>
              <a:rPr lang="en-US"/>
              <a:t>IYCF-E TRAINING: EXPLORING SAFER FEEDING OPTIONS</a:t>
            </a:r>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stStyle>
          <a:p>
            <a:pPr lvl="0"/>
            <a:r>
              <a:rPr lang="en-US"/>
              <a:t>Click to edit Master text styles</a:t>
            </a:r>
          </a:p>
        </p:txBody>
      </p:sp>
      <p:sp>
        <p:nvSpPr>
          <p:cNvPr id="9" name="Content Placeholder 2"/>
          <p:cNvSpPr>
            <a:spLocks noGrp="1"/>
          </p:cNvSpPr>
          <p:nvPr>
            <p:ph idx="14"/>
          </p:nvPr>
        </p:nvSpPr>
        <p:spPr>
          <a:xfrm>
            <a:off x="4709703" y="1600200"/>
            <a:ext cx="3997571" cy="4706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6039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p>
            <a:r>
              <a:rPr lang="en-US"/>
              <a:t>26 April 2016</a:t>
            </a:r>
            <a:endParaRPr lang="en-US" dirty="0"/>
          </a:p>
        </p:txBody>
      </p:sp>
      <p:sp>
        <p:nvSpPr>
          <p:cNvPr id="5" name="Footer Placeholder 4"/>
          <p:cNvSpPr>
            <a:spLocks noGrp="1"/>
          </p:cNvSpPr>
          <p:nvPr>
            <p:ph type="ftr" sz="quarter" idx="11"/>
          </p:nvPr>
        </p:nvSpPr>
        <p:spPr/>
        <p:txBody>
          <a:bodyPr/>
          <a:lstStyle/>
          <a:p>
            <a:r>
              <a:rPr lang="en-US"/>
              <a:t>IYCF-E TRAINING: EXPLORING SAFER FEEDING OPTIONS</a:t>
            </a:r>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stStyle>
          <a:p>
            <a:pPr lvl="0"/>
            <a:r>
              <a:rPr lang="en-US"/>
              <a:t>Click to edit Master text styles</a:t>
            </a:r>
          </a:p>
        </p:txBody>
      </p:sp>
    </p:spTree>
    <p:extLst>
      <p:ext uri="{BB962C8B-B14F-4D97-AF65-F5344CB8AC3E}">
        <p14:creationId xmlns:p14="http://schemas.microsoft.com/office/powerpoint/2010/main" val="32276244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26 April 2016</a:t>
            </a:r>
            <a:endParaRPr lang="en-US" dirty="0"/>
          </a:p>
        </p:txBody>
      </p:sp>
      <p:sp>
        <p:nvSpPr>
          <p:cNvPr id="3" name="Footer Placeholder 2"/>
          <p:cNvSpPr>
            <a:spLocks noGrp="1"/>
          </p:cNvSpPr>
          <p:nvPr>
            <p:ph type="ftr" sz="quarter" idx="11"/>
          </p:nvPr>
        </p:nvSpPr>
        <p:spPr/>
        <p:txBody>
          <a:bodyPr/>
          <a:lstStyle/>
          <a:p>
            <a:r>
              <a:rPr lang="en-US"/>
              <a:t>IYCF-E TRAINING: EXPLORING SAFER FEEDING OPTIONS</a:t>
            </a:r>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a:p>
        </p:txBody>
      </p:sp>
      <p:sp>
        <p:nvSpPr>
          <p:cNvPr id="5" name="Rectangle 4"/>
          <p:cNvSpPr/>
          <p:nvPr/>
        </p:nvSpPr>
        <p:spPr>
          <a:xfrm>
            <a:off x="345179" y="1081128"/>
            <a:ext cx="8458854" cy="18235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1063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tement &amp; imag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26 April 2016</a:t>
            </a:r>
            <a:endParaRPr lang="en-US" dirty="0"/>
          </a:p>
        </p:txBody>
      </p:sp>
      <p:sp>
        <p:nvSpPr>
          <p:cNvPr id="3" name="Footer Placeholder 2"/>
          <p:cNvSpPr>
            <a:spLocks noGrp="1"/>
          </p:cNvSpPr>
          <p:nvPr>
            <p:ph type="ftr" sz="quarter" idx="11"/>
          </p:nvPr>
        </p:nvSpPr>
        <p:spPr/>
        <p:txBody>
          <a:bodyPr/>
          <a:lstStyle/>
          <a:p>
            <a:r>
              <a:rPr lang="en-US"/>
              <a:t>IYCF-E TRAINING: EXPLORING SAFER FEEDING OPTIONS</a:t>
            </a:r>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a:p>
        </p:txBody>
      </p:sp>
      <p:sp>
        <p:nvSpPr>
          <p:cNvPr id="5" name="Rectangle 4"/>
          <p:cNvSpPr/>
          <p:nvPr/>
        </p:nvSpPr>
        <p:spPr>
          <a:xfrm>
            <a:off x="345179" y="1081128"/>
            <a:ext cx="8458854" cy="18235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Picture Placeholder 6"/>
          <p:cNvSpPr>
            <a:spLocks noGrp="1"/>
          </p:cNvSpPr>
          <p:nvPr>
            <p:ph type="pic" sz="quarter" idx="13"/>
          </p:nvPr>
        </p:nvSpPr>
        <p:spPr>
          <a:xfrm>
            <a:off x="147637" y="147638"/>
            <a:ext cx="8837613" cy="6159500"/>
          </a:xfrm>
        </p:spPr>
        <p:txBody>
          <a:bodyPr/>
          <a:lstStyle/>
          <a:p>
            <a:r>
              <a:rPr lang="en-US"/>
              <a:t>Click icon to add picture</a:t>
            </a:r>
          </a:p>
        </p:txBody>
      </p:sp>
    </p:spTree>
    <p:extLst>
      <p:ext uri="{BB962C8B-B14F-4D97-AF65-F5344CB8AC3E}">
        <p14:creationId xmlns:p14="http://schemas.microsoft.com/office/powerpoint/2010/main" val="5243790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tatement 1">
    <p:spTree>
      <p:nvGrpSpPr>
        <p:cNvPr id="1" name=""/>
        <p:cNvGrpSpPr/>
        <p:nvPr/>
      </p:nvGrpSpPr>
      <p:grpSpPr>
        <a:xfrm>
          <a:off x="0" y="0"/>
          <a:ext cx="0" cy="0"/>
          <a:chOff x="0" y="0"/>
          <a:chExt cx="0" cy="0"/>
        </a:xfrm>
      </p:grpSpPr>
      <p:sp>
        <p:nvSpPr>
          <p:cNvPr id="8" name="Rectangle 7"/>
          <p:cNvSpPr/>
          <p:nvPr/>
        </p:nvSpPr>
        <p:spPr>
          <a:xfrm>
            <a:off x="0" y="1171574"/>
            <a:ext cx="9144000" cy="568642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47638" y="147638"/>
            <a:ext cx="8832850" cy="6710362"/>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r>
              <a:rPr lang="en-US"/>
              <a:t>26 April 2016</a:t>
            </a:r>
            <a:endParaRPr lang="en-US" dirty="0"/>
          </a:p>
        </p:txBody>
      </p:sp>
      <p:sp>
        <p:nvSpPr>
          <p:cNvPr id="3" name="Footer Placeholder 2"/>
          <p:cNvSpPr>
            <a:spLocks noGrp="1"/>
          </p:cNvSpPr>
          <p:nvPr>
            <p:ph type="ftr" sz="quarter" idx="11"/>
          </p:nvPr>
        </p:nvSpPr>
        <p:spPr/>
        <p:txBody>
          <a:bodyPr/>
          <a:lstStyle/>
          <a:p>
            <a:r>
              <a:rPr lang="en-US"/>
              <a:t>IYCF-E TRAINING: EXPLORING SAFER FEEDING OPTIONS</a:t>
            </a:r>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a:p>
        </p:txBody>
      </p:sp>
      <p:pic>
        <p:nvPicPr>
          <p:cNvPr id="9" name="Picture 8" descr="Save_the_Children_logo.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37660" y="6425702"/>
            <a:ext cx="1861366" cy="380442"/>
          </a:xfrm>
          <a:prstGeom prst="rect">
            <a:avLst/>
          </a:prstGeom>
        </p:spPr>
      </p:pic>
      <p:cxnSp>
        <p:nvCxnSpPr>
          <p:cNvPr id="13" name="Straight Connector 12"/>
          <p:cNvCxnSpPr/>
          <p:nvPr/>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593893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tatement 2">
    <p:spTree>
      <p:nvGrpSpPr>
        <p:cNvPr id="1" name=""/>
        <p:cNvGrpSpPr/>
        <p:nvPr/>
      </p:nvGrpSpPr>
      <p:grpSpPr>
        <a:xfrm>
          <a:off x="0" y="0"/>
          <a:ext cx="0" cy="0"/>
          <a:chOff x="0" y="0"/>
          <a:chExt cx="0" cy="0"/>
        </a:xfrm>
      </p:grpSpPr>
      <p:sp>
        <p:nvSpPr>
          <p:cNvPr id="13" name="Rectangle 12"/>
          <p:cNvSpPr/>
          <p:nvPr/>
        </p:nvSpPr>
        <p:spPr>
          <a:xfrm>
            <a:off x="0" y="0"/>
            <a:ext cx="9144000" cy="630713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r>
              <a:rPr lang="en-US"/>
              <a:t>26 April 2016</a:t>
            </a:r>
            <a:endParaRPr lang="en-US" dirty="0"/>
          </a:p>
        </p:txBody>
      </p:sp>
      <p:sp>
        <p:nvSpPr>
          <p:cNvPr id="3" name="Footer Placeholder 2"/>
          <p:cNvSpPr>
            <a:spLocks noGrp="1"/>
          </p:cNvSpPr>
          <p:nvPr>
            <p:ph type="ftr" sz="quarter" idx="11"/>
          </p:nvPr>
        </p:nvSpPr>
        <p:spPr/>
        <p:txBody>
          <a:bodyPr/>
          <a:lstStyle/>
          <a:p>
            <a:r>
              <a:rPr lang="en-US"/>
              <a:t>IYCF-E TRAINING: EXPLORING SAFER FEEDING OPTIONS</a:t>
            </a:r>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a:p>
        </p:txBody>
      </p:sp>
      <p:pic>
        <p:nvPicPr>
          <p:cNvPr id="9" name="Picture 8" descr="Save_the_Children_logo.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37660" y="6425702"/>
            <a:ext cx="1861366" cy="380442"/>
          </a:xfrm>
          <a:prstGeom prst="rect">
            <a:avLst/>
          </a:prstGeom>
        </p:spPr>
      </p:pic>
    </p:spTree>
    <p:extLst>
      <p:ext uri="{BB962C8B-B14F-4D97-AF65-F5344CB8AC3E}">
        <p14:creationId xmlns:p14="http://schemas.microsoft.com/office/powerpoint/2010/main" val="707593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tatement 3">
    <p:spTree>
      <p:nvGrpSpPr>
        <p:cNvPr id="1" name=""/>
        <p:cNvGrpSpPr/>
        <p:nvPr/>
      </p:nvGrpSpPr>
      <p:grpSpPr>
        <a:xfrm>
          <a:off x="0" y="0"/>
          <a:ext cx="0" cy="0"/>
          <a:chOff x="0" y="0"/>
          <a:chExt cx="0" cy="0"/>
        </a:xfrm>
      </p:grpSpPr>
      <p:sp>
        <p:nvSpPr>
          <p:cNvPr id="14" name="Rectangle 13"/>
          <p:cNvSpPr/>
          <p:nvPr/>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4"/>
          </p:nvPr>
        </p:nvSpPr>
        <p:spPr>
          <a:xfrm>
            <a:off x="4910667" y="4233416"/>
            <a:ext cx="2253884" cy="625148"/>
          </a:xfrm>
        </p:spPr>
        <p:txBody>
          <a:bodyPr/>
          <a:lstStyle>
            <a:lvl1pPr>
              <a:defRPr>
                <a:solidFill>
                  <a:srgbClr val="222221"/>
                </a:solidFill>
                <a:latin typeface="Gill Sans Infant Std" pitchFamily="34" charset="0"/>
              </a:defRPr>
            </a:lvl1pPr>
          </a:lstStyle>
          <a:p>
            <a:r>
              <a:rPr lang="en-US"/>
              <a:t>Click icon to add picture</a:t>
            </a:r>
            <a:endParaRPr lang="en-US" dirty="0"/>
          </a:p>
        </p:txBody>
      </p:sp>
    </p:spTree>
    <p:extLst>
      <p:ext uri="{BB962C8B-B14F-4D97-AF65-F5344CB8AC3E}">
        <p14:creationId xmlns:p14="http://schemas.microsoft.com/office/powerpoint/2010/main" val="1456836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Asi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812344"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1837558715"/>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Thank_you_STC_logo_locku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92617" y="2113411"/>
            <a:ext cx="4355592" cy="2023872"/>
          </a:xfrm>
          <a:prstGeom prst="rect">
            <a:avLst/>
          </a:prstGeom>
        </p:spPr>
      </p:pic>
    </p:spTree>
    <p:extLst>
      <p:ext uri="{BB962C8B-B14F-4D97-AF65-F5344CB8AC3E}">
        <p14:creationId xmlns:p14="http://schemas.microsoft.com/office/powerpoint/2010/main" val="6129054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Save the Children header">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ounded Rectangle 11"/>
          <p:cNvSpPr/>
          <p:nvPr/>
        </p:nvSpPr>
        <p:spPr>
          <a:xfrm>
            <a:off x="1442676" y="2370672"/>
            <a:ext cx="6255472" cy="1583233"/>
          </a:xfrm>
          <a:prstGeom prst="roundRect">
            <a:avLst>
              <a:gd name="adj" fmla="val 8552"/>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endParaRPr lang="en-US" sz="3200" b="1" i="0" dirty="0">
              <a:solidFill>
                <a:srgbClr val="222221"/>
              </a:solidFill>
              <a:latin typeface="TradeGothic LT CondEighteen"/>
              <a:cs typeface="TradeGothic LT CondEighteen"/>
            </a:endParaRPr>
          </a:p>
        </p:txBody>
      </p:sp>
      <p:pic>
        <p:nvPicPr>
          <p:cNvPr id="13" name="Picture 12" descr="Save_the_Children_logo.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34139" y="2562159"/>
            <a:ext cx="5872546" cy="1200282"/>
          </a:xfrm>
          <a:prstGeom prst="rect">
            <a:avLst/>
          </a:prstGeom>
        </p:spPr>
      </p:pic>
    </p:spTree>
    <p:extLst>
      <p:ext uri="{BB962C8B-B14F-4D97-AF65-F5344CB8AC3E}">
        <p14:creationId xmlns:p14="http://schemas.microsoft.com/office/powerpoint/2010/main" val="28658874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56629A-D0F1-4653-8A67-8A86586E23E1}" type="datetimeFigureOut">
              <a:rPr lang="es-CO" smtClean="0"/>
              <a:t>2/12/21</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9889015D-F3A1-4244-9404-C403F1A894E2}" type="slidenum">
              <a:rPr lang="es-CO" smtClean="0"/>
              <a:t>‹#›</a:t>
            </a:fld>
            <a:endParaRPr lang="es-CO"/>
          </a:p>
        </p:txBody>
      </p:sp>
    </p:spTree>
    <p:extLst>
      <p:ext uri="{BB962C8B-B14F-4D97-AF65-F5344CB8AC3E}">
        <p14:creationId xmlns:p14="http://schemas.microsoft.com/office/powerpoint/2010/main" val="37107750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4" name="Rectangle 3"/>
          <p:cNvSpPr/>
          <p:nvPr userDrawn="1"/>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sp>
        <p:nvSpPr>
          <p:cNvPr id="5" name="Rectangle 4"/>
          <p:cNvSpPr/>
          <p:nvPr userDrawn="1"/>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6" name="Picture 16" descr="Save_the_Children_logo.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627063" y="303213"/>
            <a:ext cx="2017712" cy="412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25148" y="866775"/>
            <a:ext cx="8075613" cy="1197787"/>
          </a:xfrm>
        </p:spPr>
        <p:txBody>
          <a:bodyPr anchor="t">
            <a:normAutofit/>
          </a:bodyPr>
          <a:lstStyle>
            <a:lvl1pPr>
              <a:lnSpc>
                <a:spcPct val="95000"/>
              </a:lnSpc>
              <a:defRPr sz="4800" b="0" i="0" cap="none">
                <a:latin typeface="Trade Gothic LT Com Cn" panose="020B0806040303020004" pitchFamily="34" charset="0"/>
                <a:cs typeface="Trade Gothic LT Com Cn" panose="020B0806040303020004" pitchFamily="34" charset="0"/>
              </a:defRPr>
            </a:lvl1pPr>
          </a:lstStyle>
          <a:p>
            <a:r>
              <a:rPr lang="en-US"/>
              <a:t>Click to edit Master title style</a:t>
            </a:r>
            <a:endParaRPr lang="en-US" dirty="0"/>
          </a:p>
        </p:txBody>
      </p:sp>
      <p:sp>
        <p:nvSpPr>
          <p:cNvPr id="11" name="Picture Placeholder 10"/>
          <p:cNvSpPr>
            <a:spLocks noGrp="1"/>
          </p:cNvSpPr>
          <p:nvPr>
            <p:ph type="pic" sz="quarter" idx="10"/>
          </p:nvPr>
        </p:nvSpPr>
        <p:spPr>
          <a:xfrm>
            <a:off x="150813" y="2213627"/>
            <a:ext cx="8829675" cy="4494213"/>
          </a:xfrm>
        </p:spPr>
        <p:txBody>
          <a:bodyPr rtlCol="0">
            <a:noAutofit/>
          </a:bodyPr>
          <a:lstStyle/>
          <a:p>
            <a:pPr lvl="0"/>
            <a:r>
              <a:rPr lang="en-GB" noProof="0"/>
              <a:t>Drag picture to placeholder or click icon to add</a:t>
            </a:r>
            <a:endParaRPr lang="en-US" noProof="0" dirty="0"/>
          </a:p>
        </p:txBody>
      </p:sp>
      <p:sp>
        <p:nvSpPr>
          <p:cNvPr id="7" name="Date Placeholder 11"/>
          <p:cNvSpPr>
            <a:spLocks noGrp="1"/>
          </p:cNvSpPr>
          <p:nvPr>
            <p:ph type="dt" sz="half" idx="11"/>
          </p:nvPr>
        </p:nvSpPr>
        <p:spPr>
          <a:xfrm>
            <a:off x="7223125" y="344488"/>
            <a:ext cx="1581150" cy="365125"/>
          </a:xfrm>
        </p:spPr>
        <p:txBody>
          <a:bodyPr/>
          <a:lstStyle>
            <a:lvl1pPr algn="r" defTabSz="914400" eaLnBrk="0" fontAlgn="base" hangingPunct="0">
              <a:spcBef>
                <a:spcPct val="0"/>
              </a:spcBef>
              <a:spcAft>
                <a:spcPct val="0"/>
              </a:spcAft>
              <a:defRPr/>
            </a:lvl1pPr>
          </a:lstStyle>
          <a:p>
            <a:pPr>
              <a:defRPr/>
            </a:pPr>
            <a:r>
              <a:rPr lang="en-US"/>
              <a:t>26 April 2016</a:t>
            </a:r>
          </a:p>
        </p:txBody>
      </p:sp>
    </p:spTree>
    <p:extLst>
      <p:ext uri="{BB962C8B-B14F-4D97-AF65-F5344CB8AC3E}">
        <p14:creationId xmlns:p14="http://schemas.microsoft.com/office/powerpoint/2010/main" val="37172421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cSld name="Agenda">
    <p:spTree>
      <p:nvGrpSpPr>
        <p:cNvPr id="1" name=""/>
        <p:cNvGrpSpPr/>
        <p:nvPr/>
      </p:nvGrpSpPr>
      <p:grpSpPr>
        <a:xfrm>
          <a:off x="0" y="0"/>
          <a:ext cx="0" cy="0"/>
          <a:chOff x="0" y="0"/>
          <a:chExt cx="0" cy="0"/>
        </a:xfrm>
      </p:grpSpPr>
      <p:sp>
        <p:nvSpPr>
          <p:cNvPr id="4" name="Rectangle 3"/>
          <p:cNvSpPr/>
          <p:nvPr userDrawn="1"/>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sp>
        <p:nvSpPr>
          <p:cNvPr id="5" name="Rectangle 4"/>
          <p:cNvSpPr/>
          <p:nvPr userDrawn="1"/>
        </p:nvSpPr>
        <p:spPr>
          <a:xfrm>
            <a:off x="147638" y="1171575"/>
            <a:ext cx="8832850" cy="5135563"/>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6" name="Picture 16" descr="Save_the_Children_logo.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24634" y="202994"/>
            <a:ext cx="8282640" cy="787605"/>
          </a:xfrm>
        </p:spPr>
        <p:txBody>
          <a:bodyPr>
            <a:noAutofit/>
          </a:bodyPr>
          <a:lstStyle>
            <a:lvl1pPr>
              <a:defRPr sz="4800" b="0" i="0" cap="none">
                <a:solidFill>
                  <a:schemeClr val="bg1"/>
                </a:solidFill>
                <a:latin typeface="Trade Gothic LT Com Cn" panose="020B0806040303020004" pitchFamily="34" charset="0"/>
                <a:cs typeface="Trade Gothic LT Com Cn" panose="020B08060403030200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31147" y="1600200"/>
            <a:ext cx="8276127" cy="4547903"/>
          </a:xfrm>
        </p:spPr>
        <p:txBody>
          <a:bodyPr/>
          <a:lstStyle>
            <a:lvl1pPr>
              <a:defRPr b="0">
                <a:solidFill>
                  <a:schemeClr val="tx1"/>
                </a:solidFill>
              </a:defRPr>
            </a:lvl1pPr>
            <a:lvl2pPr marL="266700" indent="-266700">
              <a:buClr>
                <a:schemeClr val="tx2"/>
              </a:buClr>
              <a:buFont typeface="Arial"/>
              <a:buChar char="•"/>
              <a:defRPr sz="1800"/>
            </a:lvl2pPr>
            <a:lvl3pPr marL="266700" indent="-266700">
              <a:defRPr sz="1800"/>
            </a:lvl3pPr>
            <a:lvl4pPr marL="266700" indent="-266700">
              <a:buClr>
                <a:schemeClr val="tx2"/>
              </a:buClr>
              <a:buFont typeface="Arial"/>
              <a:buChar char="•"/>
              <a:defRPr sz="1800"/>
            </a:lvl4pPr>
            <a:lvl5pPr marL="266700" indent="-266700">
              <a:defRPr sz="18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Date Placeholder 3"/>
          <p:cNvSpPr>
            <a:spLocks noGrp="1"/>
          </p:cNvSpPr>
          <p:nvPr>
            <p:ph type="dt" sz="half" idx="10"/>
          </p:nvPr>
        </p:nvSpPr>
        <p:spPr/>
        <p:txBody>
          <a:bodyPr/>
          <a:lstStyle>
            <a:lvl1pPr defTabSz="914400" eaLnBrk="0" fontAlgn="base" hangingPunct="0">
              <a:spcBef>
                <a:spcPct val="0"/>
              </a:spcBef>
              <a:spcAft>
                <a:spcPct val="0"/>
              </a:spcAft>
              <a:defRPr/>
            </a:lvl1pPr>
          </a:lstStyle>
          <a:p>
            <a:pPr>
              <a:defRPr/>
            </a:pPr>
            <a:r>
              <a:rPr lang="en-US"/>
              <a:t>26 April 2016</a:t>
            </a:r>
          </a:p>
        </p:txBody>
      </p:sp>
      <p:sp>
        <p:nvSpPr>
          <p:cNvPr id="10" name="Footer Placeholder 4"/>
          <p:cNvSpPr>
            <a:spLocks noGrp="1"/>
          </p:cNvSpPr>
          <p:nvPr>
            <p:ph type="ftr" sz="quarter" idx="11"/>
          </p:nvPr>
        </p:nvSpPr>
        <p:spPr/>
        <p:txBody>
          <a:bodyPr/>
          <a:lstStyle>
            <a:lvl1pPr defTabSz="914400" eaLnBrk="0" fontAlgn="base" hangingPunct="0">
              <a:spcBef>
                <a:spcPct val="0"/>
              </a:spcBef>
              <a:spcAft>
                <a:spcPct val="0"/>
              </a:spcAft>
              <a:defRPr/>
            </a:lvl1pPr>
          </a:lstStyle>
          <a:p>
            <a:pPr>
              <a:defRPr/>
            </a:pPr>
            <a:r>
              <a:rPr lang="en-US"/>
              <a:t>IYCF-E TRAINING: EXPLORING SAFER FEEDING OPTIONS</a:t>
            </a:r>
          </a:p>
        </p:txBody>
      </p:sp>
      <p:sp>
        <p:nvSpPr>
          <p:cNvPr id="11" name="Slide Number Placeholder 5"/>
          <p:cNvSpPr>
            <a:spLocks noGrp="1"/>
          </p:cNvSpPr>
          <p:nvPr>
            <p:ph type="sldNum" sz="quarter" idx="12"/>
          </p:nvPr>
        </p:nvSpPr>
        <p:spPr/>
        <p:txBody>
          <a:bodyPr/>
          <a:lstStyle>
            <a:lvl1pPr defTabSz="914400" eaLnBrk="0" fontAlgn="base" hangingPunct="0">
              <a:spcBef>
                <a:spcPct val="0"/>
              </a:spcBef>
              <a:spcAft>
                <a:spcPct val="0"/>
              </a:spcAft>
              <a:defRPr/>
            </a:lvl1pPr>
          </a:lstStyle>
          <a:p>
            <a:pPr>
              <a:defRPr/>
            </a:pPr>
            <a:fld id="{5908718B-3A6D-4B2E-9BCB-D1E5617A1D18}" type="slidenum">
              <a:rPr lang="en-US"/>
              <a:pPr>
                <a:defRPr/>
              </a:pPr>
              <a:t>‹#›</a:t>
            </a:fld>
            <a:endParaRPr lang="en-US"/>
          </a:p>
        </p:txBody>
      </p:sp>
    </p:spTree>
    <p:extLst>
      <p:ext uri="{BB962C8B-B14F-4D97-AF65-F5344CB8AC3E}">
        <p14:creationId xmlns:p14="http://schemas.microsoft.com/office/powerpoint/2010/main" val="2654376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Thank you">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3" name="Picture 15" descr="Thank_you_STC_logo_lockup.png"/>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2392363" y="2112963"/>
            <a:ext cx="4356100" cy="2024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3936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Slide (Afric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790062"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384127107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Slide (US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11"/>
          <p:cNvSpPr>
            <a:spLocks noGrp="1"/>
          </p:cNvSpPr>
          <p:nvPr>
            <p:ph type="title"/>
          </p:nvPr>
        </p:nvSpPr>
        <p:spPr>
          <a:xfrm>
            <a:off x="1603598" y="2311400"/>
            <a:ext cx="7135091"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1514470" y="5054600"/>
            <a:ext cx="7135091"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1304277896"/>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Title Slide (US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11"/>
          <p:cNvSpPr>
            <a:spLocks noGrp="1"/>
          </p:cNvSpPr>
          <p:nvPr>
            <p:ph type="title"/>
          </p:nvPr>
        </p:nvSpPr>
        <p:spPr>
          <a:xfrm>
            <a:off x="99060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990600"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853559388"/>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Title Slide (Indian Asi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11"/>
          <p:cNvSpPr>
            <a:spLocks noGrp="1"/>
          </p:cNvSpPr>
          <p:nvPr>
            <p:ph type="title"/>
          </p:nvPr>
        </p:nvSpPr>
        <p:spPr>
          <a:xfrm>
            <a:off x="99060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990600"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312201699"/>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ontent Divider Slide">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pic>
        <p:nvPicPr>
          <p:cNvPr id="7" name="Picture 13" descr="485&amp;k-[Converted].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solidFill>
                  <a:schemeClr val="bg1"/>
                </a:solidFill>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801203" y="5054600"/>
            <a:ext cx="7848600" cy="711200"/>
          </a:xfrm>
        </p:spPr>
        <p:txBody>
          <a:bodyPr>
            <a:normAutofit/>
          </a:bodyPr>
          <a:lstStyle>
            <a:lvl1pPr algn="r">
              <a:buNone/>
              <a:defRPr sz="1400" b="0" i="1">
                <a:solidFill>
                  <a:schemeClr val="bg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4744220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lt_Content Divider Slid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8" name="Rectangle 7"/>
          <p:cNvSpPr/>
          <p:nvPr/>
        </p:nvSpPr>
        <p:spPr>
          <a:xfrm>
            <a:off x="-9525" y="6070600"/>
            <a:ext cx="2295525" cy="696913"/>
          </a:xfrm>
          <a:prstGeom prst="rect">
            <a:avLst/>
          </a:prstGeom>
          <a:solidFill>
            <a:srgbClr val="D80019"/>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9" name="Rectangle 8"/>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pic>
        <p:nvPicPr>
          <p:cNvPr id="10" name="Picture 13" descr="485&amp;k-[Converte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20" name="Text Placeholder 19"/>
          <p:cNvSpPr>
            <a:spLocks noGrp="1"/>
          </p:cNvSpPr>
          <p:nvPr>
            <p:ph type="body" sz="quarter" idx="10"/>
          </p:nvPr>
        </p:nvSpPr>
        <p:spPr>
          <a:xfrm>
            <a:off x="801203" y="5054600"/>
            <a:ext cx="7848600" cy="711200"/>
          </a:xfrm>
        </p:spPr>
        <p:txBody>
          <a:bodyPr>
            <a:normAutofit/>
          </a:bodyPr>
          <a:lstStyle>
            <a:lvl1pPr algn="r">
              <a:buNone/>
              <a:defRPr sz="1400" b="0" i="1">
                <a:solidFill>
                  <a:schemeClr val="tx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
        <p:nvSpPr>
          <p:cNvPr id="22" name="Picture Placeholder 21"/>
          <p:cNvSpPr>
            <a:spLocks noGrp="1"/>
          </p:cNvSpPr>
          <p:nvPr>
            <p:ph type="pic" sz="quarter" idx="11"/>
          </p:nvPr>
        </p:nvSpPr>
        <p:spPr>
          <a:xfrm>
            <a:off x="182880" y="279400"/>
            <a:ext cx="2834640" cy="3048000"/>
          </a:xfrm>
        </p:spPr>
        <p:txBody>
          <a:bodyPr>
            <a:normAutofit/>
          </a:bodyPr>
          <a:lstStyle>
            <a:lvl1pPr>
              <a:defRPr/>
            </a:lvl1pPr>
            <a:lvl2pPr>
              <a:defRPr/>
            </a:lvl2pPr>
            <a:lvl3pPr>
              <a:defRPr/>
            </a:lvl3pPr>
            <a:lvl4pPr>
              <a:defRPr/>
            </a:lvl4pPr>
          </a:lstStyle>
          <a:p>
            <a:pPr lvl="0"/>
            <a:r>
              <a:rPr lang="en-US" noProof="0"/>
              <a:t>Click icon to add picture</a:t>
            </a:r>
            <a:endParaRPr lang="en-US" noProof="0" dirty="0"/>
          </a:p>
        </p:txBody>
      </p:sp>
      <p:sp>
        <p:nvSpPr>
          <p:cNvPr id="23" name="Picture Placeholder 21"/>
          <p:cNvSpPr>
            <a:spLocks noGrp="1"/>
          </p:cNvSpPr>
          <p:nvPr>
            <p:ph type="pic" sz="quarter" idx="12"/>
          </p:nvPr>
        </p:nvSpPr>
        <p:spPr>
          <a:xfrm>
            <a:off x="3139440" y="279400"/>
            <a:ext cx="2834640" cy="3048000"/>
          </a:xfrm>
        </p:spPr>
        <p:txBody>
          <a:bodyPr>
            <a:normAutofit/>
          </a:bodyPr>
          <a:lstStyle>
            <a:lvl1pPr>
              <a:defRPr/>
            </a:lvl1pPr>
            <a:lvl2pPr marL="366713" indent="0">
              <a:buNone/>
              <a:defRPr/>
            </a:lvl2pPr>
            <a:lvl3pPr marL="685800" indent="0">
              <a:buNone/>
              <a:defRPr/>
            </a:lvl3pPr>
          </a:lstStyle>
          <a:p>
            <a:pPr lvl="0"/>
            <a:r>
              <a:rPr lang="en-US" noProof="0"/>
              <a:t>Click icon to add picture</a:t>
            </a:r>
            <a:endParaRPr lang="en-US" noProof="0" dirty="0"/>
          </a:p>
        </p:txBody>
      </p:sp>
      <p:sp>
        <p:nvSpPr>
          <p:cNvPr id="24" name="Picture Placeholder 21"/>
          <p:cNvSpPr>
            <a:spLocks noGrp="1"/>
          </p:cNvSpPr>
          <p:nvPr>
            <p:ph type="pic" sz="quarter" idx="13"/>
          </p:nvPr>
        </p:nvSpPr>
        <p:spPr>
          <a:xfrm>
            <a:off x="6096000" y="279400"/>
            <a:ext cx="2834640" cy="3048000"/>
          </a:xfrm>
        </p:spPr>
        <p:txBody>
          <a:bodyPr>
            <a:normAutofit/>
          </a:bodyPr>
          <a:lstStyle/>
          <a:p>
            <a:pPr lvl="0"/>
            <a:r>
              <a:rPr lang="en-US" noProof="0"/>
              <a:t>Click icon to add picture</a:t>
            </a:r>
          </a:p>
        </p:txBody>
      </p:sp>
    </p:spTree>
    <p:extLst>
      <p:ext uri="{BB962C8B-B14F-4D97-AF65-F5344CB8AC3E}">
        <p14:creationId xmlns:p14="http://schemas.microsoft.com/office/powerpoint/2010/main" val="3116033463"/>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image" Target="../media/image12.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1.png"/><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theme" Target="../theme/theme3.xml"/><Relationship Id="rId1" Type="http://schemas.openxmlformats.org/officeDocument/2006/relationships/slideLayout" Target="../slideLayouts/slideLayout33.xml"/><Relationship Id="rId4" Type="http://schemas.openxmlformats.org/officeDocument/2006/relationships/image" Target="../media/image17.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theme" Target="../theme/theme4.xml"/><Relationship Id="rId1" Type="http://schemas.openxmlformats.org/officeDocument/2006/relationships/slideLayout" Target="../slideLayouts/slideLayout34.xml"/><Relationship Id="rId4" Type="http://schemas.openxmlformats.org/officeDocument/2006/relationships/image" Target="../media/image17.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theme" Target="../theme/theme5.xml"/><Relationship Id="rId1" Type="http://schemas.openxmlformats.org/officeDocument/2006/relationships/slideLayout" Target="../slideLayouts/slideLayout35.xml"/><Relationship Id="rId4" Type="http://schemas.openxmlformats.org/officeDocument/2006/relationships/image" Target="../media/image1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9"/>
          <a:srcRect/>
          <a:stretch>
            <a:fillRect/>
          </a:stretch>
        </a:blipFill>
        <a:effectLst/>
      </p:bgPr>
    </p:bg>
    <p:spTree>
      <p:nvGrpSpPr>
        <p:cNvPr id="1" name=""/>
        <p:cNvGrpSpPr/>
        <p:nvPr/>
      </p:nvGrpSpPr>
      <p:grpSpPr>
        <a:xfrm>
          <a:off x="0" y="0"/>
          <a:ext cx="0" cy="0"/>
          <a:chOff x="0" y="0"/>
          <a:chExt cx="0" cy="0"/>
        </a:xfrm>
      </p:grpSpPr>
      <p:sp>
        <p:nvSpPr>
          <p:cNvPr id="1026" name="Text Placeholder 12"/>
          <p:cNvSpPr>
            <a:spLocks noGrp="1"/>
          </p:cNvSpPr>
          <p:nvPr>
            <p:ph type="body" idx="1"/>
          </p:nvPr>
        </p:nvSpPr>
        <p:spPr bwMode="auto">
          <a:xfrm>
            <a:off x="498475" y="1865313"/>
            <a:ext cx="8061325" cy="3219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p:txBody>
      </p:sp>
      <p:sp>
        <p:nvSpPr>
          <p:cNvPr id="8" name="Rectangle 7"/>
          <p:cNvSpPr/>
          <p:nvPr/>
        </p:nvSpPr>
        <p:spPr>
          <a:xfrm>
            <a:off x="0" y="1295400"/>
            <a:ext cx="533400" cy="228600"/>
          </a:xfrm>
          <a:prstGeom prst="rect">
            <a:avLst/>
          </a:prstGeom>
          <a:solidFill>
            <a:srgbClr val="71839A"/>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srgbClr val="718399"/>
              </a:solidFill>
            </a:endParaRPr>
          </a:p>
        </p:txBody>
      </p:sp>
      <p:sp>
        <p:nvSpPr>
          <p:cNvPr id="9" name="Rectangle 8"/>
          <p:cNvSpPr/>
          <p:nvPr/>
        </p:nvSpPr>
        <p:spPr>
          <a:xfrm>
            <a:off x="603250" y="1295400"/>
            <a:ext cx="8553450" cy="228600"/>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2" name="Title Placeholder 21"/>
          <p:cNvSpPr>
            <a:spLocks noGrp="1"/>
          </p:cNvSpPr>
          <p:nvPr>
            <p:ph type="title"/>
          </p:nvPr>
        </p:nvSpPr>
        <p:spPr>
          <a:xfrm>
            <a:off x="482600" y="363538"/>
            <a:ext cx="8077200" cy="819150"/>
          </a:xfrm>
          <a:prstGeom prst="rect">
            <a:avLst/>
          </a:prstGeom>
        </p:spPr>
        <p:txBody>
          <a:bodyPr vert="horz" anchor="b">
            <a:normAutofit/>
          </a:bodyPr>
          <a:lstStyle/>
          <a:p>
            <a:endParaRPr lang="en-US" dirty="0"/>
          </a:p>
        </p:txBody>
      </p:sp>
      <p:cxnSp>
        <p:nvCxnSpPr>
          <p:cNvPr id="12" name="Straight Connector 11"/>
          <p:cNvCxnSpPr/>
          <p:nvPr/>
        </p:nvCxnSpPr>
        <p:spPr>
          <a:xfrm>
            <a:off x="0" y="6172200"/>
            <a:ext cx="9144000" cy="0"/>
          </a:xfrm>
          <a:prstGeom prst="line">
            <a:avLst/>
          </a:prstGeom>
          <a:ln w="12700" cmpd="sng">
            <a:solidFill>
              <a:srgbClr val="718399"/>
            </a:solidFill>
          </a:ln>
          <a:effectLst/>
        </p:spPr>
        <p:style>
          <a:lnRef idx="2">
            <a:schemeClr val="accent1"/>
          </a:lnRef>
          <a:fillRef idx="0">
            <a:schemeClr val="accent1"/>
          </a:fillRef>
          <a:effectRef idx="1">
            <a:schemeClr val="accent1"/>
          </a:effectRef>
          <a:fontRef idx="minor">
            <a:schemeClr val="tx1"/>
          </a:fontRef>
        </p:style>
      </p:cxnSp>
      <p:sp>
        <p:nvSpPr>
          <p:cNvPr id="1031" name="TextBox 1"/>
          <p:cNvSpPr txBox="1">
            <a:spLocks noChangeArrowheads="1"/>
          </p:cNvSpPr>
          <p:nvPr/>
        </p:nvSpPr>
        <p:spPr bwMode="auto">
          <a:xfrm>
            <a:off x="8915400" y="6769100"/>
            <a:ext cx="18415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Gill Sans MT" charset="0"/>
                <a:ea typeface="MS PGothic" charset="0"/>
                <a:cs typeface="MS PGothic" charset="0"/>
              </a:defRPr>
            </a:lvl1pPr>
            <a:lvl2pPr marL="742950" indent="-285750" eaLnBrk="0" hangingPunct="0">
              <a:defRPr sz="2400">
                <a:solidFill>
                  <a:schemeClr val="tx1"/>
                </a:solidFill>
                <a:latin typeface="Gill Sans MT" charset="0"/>
                <a:ea typeface="MS PGothic" charset="0"/>
                <a:cs typeface="MS PGothic" charset="0"/>
              </a:defRPr>
            </a:lvl2pPr>
            <a:lvl3pPr marL="1143000" indent="-228600" eaLnBrk="0" hangingPunct="0">
              <a:defRPr sz="2400">
                <a:solidFill>
                  <a:schemeClr val="tx1"/>
                </a:solidFill>
                <a:latin typeface="Gill Sans MT" charset="0"/>
                <a:ea typeface="MS PGothic" charset="0"/>
                <a:cs typeface="MS PGothic" charset="0"/>
              </a:defRPr>
            </a:lvl3pPr>
            <a:lvl4pPr marL="1600200" indent="-228600" eaLnBrk="0" hangingPunct="0">
              <a:defRPr sz="2400">
                <a:solidFill>
                  <a:schemeClr val="tx1"/>
                </a:solidFill>
                <a:latin typeface="Gill Sans MT" charset="0"/>
                <a:ea typeface="MS PGothic" charset="0"/>
                <a:cs typeface="MS PGothic" charset="0"/>
              </a:defRPr>
            </a:lvl4pPr>
            <a:lvl5pPr marL="2057400" indent="-228600" eaLnBrk="0" hangingPunct="0">
              <a:defRPr sz="2400">
                <a:solidFill>
                  <a:schemeClr val="tx1"/>
                </a:solidFill>
                <a:latin typeface="Gill Sans MT"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Gill Sans MT"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Gill Sans MT"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Gill Sans MT"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Gill Sans MT" charset="0"/>
                <a:ea typeface="MS PGothic" charset="0"/>
                <a:cs typeface="MS PGothic" charset="0"/>
              </a:defRPr>
            </a:lvl9pPr>
          </a:lstStyle>
          <a:p>
            <a:pPr eaLnBrk="1" fontAlgn="base" hangingPunct="1">
              <a:spcBef>
                <a:spcPct val="0"/>
              </a:spcBef>
              <a:spcAft>
                <a:spcPct val="0"/>
              </a:spcAft>
              <a:defRPr/>
            </a:pPr>
            <a:endParaRPr lang="en-US" dirty="0">
              <a:solidFill>
                <a:prstClr val="black"/>
              </a:solidFill>
            </a:endParaRPr>
          </a:p>
        </p:txBody>
      </p:sp>
      <p:pic>
        <p:nvPicPr>
          <p:cNvPr id="1032" name="Picture 2" descr="485&amp;k-[Converted].png"/>
          <p:cNvPicPr>
            <a:picLocks noChangeAspect="1"/>
          </p:cNvPicPr>
          <p:nvPr/>
        </p:nvPicPr>
        <p:blipFill>
          <a:blip r:embed="rId20">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3" name="TextBox 1"/>
          <p:cNvSpPr txBox="1">
            <a:spLocks noChangeArrowheads="1"/>
          </p:cNvSpPr>
          <p:nvPr/>
        </p:nvSpPr>
        <p:spPr bwMode="auto">
          <a:xfrm>
            <a:off x="508000" y="6362700"/>
            <a:ext cx="1079500"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Gill Sans MT" pitchFamily="34" charset="0"/>
                <a:ea typeface="MS PGothic" pitchFamily="34" charset="-128"/>
              </a:defRPr>
            </a:lvl1pPr>
            <a:lvl2pPr marL="742950" indent="-285750" eaLnBrk="0" hangingPunct="0">
              <a:defRPr sz="2400">
                <a:solidFill>
                  <a:schemeClr val="tx1"/>
                </a:solidFill>
                <a:latin typeface="Gill Sans MT" pitchFamily="34" charset="0"/>
                <a:ea typeface="MS PGothic" pitchFamily="34" charset="-128"/>
              </a:defRPr>
            </a:lvl2pPr>
            <a:lvl3pPr marL="1143000" indent="-228600" eaLnBrk="0" hangingPunct="0">
              <a:defRPr sz="2400">
                <a:solidFill>
                  <a:schemeClr val="tx1"/>
                </a:solidFill>
                <a:latin typeface="Gill Sans MT" pitchFamily="34" charset="0"/>
                <a:ea typeface="MS PGothic" pitchFamily="34" charset="-128"/>
              </a:defRPr>
            </a:lvl3pPr>
            <a:lvl4pPr marL="1600200" indent="-228600" eaLnBrk="0" hangingPunct="0">
              <a:defRPr sz="2400">
                <a:solidFill>
                  <a:schemeClr val="tx1"/>
                </a:solidFill>
                <a:latin typeface="Gill Sans MT" pitchFamily="34" charset="0"/>
                <a:ea typeface="MS PGothic" pitchFamily="34" charset="-128"/>
              </a:defRPr>
            </a:lvl4pPr>
            <a:lvl5pPr marL="2057400" indent="-228600" eaLnBrk="0" hangingPunct="0">
              <a:defRPr sz="2400">
                <a:solidFill>
                  <a:schemeClr val="tx1"/>
                </a:solidFill>
                <a:latin typeface="Gill Sans MT"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Gill Sans MT"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Gill Sans MT"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Gill Sans MT"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Gill Sans MT" pitchFamily="34" charset="0"/>
                <a:ea typeface="MS PGothic" pitchFamily="34" charset="-128"/>
              </a:defRPr>
            </a:lvl9pPr>
          </a:lstStyle>
          <a:p>
            <a:pPr eaLnBrk="1" fontAlgn="base" hangingPunct="1">
              <a:spcBef>
                <a:spcPct val="0"/>
              </a:spcBef>
              <a:spcAft>
                <a:spcPct val="0"/>
              </a:spcAft>
            </a:pPr>
            <a:fld id="{A6D57902-92CD-470F-96C6-23AB4577E46E}" type="slidenum">
              <a:rPr lang="en-GB" altLang="en-US" sz="1100">
                <a:solidFill>
                  <a:prstClr val="black"/>
                </a:solidFill>
              </a:rPr>
              <a:pPr eaLnBrk="1" fontAlgn="base" hangingPunct="1">
                <a:spcBef>
                  <a:spcPct val="0"/>
                </a:spcBef>
                <a:spcAft>
                  <a:spcPct val="0"/>
                </a:spcAft>
              </a:pPr>
              <a:t>‹#›</a:t>
            </a:fld>
            <a:endParaRPr lang="en-GB" altLang="en-US" sz="1100" dirty="0">
              <a:solidFill>
                <a:prstClr val="black"/>
              </a:solidFill>
            </a:endParaRPr>
          </a:p>
        </p:txBody>
      </p:sp>
    </p:spTree>
    <p:extLst>
      <p:ext uri="{BB962C8B-B14F-4D97-AF65-F5344CB8AC3E}">
        <p14:creationId xmlns:p14="http://schemas.microsoft.com/office/powerpoint/2010/main" val="46967611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Lst>
  <p:hf hdr="0" dt="0"/>
  <p:txStyles>
    <p:titleStyle>
      <a:lvl1pPr algn="l" rtl="0" eaLnBrk="1" fontAlgn="base" hangingPunct="1">
        <a:spcBef>
          <a:spcPct val="0"/>
        </a:spcBef>
        <a:spcAft>
          <a:spcPct val="0"/>
        </a:spcAft>
        <a:defRPr sz="3200" kern="800" spc="50">
          <a:solidFill>
            <a:schemeClr val="tx1"/>
          </a:solidFill>
          <a:latin typeface="Gill Sans MT"/>
          <a:ea typeface="MS PGothic" pitchFamily="34" charset="-128"/>
          <a:cs typeface="Gill Sans MT"/>
        </a:defRPr>
      </a:lvl1pPr>
      <a:lvl2pPr algn="l" rtl="0" eaLnBrk="1" fontAlgn="base" hangingPunct="1">
        <a:spcBef>
          <a:spcPct val="0"/>
        </a:spcBef>
        <a:spcAft>
          <a:spcPct val="0"/>
        </a:spcAft>
        <a:defRPr sz="3200">
          <a:solidFill>
            <a:schemeClr val="tx1"/>
          </a:solidFill>
          <a:latin typeface="Gill Sans MT" charset="0"/>
          <a:ea typeface="MS PGothic" pitchFamily="34" charset="-128"/>
          <a:cs typeface="Gill Sans MT" charset="0"/>
        </a:defRPr>
      </a:lvl2pPr>
      <a:lvl3pPr algn="l" rtl="0" eaLnBrk="1" fontAlgn="base" hangingPunct="1">
        <a:spcBef>
          <a:spcPct val="0"/>
        </a:spcBef>
        <a:spcAft>
          <a:spcPct val="0"/>
        </a:spcAft>
        <a:defRPr sz="3200">
          <a:solidFill>
            <a:schemeClr val="tx1"/>
          </a:solidFill>
          <a:latin typeface="Gill Sans MT" charset="0"/>
          <a:ea typeface="MS PGothic" pitchFamily="34" charset="-128"/>
          <a:cs typeface="Gill Sans MT" charset="0"/>
        </a:defRPr>
      </a:lvl3pPr>
      <a:lvl4pPr algn="l" rtl="0" eaLnBrk="1" fontAlgn="base" hangingPunct="1">
        <a:spcBef>
          <a:spcPct val="0"/>
        </a:spcBef>
        <a:spcAft>
          <a:spcPct val="0"/>
        </a:spcAft>
        <a:defRPr sz="3200">
          <a:solidFill>
            <a:schemeClr val="tx1"/>
          </a:solidFill>
          <a:latin typeface="Gill Sans MT" charset="0"/>
          <a:ea typeface="MS PGothic" pitchFamily="34" charset="-128"/>
          <a:cs typeface="Gill Sans MT" charset="0"/>
        </a:defRPr>
      </a:lvl4pPr>
      <a:lvl5pPr algn="l" rtl="0" eaLnBrk="1" fontAlgn="base" hangingPunct="1">
        <a:spcBef>
          <a:spcPct val="0"/>
        </a:spcBef>
        <a:spcAft>
          <a:spcPct val="0"/>
        </a:spcAft>
        <a:defRPr sz="3200">
          <a:solidFill>
            <a:schemeClr val="tx1"/>
          </a:solidFill>
          <a:latin typeface="Gill Sans MT" charset="0"/>
          <a:ea typeface="MS PGothic" pitchFamily="34" charset="-128"/>
          <a:cs typeface="Gill Sans MT" charset="0"/>
        </a:defRPr>
      </a:lvl5pPr>
      <a:lvl6pPr marL="457200" algn="l" rtl="0" eaLnBrk="1" fontAlgn="base" hangingPunct="1">
        <a:spcBef>
          <a:spcPct val="0"/>
        </a:spcBef>
        <a:spcAft>
          <a:spcPct val="0"/>
        </a:spcAft>
        <a:defRPr sz="3200">
          <a:solidFill>
            <a:schemeClr val="tx1"/>
          </a:solidFill>
          <a:latin typeface="Gill Sans MT" charset="0"/>
          <a:ea typeface="ＭＳ Ｐゴシック" charset="0"/>
        </a:defRPr>
      </a:lvl6pPr>
      <a:lvl7pPr marL="914400" algn="l" rtl="0" eaLnBrk="1" fontAlgn="base" hangingPunct="1">
        <a:spcBef>
          <a:spcPct val="0"/>
        </a:spcBef>
        <a:spcAft>
          <a:spcPct val="0"/>
        </a:spcAft>
        <a:defRPr sz="3200">
          <a:solidFill>
            <a:schemeClr val="tx1"/>
          </a:solidFill>
          <a:latin typeface="Gill Sans MT" charset="0"/>
          <a:ea typeface="ＭＳ Ｐゴシック" charset="0"/>
        </a:defRPr>
      </a:lvl7pPr>
      <a:lvl8pPr marL="1371600" algn="l" rtl="0" eaLnBrk="1" fontAlgn="base" hangingPunct="1">
        <a:spcBef>
          <a:spcPct val="0"/>
        </a:spcBef>
        <a:spcAft>
          <a:spcPct val="0"/>
        </a:spcAft>
        <a:defRPr sz="3200">
          <a:solidFill>
            <a:schemeClr val="tx1"/>
          </a:solidFill>
          <a:latin typeface="Gill Sans MT" charset="0"/>
          <a:ea typeface="ＭＳ Ｐゴシック" charset="0"/>
        </a:defRPr>
      </a:lvl8pPr>
      <a:lvl9pPr marL="1828800" algn="l" rtl="0" eaLnBrk="1" fontAlgn="base" hangingPunct="1">
        <a:spcBef>
          <a:spcPct val="0"/>
        </a:spcBef>
        <a:spcAft>
          <a:spcPct val="0"/>
        </a:spcAft>
        <a:defRPr sz="3200">
          <a:solidFill>
            <a:schemeClr val="tx1"/>
          </a:solidFill>
          <a:latin typeface="Gill Sans MT" charset="0"/>
          <a:ea typeface="ＭＳ Ｐゴシック" charset="0"/>
        </a:defRPr>
      </a:lvl9pPr>
      <a:extLst/>
    </p:titleStyle>
    <p:bodyStyle>
      <a:lvl1pPr marL="319088" indent="-319088" algn="l" rtl="0" eaLnBrk="1" fontAlgn="base" hangingPunct="1">
        <a:spcBef>
          <a:spcPts val="700"/>
        </a:spcBef>
        <a:spcAft>
          <a:spcPct val="0"/>
        </a:spcAft>
        <a:buClr>
          <a:schemeClr val="accent2"/>
        </a:buClr>
        <a:buSzPct val="60000"/>
        <a:buFont typeface="Wingdings" pitchFamily="2" charset="2"/>
        <a:buChar char=""/>
        <a:defRPr kern="1200">
          <a:solidFill>
            <a:schemeClr val="tx1"/>
          </a:solidFill>
          <a:latin typeface="Gill Sans MT"/>
          <a:ea typeface="MS PGothic" pitchFamily="34" charset="-128"/>
          <a:cs typeface="Gill Sans MT"/>
        </a:defRPr>
      </a:lvl1pPr>
      <a:lvl2pPr marL="639763" indent="-273050" algn="l" rtl="0" eaLnBrk="1" fontAlgn="base" hangingPunct="1">
        <a:spcBef>
          <a:spcPts val="550"/>
        </a:spcBef>
        <a:spcAft>
          <a:spcPct val="0"/>
        </a:spcAft>
        <a:buClr>
          <a:schemeClr val="accent1"/>
        </a:buClr>
        <a:buSzPct val="50000"/>
        <a:buFont typeface="Wingdings" pitchFamily="2" charset="2"/>
        <a:buChar char=""/>
        <a:defRPr lang="en-US" sz="1600" kern="1200" dirty="0">
          <a:solidFill>
            <a:schemeClr val="tx1"/>
          </a:solidFill>
          <a:latin typeface="+mn-lt"/>
          <a:ea typeface="MS PGothic" pitchFamily="34" charset="-128"/>
          <a:cs typeface="+mn-cs"/>
        </a:defRPr>
      </a:lvl2pPr>
      <a:lvl3pPr marL="914400" indent="-228600" algn="l" rtl="0" eaLnBrk="1" fontAlgn="base" hangingPunct="1">
        <a:spcBef>
          <a:spcPts val="500"/>
        </a:spcBef>
        <a:spcAft>
          <a:spcPct val="0"/>
        </a:spcAft>
        <a:buClr>
          <a:srgbClr val="8D9EB2"/>
        </a:buClr>
        <a:buSzPct val="40000"/>
        <a:buFont typeface="Wingdings" pitchFamily="2" charset="2"/>
        <a:buChar char=""/>
        <a:defRPr lang="en-US" sz="1400" kern="1200" dirty="0">
          <a:solidFill>
            <a:schemeClr val="tx1"/>
          </a:solidFill>
          <a:latin typeface="+mn-lt"/>
          <a:ea typeface="MS PGothic" pitchFamily="34" charset="-128"/>
          <a:cs typeface="+mn-cs"/>
        </a:defRPr>
      </a:lvl3pPr>
      <a:lvl4pPr marL="1371600" indent="-228600" algn="l" rtl="0" eaLnBrk="1" fontAlgn="base" hangingPunct="1">
        <a:spcBef>
          <a:spcPts val="400"/>
        </a:spcBef>
        <a:spcAft>
          <a:spcPct val="0"/>
        </a:spcAft>
        <a:buClr>
          <a:srgbClr val="D80021"/>
        </a:buClr>
        <a:buSzPct val="38000"/>
        <a:buFont typeface="Wingdings" pitchFamily="2" charset="2"/>
        <a:buChar char=""/>
        <a:defRPr sz="1200" kern="1200">
          <a:solidFill>
            <a:schemeClr val="tx1"/>
          </a:solidFill>
          <a:latin typeface="+mn-lt"/>
          <a:ea typeface="MS PGothic" pitchFamily="34" charset="-128"/>
          <a:cs typeface="+mn-cs"/>
        </a:defRPr>
      </a:lvl4pPr>
      <a:lvl5pPr marL="1828800" indent="-228600" algn="l" rtl="0" eaLnBrk="1" fontAlgn="base" hangingPunct="1">
        <a:spcBef>
          <a:spcPts val="400"/>
        </a:spcBef>
        <a:spcAft>
          <a:spcPct val="0"/>
        </a:spcAft>
        <a:buClr>
          <a:srgbClr val="582F87"/>
        </a:buClr>
        <a:buSzPct val="65000"/>
        <a:buFont typeface="Wingdings" pitchFamily="2" charset="2"/>
        <a:defRPr sz="2000" kern="1200">
          <a:solidFill>
            <a:schemeClr val="tx1"/>
          </a:solidFill>
          <a:latin typeface="+mn-lt"/>
          <a:ea typeface="MS PGothic" pitchFamily="34" charset="-128"/>
          <a:cs typeface="+mn-cs"/>
        </a:defRPr>
      </a:lvl5pPr>
      <a:lvl6pPr marL="2103120" indent="-228600" algn="l" rtl="0" eaLnBrk="1" latinLnBrk="0" hangingPunct="1">
        <a:spcBef>
          <a:spcPct val="20000"/>
        </a:spcBef>
        <a:buClr>
          <a:schemeClr val="accent1"/>
        </a:buClr>
        <a:buFont typeface="Wingdings"/>
        <a:buNone/>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24634" y="202995"/>
            <a:ext cx="8282640" cy="506900"/>
          </a:xfrm>
          <a:prstGeom prst="rect">
            <a:avLst/>
          </a:prstGeom>
        </p:spPr>
        <p:txBody>
          <a:bodyPr vert="horz" lIns="0" tIns="0" rIns="0" bIns="0" rtlCol="0" anchor="ctr">
            <a:normAutofit/>
          </a:bodyPr>
          <a:lstStyle/>
          <a:p>
            <a:r>
              <a:rPr lang="en-US"/>
              <a:t>Haga clic para editar el estilo del título del Patrón</a:t>
            </a:r>
            <a:endParaRPr lang="en-US" dirty="0"/>
          </a:p>
        </p:txBody>
      </p:sp>
      <p:sp>
        <p:nvSpPr>
          <p:cNvPr id="3" name="Text Placeholder 2"/>
          <p:cNvSpPr>
            <a:spLocks noGrp="1"/>
          </p:cNvSpPr>
          <p:nvPr>
            <p:ph type="body" idx="1"/>
          </p:nvPr>
        </p:nvSpPr>
        <p:spPr>
          <a:xfrm>
            <a:off x="431147" y="1600200"/>
            <a:ext cx="8276127" cy="4706938"/>
          </a:xfrm>
          <a:prstGeom prst="rect">
            <a:avLst/>
          </a:prstGeom>
        </p:spPr>
        <p:txBody>
          <a:bodyPr vert="horz" lIns="0" tIns="0" rIns="0" bIns="0" rtlCol="0">
            <a:noAutofit/>
          </a:bodyPr>
          <a:lstStyle/>
          <a:p>
            <a:pPr lvl="0"/>
            <a:r>
              <a:rPr lang="en-US"/>
              <a:t>Haga clic para editar los estilos de texto del Patrón</a:t>
            </a:r>
          </a:p>
          <a:p>
            <a:pPr lvl="1"/>
            <a:r>
              <a:rPr lang="en-US"/>
              <a:t>Segundo nivel</a:t>
            </a:r>
          </a:p>
          <a:p>
            <a:pPr lvl="2"/>
            <a:r>
              <a:rPr lang="en-US"/>
              <a:t>Tercer nivel</a:t>
            </a:r>
          </a:p>
          <a:p>
            <a:pPr lvl="3"/>
            <a:r>
              <a:rPr lang="en-US"/>
              <a:t>Cuarto nivel</a:t>
            </a:r>
          </a:p>
          <a:p>
            <a:pPr lvl="4"/>
            <a:r>
              <a:rPr lang="en-US"/>
              <a:t>Quinto nivel</a:t>
            </a:r>
            <a:endParaRPr lang="en-US" dirty="0"/>
          </a:p>
        </p:txBody>
      </p:sp>
      <p:sp>
        <p:nvSpPr>
          <p:cNvPr id="4" name="Date Placeholder 3"/>
          <p:cNvSpPr>
            <a:spLocks noGrp="1"/>
          </p:cNvSpPr>
          <p:nvPr>
            <p:ph type="dt" sz="half" idx="2"/>
          </p:nvPr>
        </p:nvSpPr>
        <p:spPr>
          <a:xfrm>
            <a:off x="6448991" y="6441019"/>
            <a:ext cx="1581319" cy="365125"/>
          </a:xfrm>
          <a:prstGeom prst="rect">
            <a:avLst/>
          </a:prstGeom>
        </p:spPr>
        <p:txBody>
          <a:bodyPr vert="horz" lIns="91440" tIns="45720" rIns="91440" bIns="45720" rtlCol="0" anchor="ctr"/>
          <a:lstStyle>
            <a:lvl1pPr algn="l">
              <a:defRPr sz="1000" b="0" i="0">
                <a:solidFill>
                  <a:schemeClr val="tx1"/>
                </a:solidFill>
                <a:latin typeface="Gill Sans Infant Std"/>
                <a:cs typeface="Gill Sans Infant Std"/>
              </a:defRPr>
            </a:lvl1pPr>
          </a:lstStyle>
          <a:p>
            <a:r>
              <a:rPr lang="en-US"/>
              <a:t>26 de abril de 2016</a:t>
            </a:r>
            <a:endParaRPr lang="en-GB" dirty="0"/>
          </a:p>
        </p:txBody>
      </p:sp>
      <p:sp>
        <p:nvSpPr>
          <p:cNvPr id="5" name="Footer Placeholder 4"/>
          <p:cNvSpPr>
            <a:spLocks noGrp="1"/>
          </p:cNvSpPr>
          <p:nvPr>
            <p:ph type="ftr" sz="quarter" idx="3"/>
          </p:nvPr>
        </p:nvSpPr>
        <p:spPr>
          <a:xfrm>
            <a:off x="2525022" y="6441019"/>
            <a:ext cx="3824978" cy="365125"/>
          </a:xfrm>
          <a:prstGeom prst="rect">
            <a:avLst/>
          </a:prstGeom>
        </p:spPr>
        <p:txBody>
          <a:bodyPr vert="horz" lIns="91440" tIns="45720" rIns="91440" bIns="45720" rtlCol="0" anchor="ctr"/>
          <a:lstStyle>
            <a:lvl1pPr algn="l">
              <a:defRPr sz="1000" b="0" i="0">
                <a:solidFill>
                  <a:schemeClr val="tx1"/>
                </a:solidFill>
                <a:latin typeface="Gill Sans Infant Std"/>
                <a:cs typeface="Gill Sans Infant Std"/>
              </a:defRPr>
            </a:lvl1pPr>
          </a:lstStyle>
          <a:p>
            <a:r>
              <a:rPr lang="en-US"/>
              <a:t>FORMACIÓN DEL IYCF-E: EXPLORANDO OPCIONES DE ALIMENTACIÓN MÁS SEGURAS</a:t>
            </a:r>
            <a:endParaRPr lang="en-GB" dirty="0"/>
          </a:p>
        </p:txBody>
      </p:sp>
      <p:sp>
        <p:nvSpPr>
          <p:cNvPr id="6" name="Slide Number Placeholder 5"/>
          <p:cNvSpPr>
            <a:spLocks noGrp="1"/>
          </p:cNvSpPr>
          <p:nvPr>
            <p:ph type="sldNum" sz="quarter" idx="4"/>
          </p:nvPr>
        </p:nvSpPr>
        <p:spPr>
          <a:xfrm>
            <a:off x="8030310" y="6441019"/>
            <a:ext cx="773723" cy="365125"/>
          </a:xfrm>
          <a:prstGeom prst="rect">
            <a:avLst/>
          </a:prstGeom>
        </p:spPr>
        <p:txBody>
          <a:bodyPr vert="horz" lIns="91440" tIns="45720" rIns="91440" bIns="45720" rtlCol="0" anchor="ctr"/>
          <a:lstStyle>
            <a:lvl1pPr algn="r">
              <a:defRPr sz="1000" b="0" i="0">
                <a:solidFill>
                  <a:schemeClr val="tx1"/>
                </a:solidFill>
                <a:latin typeface="Gill Sans Infant Std"/>
                <a:cs typeface="Gill Sans Infant Std"/>
              </a:defRPr>
            </a:lvl1pPr>
          </a:lstStyle>
          <a:p>
            <a:fld id="{1CD839E1-A3D5-4F3C-9155-CA55F9F47268}" type="slidenum">
              <a:rPr lang="en-GB" smtClean="0"/>
              <a:t>‹#›</a:t>
            </a:fld>
            <a:endParaRPr lang="en-GB" dirty="0"/>
          </a:p>
        </p:txBody>
      </p:sp>
      <p:pic>
        <p:nvPicPr>
          <p:cNvPr id="11" name="Picture 10" descr="Save_the_Children_logo.png"/>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437660" y="6425702"/>
            <a:ext cx="1861366" cy="380442"/>
          </a:xfrm>
          <a:prstGeom prst="rect">
            <a:avLst/>
          </a:prstGeom>
        </p:spPr>
      </p:pic>
      <p:cxnSp>
        <p:nvCxnSpPr>
          <p:cNvPr id="13" name="Straight Connector 12"/>
          <p:cNvCxnSpPr/>
          <p:nvPr/>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9" name="Picture 8" descr="Underscore_line.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424636" y="1124217"/>
            <a:ext cx="8305800" cy="57912"/>
          </a:xfrm>
          <a:prstGeom prst="rect">
            <a:avLst/>
          </a:prstGeom>
        </p:spPr>
      </p:pic>
    </p:spTree>
    <p:extLst>
      <p:ext uri="{BB962C8B-B14F-4D97-AF65-F5344CB8AC3E}">
        <p14:creationId xmlns:p14="http://schemas.microsoft.com/office/powerpoint/2010/main" val="366678524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46" r:id="rId15"/>
  </p:sldLayoutIdLst>
  <p:hf hdr="0" dt="0"/>
  <p:txStyles>
    <p:titleStyle>
      <a:lvl1pPr algn="l" defTabSz="457200" rtl="0" eaLnBrk="1" latinLnBrk="0" hangingPunct="1">
        <a:spcBef>
          <a:spcPct val="0"/>
        </a:spcBef>
        <a:buNone/>
        <a:defRPr sz="2500" b="1" i="0" kern="1200">
          <a:solidFill>
            <a:schemeClr val="tx1"/>
          </a:solidFill>
          <a:latin typeface="Gill Sans Infant Std"/>
          <a:ea typeface="+mj-ea"/>
          <a:cs typeface="Gill Sans Infant Std"/>
        </a:defRPr>
      </a:lvl1pPr>
    </p:titleStyle>
    <p:bodyStyle>
      <a:lvl1pPr marL="0" indent="0" algn="l" defTabSz="457200" rtl="0" eaLnBrk="1" latinLnBrk="0" hangingPunct="1">
        <a:spcBef>
          <a:spcPts val="0"/>
        </a:spcBef>
        <a:spcAft>
          <a:spcPts val="600"/>
        </a:spcAft>
        <a:buFont typeface="Arial"/>
        <a:buNone/>
        <a:defRPr sz="1800" b="1" i="0" kern="1200">
          <a:solidFill>
            <a:schemeClr val="tx2"/>
          </a:solidFill>
          <a:latin typeface="Gill Sans Infant Std"/>
          <a:ea typeface="+mn-ea"/>
          <a:cs typeface="Gill Sans Infant Std"/>
        </a:defRPr>
      </a:lvl1pPr>
      <a:lvl2pPr marL="0" indent="0" algn="l" defTabSz="457200" rtl="0" eaLnBrk="1" latinLnBrk="0" hangingPunct="1">
        <a:spcBef>
          <a:spcPts val="0"/>
        </a:spcBef>
        <a:spcAft>
          <a:spcPts val="600"/>
        </a:spcAft>
        <a:buFont typeface="Arial"/>
        <a:buNone/>
        <a:defRPr sz="1500" b="0" i="0" kern="1200">
          <a:solidFill>
            <a:schemeClr val="tx1"/>
          </a:solidFill>
          <a:latin typeface="Gill Sans Infant Std"/>
          <a:ea typeface="+mn-ea"/>
          <a:cs typeface="Gill Sans Infant Std"/>
        </a:defRPr>
      </a:lvl2pPr>
      <a:lvl3pPr marL="266700" indent="-266700" algn="l" defTabSz="457200" rtl="0" eaLnBrk="1" latinLnBrk="0" hangingPunct="1">
        <a:spcBef>
          <a:spcPts val="0"/>
        </a:spcBef>
        <a:spcAft>
          <a:spcPts val="600"/>
        </a:spcAft>
        <a:buClr>
          <a:schemeClr val="tx2"/>
        </a:buClr>
        <a:buFont typeface="Arial"/>
        <a:buChar char="•"/>
        <a:defRPr sz="1400" b="0" i="0" kern="1200">
          <a:solidFill>
            <a:schemeClr val="tx1"/>
          </a:solidFill>
          <a:latin typeface="Gill Sans Infant Std"/>
          <a:ea typeface="+mn-ea"/>
          <a:cs typeface="Gill Sans Infant Std"/>
        </a:defRPr>
      </a:lvl3pPr>
      <a:lvl4pPr marL="541338" indent="-274638" algn="l" defTabSz="457200" rtl="0" eaLnBrk="1" latinLnBrk="0" hangingPunct="1">
        <a:spcBef>
          <a:spcPts val="0"/>
        </a:spcBef>
        <a:spcAft>
          <a:spcPts val="600"/>
        </a:spcAft>
        <a:buFont typeface="Arial"/>
        <a:buChar char="–"/>
        <a:defRPr sz="1300" b="0" i="0" kern="1200">
          <a:solidFill>
            <a:schemeClr val="tx1"/>
          </a:solidFill>
          <a:latin typeface="Gill Sans Infant Std"/>
          <a:ea typeface="+mn-ea"/>
          <a:cs typeface="Gill Sans Infant Std"/>
        </a:defRPr>
      </a:lvl4pPr>
      <a:lvl5pPr marL="808038" indent="-266700" algn="l" defTabSz="457200" rtl="0" eaLnBrk="1" latinLnBrk="0" hangingPunct="1">
        <a:spcBef>
          <a:spcPts val="0"/>
        </a:spcBef>
        <a:spcAft>
          <a:spcPts val="600"/>
        </a:spcAft>
        <a:buClr>
          <a:schemeClr val="tx2"/>
        </a:buClr>
        <a:buFont typeface="Arial"/>
        <a:buChar char="•"/>
        <a:defRPr sz="1200" b="0" i="0" kern="1200">
          <a:solidFill>
            <a:schemeClr val="tx1"/>
          </a:solidFill>
          <a:latin typeface="Gill Sans Infant Std"/>
          <a:ea typeface="+mn-ea"/>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dirty="0">
              <a:solidFill>
                <a:srgbClr val="FFFFFF"/>
              </a:solidFill>
            </a:endParaRPr>
          </a:p>
        </p:txBody>
      </p:sp>
      <p:sp>
        <p:nvSpPr>
          <p:cNvPr id="8" name="Rectangle 7"/>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dirty="0">
              <a:solidFill>
                <a:srgbClr val="FFFFFF"/>
              </a:solidFill>
            </a:endParaRPr>
          </a:p>
        </p:txBody>
      </p:sp>
      <p:sp>
        <p:nvSpPr>
          <p:cNvPr id="5124" name="Title Placeholder 1"/>
          <p:cNvSpPr>
            <a:spLocks noGrp="1"/>
          </p:cNvSpPr>
          <p:nvPr>
            <p:ph type="title"/>
          </p:nvPr>
        </p:nvSpPr>
        <p:spPr bwMode="auto">
          <a:xfrm>
            <a:off x="423863" y="203200"/>
            <a:ext cx="8283575" cy="506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GB" altLang="en-US"/>
              <a:t>Haga clic para editar el estilo del título del Patrón</a:t>
            </a:r>
            <a:endParaRPr lang="en-US" altLang="en-US"/>
          </a:p>
        </p:txBody>
      </p:sp>
      <p:sp>
        <p:nvSpPr>
          <p:cNvPr id="5125" name="Text Placeholder 2"/>
          <p:cNvSpPr>
            <a:spLocks noGrp="1"/>
          </p:cNvSpPr>
          <p:nvPr>
            <p:ph type="body" idx="1"/>
          </p:nvPr>
        </p:nvSpPr>
        <p:spPr bwMode="auto">
          <a:xfrm>
            <a:off x="431800" y="1600200"/>
            <a:ext cx="8275638" cy="4706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a:p>
            <a:pPr lvl="4"/>
            <a:r>
              <a:rPr lang="en-GB" altLang="en-US"/>
              <a:t>Quinto nivel</a:t>
            </a:r>
            <a:endParaRPr lang="en-US" altLang="en-US"/>
          </a:p>
        </p:txBody>
      </p:sp>
      <p:sp>
        <p:nvSpPr>
          <p:cNvPr id="4" name="Date Placeholder 3"/>
          <p:cNvSpPr>
            <a:spLocks noGrp="1"/>
          </p:cNvSpPr>
          <p:nvPr>
            <p:ph type="dt" sz="half" idx="2"/>
          </p:nvPr>
        </p:nvSpPr>
        <p:spPr>
          <a:xfrm>
            <a:off x="6448425" y="6440488"/>
            <a:ext cx="158115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a:solidFill>
                  <a:srgbClr val="222221"/>
                </a:solidFill>
                <a:latin typeface="Gill Sans Infant Std"/>
                <a:cs typeface="Gill Sans Infant Std"/>
              </a:defRPr>
            </a:lvl1pPr>
          </a:lstStyle>
          <a:p>
            <a:pPr>
              <a:defRPr/>
            </a:pPr>
            <a:r>
              <a:rPr lang="en-US">
                <a:ea typeface="MS PGothic" pitchFamily="34" charset="-128"/>
              </a:rPr>
              <a:t>26 de abril de 2016</a:t>
            </a:r>
            <a:endParaRPr lang="en-US" dirty="0">
              <a:ea typeface="MS PGothic" pitchFamily="34" charset="-128"/>
            </a:endParaRPr>
          </a:p>
        </p:txBody>
      </p:sp>
      <p:sp>
        <p:nvSpPr>
          <p:cNvPr id="5" name="Footer Placeholder 4"/>
          <p:cNvSpPr>
            <a:spLocks noGrp="1"/>
          </p:cNvSpPr>
          <p:nvPr>
            <p:ph type="ftr" sz="quarter" idx="3"/>
          </p:nvPr>
        </p:nvSpPr>
        <p:spPr>
          <a:xfrm>
            <a:off x="2525713" y="6440488"/>
            <a:ext cx="3824287"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a:solidFill>
                  <a:srgbClr val="222221"/>
                </a:solidFill>
                <a:latin typeface="Gill Sans Infant Std"/>
                <a:cs typeface="Gill Sans Infant Std"/>
              </a:defRPr>
            </a:lvl1pPr>
          </a:lstStyle>
          <a:p>
            <a:pPr>
              <a:defRPr/>
            </a:pPr>
            <a:r>
              <a:rPr lang="en-US">
                <a:ea typeface="MS PGothic" pitchFamily="34" charset="-128"/>
              </a:rPr>
              <a:t>FORMACIÓN DEL IYCF-E: EXPLORANDO OPCIONES DE ALIMENTACIÓN MÁS SEGURAS</a:t>
            </a:r>
            <a:endParaRPr lang="en-US" dirty="0">
              <a:ea typeface="MS PGothic" pitchFamily="34" charset="-128"/>
            </a:endParaRPr>
          </a:p>
        </p:txBody>
      </p:sp>
      <p:sp>
        <p:nvSpPr>
          <p:cNvPr id="6" name="Slide Number Placeholder 5"/>
          <p:cNvSpPr>
            <a:spLocks noGrp="1"/>
          </p:cNvSpPr>
          <p:nvPr>
            <p:ph type="sldNum" sz="quarter" idx="4"/>
          </p:nvPr>
        </p:nvSpPr>
        <p:spPr>
          <a:xfrm>
            <a:off x="8029575" y="6440488"/>
            <a:ext cx="7747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000" b="0" i="0">
                <a:solidFill>
                  <a:srgbClr val="222221"/>
                </a:solidFill>
                <a:latin typeface="Gill Sans Infant Std"/>
                <a:cs typeface="Gill Sans Infant Std"/>
              </a:defRPr>
            </a:lvl1pPr>
          </a:lstStyle>
          <a:p>
            <a:pPr>
              <a:defRPr/>
            </a:pPr>
            <a:fld id="{3575F32A-B32D-4FF8-A1F3-7E42392D7951}" type="slidenum">
              <a:rPr lang="en-US">
                <a:ea typeface="MS PGothic" pitchFamily="34" charset="-128"/>
              </a:rPr>
              <a:pPr>
                <a:defRPr/>
              </a:pPr>
              <a:t>‹#›</a:t>
            </a:fld>
            <a:endParaRPr lang="en-US" dirty="0">
              <a:ea typeface="MS PGothic" pitchFamily="34" charset="-128"/>
            </a:endParaRPr>
          </a:p>
        </p:txBody>
      </p:sp>
      <p:pic>
        <p:nvPicPr>
          <p:cNvPr id="5129" name="Picture 10" descr="Save_the_Children_logo.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3" name="Straight Connector 12"/>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5132" name="Picture 8" descr="Underscore_line.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23863" y="1123950"/>
            <a:ext cx="8305800" cy="58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41" r:id="rId1"/>
  </p:sldLayoutIdLst>
  <p:hf hdr="0" dt="0"/>
  <p:txStyles>
    <p:titleStyle>
      <a:lvl1pPr algn="l" defTabSz="457200" rtl="0" eaLnBrk="0" fontAlgn="base" hangingPunct="0">
        <a:spcBef>
          <a:spcPct val="0"/>
        </a:spcBef>
        <a:spcAft>
          <a:spcPct val="0"/>
        </a:spcAft>
        <a:defRPr sz="2500" b="1" kern="1200">
          <a:solidFill>
            <a:schemeClr val="tx1"/>
          </a:solidFill>
          <a:latin typeface="Gill Sans Infant Std"/>
          <a:ea typeface="Gill Sans Infant Std" pitchFamily="34" charset="0"/>
          <a:cs typeface="Gill Sans Infant Std"/>
        </a:defRPr>
      </a:lvl1pPr>
      <a:lvl2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2pPr>
      <a:lvl3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3pPr>
      <a:lvl4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4pPr>
      <a:lvl5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5pPr>
      <a:lvl6pPr marL="4572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6pPr>
      <a:lvl7pPr marL="9144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7pPr>
      <a:lvl8pPr marL="13716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8pPr>
      <a:lvl9pPr marL="18288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9pPr>
    </p:titleStyle>
    <p:bodyStyle>
      <a:lvl1pPr algn="l" defTabSz="457200" rtl="0" eaLnBrk="0" fontAlgn="base" hangingPunct="0">
        <a:spcBef>
          <a:spcPct val="0"/>
        </a:spcBef>
        <a:spcAft>
          <a:spcPts val="600"/>
        </a:spcAft>
        <a:buFont typeface="Arial" pitchFamily="34" charset="0"/>
        <a:defRPr b="1" kern="1200">
          <a:solidFill>
            <a:schemeClr val="tx2"/>
          </a:solidFill>
          <a:latin typeface="Gill Sans Infant Std"/>
          <a:ea typeface="Gill Sans Infant Std" pitchFamily="34" charset="0"/>
          <a:cs typeface="Gill Sans Infant Std"/>
        </a:defRPr>
      </a:lvl1pPr>
      <a:lvl2pPr algn="l" defTabSz="457200" rtl="0" eaLnBrk="0" fontAlgn="base" hangingPunct="0">
        <a:spcBef>
          <a:spcPct val="0"/>
        </a:spcBef>
        <a:spcAft>
          <a:spcPts val="600"/>
        </a:spcAft>
        <a:buFont typeface="Arial" pitchFamily="34" charset="0"/>
        <a:defRPr sz="1500" kern="1200">
          <a:solidFill>
            <a:schemeClr val="tx1"/>
          </a:solidFill>
          <a:latin typeface="Gill Sans Infant Std"/>
          <a:ea typeface="Gill Sans Infant Std" pitchFamily="34" charset="0"/>
          <a:cs typeface="Gill Sans Infant Std"/>
        </a:defRPr>
      </a:lvl2pPr>
      <a:lvl3pPr marL="266700" indent="-266700" algn="l" defTabSz="457200" rtl="0" eaLnBrk="0" fontAlgn="base" hangingPunct="0">
        <a:spcBef>
          <a:spcPct val="0"/>
        </a:spcBef>
        <a:spcAft>
          <a:spcPts val="600"/>
        </a:spcAft>
        <a:buClr>
          <a:schemeClr val="tx2"/>
        </a:buClr>
        <a:buFont typeface="Arial" pitchFamily="34" charset="0"/>
        <a:buChar char="•"/>
        <a:defRPr sz="1400" kern="1200">
          <a:solidFill>
            <a:schemeClr val="tx1"/>
          </a:solidFill>
          <a:latin typeface="Gill Sans Infant Std"/>
          <a:ea typeface="Gill Sans Infant Std" pitchFamily="34" charset="0"/>
          <a:cs typeface="Gill Sans Infant Std"/>
        </a:defRPr>
      </a:lvl3pPr>
      <a:lvl4pPr marL="541338" indent="-274638" algn="l" defTabSz="457200" rtl="0" eaLnBrk="0" fontAlgn="base" hangingPunct="0">
        <a:spcBef>
          <a:spcPct val="0"/>
        </a:spcBef>
        <a:spcAft>
          <a:spcPts val="600"/>
        </a:spcAft>
        <a:buFont typeface="Arial" pitchFamily="34" charset="0"/>
        <a:buChar char="–"/>
        <a:defRPr sz="1300" kern="1200">
          <a:solidFill>
            <a:schemeClr val="tx1"/>
          </a:solidFill>
          <a:latin typeface="Gill Sans Infant Std"/>
          <a:ea typeface="Gill Sans Infant Std" pitchFamily="34" charset="0"/>
          <a:cs typeface="Gill Sans Infant Std"/>
        </a:defRPr>
      </a:lvl4pPr>
      <a:lvl5pPr marL="808038" indent="-266700" algn="l" defTabSz="457200" rtl="0" eaLnBrk="0" fontAlgn="base" hangingPunct="0">
        <a:spcBef>
          <a:spcPct val="0"/>
        </a:spcBef>
        <a:spcAft>
          <a:spcPts val="600"/>
        </a:spcAft>
        <a:buClr>
          <a:schemeClr val="tx2"/>
        </a:buClr>
        <a:buFont typeface="Arial" pitchFamily="34" charset="0"/>
        <a:buChar char="•"/>
        <a:defRPr sz="1200" kern="1200">
          <a:solidFill>
            <a:schemeClr val="tx1"/>
          </a:solidFill>
          <a:latin typeface="Gill Sans Infant Std"/>
          <a:ea typeface="Gill Sans Infant Std" pitchFamily="34" charset="0"/>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dirty="0">
              <a:solidFill>
                <a:srgbClr val="FFFFFF"/>
              </a:solidFill>
            </a:endParaRPr>
          </a:p>
        </p:txBody>
      </p:sp>
      <p:sp>
        <p:nvSpPr>
          <p:cNvPr id="8" name="Rectangle 7"/>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dirty="0">
              <a:solidFill>
                <a:srgbClr val="FFFFFF"/>
              </a:solidFill>
            </a:endParaRPr>
          </a:p>
        </p:txBody>
      </p:sp>
      <p:sp>
        <p:nvSpPr>
          <p:cNvPr id="6148" name="Title Placeholder 1"/>
          <p:cNvSpPr>
            <a:spLocks noGrp="1"/>
          </p:cNvSpPr>
          <p:nvPr>
            <p:ph type="title"/>
          </p:nvPr>
        </p:nvSpPr>
        <p:spPr bwMode="auto">
          <a:xfrm>
            <a:off x="423863" y="203200"/>
            <a:ext cx="8283575" cy="506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GB" altLang="en-US"/>
              <a:t>Haga clic para editar el estilo del título del Patrón</a:t>
            </a:r>
            <a:endParaRPr lang="en-US" altLang="en-US"/>
          </a:p>
        </p:txBody>
      </p:sp>
      <p:sp>
        <p:nvSpPr>
          <p:cNvPr id="6149" name="Text Placeholder 2"/>
          <p:cNvSpPr>
            <a:spLocks noGrp="1"/>
          </p:cNvSpPr>
          <p:nvPr>
            <p:ph type="body" idx="1"/>
          </p:nvPr>
        </p:nvSpPr>
        <p:spPr bwMode="auto">
          <a:xfrm>
            <a:off x="431800" y="1600200"/>
            <a:ext cx="8275638" cy="4706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a:p>
            <a:pPr lvl="4"/>
            <a:r>
              <a:rPr lang="en-GB" altLang="en-US"/>
              <a:t>Quinto nivel</a:t>
            </a:r>
            <a:endParaRPr lang="en-US" altLang="en-US"/>
          </a:p>
        </p:txBody>
      </p:sp>
      <p:sp>
        <p:nvSpPr>
          <p:cNvPr id="4" name="Date Placeholder 3"/>
          <p:cNvSpPr>
            <a:spLocks noGrp="1"/>
          </p:cNvSpPr>
          <p:nvPr>
            <p:ph type="dt" sz="half" idx="2"/>
          </p:nvPr>
        </p:nvSpPr>
        <p:spPr>
          <a:xfrm>
            <a:off x="6448425" y="6440488"/>
            <a:ext cx="158115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a:solidFill>
                  <a:srgbClr val="222221"/>
                </a:solidFill>
                <a:latin typeface="Gill Sans Infant Std"/>
                <a:cs typeface="Gill Sans Infant Std"/>
              </a:defRPr>
            </a:lvl1pPr>
          </a:lstStyle>
          <a:p>
            <a:pPr>
              <a:defRPr/>
            </a:pPr>
            <a:r>
              <a:rPr lang="en-US">
                <a:ea typeface="MS PGothic" pitchFamily="34" charset="-128"/>
              </a:rPr>
              <a:t>26 de abril de 2016</a:t>
            </a:r>
            <a:endParaRPr lang="en-US" dirty="0">
              <a:ea typeface="MS PGothic" pitchFamily="34" charset="-128"/>
            </a:endParaRPr>
          </a:p>
        </p:txBody>
      </p:sp>
      <p:sp>
        <p:nvSpPr>
          <p:cNvPr id="5" name="Footer Placeholder 4"/>
          <p:cNvSpPr>
            <a:spLocks noGrp="1"/>
          </p:cNvSpPr>
          <p:nvPr>
            <p:ph type="ftr" sz="quarter" idx="3"/>
          </p:nvPr>
        </p:nvSpPr>
        <p:spPr>
          <a:xfrm>
            <a:off x="2525713" y="6440488"/>
            <a:ext cx="3824287"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a:solidFill>
                  <a:srgbClr val="222221"/>
                </a:solidFill>
                <a:latin typeface="Gill Sans Infant Std"/>
                <a:cs typeface="Gill Sans Infant Std"/>
              </a:defRPr>
            </a:lvl1pPr>
          </a:lstStyle>
          <a:p>
            <a:pPr>
              <a:defRPr/>
            </a:pPr>
            <a:r>
              <a:rPr lang="en-US">
                <a:ea typeface="MS PGothic" pitchFamily="34" charset="-128"/>
              </a:rPr>
              <a:t>FORMACIÓN DEL IYCF-E: EXPLORANDO OPCIONES DE ALIMENTACIÓN MÁS SEGURAS</a:t>
            </a:r>
            <a:endParaRPr lang="en-US" dirty="0">
              <a:ea typeface="MS PGothic" pitchFamily="34" charset="-128"/>
            </a:endParaRPr>
          </a:p>
        </p:txBody>
      </p:sp>
      <p:sp>
        <p:nvSpPr>
          <p:cNvPr id="6" name="Slide Number Placeholder 5"/>
          <p:cNvSpPr>
            <a:spLocks noGrp="1"/>
          </p:cNvSpPr>
          <p:nvPr>
            <p:ph type="sldNum" sz="quarter" idx="4"/>
          </p:nvPr>
        </p:nvSpPr>
        <p:spPr>
          <a:xfrm>
            <a:off x="8029575" y="6440488"/>
            <a:ext cx="7747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000" b="0" i="0">
                <a:solidFill>
                  <a:srgbClr val="222221"/>
                </a:solidFill>
                <a:latin typeface="Gill Sans Infant Std"/>
                <a:cs typeface="Gill Sans Infant Std"/>
              </a:defRPr>
            </a:lvl1pPr>
          </a:lstStyle>
          <a:p>
            <a:pPr>
              <a:defRPr/>
            </a:pPr>
            <a:fld id="{63B471D2-5EA7-43B9-BFC0-DE6A0454B28A}" type="slidenum">
              <a:rPr lang="en-US">
                <a:ea typeface="MS PGothic" pitchFamily="34" charset="-128"/>
              </a:rPr>
              <a:pPr>
                <a:defRPr/>
              </a:pPr>
              <a:t>‹#›</a:t>
            </a:fld>
            <a:endParaRPr lang="en-US" dirty="0">
              <a:ea typeface="MS PGothic" pitchFamily="34" charset="-128"/>
            </a:endParaRPr>
          </a:p>
        </p:txBody>
      </p:sp>
      <p:pic>
        <p:nvPicPr>
          <p:cNvPr id="6153" name="Picture 10" descr="Save_the_Children_logo.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3" name="Straight Connector 12"/>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6156" name="Picture 8" descr="Underscore_line.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23863" y="1123950"/>
            <a:ext cx="8305800" cy="58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43" r:id="rId1"/>
  </p:sldLayoutIdLst>
  <p:hf hdr="0" dt="0"/>
  <p:txStyles>
    <p:titleStyle>
      <a:lvl1pPr algn="l" defTabSz="457200" rtl="0" eaLnBrk="0" fontAlgn="base" hangingPunct="0">
        <a:spcBef>
          <a:spcPct val="0"/>
        </a:spcBef>
        <a:spcAft>
          <a:spcPct val="0"/>
        </a:spcAft>
        <a:defRPr sz="2500" b="1" kern="1200">
          <a:solidFill>
            <a:schemeClr val="tx1"/>
          </a:solidFill>
          <a:latin typeface="Gill Sans Infant Std"/>
          <a:ea typeface="Gill Sans Infant Std" pitchFamily="34" charset="0"/>
          <a:cs typeface="Gill Sans Infant Std"/>
        </a:defRPr>
      </a:lvl1pPr>
      <a:lvl2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2pPr>
      <a:lvl3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3pPr>
      <a:lvl4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4pPr>
      <a:lvl5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5pPr>
      <a:lvl6pPr marL="4572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6pPr>
      <a:lvl7pPr marL="9144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7pPr>
      <a:lvl8pPr marL="13716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8pPr>
      <a:lvl9pPr marL="18288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9pPr>
    </p:titleStyle>
    <p:bodyStyle>
      <a:lvl1pPr algn="l" defTabSz="457200" rtl="0" eaLnBrk="0" fontAlgn="base" hangingPunct="0">
        <a:spcBef>
          <a:spcPct val="0"/>
        </a:spcBef>
        <a:spcAft>
          <a:spcPts val="600"/>
        </a:spcAft>
        <a:buFont typeface="Arial" pitchFamily="34" charset="0"/>
        <a:defRPr b="1" kern="1200">
          <a:solidFill>
            <a:schemeClr val="tx2"/>
          </a:solidFill>
          <a:latin typeface="Gill Sans Infant Std"/>
          <a:ea typeface="Gill Sans Infant Std" pitchFamily="34" charset="0"/>
          <a:cs typeface="Gill Sans Infant Std"/>
        </a:defRPr>
      </a:lvl1pPr>
      <a:lvl2pPr algn="l" defTabSz="457200" rtl="0" eaLnBrk="0" fontAlgn="base" hangingPunct="0">
        <a:spcBef>
          <a:spcPct val="0"/>
        </a:spcBef>
        <a:spcAft>
          <a:spcPts val="600"/>
        </a:spcAft>
        <a:buFont typeface="Arial" pitchFamily="34" charset="0"/>
        <a:defRPr sz="1500" kern="1200">
          <a:solidFill>
            <a:schemeClr val="tx1"/>
          </a:solidFill>
          <a:latin typeface="Gill Sans Infant Std"/>
          <a:ea typeface="Gill Sans Infant Std" pitchFamily="34" charset="0"/>
          <a:cs typeface="Gill Sans Infant Std"/>
        </a:defRPr>
      </a:lvl2pPr>
      <a:lvl3pPr marL="266700" indent="-266700" algn="l" defTabSz="457200" rtl="0" eaLnBrk="0" fontAlgn="base" hangingPunct="0">
        <a:spcBef>
          <a:spcPct val="0"/>
        </a:spcBef>
        <a:spcAft>
          <a:spcPts val="600"/>
        </a:spcAft>
        <a:buClr>
          <a:schemeClr val="tx2"/>
        </a:buClr>
        <a:buFont typeface="Arial" pitchFamily="34" charset="0"/>
        <a:buChar char="•"/>
        <a:defRPr sz="1400" kern="1200">
          <a:solidFill>
            <a:schemeClr val="tx1"/>
          </a:solidFill>
          <a:latin typeface="Gill Sans Infant Std"/>
          <a:ea typeface="Gill Sans Infant Std" pitchFamily="34" charset="0"/>
          <a:cs typeface="Gill Sans Infant Std"/>
        </a:defRPr>
      </a:lvl3pPr>
      <a:lvl4pPr marL="541338" indent="-274638" algn="l" defTabSz="457200" rtl="0" eaLnBrk="0" fontAlgn="base" hangingPunct="0">
        <a:spcBef>
          <a:spcPct val="0"/>
        </a:spcBef>
        <a:spcAft>
          <a:spcPts val="600"/>
        </a:spcAft>
        <a:buFont typeface="Arial" pitchFamily="34" charset="0"/>
        <a:buChar char="–"/>
        <a:defRPr sz="1300" kern="1200">
          <a:solidFill>
            <a:schemeClr val="tx1"/>
          </a:solidFill>
          <a:latin typeface="Gill Sans Infant Std"/>
          <a:ea typeface="Gill Sans Infant Std" pitchFamily="34" charset="0"/>
          <a:cs typeface="Gill Sans Infant Std"/>
        </a:defRPr>
      </a:lvl4pPr>
      <a:lvl5pPr marL="808038" indent="-266700" algn="l" defTabSz="457200" rtl="0" eaLnBrk="0" fontAlgn="base" hangingPunct="0">
        <a:spcBef>
          <a:spcPct val="0"/>
        </a:spcBef>
        <a:spcAft>
          <a:spcPts val="600"/>
        </a:spcAft>
        <a:buClr>
          <a:schemeClr val="tx2"/>
        </a:buClr>
        <a:buFont typeface="Arial" pitchFamily="34" charset="0"/>
        <a:buChar char="•"/>
        <a:defRPr sz="1200" kern="1200">
          <a:solidFill>
            <a:schemeClr val="tx1"/>
          </a:solidFill>
          <a:latin typeface="Gill Sans Infant Std"/>
          <a:ea typeface="Gill Sans Infant Std" pitchFamily="34" charset="0"/>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dirty="0">
              <a:solidFill>
                <a:srgbClr val="FFFFFF"/>
              </a:solidFill>
            </a:endParaRPr>
          </a:p>
        </p:txBody>
      </p:sp>
      <p:sp>
        <p:nvSpPr>
          <p:cNvPr id="8" name="Rectangle 7"/>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dirty="0">
              <a:solidFill>
                <a:srgbClr val="FFFFFF"/>
              </a:solidFill>
            </a:endParaRPr>
          </a:p>
        </p:txBody>
      </p:sp>
      <p:sp>
        <p:nvSpPr>
          <p:cNvPr id="10244" name="Title Placeholder 1"/>
          <p:cNvSpPr>
            <a:spLocks noGrp="1"/>
          </p:cNvSpPr>
          <p:nvPr>
            <p:ph type="title"/>
          </p:nvPr>
        </p:nvSpPr>
        <p:spPr bwMode="auto">
          <a:xfrm>
            <a:off x="423863" y="203200"/>
            <a:ext cx="8283575" cy="506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GB" altLang="en-US"/>
              <a:t>Haga clic para editar el estilo del título del Patrón</a:t>
            </a:r>
            <a:endParaRPr lang="en-US" altLang="en-US"/>
          </a:p>
        </p:txBody>
      </p:sp>
      <p:sp>
        <p:nvSpPr>
          <p:cNvPr id="10245" name="Text Placeholder 2"/>
          <p:cNvSpPr>
            <a:spLocks noGrp="1"/>
          </p:cNvSpPr>
          <p:nvPr>
            <p:ph type="body" idx="1"/>
          </p:nvPr>
        </p:nvSpPr>
        <p:spPr bwMode="auto">
          <a:xfrm>
            <a:off x="431800" y="1600200"/>
            <a:ext cx="8275638" cy="4706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a:p>
            <a:pPr lvl="4"/>
            <a:r>
              <a:rPr lang="en-GB" altLang="en-US"/>
              <a:t>Quinto nivel</a:t>
            </a:r>
            <a:endParaRPr lang="en-US" altLang="en-US"/>
          </a:p>
        </p:txBody>
      </p:sp>
      <p:sp>
        <p:nvSpPr>
          <p:cNvPr id="4" name="Date Placeholder 3"/>
          <p:cNvSpPr>
            <a:spLocks noGrp="1"/>
          </p:cNvSpPr>
          <p:nvPr>
            <p:ph type="dt" sz="half" idx="2"/>
          </p:nvPr>
        </p:nvSpPr>
        <p:spPr>
          <a:xfrm>
            <a:off x="6448425" y="6440488"/>
            <a:ext cx="158115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dirty="0">
                <a:solidFill>
                  <a:srgbClr val="222221"/>
                </a:solidFill>
                <a:latin typeface="Gill Sans Infant Std"/>
                <a:cs typeface="Gill Sans Infant Std"/>
              </a:defRPr>
            </a:lvl1pPr>
          </a:lstStyle>
          <a:p>
            <a:pPr>
              <a:defRPr/>
            </a:pPr>
            <a:r>
              <a:rPr lang="en-US">
                <a:ea typeface="MS PGothic" pitchFamily="34" charset="-128"/>
              </a:rPr>
              <a:t>26 de abril de 2016</a:t>
            </a:r>
            <a:endParaRPr lang="en-US" dirty="0">
              <a:ea typeface="MS PGothic" pitchFamily="34" charset="-128"/>
            </a:endParaRPr>
          </a:p>
        </p:txBody>
      </p:sp>
      <p:sp>
        <p:nvSpPr>
          <p:cNvPr id="5" name="Footer Placeholder 4"/>
          <p:cNvSpPr>
            <a:spLocks noGrp="1"/>
          </p:cNvSpPr>
          <p:nvPr>
            <p:ph type="ftr" sz="quarter" idx="3"/>
          </p:nvPr>
        </p:nvSpPr>
        <p:spPr>
          <a:xfrm>
            <a:off x="2525713" y="6440488"/>
            <a:ext cx="3824287"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dirty="0">
                <a:solidFill>
                  <a:srgbClr val="222221"/>
                </a:solidFill>
                <a:latin typeface="Gill Sans Infant Std"/>
                <a:cs typeface="Gill Sans Infant Std"/>
              </a:defRPr>
            </a:lvl1pPr>
          </a:lstStyle>
          <a:p>
            <a:pPr>
              <a:defRPr/>
            </a:pPr>
            <a:r>
              <a:rPr lang="en-US">
                <a:ea typeface="MS PGothic" pitchFamily="34" charset="-128"/>
              </a:rPr>
              <a:t>FORMACIÓN DEL IYCF-E: EXPLORANDO OPCIONES DE ALIMENTACIÓN MÁS SEGURAS</a:t>
            </a:r>
            <a:endParaRPr lang="en-US" dirty="0">
              <a:ea typeface="MS PGothic" pitchFamily="34" charset="-128"/>
            </a:endParaRPr>
          </a:p>
        </p:txBody>
      </p:sp>
      <p:sp>
        <p:nvSpPr>
          <p:cNvPr id="6" name="Slide Number Placeholder 5"/>
          <p:cNvSpPr>
            <a:spLocks noGrp="1"/>
          </p:cNvSpPr>
          <p:nvPr>
            <p:ph type="sldNum" sz="quarter" idx="4"/>
          </p:nvPr>
        </p:nvSpPr>
        <p:spPr>
          <a:xfrm>
            <a:off x="8029575" y="6440488"/>
            <a:ext cx="7747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000" b="0" i="0" smtClean="0">
                <a:solidFill>
                  <a:srgbClr val="222221"/>
                </a:solidFill>
                <a:latin typeface="Gill Sans Infant Std"/>
                <a:cs typeface="Gill Sans Infant Std"/>
              </a:defRPr>
            </a:lvl1pPr>
          </a:lstStyle>
          <a:p>
            <a:pPr>
              <a:defRPr/>
            </a:pPr>
            <a:fld id="{0D845E6F-D4D8-4920-A08C-F1CABE95882B}" type="slidenum">
              <a:rPr lang="en-US">
                <a:ea typeface="MS PGothic" pitchFamily="34" charset="-128"/>
              </a:rPr>
              <a:pPr>
                <a:defRPr/>
              </a:pPr>
              <a:t>‹#›</a:t>
            </a:fld>
            <a:endParaRPr lang="en-US" dirty="0">
              <a:ea typeface="MS PGothic" pitchFamily="34" charset="-128"/>
            </a:endParaRPr>
          </a:p>
        </p:txBody>
      </p:sp>
      <p:pic>
        <p:nvPicPr>
          <p:cNvPr id="10249" name="Picture 10" descr="Save_the_Children_logo.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3" name="Straight Connector 12"/>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0252" name="Picture 8" descr="Underscore_lin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423863" y="1123950"/>
            <a:ext cx="8305800" cy="58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45" r:id="rId1"/>
  </p:sldLayoutIdLst>
  <p:hf hdr="0" dt="0"/>
  <p:txStyles>
    <p:titleStyle>
      <a:lvl1pPr algn="l" defTabSz="457200" rtl="0" fontAlgn="base">
        <a:spcBef>
          <a:spcPct val="0"/>
        </a:spcBef>
        <a:spcAft>
          <a:spcPct val="0"/>
        </a:spcAft>
        <a:defRPr sz="2500" b="1" kern="1200">
          <a:solidFill>
            <a:schemeClr val="tx1"/>
          </a:solidFill>
          <a:latin typeface="Gill Sans Infant Std"/>
          <a:ea typeface="Gill Sans Infant Std" pitchFamily="34" charset="0"/>
          <a:cs typeface="Gill Sans Infant Std"/>
        </a:defRPr>
      </a:lvl1pPr>
      <a:lvl2pPr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2pPr>
      <a:lvl3pPr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3pPr>
      <a:lvl4pPr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4pPr>
      <a:lvl5pPr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5pPr>
      <a:lvl6pPr marL="4572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6pPr>
      <a:lvl7pPr marL="9144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7pPr>
      <a:lvl8pPr marL="13716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8pPr>
      <a:lvl9pPr marL="18288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9pPr>
    </p:titleStyle>
    <p:bodyStyle>
      <a:lvl1pPr algn="l" defTabSz="457200" rtl="0" fontAlgn="base">
        <a:spcBef>
          <a:spcPct val="0"/>
        </a:spcBef>
        <a:spcAft>
          <a:spcPts val="600"/>
        </a:spcAft>
        <a:buFont typeface="Arial" pitchFamily="34" charset="0"/>
        <a:defRPr b="1" kern="1200">
          <a:solidFill>
            <a:schemeClr val="tx2"/>
          </a:solidFill>
          <a:latin typeface="Gill Sans Infant Std"/>
          <a:ea typeface="Gill Sans Infant Std" pitchFamily="34" charset="0"/>
          <a:cs typeface="Gill Sans Infant Std"/>
        </a:defRPr>
      </a:lvl1pPr>
      <a:lvl2pPr algn="l" defTabSz="457200" rtl="0" fontAlgn="base">
        <a:spcBef>
          <a:spcPct val="0"/>
        </a:spcBef>
        <a:spcAft>
          <a:spcPts val="600"/>
        </a:spcAft>
        <a:buFont typeface="Arial" pitchFamily="34" charset="0"/>
        <a:defRPr sz="1500" kern="1200">
          <a:solidFill>
            <a:schemeClr val="tx1"/>
          </a:solidFill>
          <a:latin typeface="Gill Sans Infant Std"/>
          <a:ea typeface="Gill Sans Infant Std" pitchFamily="34" charset="0"/>
          <a:cs typeface="Gill Sans Infant Std"/>
        </a:defRPr>
      </a:lvl2pPr>
      <a:lvl3pPr marL="266700" indent="-266700" algn="l" defTabSz="457200" rtl="0" fontAlgn="base">
        <a:spcBef>
          <a:spcPct val="0"/>
        </a:spcBef>
        <a:spcAft>
          <a:spcPts val="600"/>
        </a:spcAft>
        <a:buClr>
          <a:schemeClr val="tx2"/>
        </a:buClr>
        <a:buFont typeface="Arial" pitchFamily="34" charset="0"/>
        <a:buChar char="•"/>
        <a:defRPr sz="1400" kern="1200">
          <a:solidFill>
            <a:schemeClr val="tx1"/>
          </a:solidFill>
          <a:latin typeface="Gill Sans Infant Std"/>
          <a:ea typeface="Gill Sans Infant Std" pitchFamily="34" charset="0"/>
          <a:cs typeface="Gill Sans Infant Std"/>
        </a:defRPr>
      </a:lvl3pPr>
      <a:lvl4pPr marL="541338" indent="-274638" algn="l" defTabSz="457200" rtl="0" fontAlgn="base">
        <a:spcBef>
          <a:spcPct val="0"/>
        </a:spcBef>
        <a:spcAft>
          <a:spcPts val="600"/>
        </a:spcAft>
        <a:buFont typeface="Arial" pitchFamily="34" charset="0"/>
        <a:buChar char="–"/>
        <a:defRPr sz="1300" kern="1200">
          <a:solidFill>
            <a:schemeClr val="tx1"/>
          </a:solidFill>
          <a:latin typeface="Gill Sans Infant Std"/>
          <a:ea typeface="Gill Sans Infant Std" pitchFamily="34" charset="0"/>
          <a:cs typeface="Gill Sans Infant Std"/>
        </a:defRPr>
      </a:lvl4pPr>
      <a:lvl5pPr marL="808038" indent="-266700" algn="l" defTabSz="457200" rtl="0" fontAlgn="base">
        <a:spcBef>
          <a:spcPct val="0"/>
        </a:spcBef>
        <a:spcAft>
          <a:spcPts val="600"/>
        </a:spcAft>
        <a:buClr>
          <a:schemeClr val="tx2"/>
        </a:buClr>
        <a:buFont typeface="Arial" pitchFamily="34" charset="0"/>
        <a:buChar char="•"/>
        <a:defRPr sz="1200" kern="1200">
          <a:solidFill>
            <a:schemeClr val="tx1"/>
          </a:solidFill>
          <a:latin typeface="Gill Sans Infant Std"/>
          <a:ea typeface="Gill Sans Infant Std" pitchFamily="34" charset="0"/>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33.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hyperlink" Target="https://www.sikana.tv/en-gb/video/utiliser-un-dispositif-d-aide-a-l-allaitement" TargetMode="External"/><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hyperlink" Target="https://globalhealthmedia.org/portfolio-items/how-to-express-breastmilk/?portfolioID=5623" TargetMode="External"/><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hyperlink" Target="https://www.sikana.tv/en-gb/video/donner-du-lait-a-la-tasse" TargetMode="External"/><Relationship Id="rId2" Type="http://schemas.openxmlformats.org/officeDocument/2006/relationships/notesSlide" Target="../notesSlides/notesSlide22.xml"/><Relationship Id="rId1" Type="http://schemas.openxmlformats.org/officeDocument/2006/relationships/slideLayout" Target="../slideLayouts/slideLayout22.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DCCA84-4706-504D-96D9-E00F8ED080D3}"/>
              </a:ext>
            </a:extLst>
          </p:cNvPr>
          <p:cNvSpPr txBox="1"/>
          <p:nvPr/>
        </p:nvSpPr>
        <p:spPr>
          <a:xfrm>
            <a:off x="7380312" y="6240273"/>
            <a:ext cx="864096" cy="123111"/>
          </a:xfrm>
          <a:prstGeom prst="rect">
            <a:avLst/>
          </a:prstGeom>
          <a:noFill/>
        </p:spPr>
        <p:txBody>
          <a:bodyPr wrap="square" lIns="0" tIns="0" rIns="0" bIns="0" rtlCol="0">
            <a:spAutoFit/>
          </a:bodyPr>
          <a:lstStyle/>
          <a:p>
            <a:r>
              <a:rPr lang="en-US" sz="800" dirty="0">
                <a:latin typeface="Gill Sans Infant Std"/>
                <a:cs typeface="Gill Sans Infant Std"/>
              </a:rPr>
              <a:t>Save the Children</a:t>
            </a:r>
          </a:p>
        </p:txBody>
      </p:sp>
      <p:pic>
        <p:nvPicPr>
          <p:cNvPr id="6" name="Imagen 12">
            <a:extLst>
              <a:ext uri="{FF2B5EF4-FFF2-40B4-BE49-F238E27FC236}">
                <a16:creationId xmlns:a16="http://schemas.microsoft.com/office/drawing/2014/main" id="{0F610526-BED4-4605-81A7-6D0A02E514E6}"/>
              </a:ext>
            </a:extLst>
          </p:cNvPr>
          <p:cNvPicPr>
            <a:picLocks noChangeAspect="1"/>
          </p:cNvPicPr>
          <p:nvPr/>
        </p:nvPicPr>
        <p:blipFill rotWithShape="1">
          <a:blip r:embed="rId3" cstate="print">
            <a:alphaModFix amt="90000"/>
            <a:extLst>
              <a:ext uri="{28A0092B-C50C-407E-A947-70E740481C1C}">
                <a14:useLocalDpi xmlns:a14="http://schemas.microsoft.com/office/drawing/2010/main" val="0"/>
              </a:ext>
            </a:extLst>
          </a:blip>
          <a:srcRect l="12450" t="10615"/>
          <a:stretch/>
        </p:blipFill>
        <p:spPr>
          <a:xfrm>
            <a:off x="1108282" y="2073380"/>
            <a:ext cx="7136126" cy="4798704"/>
          </a:xfrm>
          <a:prstGeom prst="rect">
            <a:avLst/>
          </a:prstGeom>
        </p:spPr>
      </p:pic>
      <p:sp>
        <p:nvSpPr>
          <p:cNvPr id="76803" name="Title 4"/>
          <p:cNvSpPr>
            <a:spLocks noGrp="1"/>
          </p:cNvSpPr>
          <p:nvPr>
            <p:ph type="ctrTitle"/>
          </p:nvPr>
        </p:nvSpPr>
        <p:spPr>
          <a:xfrm>
            <a:off x="629005" y="756027"/>
            <a:ext cx="8075613" cy="1198563"/>
          </a:xfrm>
        </p:spPr>
        <p:txBody>
          <a:bodyPr>
            <a:noAutofit/>
          </a:bodyPr>
          <a:lstStyle/>
          <a:p>
            <a:pPr eaLnBrk="1" hangingPunct="1"/>
            <a:r>
              <a:rPr lang="en-GB" altLang="en-US" sz="3600" b="1" dirty="0">
                <a:ea typeface="Trade Gothic LT Com Cn" pitchFamily="34" charset="0"/>
              </a:rPr>
              <a:t>EXPLORAR OPCIONES DE ALIMENTACIÓN ALERNATIVAS MÁS SEGURAS</a:t>
            </a:r>
            <a:endParaRPr lang="en-US" altLang="en-US" sz="3600" b="1" dirty="0">
              <a:ea typeface="Trade Gothic LT Com Cn" pitchFamily="34" charset="0"/>
            </a:endParaRPr>
          </a:p>
        </p:txBody>
      </p:sp>
      <p:pic>
        <p:nvPicPr>
          <p:cNvPr id="76805" name="Picture 7" descr="Red_circl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563888" y="2115350"/>
            <a:ext cx="5061706" cy="51613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normAutofit/>
          </a:bodyPr>
          <a:lstStyle/>
          <a:p>
            <a:r>
              <a:rPr lang="en-US" altLang="en-US" dirty="0"/>
              <a:t>Relactación</a:t>
            </a:r>
            <a:endParaRPr lang="en-GB" b="1" dirty="0"/>
          </a:p>
        </p:txBody>
      </p:sp>
      <p:sp>
        <p:nvSpPr>
          <p:cNvPr id="19458" name="Content Placeholder 2"/>
          <p:cNvSpPr>
            <a:spLocks noGrp="1"/>
          </p:cNvSpPr>
          <p:nvPr>
            <p:ph idx="1"/>
          </p:nvPr>
        </p:nvSpPr>
        <p:spPr/>
        <p:txBody>
          <a:bodyPr/>
          <a:lstStyle/>
          <a:p>
            <a:endParaRPr lang="en-GB" sz="2400" b="1" dirty="0"/>
          </a:p>
          <a:p>
            <a:endParaRPr lang="en-GB" sz="2400" b="1"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15616" y="1340768"/>
            <a:ext cx="2482147" cy="502057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6150" name="Picture 6" descr="C:\Users\Christine Fernandes\Desktop\Relactation.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282232" y="1625036"/>
            <a:ext cx="4425042" cy="4400041"/>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Text Placeholder 2"/>
          <p:cNvSpPr txBox="1">
            <a:spLocks/>
          </p:cNvSpPr>
          <p:nvPr/>
        </p:nvSpPr>
        <p:spPr>
          <a:xfrm>
            <a:off x="440695" y="748012"/>
            <a:ext cx="8282151" cy="363537"/>
          </a:xfrm>
          <a:prstGeom prst="rect">
            <a:avLst/>
          </a:prstGeom>
        </p:spPr>
        <p:txBody>
          <a:bodyPr vert="horz" lIns="0" tIns="0" rIns="0" bIns="0" rtlCol="0">
            <a:noAutofit/>
          </a:bodyPr>
          <a:lstStyle>
            <a:lvl1pPr marL="0" indent="0" algn="l" defTabSz="457200" rtl="0" eaLnBrk="1" latinLnBrk="0" hangingPunct="1">
              <a:spcBef>
                <a:spcPts val="0"/>
              </a:spcBef>
              <a:spcAft>
                <a:spcPts val="600"/>
              </a:spcAft>
              <a:buFont typeface="Arial"/>
              <a:buNone/>
              <a:defRPr sz="2500" b="0" i="0" kern="1200">
                <a:solidFill>
                  <a:srgbClr val="222221"/>
                </a:solidFill>
                <a:latin typeface="Gill Sans Infant Std"/>
                <a:ea typeface="+mn-ea"/>
                <a:cs typeface="Gill Sans Infant Std"/>
              </a:defRPr>
            </a:lvl1pPr>
            <a:lvl2pPr marL="0" indent="0" algn="l" defTabSz="457200" rtl="0" eaLnBrk="1" latinLnBrk="0" hangingPunct="1">
              <a:spcBef>
                <a:spcPts val="0"/>
              </a:spcBef>
              <a:spcAft>
                <a:spcPts val="600"/>
              </a:spcAft>
              <a:buFont typeface="Arial"/>
              <a:buNone/>
              <a:defRPr sz="2500" b="0" i="0" kern="1200">
                <a:solidFill>
                  <a:schemeClr val="tx1"/>
                </a:solidFill>
                <a:latin typeface="Gill Sans Infant Std"/>
                <a:ea typeface="+mn-ea"/>
                <a:cs typeface="Gill Sans Infant Std"/>
              </a:defRPr>
            </a:lvl2pPr>
            <a:lvl3pPr marL="0" indent="0" algn="l" defTabSz="457200" rtl="0" eaLnBrk="1" latinLnBrk="0" hangingPunct="1">
              <a:spcBef>
                <a:spcPts val="0"/>
              </a:spcBef>
              <a:spcAft>
                <a:spcPts val="600"/>
              </a:spcAft>
              <a:buClr>
                <a:schemeClr val="tx2"/>
              </a:buClr>
              <a:buFont typeface="Arial"/>
              <a:buNone/>
              <a:defRPr sz="2500" b="0" i="0" kern="1200">
                <a:solidFill>
                  <a:schemeClr val="tx1"/>
                </a:solidFill>
                <a:latin typeface="Gill Sans Infant Std"/>
                <a:ea typeface="+mn-ea"/>
                <a:cs typeface="Gill Sans Infant Std"/>
              </a:defRPr>
            </a:lvl3pPr>
            <a:lvl4pPr marL="0" indent="0" algn="l" defTabSz="457200" rtl="0" eaLnBrk="1" latinLnBrk="0" hangingPunct="1">
              <a:spcBef>
                <a:spcPts val="0"/>
              </a:spcBef>
              <a:spcAft>
                <a:spcPts val="600"/>
              </a:spcAft>
              <a:buFont typeface="Arial"/>
              <a:buNone/>
              <a:defRPr sz="2500" b="0" i="0" kern="1200">
                <a:solidFill>
                  <a:schemeClr val="tx1"/>
                </a:solidFill>
                <a:latin typeface="Gill Sans Infant Std"/>
                <a:ea typeface="+mn-ea"/>
                <a:cs typeface="Gill Sans Infant Std"/>
              </a:defRPr>
            </a:lvl4pPr>
            <a:lvl5pPr marL="0" indent="0" algn="l" defTabSz="457200" rtl="0" eaLnBrk="1" latinLnBrk="0" hangingPunct="1">
              <a:spcBef>
                <a:spcPts val="0"/>
              </a:spcBef>
              <a:spcAft>
                <a:spcPts val="600"/>
              </a:spcAft>
              <a:buClr>
                <a:schemeClr val="tx2"/>
              </a:buClr>
              <a:buFont typeface="Arial"/>
              <a:buNone/>
              <a:defRPr sz="2500" b="0" i="0" kern="1200">
                <a:solidFill>
                  <a:schemeClr val="tx1"/>
                </a:solidFill>
                <a:latin typeface="Gill Sans Infant Std"/>
                <a:ea typeface="+mn-ea"/>
                <a:cs typeface="Gill Sans Infant Std"/>
              </a:defRPr>
            </a:lvl5pPr>
            <a:lvl6pPr marL="1588" indent="0" algn="l" defTabSz="457200" rtl="0" eaLnBrk="1" latinLnBrk="0" hangingPunct="1">
              <a:spcBef>
                <a:spcPct val="20000"/>
              </a:spcBef>
              <a:buFont typeface="Arial"/>
              <a:buNone/>
              <a:defRPr sz="2500" b="0" i="0" kern="1200">
                <a:solidFill>
                  <a:schemeClr val="tx1"/>
                </a:solidFill>
                <a:latin typeface="Gill Sans Infant MT"/>
                <a:ea typeface="+mn-ea"/>
                <a:cs typeface="Gill Sans Infant MT"/>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solidFill>
                  <a:schemeClr val="tx1"/>
                </a:solidFill>
              </a:rPr>
              <a:t>Métodos de ejemplo (continuación</a:t>
            </a:r>
            <a:r>
              <a:rPr lang="en-GB" sz="2400" dirty="0">
                <a:solidFill>
                  <a:schemeClr val="tx1"/>
                </a:solidFill>
                <a:latin typeface="Gill Sans MT" panose="020B0502020104020203" pitchFamily="34" charset="0"/>
              </a:rPr>
              <a:t>)</a:t>
            </a:r>
          </a:p>
          <a:p>
            <a:endParaRPr lang="en-GB" sz="2400" dirty="0">
              <a:solidFill>
                <a:schemeClr val="tx1"/>
              </a:solidFill>
              <a:latin typeface="Gill Sans MT" panose="020B0502020104020203" pitchFamily="34" charset="0"/>
            </a:endParaRPr>
          </a:p>
        </p:txBody>
      </p:sp>
      <p:sp>
        <p:nvSpPr>
          <p:cNvPr id="4" name="Footer Placeholder 3"/>
          <p:cNvSpPr>
            <a:spLocks noGrp="1"/>
          </p:cNvSpPr>
          <p:nvPr>
            <p:ph type="ftr" sz="quarter" idx="11"/>
          </p:nvPr>
        </p:nvSpPr>
        <p:spPr/>
        <p:txBody>
          <a:bodyPr/>
          <a:lstStyle/>
          <a:p>
            <a:r>
              <a:rPr lang="en-US"/>
              <a:t>FORMACIÓN DEL IYCF-E: EXPLORANDO OPCIONES DE ALIMENTACIÓN MÁS SEGURAS</a:t>
            </a:r>
            <a:endParaRPr lang="en-US" dirty="0"/>
          </a:p>
        </p:txBody>
      </p:sp>
      <p:sp>
        <p:nvSpPr>
          <p:cNvPr id="5" name="Slide Number Placeholder 4"/>
          <p:cNvSpPr>
            <a:spLocks noGrp="1"/>
          </p:cNvSpPr>
          <p:nvPr>
            <p:ph type="sldNum" sz="quarter" idx="12"/>
          </p:nvPr>
        </p:nvSpPr>
        <p:spPr/>
        <p:txBody>
          <a:bodyPr/>
          <a:lstStyle/>
          <a:p>
            <a:fld id="{C3FDE51E-0052-334C-A4B2-C567FE9F326F}" type="slidenum">
              <a:rPr lang="en-US" smtClean="0"/>
              <a:t>10</a:t>
            </a:fld>
            <a:endParaRPr lang="en-US" dirty="0"/>
          </a:p>
        </p:txBody>
      </p:sp>
      <p:sp>
        <p:nvSpPr>
          <p:cNvPr id="13" name="TextBox 12"/>
          <p:cNvSpPr txBox="1"/>
          <p:nvPr/>
        </p:nvSpPr>
        <p:spPr>
          <a:xfrm rot="5400000">
            <a:off x="3017570" y="4214425"/>
            <a:ext cx="4430264" cy="123111"/>
          </a:xfrm>
          <a:prstGeom prst="rect">
            <a:avLst/>
          </a:prstGeom>
          <a:noFill/>
        </p:spPr>
        <p:txBody>
          <a:bodyPr wrap="square" lIns="0" tIns="0" rIns="0" bIns="0" rtlCol="0">
            <a:spAutoFit/>
          </a:bodyPr>
          <a:lstStyle/>
          <a:p>
            <a:r>
              <a:rPr lang="en-US" sz="800" dirty="0">
                <a:solidFill>
                  <a:srgbClr val="FFFFFF"/>
                </a:solidFill>
                <a:latin typeface="Gill Sans Infant Std"/>
                <a:cs typeface="Gill Sans Infant Std"/>
              </a:rPr>
              <a:t>IFE Core Group. Módulo IFE 2. 2007</a:t>
            </a:r>
          </a:p>
        </p:txBody>
      </p:sp>
    </p:spTree>
    <p:extLst>
      <p:ext uri="{BB962C8B-B14F-4D97-AF65-F5344CB8AC3E}">
        <p14:creationId xmlns:p14="http://schemas.microsoft.com/office/powerpoint/2010/main" val="1111550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altLang="en-US" dirty="0"/>
              <a:t>Relactación</a:t>
            </a:r>
            <a:endParaRPr lang="en-GB" b="1" dirty="0"/>
          </a:p>
        </p:txBody>
      </p:sp>
      <p:sp>
        <p:nvSpPr>
          <p:cNvPr id="4" name="Content Placeholder 3"/>
          <p:cNvSpPr>
            <a:spLocks noGrp="1"/>
          </p:cNvSpPr>
          <p:nvPr>
            <p:ph idx="1"/>
          </p:nvPr>
        </p:nvSpPr>
        <p:spPr/>
        <p:txBody>
          <a:bodyPr/>
          <a:lstStyle/>
          <a:p>
            <a:pPr marL="0" indent="0" algn="ctr">
              <a:buNone/>
            </a:pPr>
            <a:endParaRPr lang="en-GB" sz="4800" b="1" dirty="0"/>
          </a:p>
          <a:p>
            <a:pPr marL="0" indent="0" algn="ctr">
              <a:buNone/>
            </a:pPr>
            <a:endParaRPr lang="en-GB" sz="4800" b="1" dirty="0"/>
          </a:p>
          <a:p>
            <a:pPr marL="0" indent="0" algn="ctr">
              <a:buNone/>
            </a:pPr>
            <a:endParaRPr lang="en-GB" sz="1000" b="1" dirty="0">
              <a:solidFill>
                <a:srgbClr val="7030A0"/>
              </a:solidFill>
            </a:endParaRPr>
          </a:p>
          <a:p>
            <a:pPr marL="0" indent="0" algn="ctr">
              <a:buNone/>
            </a:pPr>
            <a:endParaRPr lang="en-GB" sz="1100" b="1" dirty="0"/>
          </a:p>
        </p:txBody>
      </p:sp>
      <p:sp>
        <p:nvSpPr>
          <p:cNvPr id="2" name="Text Placeholder 1"/>
          <p:cNvSpPr>
            <a:spLocks noGrp="1"/>
          </p:cNvSpPr>
          <p:nvPr>
            <p:ph type="body" sz="quarter" idx="13"/>
          </p:nvPr>
        </p:nvSpPr>
        <p:spPr/>
        <p:txBody>
          <a:bodyPr/>
          <a:lstStyle/>
          <a:p>
            <a:r>
              <a:rPr lang="en-GB" dirty="0"/>
              <a:t>Video</a:t>
            </a:r>
          </a:p>
        </p:txBody>
      </p:sp>
      <p:sp>
        <p:nvSpPr>
          <p:cNvPr id="7" name="Text Placeholder 2"/>
          <p:cNvSpPr txBox="1">
            <a:spLocks/>
          </p:cNvSpPr>
          <p:nvPr/>
        </p:nvSpPr>
        <p:spPr>
          <a:xfrm>
            <a:off x="408086" y="764704"/>
            <a:ext cx="8282151" cy="363537"/>
          </a:xfrm>
          <a:prstGeom prst="rect">
            <a:avLst/>
          </a:prstGeom>
        </p:spPr>
        <p:txBody>
          <a:bodyPr vert="horz" lIns="0" tIns="0" rIns="0" bIns="0" rtlCol="0">
            <a:noAutofit/>
          </a:bodyPr>
          <a:lstStyle>
            <a:lvl1pPr marL="0" indent="0" algn="l" defTabSz="457200" rtl="0" eaLnBrk="1" latinLnBrk="0" hangingPunct="1">
              <a:spcBef>
                <a:spcPts val="0"/>
              </a:spcBef>
              <a:spcAft>
                <a:spcPts val="600"/>
              </a:spcAft>
              <a:buFont typeface="Arial"/>
              <a:buNone/>
              <a:defRPr sz="2500" b="0" i="0" kern="1200">
                <a:solidFill>
                  <a:srgbClr val="222221"/>
                </a:solidFill>
                <a:latin typeface="Gill Sans Infant Std"/>
                <a:ea typeface="+mn-ea"/>
                <a:cs typeface="Gill Sans Infant Std"/>
              </a:defRPr>
            </a:lvl1pPr>
            <a:lvl2pPr marL="0" indent="0" algn="l" defTabSz="457200" rtl="0" eaLnBrk="1" latinLnBrk="0" hangingPunct="1">
              <a:spcBef>
                <a:spcPts val="0"/>
              </a:spcBef>
              <a:spcAft>
                <a:spcPts val="600"/>
              </a:spcAft>
              <a:buFont typeface="Arial"/>
              <a:buNone/>
              <a:defRPr sz="2500" b="0" i="0" kern="1200">
                <a:solidFill>
                  <a:schemeClr val="tx1"/>
                </a:solidFill>
                <a:latin typeface="Gill Sans Infant Std"/>
                <a:ea typeface="+mn-ea"/>
                <a:cs typeface="Gill Sans Infant Std"/>
              </a:defRPr>
            </a:lvl2pPr>
            <a:lvl3pPr marL="0" indent="0" algn="l" defTabSz="457200" rtl="0" eaLnBrk="1" latinLnBrk="0" hangingPunct="1">
              <a:spcBef>
                <a:spcPts val="0"/>
              </a:spcBef>
              <a:spcAft>
                <a:spcPts val="600"/>
              </a:spcAft>
              <a:buClr>
                <a:schemeClr val="tx2"/>
              </a:buClr>
              <a:buFont typeface="Arial"/>
              <a:buNone/>
              <a:defRPr sz="2500" b="0" i="0" kern="1200">
                <a:solidFill>
                  <a:schemeClr val="tx1"/>
                </a:solidFill>
                <a:latin typeface="Gill Sans Infant Std"/>
                <a:ea typeface="+mn-ea"/>
                <a:cs typeface="Gill Sans Infant Std"/>
              </a:defRPr>
            </a:lvl3pPr>
            <a:lvl4pPr marL="0" indent="0" algn="l" defTabSz="457200" rtl="0" eaLnBrk="1" latinLnBrk="0" hangingPunct="1">
              <a:spcBef>
                <a:spcPts val="0"/>
              </a:spcBef>
              <a:spcAft>
                <a:spcPts val="600"/>
              </a:spcAft>
              <a:buFont typeface="Arial"/>
              <a:buNone/>
              <a:defRPr sz="2500" b="0" i="0" kern="1200">
                <a:solidFill>
                  <a:schemeClr val="tx1"/>
                </a:solidFill>
                <a:latin typeface="Gill Sans Infant Std"/>
                <a:ea typeface="+mn-ea"/>
                <a:cs typeface="Gill Sans Infant Std"/>
              </a:defRPr>
            </a:lvl4pPr>
            <a:lvl5pPr marL="0" indent="0" algn="l" defTabSz="457200" rtl="0" eaLnBrk="1" latinLnBrk="0" hangingPunct="1">
              <a:spcBef>
                <a:spcPts val="0"/>
              </a:spcBef>
              <a:spcAft>
                <a:spcPts val="600"/>
              </a:spcAft>
              <a:buClr>
                <a:schemeClr val="tx2"/>
              </a:buClr>
              <a:buFont typeface="Arial"/>
              <a:buNone/>
              <a:defRPr sz="2500" b="0" i="0" kern="1200">
                <a:solidFill>
                  <a:schemeClr val="tx1"/>
                </a:solidFill>
                <a:latin typeface="Gill Sans Infant Std"/>
                <a:ea typeface="+mn-ea"/>
                <a:cs typeface="Gill Sans Infant Std"/>
              </a:defRPr>
            </a:lvl5pPr>
            <a:lvl6pPr marL="1588" indent="0" algn="l" defTabSz="457200" rtl="0" eaLnBrk="1" latinLnBrk="0" hangingPunct="1">
              <a:spcBef>
                <a:spcPct val="20000"/>
              </a:spcBef>
              <a:buFont typeface="Arial"/>
              <a:buNone/>
              <a:defRPr sz="2500" b="0" i="0" kern="1200">
                <a:solidFill>
                  <a:schemeClr val="tx1"/>
                </a:solidFill>
                <a:latin typeface="Gill Sans Infant MT"/>
                <a:ea typeface="+mn-ea"/>
                <a:cs typeface="Gill Sans Infant MT"/>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2400" dirty="0">
              <a:solidFill>
                <a:schemeClr val="tx1"/>
              </a:solidFill>
              <a:latin typeface="Gill Sans MT" panose="020B0502020104020203" pitchFamily="34" charset="0"/>
            </a:endParaRPr>
          </a:p>
        </p:txBody>
      </p:sp>
      <p:sp>
        <p:nvSpPr>
          <p:cNvPr id="5" name="Footer Placeholder 4"/>
          <p:cNvSpPr>
            <a:spLocks noGrp="1"/>
          </p:cNvSpPr>
          <p:nvPr>
            <p:ph type="ftr" sz="quarter" idx="11"/>
          </p:nvPr>
        </p:nvSpPr>
        <p:spPr/>
        <p:txBody>
          <a:bodyPr/>
          <a:lstStyle/>
          <a:p>
            <a:r>
              <a:rPr lang="en-US"/>
              <a:t>FORMACIÓN DEL IYCF-E: EXPLORANDO OPCIONES DE ALIMENTACIÓN MÁS SEGURAS</a:t>
            </a:r>
            <a:endParaRPr lang="en-US" dirty="0"/>
          </a:p>
        </p:txBody>
      </p:sp>
      <p:sp>
        <p:nvSpPr>
          <p:cNvPr id="8" name="Slide Number Placeholder 7"/>
          <p:cNvSpPr>
            <a:spLocks noGrp="1"/>
          </p:cNvSpPr>
          <p:nvPr>
            <p:ph type="sldNum" sz="quarter" idx="12"/>
          </p:nvPr>
        </p:nvSpPr>
        <p:spPr/>
        <p:txBody>
          <a:bodyPr/>
          <a:lstStyle/>
          <a:p>
            <a:fld id="{C3FDE51E-0052-334C-A4B2-C567FE9F326F}" type="slidenum">
              <a:rPr lang="en-US" smtClean="0"/>
              <a:t>11</a:t>
            </a:fld>
            <a:endParaRPr lang="en-US" dirty="0"/>
          </a:p>
        </p:txBody>
      </p:sp>
      <p:pic>
        <p:nvPicPr>
          <p:cNvPr id="9" name="Picture 8">
            <a:hlinkClick r:id="rId3"/>
            <a:extLst>
              <a:ext uri="{FF2B5EF4-FFF2-40B4-BE49-F238E27FC236}">
                <a16:creationId xmlns:a16="http://schemas.microsoft.com/office/drawing/2014/main" id="{0BCCD5E6-E830-6C40-8E6D-C28BF98FC8B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1314" y="1565112"/>
            <a:ext cx="8229600" cy="4673600"/>
          </a:xfrm>
          <a:prstGeom prst="rect">
            <a:avLst/>
          </a:prstGeom>
        </p:spPr>
      </p:pic>
    </p:spTree>
    <p:extLst>
      <p:ext uri="{BB962C8B-B14F-4D97-AF65-F5344CB8AC3E}">
        <p14:creationId xmlns:p14="http://schemas.microsoft.com/office/powerpoint/2010/main" val="1662297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normAutofit/>
          </a:bodyPr>
          <a:lstStyle/>
          <a:p>
            <a:r>
              <a:rPr lang="en-US" altLang="en-US" dirty="0"/>
              <a:t>Relactación</a:t>
            </a:r>
            <a:endParaRPr lang="en-GB" b="1" dirty="0"/>
          </a:p>
        </p:txBody>
      </p:sp>
      <p:sp>
        <p:nvSpPr>
          <p:cNvPr id="4" name="Content Placeholder 3"/>
          <p:cNvSpPr>
            <a:spLocks noGrp="1"/>
          </p:cNvSpPr>
          <p:nvPr>
            <p:ph idx="1"/>
          </p:nvPr>
        </p:nvSpPr>
        <p:spPr>
          <a:xfrm>
            <a:off x="431147" y="1268760"/>
            <a:ext cx="8276127" cy="4706938"/>
          </a:xfrm>
        </p:spPr>
        <p:txBody>
          <a:bodyPr/>
          <a:lstStyle/>
          <a:p>
            <a:pPr marL="342900" indent="-342900">
              <a:buClr>
                <a:schemeClr val="tx2"/>
              </a:buClr>
              <a:buFont typeface="Arial" panose="020B0604020202020204" pitchFamily="34" charset="0"/>
              <a:buChar char="•"/>
            </a:pPr>
            <a:r>
              <a:rPr lang="en-GB" sz="2000" b="0" dirty="0">
                <a:solidFill>
                  <a:schemeClr val="tx1"/>
                </a:solidFill>
                <a:latin typeface="Gill Sans Infant MT"/>
              </a:rPr>
              <a:t>Apoyo a la comunidad</a:t>
            </a:r>
          </a:p>
          <a:p>
            <a:pPr marL="342900" indent="-342900">
              <a:buClr>
                <a:schemeClr val="tx2"/>
              </a:buClr>
              <a:buFont typeface="Arial" panose="020B0604020202020204" pitchFamily="34" charset="0"/>
              <a:buChar char="•"/>
            </a:pPr>
            <a:r>
              <a:rPr lang="en-GB" sz="2000" b="0" dirty="0">
                <a:solidFill>
                  <a:schemeClr val="tx1"/>
                </a:solidFill>
                <a:latin typeface="Gill Sans Infant MT"/>
              </a:rPr>
              <a:t>Ofrézcale el pecho siempre que el bebé muestre interés en amamantar cualquier cosa</a:t>
            </a:r>
          </a:p>
          <a:p>
            <a:pPr marL="342900" indent="-342900">
              <a:buClr>
                <a:schemeClr val="tx2"/>
              </a:buClr>
              <a:buFont typeface="Arial" panose="020B0604020202020204" pitchFamily="34" charset="0"/>
              <a:buChar char="•"/>
            </a:pPr>
            <a:r>
              <a:rPr lang="en-GB" sz="2000" b="0" dirty="0">
                <a:solidFill>
                  <a:schemeClr val="tx1"/>
                </a:solidFill>
                <a:latin typeface="Gill Sans Infant MT"/>
              </a:rPr>
              <a:t>Extractor de leche/expresión de manos + masaje de senos</a:t>
            </a:r>
          </a:p>
          <a:p>
            <a:pPr marL="342900" indent="-342900">
              <a:buClr>
                <a:schemeClr val="tx2"/>
              </a:buClr>
              <a:buFont typeface="Arial" panose="020B0604020202020204" pitchFamily="34" charset="0"/>
              <a:buChar char="•"/>
            </a:pPr>
            <a:r>
              <a:rPr lang="en-GB" sz="2000" b="0" dirty="0">
                <a:solidFill>
                  <a:schemeClr val="tx1"/>
                </a:solidFill>
                <a:latin typeface="Gill Sans Infant MT"/>
              </a:rPr>
              <a:t>Exprimir con más frecuencia de lo que su bebé se alimenta y se saca la leche durante la noche </a:t>
            </a:r>
          </a:p>
          <a:p>
            <a:pPr marL="342900" indent="-342900">
              <a:buClr>
                <a:schemeClr val="tx2"/>
              </a:buClr>
              <a:buFont typeface="Arial" panose="020B0604020202020204" pitchFamily="34" charset="0"/>
              <a:buChar char="•"/>
            </a:pPr>
            <a:r>
              <a:rPr lang="en-GB" sz="2000" b="0" dirty="0">
                <a:solidFill>
                  <a:schemeClr val="tx1"/>
                </a:solidFill>
                <a:latin typeface="Gill Sans Infant MT"/>
              </a:rPr>
              <a:t>Cuidado piel a piel o Canguro</a:t>
            </a:r>
          </a:p>
          <a:p>
            <a:pPr marL="342900" indent="-342900">
              <a:buClr>
                <a:schemeClr val="tx2"/>
              </a:buClr>
              <a:buFont typeface="Arial" panose="020B0604020202020204" pitchFamily="34" charset="0"/>
              <a:buChar char="•"/>
            </a:pPr>
            <a:r>
              <a:rPr lang="en-GB" sz="2000" b="0" dirty="0">
                <a:solidFill>
                  <a:schemeClr val="tx1"/>
                </a:solidFill>
                <a:latin typeface="Gill Sans Infant MT"/>
              </a:rPr>
              <a:t>Agua potable y descanso</a:t>
            </a:r>
          </a:p>
          <a:p>
            <a:pPr marL="342900" indent="-342900">
              <a:buClr>
                <a:schemeClr val="tx2"/>
              </a:buClr>
              <a:buFont typeface="Arial" panose="020B0604020202020204" pitchFamily="34" charset="0"/>
              <a:buChar char="•"/>
            </a:pPr>
            <a:r>
              <a:rPr lang="en-GB" sz="2000" b="0" dirty="0">
                <a:solidFill>
                  <a:schemeClr val="tx1"/>
                </a:solidFill>
                <a:latin typeface="Gill Sans Infant MT"/>
              </a:rPr>
              <a:t>BF cuando la madre y el bebé se sienten más descansados (generalmente por la mañana).</a:t>
            </a:r>
          </a:p>
          <a:p>
            <a:endParaRPr lang="en-GB" sz="2000" b="0" dirty="0">
              <a:solidFill>
                <a:schemeClr val="tx1"/>
              </a:solidFill>
              <a:latin typeface="Gill Sans Infant MT"/>
            </a:endParaRPr>
          </a:p>
          <a:p>
            <a:pPr marL="0" indent="0">
              <a:buNone/>
            </a:pPr>
            <a:endParaRPr lang="en-GB" sz="2000" b="0" dirty="0">
              <a:solidFill>
                <a:schemeClr val="tx1"/>
              </a:solidFill>
              <a:latin typeface="Gill Sans Infant MT"/>
            </a:endParaRPr>
          </a:p>
        </p:txBody>
      </p:sp>
      <p:sp>
        <p:nvSpPr>
          <p:cNvPr id="3" name="Text Placeholder 2"/>
          <p:cNvSpPr>
            <a:spLocks noGrp="1"/>
          </p:cNvSpPr>
          <p:nvPr>
            <p:ph type="body" sz="quarter" idx="13"/>
          </p:nvPr>
        </p:nvSpPr>
        <p:spPr>
          <a:xfrm>
            <a:off x="467544" y="764704"/>
            <a:ext cx="8282151" cy="363537"/>
          </a:xfrm>
        </p:spPr>
        <p:txBody>
          <a:bodyPr/>
          <a:lstStyle/>
          <a:p>
            <a:r>
              <a:rPr lang="en-GB" dirty="0">
                <a:solidFill>
                  <a:schemeClr val="tx1"/>
                </a:solidFill>
              </a:rPr>
              <a:t>Consejos útiles</a:t>
            </a:r>
          </a:p>
          <a:p>
            <a:r>
              <a:rPr lang="en-GB" sz="2400" dirty="0">
                <a:solidFill>
                  <a:schemeClr val="tx1"/>
                </a:solidFill>
              </a:rPr>
              <a:t> </a:t>
            </a:r>
          </a:p>
        </p:txBody>
      </p:sp>
      <p:sp>
        <p:nvSpPr>
          <p:cNvPr id="2" name="Footer Placeholder 1"/>
          <p:cNvSpPr>
            <a:spLocks noGrp="1"/>
          </p:cNvSpPr>
          <p:nvPr>
            <p:ph type="ftr" sz="quarter" idx="11"/>
          </p:nvPr>
        </p:nvSpPr>
        <p:spPr/>
        <p:txBody>
          <a:bodyPr/>
          <a:lstStyle/>
          <a:p>
            <a:r>
              <a:rPr lang="en-US"/>
              <a:t>FORMACIÓN DEL IYCF-E: EXPLORANDO OPCIONES DE ALIMENTACIÓN MÁS SEGURAS</a:t>
            </a:r>
            <a:endParaRPr lang="en-US" dirty="0"/>
          </a:p>
        </p:txBody>
      </p:sp>
      <p:sp>
        <p:nvSpPr>
          <p:cNvPr id="5" name="Slide Number Placeholder 4"/>
          <p:cNvSpPr>
            <a:spLocks noGrp="1"/>
          </p:cNvSpPr>
          <p:nvPr>
            <p:ph type="sldNum" sz="quarter" idx="12"/>
          </p:nvPr>
        </p:nvSpPr>
        <p:spPr/>
        <p:txBody>
          <a:bodyPr/>
          <a:lstStyle/>
          <a:p>
            <a:fld id="{C3FDE51E-0052-334C-A4B2-C567FE9F326F}" type="slidenum">
              <a:rPr lang="en-US" smtClean="0"/>
              <a:t>12</a:t>
            </a:fld>
            <a:endParaRPr lang="en-US" dirty="0"/>
          </a:p>
        </p:txBody>
      </p:sp>
      <p:pic>
        <p:nvPicPr>
          <p:cNvPr id="6" name="Picture 5"/>
          <p:cNvPicPr>
            <a:picLocks noChangeAspect="1"/>
          </p:cNvPicPr>
          <p:nvPr/>
        </p:nvPicPr>
        <p:blipFill>
          <a:blip r:embed="rId3"/>
          <a:stretch>
            <a:fillRect/>
          </a:stretch>
        </p:blipFill>
        <p:spPr>
          <a:xfrm>
            <a:off x="3059832" y="4472484"/>
            <a:ext cx="5956300" cy="2057400"/>
          </a:xfrm>
          <a:prstGeom prst="rect">
            <a:avLst/>
          </a:prstGeom>
        </p:spPr>
      </p:pic>
      <p:sp>
        <p:nvSpPr>
          <p:cNvPr id="8" name="TextBox 7"/>
          <p:cNvSpPr txBox="1"/>
          <p:nvPr/>
        </p:nvSpPr>
        <p:spPr>
          <a:xfrm>
            <a:off x="7524328" y="6066221"/>
            <a:ext cx="1584176" cy="107722"/>
          </a:xfrm>
          <a:prstGeom prst="rect">
            <a:avLst/>
          </a:prstGeom>
          <a:noFill/>
        </p:spPr>
        <p:txBody>
          <a:bodyPr wrap="square" lIns="0" tIns="0" rIns="0" bIns="0" rtlCol="0">
            <a:spAutoFit/>
          </a:bodyPr>
          <a:lstStyle/>
          <a:p>
            <a:r>
              <a:rPr lang="en-US" sz="700" dirty="0" err="1">
                <a:latin typeface="Gill Sans Infant Std"/>
                <a:cs typeface="Gill Sans Infant Std"/>
              </a:rPr>
              <a:t>saskatoonmateriales para la lactancia materna</a:t>
            </a:r>
            <a:endParaRPr lang="en-US" sz="700" dirty="0">
              <a:latin typeface="Gill Sans Infant Std"/>
              <a:cs typeface="Gill Sans Infant Std"/>
            </a:endParaRPr>
          </a:p>
        </p:txBody>
      </p:sp>
    </p:spTree>
    <p:extLst>
      <p:ext uri="{BB962C8B-B14F-4D97-AF65-F5344CB8AC3E}">
        <p14:creationId xmlns:p14="http://schemas.microsoft.com/office/powerpoint/2010/main" val="2534083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altLang="en-US" dirty="0"/>
              <a:t>Relactación</a:t>
            </a:r>
            <a:endParaRPr lang="en-GB" b="1" dirty="0"/>
          </a:p>
        </p:txBody>
      </p:sp>
      <p:sp>
        <p:nvSpPr>
          <p:cNvPr id="5" name="Content Placeholder 4"/>
          <p:cNvSpPr>
            <a:spLocks noGrp="1"/>
          </p:cNvSpPr>
          <p:nvPr>
            <p:ph idx="1"/>
          </p:nvPr>
        </p:nvSpPr>
        <p:spPr>
          <a:xfrm>
            <a:off x="431147" y="1484784"/>
            <a:ext cx="8276127" cy="5038378"/>
          </a:xfrm>
        </p:spPr>
        <p:txBody>
          <a:bodyPr>
            <a:noAutofit/>
          </a:bodyPr>
          <a:lstStyle/>
          <a:p>
            <a:pPr marL="457200" indent="-457200">
              <a:buClr>
                <a:schemeClr val="tx2"/>
              </a:buClr>
              <a:buFont typeface="Arial" panose="020B0604020202020204" pitchFamily="34" charset="0"/>
              <a:buChar char="•"/>
            </a:pPr>
            <a:r>
              <a:rPr lang="en-GB" sz="2400" b="0" dirty="0">
                <a:solidFill>
                  <a:schemeClr val="tx1"/>
                </a:solidFill>
              </a:rPr>
              <a:t>Anticipe el hambre del bebé y prepárese </a:t>
            </a:r>
            <a:r>
              <a:rPr lang="en-GB" sz="2400" b="0" i="1" dirty="0">
                <a:solidFill>
                  <a:schemeClr val="tx1"/>
                </a:solidFill>
              </a:rPr>
              <a:t>antes de que</a:t>
            </a:r>
            <a:r>
              <a:rPr lang="en-GB" sz="2400" b="0" dirty="0">
                <a:solidFill>
                  <a:schemeClr val="tx1"/>
                </a:solidFill>
              </a:rPr>
              <a:t> el bebé esté listo para comer. Algunos bebés tienden a cansarse más fácilmente y necesitan lactancias más cortas y frecuentes. </a:t>
            </a:r>
          </a:p>
          <a:p>
            <a:pPr marL="457200" indent="-457200">
              <a:buClr>
                <a:schemeClr val="tx2"/>
              </a:buClr>
              <a:buFont typeface="Arial" panose="020B0604020202020204" pitchFamily="34" charset="0"/>
              <a:buChar char="•"/>
            </a:pPr>
            <a:r>
              <a:rPr lang="en-GB" sz="2400" b="0" dirty="0">
                <a:solidFill>
                  <a:schemeClr val="tx1"/>
                </a:solidFill>
              </a:rPr>
              <a:t>La estimulación completa de los senos suele ser todo lo que se necesita.</a:t>
            </a:r>
          </a:p>
          <a:p>
            <a:pPr marL="457200" indent="-457200">
              <a:buClr>
                <a:schemeClr val="tx2"/>
              </a:buClr>
              <a:buFont typeface="Arial" panose="020B0604020202020204" pitchFamily="34" charset="0"/>
              <a:buChar char="•"/>
            </a:pPr>
            <a:r>
              <a:rPr lang="en-GB" sz="2400" b="0" dirty="0">
                <a:solidFill>
                  <a:schemeClr val="tx1"/>
                </a:solidFill>
              </a:rPr>
              <a:t>Usar sistemas locales de galactagogue o creencias para aumentar el suministro de leche</a:t>
            </a:r>
          </a:p>
          <a:p>
            <a:pPr>
              <a:buClr>
                <a:schemeClr val="tx2"/>
              </a:buClr>
            </a:pPr>
            <a:endParaRPr lang="en-GB" sz="2400" b="0" dirty="0">
              <a:solidFill>
                <a:schemeClr val="tx1"/>
              </a:solidFill>
            </a:endParaRPr>
          </a:p>
          <a:p>
            <a:pPr>
              <a:buClr>
                <a:schemeClr val="tx2"/>
              </a:buClr>
            </a:pPr>
            <a:r>
              <a:rPr lang="en-GB" sz="2400" b="0" dirty="0">
                <a:solidFill>
                  <a:schemeClr val="tx1"/>
                </a:solidFill>
              </a:rPr>
              <a:t>Otro:</a:t>
            </a:r>
          </a:p>
          <a:p>
            <a:pPr marL="457200" indent="-457200">
              <a:buClr>
                <a:schemeClr val="tx2"/>
              </a:buClr>
              <a:buFont typeface="Arial" panose="020B0604020202020204" pitchFamily="34" charset="0"/>
              <a:buChar char="•"/>
            </a:pPr>
            <a:r>
              <a:rPr lang="it-IT" sz="2400" b="0" dirty="0">
                <a:solidFill>
                  <a:schemeClr val="tx1"/>
                </a:solidFill>
              </a:rPr>
              <a:t>Medicamento galactágogo (Domperidone aka Motilium)* </a:t>
            </a:r>
          </a:p>
          <a:p>
            <a:pPr marL="457200" indent="-457200">
              <a:buClr>
                <a:schemeClr val="tx2"/>
              </a:buClr>
              <a:buFont typeface="Arial" panose="020B0604020202020204" pitchFamily="34" charset="0"/>
              <a:buChar char="•"/>
            </a:pPr>
            <a:r>
              <a:rPr lang="en-GB" sz="2400" b="0" dirty="0">
                <a:solidFill>
                  <a:schemeClr val="tx1"/>
                </a:solidFill>
              </a:rPr>
              <a:t>Suplementos de Galactagogue como Fenugreek y Blessed Thistle*.</a:t>
            </a:r>
          </a:p>
          <a:p>
            <a:endParaRPr lang="en-GB" sz="3600" b="0" dirty="0">
              <a:solidFill>
                <a:schemeClr val="tx1"/>
              </a:solidFill>
              <a:latin typeface="Gill Sans Infant MT"/>
            </a:endParaRPr>
          </a:p>
          <a:p>
            <a:pPr marL="0" indent="0">
              <a:buNone/>
            </a:pPr>
            <a:endParaRPr lang="en-GB" sz="3600" b="0" dirty="0">
              <a:solidFill>
                <a:schemeClr val="tx1"/>
              </a:solidFill>
              <a:latin typeface="Gill Sans Infant MT"/>
            </a:endParaRPr>
          </a:p>
        </p:txBody>
      </p:sp>
      <p:sp>
        <p:nvSpPr>
          <p:cNvPr id="3" name="Text Placeholder 2"/>
          <p:cNvSpPr>
            <a:spLocks noGrp="1"/>
          </p:cNvSpPr>
          <p:nvPr>
            <p:ph type="body" sz="quarter" idx="13"/>
          </p:nvPr>
        </p:nvSpPr>
        <p:spPr/>
        <p:txBody>
          <a:bodyPr/>
          <a:lstStyle/>
          <a:p>
            <a:r>
              <a:rPr lang="en-GB" dirty="0">
                <a:solidFill>
                  <a:schemeClr val="tx1"/>
                </a:solidFill>
              </a:rPr>
              <a:t>Consejos útiles (continuación)</a:t>
            </a:r>
          </a:p>
          <a:p>
            <a:endParaRPr lang="en-GB" sz="2400" dirty="0">
              <a:solidFill>
                <a:schemeClr val="tx1"/>
              </a:solidFill>
            </a:endParaRPr>
          </a:p>
        </p:txBody>
      </p:sp>
      <p:sp>
        <p:nvSpPr>
          <p:cNvPr id="4" name="Footer Placeholder 3"/>
          <p:cNvSpPr>
            <a:spLocks noGrp="1"/>
          </p:cNvSpPr>
          <p:nvPr>
            <p:ph type="ftr" sz="quarter" idx="11"/>
          </p:nvPr>
        </p:nvSpPr>
        <p:spPr/>
        <p:txBody>
          <a:bodyPr/>
          <a:lstStyle/>
          <a:p>
            <a:r>
              <a:rPr lang="en-US"/>
              <a:t>FORMACIÓN DEL IYCF-E: EXPLORANDO OPCIONES DE ALIMENTACIÓN MÁS SEGURAS</a:t>
            </a:r>
            <a:endParaRPr lang="en-US" dirty="0"/>
          </a:p>
        </p:txBody>
      </p:sp>
      <p:sp>
        <p:nvSpPr>
          <p:cNvPr id="8" name="Slide Number Placeholder 7"/>
          <p:cNvSpPr>
            <a:spLocks noGrp="1"/>
          </p:cNvSpPr>
          <p:nvPr>
            <p:ph type="sldNum" sz="quarter" idx="12"/>
          </p:nvPr>
        </p:nvSpPr>
        <p:spPr/>
        <p:txBody>
          <a:bodyPr/>
          <a:lstStyle/>
          <a:p>
            <a:fld id="{C3FDE51E-0052-334C-A4B2-C567FE9F326F}" type="slidenum">
              <a:rPr lang="en-US" smtClean="0"/>
              <a:t>13</a:t>
            </a:fld>
            <a:endParaRPr lang="en-US" dirty="0"/>
          </a:p>
        </p:txBody>
      </p:sp>
    </p:spTree>
    <p:extLst>
      <p:ext uri="{BB962C8B-B14F-4D97-AF65-F5344CB8AC3E}">
        <p14:creationId xmlns:p14="http://schemas.microsoft.com/office/powerpoint/2010/main" val="2443196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altLang="en-US" dirty="0"/>
              <a:t>Relactación</a:t>
            </a:r>
            <a:endParaRPr lang="en-GB" b="1" dirty="0"/>
          </a:p>
        </p:txBody>
      </p:sp>
      <p:sp>
        <p:nvSpPr>
          <p:cNvPr id="5" name="Content Placeholder 4"/>
          <p:cNvSpPr>
            <a:spLocks noGrp="1"/>
          </p:cNvSpPr>
          <p:nvPr>
            <p:ph idx="1"/>
          </p:nvPr>
        </p:nvSpPr>
        <p:spPr>
          <a:xfrm>
            <a:off x="395536" y="1458366"/>
            <a:ext cx="8276127" cy="4706938"/>
          </a:xfrm>
        </p:spPr>
        <p:txBody>
          <a:bodyPr/>
          <a:lstStyle/>
          <a:p>
            <a:pPr marL="342900" indent="-342900">
              <a:buClr>
                <a:schemeClr val="tx2"/>
              </a:buClr>
              <a:buFont typeface="Arial" panose="020B0604020202020204" pitchFamily="34" charset="0"/>
              <a:buChar char="•"/>
            </a:pPr>
            <a:r>
              <a:rPr lang="en-GB" sz="2400" b="0" dirty="0">
                <a:solidFill>
                  <a:schemeClr val="tx1"/>
                </a:solidFill>
                <a:latin typeface="Gill Sans Infant MT"/>
              </a:rPr>
              <a:t>Exprésese inmediatamente después de que el bebé se haya alimentado.</a:t>
            </a:r>
          </a:p>
          <a:p>
            <a:pPr marL="342900" indent="-342900">
              <a:buClr>
                <a:schemeClr val="tx2"/>
              </a:buClr>
              <a:buFont typeface="Arial" panose="020B0604020202020204" pitchFamily="34" charset="0"/>
              <a:buChar char="•"/>
            </a:pPr>
            <a:r>
              <a:rPr lang="en-GB" sz="2400" b="0" dirty="0">
                <a:solidFill>
                  <a:schemeClr val="tx1"/>
                </a:solidFill>
                <a:latin typeface="Gill Sans Infant MT"/>
              </a:rPr>
              <a:t>Prueba con la expresión de la mano.</a:t>
            </a:r>
          </a:p>
          <a:p>
            <a:pPr marL="342900" indent="-342900">
              <a:buClr>
                <a:schemeClr val="tx2"/>
              </a:buClr>
              <a:buFont typeface="Arial" panose="020B0604020202020204" pitchFamily="34" charset="0"/>
              <a:buChar char="•"/>
            </a:pPr>
            <a:r>
              <a:rPr lang="en-GB" sz="2400" b="0" dirty="0">
                <a:solidFill>
                  <a:schemeClr val="tx1"/>
                </a:solidFill>
                <a:latin typeface="Gill Sans Infant MT"/>
              </a:rPr>
              <a:t>Compresión mamaria durante la extracción manual y el bombeo</a:t>
            </a:r>
          </a:p>
          <a:p>
            <a:pPr marL="0" indent="0">
              <a:buNone/>
            </a:pPr>
            <a:endParaRPr lang="en-GB" sz="2400" b="0" dirty="0">
              <a:solidFill>
                <a:schemeClr val="tx1"/>
              </a:solidFill>
              <a:latin typeface="Gill Sans Infant MT"/>
            </a:endParaRPr>
          </a:p>
        </p:txBody>
      </p:sp>
      <p:sp>
        <p:nvSpPr>
          <p:cNvPr id="3" name="Text Placeholder 2"/>
          <p:cNvSpPr>
            <a:spLocks noGrp="1"/>
          </p:cNvSpPr>
          <p:nvPr>
            <p:ph type="body" sz="quarter" idx="13"/>
          </p:nvPr>
        </p:nvSpPr>
        <p:spPr/>
        <p:txBody>
          <a:bodyPr/>
          <a:lstStyle/>
          <a:p>
            <a:r>
              <a:rPr lang="en-GB" dirty="0">
                <a:solidFill>
                  <a:schemeClr val="tx1"/>
                </a:solidFill>
              </a:rPr>
              <a:t>Cómo mantener y aumentar la producción de leche </a:t>
            </a:r>
          </a:p>
          <a:p>
            <a:endParaRPr lang="en-GB" dirty="0">
              <a:solidFill>
                <a:schemeClr val="tx1"/>
              </a:solidFill>
            </a:endParaRPr>
          </a:p>
        </p:txBody>
      </p:sp>
      <p:sp>
        <p:nvSpPr>
          <p:cNvPr id="2" name="Footer Placeholder 1"/>
          <p:cNvSpPr>
            <a:spLocks noGrp="1"/>
          </p:cNvSpPr>
          <p:nvPr>
            <p:ph type="ftr" sz="quarter" idx="11"/>
          </p:nvPr>
        </p:nvSpPr>
        <p:spPr/>
        <p:txBody>
          <a:bodyPr/>
          <a:lstStyle/>
          <a:p>
            <a:r>
              <a:rPr lang="en-US"/>
              <a:t>FORMACIÓN DEL IYCF-E: EXPLORANDO OPCIONES DE ALIMENTACIÓN MÁS SEGURAS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14</a:t>
            </a:fld>
            <a:endParaRPr lang="en-US" dirty="0"/>
          </a:p>
        </p:txBody>
      </p:sp>
      <p:pic>
        <p:nvPicPr>
          <p:cNvPr id="7" name="Picture 6"/>
          <p:cNvPicPr>
            <a:picLocks noChangeAspect="1"/>
          </p:cNvPicPr>
          <p:nvPr/>
        </p:nvPicPr>
        <p:blipFill>
          <a:blip r:embed="rId3"/>
          <a:stretch>
            <a:fillRect/>
          </a:stretch>
        </p:blipFill>
        <p:spPr>
          <a:xfrm>
            <a:off x="2012404" y="3201640"/>
            <a:ext cx="5295900" cy="2387600"/>
          </a:xfrm>
          <a:prstGeom prst="rect">
            <a:avLst/>
          </a:prstGeom>
        </p:spPr>
      </p:pic>
      <p:sp>
        <p:nvSpPr>
          <p:cNvPr id="8" name="TextBox 7"/>
          <p:cNvSpPr txBox="1"/>
          <p:nvPr/>
        </p:nvSpPr>
        <p:spPr>
          <a:xfrm>
            <a:off x="5724128" y="5322113"/>
            <a:ext cx="1584176" cy="123111"/>
          </a:xfrm>
          <a:prstGeom prst="rect">
            <a:avLst/>
          </a:prstGeom>
          <a:noFill/>
        </p:spPr>
        <p:txBody>
          <a:bodyPr wrap="square" lIns="0" tIns="0" rIns="0" bIns="0" rtlCol="0">
            <a:spAutoFit/>
          </a:bodyPr>
          <a:lstStyle/>
          <a:p>
            <a:r>
              <a:rPr lang="en-US" sz="800" dirty="0" err="1">
                <a:latin typeface="Gill Sans Infant Std"/>
                <a:cs typeface="Gill Sans Infant Std"/>
              </a:rPr>
              <a:t>saskatoonmateriales para la lactancia materna</a:t>
            </a:r>
            <a:endParaRPr lang="en-US" sz="800" dirty="0">
              <a:latin typeface="Gill Sans Infant Std"/>
              <a:cs typeface="Gill Sans Infant Std"/>
            </a:endParaRPr>
          </a:p>
        </p:txBody>
      </p:sp>
    </p:spTree>
    <p:extLst>
      <p:ext uri="{BB962C8B-B14F-4D97-AF65-F5344CB8AC3E}">
        <p14:creationId xmlns:p14="http://schemas.microsoft.com/office/powerpoint/2010/main" val="2490838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GB" b="1" dirty="0" err="1"/>
              <a:t>Relactación</a:t>
            </a:r>
            <a:endParaRPr lang="en-GB" b="1" dirty="0"/>
          </a:p>
        </p:txBody>
      </p:sp>
      <p:sp>
        <p:nvSpPr>
          <p:cNvPr id="5" name="Content Placeholder 4"/>
          <p:cNvSpPr>
            <a:spLocks noGrp="1"/>
          </p:cNvSpPr>
          <p:nvPr>
            <p:ph idx="1"/>
          </p:nvPr>
        </p:nvSpPr>
        <p:spPr>
          <a:xfrm>
            <a:off x="431147" y="1340768"/>
            <a:ext cx="8276127" cy="4706938"/>
          </a:xfrm>
        </p:spPr>
        <p:txBody>
          <a:bodyPr>
            <a:noAutofit/>
          </a:bodyPr>
          <a:lstStyle/>
          <a:p>
            <a:pPr marL="0" indent="0">
              <a:buNone/>
            </a:pPr>
            <a:r>
              <a:rPr lang="en-GB" sz="2200" dirty="0">
                <a:solidFill>
                  <a:srgbClr val="F20F0E"/>
                </a:solidFill>
                <a:latin typeface="Gill Sans Infant MT"/>
              </a:rPr>
              <a:t>Señales a las que hay que estar atento: </a:t>
            </a:r>
          </a:p>
          <a:p>
            <a:pPr marL="342900" indent="-342900">
              <a:lnSpc>
                <a:spcPct val="110000"/>
              </a:lnSpc>
              <a:buClr>
                <a:schemeClr val="tx2"/>
              </a:buClr>
              <a:buFont typeface="Arial" panose="020B0604020202020204" pitchFamily="34" charset="0"/>
              <a:buChar char="•"/>
            </a:pPr>
            <a:r>
              <a:rPr lang="en-GB" sz="2200" b="0" dirty="0">
                <a:solidFill>
                  <a:schemeClr val="tx1"/>
                </a:solidFill>
                <a:latin typeface="Gill Sans MT" panose="020B0502020104020203" pitchFamily="34" charset="0"/>
              </a:rPr>
              <a:t>Una vez iniciada la producción, reducir APROXIMADAMENTE 30-60 ml/día.</a:t>
            </a:r>
          </a:p>
          <a:p>
            <a:pPr marL="342900" indent="-342900">
              <a:lnSpc>
                <a:spcPct val="110000"/>
              </a:lnSpc>
              <a:buClr>
                <a:schemeClr val="tx2"/>
              </a:buClr>
              <a:buFont typeface="Arial" panose="020B0604020202020204" pitchFamily="34" charset="0"/>
              <a:buChar char="•"/>
            </a:pPr>
            <a:r>
              <a:rPr lang="en-GB" sz="2200" b="0" dirty="0">
                <a:solidFill>
                  <a:schemeClr val="tx1"/>
                </a:solidFill>
                <a:latin typeface="Gill Sans MT" panose="020B0502020104020203" pitchFamily="34" charset="0"/>
              </a:rPr>
              <a:t>El bebé querrá amamantarse con menos frecuencia; es decir, en lugar de cada dos o tres horas, puede que quiera pasar cuatro horas entre comidas. </a:t>
            </a:r>
          </a:p>
          <a:p>
            <a:pPr marL="342900" indent="-342900">
              <a:lnSpc>
                <a:spcPct val="110000"/>
              </a:lnSpc>
              <a:buClr>
                <a:schemeClr val="tx2"/>
              </a:buClr>
              <a:buFont typeface="Arial" panose="020B0604020202020204" pitchFamily="34" charset="0"/>
              <a:buChar char="•"/>
            </a:pPr>
            <a:r>
              <a:rPr lang="en-GB" sz="2200" b="0" dirty="0">
                <a:solidFill>
                  <a:schemeClr val="tx1"/>
                </a:solidFill>
                <a:latin typeface="Gill Sans MT" panose="020B0502020104020203" pitchFamily="34" charset="0"/>
              </a:rPr>
              <a:t>El bebé puede dejar el suplemento en la bolsa/taza después de cada comida porque la leche materna fluye más rápido que el sistema suplementario. </a:t>
            </a:r>
          </a:p>
          <a:p>
            <a:pPr marL="342900" indent="-342900">
              <a:lnSpc>
                <a:spcPct val="110000"/>
              </a:lnSpc>
              <a:buClr>
                <a:schemeClr val="tx2"/>
              </a:buClr>
              <a:buFont typeface="Arial" panose="020B0604020202020204" pitchFamily="34" charset="0"/>
              <a:buChar char="•"/>
            </a:pPr>
            <a:r>
              <a:rPr lang="en-GB" sz="2200" b="0" dirty="0">
                <a:solidFill>
                  <a:schemeClr val="tx1"/>
                </a:solidFill>
                <a:latin typeface="Gill Sans MT" panose="020B0502020104020203" pitchFamily="34" charset="0"/>
              </a:rPr>
              <a:t>El bebé tendrá pañales muy mojados. </a:t>
            </a:r>
          </a:p>
          <a:p>
            <a:pPr marL="342900" indent="-342900">
              <a:lnSpc>
                <a:spcPct val="110000"/>
              </a:lnSpc>
              <a:buClr>
                <a:schemeClr val="tx2"/>
              </a:buClr>
              <a:buFont typeface="Arial" panose="020B0604020202020204" pitchFamily="34" charset="0"/>
              <a:buChar char="•"/>
            </a:pPr>
            <a:r>
              <a:rPr lang="en-GB" sz="2200" b="0" dirty="0">
                <a:solidFill>
                  <a:schemeClr val="tx1"/>
                </a:solidFill>
                <a:latin typeface="Gill Sans MT" panose="020B0502020104020203" pitchFamily="34" charset="0"/>
              </a:rPr>
              <a:t>El bebé tendrá heces blandas, más típicas de los bebés amamantados. </a:t>
            </a:r>
          </a:p>
          <a:p>
            <a:pPr marL="342900" indent="-342900">
              <a:lnSpc>
                <a:spcPct val="110000"/>
              </a:lnSpc>
              <a:buClr>
                <a:schemeClr val="tx2"/>
              </a:buClr>
              <a:buFont typeface="Arial" panose="020B0604020202020204" pitchFamily="34" charset="0"/>
              <a:buChar char="•"/>
            </a:pPr>
            <a:r>
              <a:rPr lang="en-GB" sz="2200" b="0" dirty="0">
                <a:solidFill>
                  <a:schemeClr val="tx1"/>
                </a:solidFill>
                <a:latin typeface="Gill Sans MT" panose="020B0502020104020203" pitchFamily="34" charset="0"/>
              </a:rPr>
              <a:t>El bebé estará ganando y prosperando. </a:t>
            </a:r>
          </a:p>
          <a:p>
            <a:pPr marL="0" indent="0">
              <a:buNone/>
            </a:pPr>
            <a:endParaRPr lang="en-GB" sz="3200" b="0" dirty="0">
              <a:solidFill>
                <a:schemeClr val="tx1"/>
              </a:solidFill>
              <a:latin typeface="Gill Sans MT" panose="020B0502020104020203" pitchFamily="34" charset="0"/>
            </a:endParaRPr>
          </a:p>
        </p:txBody>
      </p:sp>
      <p:sp>
        <p:nvSpPr>
          <p:cNvPr id="3" name="Text Placeholder 2"/>
          <p:cNvSpPr>
            <a:spLocks noGrp="1"/>
          </p:cNvSpPr>
          <p:nvPr>
            <p:ph type="body" sz="quarter" idx="13"/>
          </p:nvPr>
        </p:nvSpPr>
        <p:spPr/>
        <p:txBody>
          <a:bodyPr/>
          <a:lstStyle/>
          <a:p>
            <a:r>
              <a:rPr lang="en-GB" dirty="0"/>
              <a:t>Destete del método de suplementación</a:t>
            </a:r>
            <a:endParaRPr lang="en-GB" dirty="0">
              <a:solidFill>
                <a:srgbClr val="7030A0"/>
              </a:solidFill>
              <a:latin typeface="Gill Sans MT" panose="020B0502020104020203" pitchFamily="34" charset="0"/>
            </a:endParaRPr>
          </a:p>
        </p:txBody>
      </p:sp>
      <p:sp>
        <p:nvSpPr>
          <p:cNvPr id="2" name="Footer Placeholder 1"/>
          <p:cNvSpPr>
            <a:spLocks noGrp="1"/>
          </p:cNvSpPr>
          <p:nvPr>
            <p:ph type="ftr" sz="quarter" idx="11"/>
          </p:nvPr>
        </p:nvSpPr>
        <p:spPr/>
        <p:txBody>
          <a:bodyPr/>
          <a:lstStyle/>
          <a:p>
            <a:r>
              <a:rPr lang="en-US"/>
              <a:t>FORMACIÓN DEL IYCF-E: EXPLORANDO OPCIONES DE ALIMENTACIÓN MÁS SEGURAS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15</a:t>
            </a:fld>
            <a:endParaRPr lang="en-US" dirty="0"/>
          </a:p>
        </p:txBody>
      </p:sp>
    </p:spTree>
    <p:extLst>
      <p:ext uri="{BB962C8B-B14F-4D97-AF65-F5344CB8AC3E}">
        <p14:creationId xmlns:p14="http://schemas.microsoft.com/office/powerpoint/2010/main" val="4273659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GB" b="1" dirty="0" err="1"/>
              <a:t>Relactación</a:t>
            </a:r>
            <a:endParaRPr lang="en-GB" b="1" dirty="0"/>
          </a:p>
        </p:txBody>
      </p:sp>
      <p:sp>
        <p:nvSpPr>
          <p:cNvPr id="4" name="Text Placeholder 3"/>
          <p:cNvSpPr>
            <a:spLocks noGrp="1"/>
          </p:cNvSpPr>
          <p:nvPr>
            <p:ph type="body" sz="quarter" idx="13"/>
          </p:nvPr>
        </p:nvSpPr>
        <p:spPr>
          <a:xfrm>
            <a:off x="395536" y="1772816"/>
            <a:ext cx="8282151" cy="363537"/>
          </a:xfrm>
        </p:spPr>
        <p:txBody>
          <a:bodyPr/>
          <a:lstStyle/>
          <a:p>
            <a:pPr algn="ctr"/>
            <a:r>
              <a:rPr lang="en-GB" sz="2400" b="1" dirty="0">
                <a:solidFill>
                  <a:srgbClr val="F20F0E"/>
                </a:solidFill>
              </a:rPr>
              <a:t>CASOS EXITOSOS DE RELACTACIÓN </a:t>
            </a:r>
          </a:p>
          <a:p>
            <a:pPr algn="ctr"/>
            <a:r>
              <a:rPr lang="en-GB" sz="2400" b="1" dirty="0">
                <a:solidFill>
                  <a:srgbClr val="F20F0E"/>
                </a:solidFill>
              </a:rPr>
              <a:t>a causa de </a:t>
            </a:r>
          </a:p>
          <a:p>
            <a:pPr algn="ctr"/>
            <a:r>
              <a:rPr lang="en-GB" sz="2400" b="1" dirty="0">
                <a:solidFill>
                  <a:srgbClr val="F20F0E"/>
                </a:solidFill>
              </a:rPr>
              <a:t>SALVA A LOS NIÑOS JORDANIA</a:t>
            </a:r>
          </a:p>
        </p:txBody>
      </p:sp>
      <p:sp>
        <p:nvSpPr>
          <p:cNvPr id="3" name="Footer Placeholder 2"/>
          <p:cNvSpPr>
            <a:spLocks noGrp="1"/>
          </p:cNvSpPr>
          <p:nvPr>
            <p:ph type="ftr" sz="quarter" idx="11"/>
          </p:nvPr>
        </p:nvSpPr>
        <p:spPr/>
        <p:txBody>
          <a:bodyPr/>
          <a:lstStyle/>
          <a:p>
            <a:r>
              <a:rPr lang="en-US"/>
              <a:t>FORMACIÓN DEL IYCF-E: EXPLORANDO OPCIONES DE ALIMENTACIÓN MÁS SEGURAS</a:t>
            </a:r>
            <a:endParaRPr lang="en-US" dirty="0"/>
          </a:p>
        </p:txBody>
      </p:sp>
      <p:sp>
        <p:nvSpPr>
          <p:cNvPr id="5" name="Slide Number Placeholder 4"/>
          <p:cNvSpPr>
            <a:spLocks noGrp="1"/>
          </p:cNvSpPr>
          <p:nvPr>
            <p:ph type="sldNum" sz="quarter" idx="12"/>
          </p:nvPr>
        </p:nvSpPr>
        <p:spPr/>
        <p:txBody>
          <a:bodyPr/>
          <a:lstStyle/>
          <a:p>
            <a:fld id="{C3FDE51E-0052-334C-A4B2-C567FE9F326F}" type="slidenum">
              <a:rPr lang="en-US" smtClean="0"/>
              <a:t>16</a:t>
            </a:fld>
            <a:endParaRPr lang="en-US" dirty="0"/>
          </a:p>
        </p:txBody>
      </p:sp>
      <p:sp>
        <p:nvSpPr>
          <p:cNvPr id="7" name="Text Placeholder 2"/>
          <p:cNvSpPr txBox="1">
            <a:spLocks/>
          </p:cNvSpPr>
          <p:nvPr/>
        </p:nvSpPr>
        <p:spPr>
          <a:xfrm>
            <a:off x="425286" y="705600"/>
            <a:ext cx="8282151" cy="363537"/>
          </a:xfrm>
          <a:prstGeom prst="rect">
            <a:avLst/>
          </a:prstGeom>
        </p:spPr>
        <p:txBody>
          <a:bodyPr vert="horz" lIns="0" tIns="0" rIns="0" bIns="0" rtlCol="0">
            <a:noAutofit/>
          </a:bodyPr>
          <a:lstStyle>
            <a:lvl1pPr marL="0" indent="0" algn="l" defTabSz="457200" rtl="0" eaLnBrk="1" latinLnBrk="0" hangingPunct="1">
              <a:spcBef>
                <a:spcPts val="0"/>
              </a:spcBef>
              <a:spcAft>
                <a:spcPts val="600"/>
              </a:spcAft>
              <a:buFont typeface="Arial"/>
              <a:buNone/>
              <a:defRPr sz="2500" b="0" i="0" kern="1200">
                <a:solidFill>
                  <a:srgbClr val="222221"/>
                </a:solidFill>
                <a:latin typeface="Gill Sans Infant Std"/>
                <a:ea typeface="+mn-ea"/>
                <a:cs typeface="Gill Sans Infant Std"/>
              </a:defRPr>
            </a:lvl1pPr>
            <a:lvl2pPr marL="0" indent="0" algn="l" defTabSz="457200" rtl="0" eaLnBrk="1" latinLnBrk="0" hangingPunct="1">
              <a:spcBef>
                <a:spcPts val="0"/>
              </a:spcBef>
              <a:spcAft>
                <a:spcPts val="600"/>
              </a:spcAft>
              <a:buFont typeface="Arial"/>
              <a:buNone/>
              <a:defRPr sz="2500" b="0" i="0" kern="1200">
                <a:solidFill>
                  <a:schemeClr val="tx1"/>
                </a:solidFill>
                <a:latin typeface="Gill Sans Infant Std"/>
                <a:ea typeface="+mn-ea"/>
                <a:cs typeface="Gill Sans Infant Std"/>
              </a:defRPr>
            </a:lvl2pPr>
            <a:lvl3pPr marL="0" indent="0" algn="l" defTabSz="457200" rtl="0" eaLnBrk="1" latinLnBrk="0" hangingPunct="1">
              <a:spcBef>
                <a:spcPts val="0"/>
              </a:spcBef>
              <a:spcAft>
                <a:spcPts val="600"/>
              </a:spcAft>
              <a:buClr>
                <a:schemeClr val="tx2"/>
              </a:buClr>
              <a:buFont typeface="Arial"/>
              <a:buNone/>
              <a:defRPr sz="2500" b="0" i="0" kern="1200">
                <a:solidFill>
                  <a:schemeClr val="tx1"/>
                </a:solidFill>
                <a:latin typeface="Gill Sans Infant Std"/>
                <a:ea typeface="+mn-ea"/>
                <a:cs typeface="Gill Sans Infant Std"/>
              </a:defRPr>
            </a:lvl3pPr>
            <a:lvl4pPr marL="0" indent="0" algn="l" defTabSz="457200" rtl="0" eaLnBrk="1" latinLnBrk="0" hangingPunct="1">
              <a:spcBef>
                <a:spcPts val="0"/>
              </a:spcBef>
              <a:spcAft>
                <a:spcPts val="600"/>
              </a:spcAft>
              <a:buFont typeface="Arial"/>
              <a:buNone/>
              <a:defRPr sz="2500" b="0" i="0" kern="1200">
                <a:solidFill>
                  <a:schemeClr val="tx1"/>
                </a:solidFill>
                <a:latin typeface="Gill Sans Infant Std"/>
                <a:ea typeface="+mn-ea"/>
                <a:cs typeface="Gill Sans Infant Std"/>
              </a:defRPr>
            </a:lvl4pPr>
            <a:lvl5pPr marL="0" indent="0" algn="l" defTabSz="457200" rtl="0" eaLnBrk="1" latinLnBrk="0" hangingPunct="1">
              <a:spcBef>
                <a:spcPts val="0"/>
              </a:spcBef>
              <a:spcAft>
                <a:spcPts val="600"/>
              </a:spcAft>
              <a:buClr>
                <a:schemeClr val="tx2"/>
              </a:buClr>
              <a:buFont typeface="Arial"/>
              <a:buNone/>
              <a:defRPr sz="2500" b="0" i="0" kern="1200">
                <a:solidFill>
                  <a:schemeClr val="tx1"/>
                </a:solidFill>
                <a:latin typeface="Gill Sans Infant Std"/>
                <a:ea typeface="+mn-ea"/>
                <a:cs typeface="Gill Sans Infant Std"/>
              </a:defRPr>
            </a:lvl5pPr>
            <a:lvl6pPr marL="1588" indent="0" algn="l" defTabSz="457200" rtl="0" eaLnBrk="1" latinLnBrk="0" hangingPunct="1">
              <a:spcBef>
                <a:spcPct val="20000"/>
              </a:spcBef>
              <a:buFont typeface="Arial"/>
              <a:buNone/>
              <a:defRPr sz="2500" b="0" i="0" kern="1200">
                <a:solidFill>
                  <a:schemeClr val="tx1"/>
                </a:solidFill>
                <a:latin typeface="Gill Sans Infant MT"/>
                <a:ea typeface="+mn-ea"/>
                <a:cs typeface="Gill Sans Infant MT"/>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t>Casos de éxito</a:t>
            </a:r>
            <a:endParaRPr lang="en-GB" dirty="0">
              <a:solidFill>
                <a:srgbClr val="7030A0"/>
              </a:solidFill>
              <a:latin typeface="Gill Sans MT" panose="020B0502020104020203" pitchFamily="34" charset="0"/>
            </a:endParaRPr>
          </a:p>
        </p:txBody>
      </p:sp>
    </p:spTree>
    <p:extLst>
      <p:ext uri="{BB962C8B-B14F-4D97-AF65-F5344CB8AC3E}">
        <p14:creationId xmlns:p14="http://schemas.microsoft.com/office/powerpoint/2010/main" val="224601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Leche materna exprimida </a:t>
            </a:r>
          </a:p>
        </p:txBody>
      </p:sp>
      <p:sp>
        <p:nvSpPr>
          <p:cNvPr id="3" name="Content Placeholder 2"/>
          <p:cNvSpPr>
            <a:spLocks noGrp="1"/>
          </p:cNvSpPr>
          <p:nvPr>
            <p:ph idx="1"/>
          </p:nvPr>
        </p:nvSpPr>
        <p:spPr>
          <a:xfrm>
            <a:off x="251520" y="1386358"/>
            <a:ext cx="8564159" cy="4706938"/>
          </a:xfrm>
        </p:spPr>
        <p:txBody>
          <a:bodyPr/>
          <a:lstStyle/>
          <a:p>
            <a:pPr marL="342900" indent="-342900">
              <a:buClr>
                <a:schemeClr val="tx2"/>
              </a:buClr>
              <a:buFont typeface="Arial" panose="020B0604020202020204" pitchFamily="34" charset="0"/>
              <a:buChar char="•"/>
            </a:pPr>
            <a:r>
              <a:rPr lang="en-GB" sz="2000" b="0" dirty="0">
                <a:solidFill>
                  <a:schemeClr val="tx1"/>
                </a:solidFill>
              </a:rPr>
              <a:t>Ayudar a que la leche fluya</a:t>
            </a:r>
          </a:p>
          <a:p>
            <a:pPr marL="457200" lvl="1"/>
            <a:r>
              <a:rPr lang="en-GB" sz="2000" i="1" dirty="0"/>
              <a:t>RELAJACIÓN - ¡El masaje de espalda puede ayudar!</a:t>
            </a:r>
          </a:p>
          <a:p>
            <a:pPr marL="457200" lvl="1"/>
            <a:r>
              <a:rPr lang="en-GB" sz="2000" i="1" dirty="0"/>
              <a:t>VER / OÍR / OLER</a:t>
            </a:r>
          </a:p>
          <a:p>
            <a:pPr marL="457200" lvl="1"/>
            <a:r>
              <a:rPr lang="en-GB" sz="2000" i="1" dirty="0"/>
              <a:t>MASTURBACIÓN / MOVIMIENTOS CIRCULARES / PEINE</a:t>
            </a:r>
          </a:p>
          <a:p>
            <a:pPr marL="457200" lvl="1"/>
            <a:r>
              <a:rPr lang="en-GB" sz="2000" i="1" dirty="0"/>
              <a:t>ESTIMULAR EL PEZÓN</a:t>
            </a:r>
          </a:p>
          <a:p>
            <a:pPr marL="457200" lvl="1"/>
            <a:r>
              <a:rPr lang="en-GB" sz="2000" i="1" dirty="0"/>
              <a:t>PECHOS CALIENTES</a:t>
            </a:r>
          </a:p>
          <a:p>
            <a:pPr marL="342900" indent="-342900">
              <a:buClr>
                <a:schemeClr val="tx2"/>
              </a:buClr>
              <a:buFont typeface="Arial" panose="020B0604020202020204" pitchFamily="34" charset="0"/>
              <a:buChar char="•"/>
            </a:pPr>
            <a:r>
              <a:rPr lang="en-GB" sz="2000" b="0" dirty="0">
                <a:solidFill>
                  <a:schemeClr val="tx1"/>
                </a:solidFill>
              </a:rPr>
              <a:t>Recipiente con labio ancho - esterilizado o enjuagado con agua hirviendo</a:t>
            </a:r>
          </a:p>
          <a:p>
            <a:pPr marL="342900" indent="-342900">
              <a:buClr>
                <a:schemeClr val="tx2"/>
              </a:buClr>
              <a:buFont typeface="Arial" panose="020B0604020202020204" pitchFamily="34" charset="0"/>
              <a:buChar char="•"/>
            </a:pPr>
            <a:r>
              <a:rPr lang="en-GB" sz="2000" b="0" dirty="0">
                <a:solidFill>
                  <a:schemeClr val="tx1"/>
                </a:solidFill>
              </a:rPr>
              <a:t>Dedos en forma de'C', donde el bebé tendría boca</a:t>
            </a:r>
          </a:p>
          <a:p>
            <a:pPr marL="342900" indent="-342900">
              <a:buClr>
                <a:schemeClr val="tx2"/>
              </a:buClr>
              <a:buFont typeface="Arial" panose="020B0604020202020204" pitchFamily="34" charset="0"/>
              <a:buChar char="•"/>
            </a:pPr>
            <a:r>
              <a:rPr lang="en-GB" sz="2000" b="0" dirty="0">
                <a:solidFill>
                  <a:schemeClr val="tx1"/>
                </a:solidFill>
              </a:rPr>
              <a:t>3-5 minutos en un seno hasta que la leche deje de fluir (mueva la mano para limpiar todos los segmentos del seno) y luego haga el otro seno. Repetir durante al menos 20-30 minutos.</a:t>
            </a:r>
          </a:p>
          <a:p>
            <a:pPr marL="342900" indent="-342900">
              <a:buClr>
                <a:schemeClr val="tx2"/>
              </a:buClr>
              <a:buFont typeface="Arial" panose="020B0604020202020204" pitchFamily="34" charset="0"/>
              <a:buChar char="•"/>
            </a:pPr>
            <a:r>
              <a:rPr lang="en-GB" sz="2000" b="0" dirty="0">
                <a:solidFill>
                  <a:schemeClr val="tx1"/>
                </a:solidFill>
              </a:rPr>
              <a:t>Almacene los alimentos individuales etiquetados (6 horas en la habitación, 5 días en la nevera fría). </a:t>
            </a:r>
          </a:p>
          <a:p>
            <a:pPr>
              <a:buClr>
                <a:schemeClr val="tx2"/>
              </a:buClr>
            </a:pPr>
            <a:r>
              <a:rPr lang="en-GB" sz="2000" b="0" dirty="0">
                <a:solidFill>
                  <a:schemeClr val="tx1"/>
                </a:solidFill>
              </a:rPr>
              <a:t>(El tratamiento térmico instantáneo es una opción para el VIH)</a:t>
            </a:r>
          </a:p>
          <a:p>
            <a:endParaRPr lang="en-GB" sz="2100" b="0" dirty="0">
              <a:solidFill>
                <a:schemeClr val="tx1"/>
              </a:solidFill>
            </a:endParaRPr>
          </a:p>
        </p:txBody>
      </p:sp>
      <p:sp>
        <p:nvSpPr>
          <p:cNvPr id="4" name="Footer Placeholder 3"/>
          <p:cNvSpPr>
            <a:spLocks noGrp="1"/>
          </p:cNvSpPr>
          <p:nvPr>
            <p:ph type="ftr" sz="quarter" idx="11"/>
          </p:nvPr>
        </p:nvSpPr>
        <p:spPr/>
        <p:txBody>
          <a:bodyPr/>
          <a:lstStyle/>
          <a:p>
            <a:r>
              <a:rPr lang="en-US"/>
              <a:t>FORMACIÓN DEL IYCF-E: EXPLORANDO OPCIONES DE ALIMENTACIÓN MÁS SEGURAS</a:t>
            </a:r>
            <a:endParaRPr lang="en-US" dirty="0"/>
          </a:p>
        </p:txBody>
      </p:sp>
      <p:sp>
        <p:nvSpPr>
          <p:cNvPr id="5" name="Slide Number Placeholder 4"/>
          <p:cNvSpPr>
            <a:spLocks noGrp="1"/>
          </p:cNvSpPr>
          <p:nvPr>
            <p:ph type="sldNum" sz="quarter" idx="12"/>
          </p:nvPr>
        </p:nvSpPr>
        <p:spPr/>
        <p:txBody>
          <a:bodyPr/>
          <a:lstStyle/>
          <a:p>
            <a:fld id="{C3FDE51E-0052-334C-A4B2-C567FE9F326F}" type="slidenum">
              <a:rPr lang="en-US" smtClean="0"/>
              <a:t>17</a:t>
            </a:fld>
            <a:endParaRPr lang="en-US" dirty="0"/>
          </a:p>
        </p:txBody>
      </p:sp>
      <p:sp>
        <p:nvSpPr>
          <p:cNvPr id="8" name="TextBox 7"/>
          <p:cNvSpPr txBox="1"/>
          <p:nvPr/>
        </p:nvSpPr>
        <p:spPr>
          <a:xfrm>
            <a:off x="5951598" y="1360897"/>
            <a:ext cx="3059832" cy="1938992"/>
          </a:xfrm>
          <a:prstGeom prst="rect">
            <a:avLst/>
          </a:prstGeom>
          <a:noFill/>
          <a:ln>
            <a:solidFill>
              <a:schemeClr val="tx2"/>
            </a:solidFill>
          </a:ln>
        </p:spPr>
        <p:txBody>
          <a:bodyPr wrap="square" lIns="0" tIns="0" rIns="0" bIns="0" rtlCol="0">
            <a:spAutoFit/>
          </a:bodyPr>
          <a:lstStyle/>
          <a:p>
            <a:r>
              <a:rPr lang="en-US" b="1" dirty="0">
                <a:latin typeface="Gill Sans Infant Std"/>
              </a:rPr>
              <a:t>Video</a:t>
            </a:r>
          </a:p>
          <a:p>
            <a:endParaRPr lang="en-US" b="1" dirty="0">
              <a:latin typeface="Gill Sans Infant Std"/>
            </a:endParaRPr>
          </a:p>
          <a:p>
            <a:endParaRPr lang="en-US" b="1" dirty="0">
              <a:latin typeface="Gill Sans Infant Std"/>
            </a:endParaRPr>
          </a:p>
          <a:p>
            <a:endParaRPr lang="en-US" b="1" dirty="0">
              <a:latin typeface="Gill Sans Infant Std"/>
            </a:endParaRPr>
          </a:p>
          <a:p>
            <a:endParaRPr lang="en-US" b="1" dirty="0">
              <a:latin typeface="Gill Sans Infant Std"/>
            </a:endParaRPr>
          </a:p>
          <a:p>
            <a:endParaRPr lang="en-US" b="1" dirty="0">
              <a:latin typeface="Gill Sans Infant Std"/>
            </a:endParaRPr>
          </a:p>
          <a:p>
            <a:endParaRPr lang="en-US" b="1" dirty="0">
              <a:latin typeface="Gill Sans Infant Std"/>
            </a:endParaRPr>
          </a:p>
        </p:txBody>
      </p:sp>
      <p:pic>
        <p:nvPicPr>
          <p:cNvPr id="7" name="Picture 6">
            <a:hlinkClick r:id="rId3"/>
            <a:extLst>
              <a:ext uri="{FF2B5EF4-FFF2-40B4-BE49-F238E27FC236}">
                <a16:creationId xmlns:a16="http://schemas.microsoft.com/office/drawing/2014/main" id="{62093778-F5C0-1548-8C33-485E4F41D80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54249" y="1778821"/>
            <a:ext cx="2661430" cy="1502420"/>
          </a:xfrm>
          <a:prstGeom prst="rect">
            <a:avLst/>
          </a:prstGeom>
        </p:spPr>
      </p:pic>
    </p:spTree>
    <p:extLst>
      <p:ext uri="{BB962C8B-B14F-4D97-AF65-F5344CB8AC3E}">
        <p14:creationId xmlns:p14="http://schemas.microsoft.com/office/powerpoint/2010/main" val="38417741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F5DBE6-9F9F-4819-96A2-E950EA9B51EC}"/>
              </a:ext>
            </a:extLst>
          </p:cNvPr>
          <p:cNvSpPr>
            <a:spLocks noGrp="1"/>
          </p:cNvSpPr>
          <p:nvPr>
            <p:ph type="title"/>
          </p:nvPr>
        </p:nvSpPr>
        <p:spPr/>
        <p:txBody>
          <a:bodyPr/>
          <a:lstStyle/>
          <a:p>
            <a:r>
              <a:rPr lang="en-US" dirty="0" err="1"/>
              <a:t>Casos</a:t>
            </a:r>
            <a:r>
              <a:rPr lang="en-US" dirty="0"/>
              <a:t> de </a:t>
            </a:r>
            <a:r>
              <a:rPr lang="en-US" dirty="0" err="1"/>
              <a:t>estudio</a:t>
            </a:r>
            <a:endParaRPr lang="en-US" dirty="0"/>
          </a:p>
        </p:txBody>
      </p:sp>
      <p:sp>
        <p:nvSpPr>
          <p:cNvPr id="4" name="Marcador de pie de página 3">
            <a:extLst>
              <a:ext uri="{FF2B5EF4-FFF2-40B4-BE49-F238E27FC236}">
                <a16:creationId xmlns:a16="http://schemas.microsoft.com/office/drawing/2014/main" id="{6C1295B2-183F-4792-AA28-8457FAD5B0DB}"/>
              </a:ext>
            </a:extLst>
          </p:cNvPr>
          <p:cNvSpPr>
            <a:spLocks noGrp="1"/>
          </p:cNvSpPr>
          <p:nvPr>
            <p:ph type="ftr" sz="quarter" idx="11"/>
          </p:nvPr>
        </p:nvSpPr>
        <p:spPr/>
        <p:txBody>
          <a:bodyPr/>
          <a:lstStyle/>
          <a:p>
            <a:r>
              <a:rPr lang="en-US"/>
              <a:t>IYCF-E TRAINING: EXPLORING SAFER FEEDING OPTIONS</a:t>
            </a:r>
          </a:p>
        </p:txBody>
      </p:sp>
      <p:sp>
        <p:nvSpPr>
          <p:cNvPr id="5" name="Marcador de número de diapositiva 4">
            <a:extLst>
              <a:ext uri="{FF2B5EF4-FFF2-40B4-BE49-F238E27FC236}">
                <a16:creationId xmlns:a16="http://schemas.microsoft.com/office/drawing/2014/main" id="{C1D44300-5FC3-4072-B8D5-DBD736F6E08E}"/>
              </a:ext>
            </a:extLst>
          </p:cNvPr>
          <p:cNvSpPr>
            <a:spLocks noGrp="1"/>
          </p:cNvSpPr>
          <p:nvPr>
            <p:ph type="sldNum" sz="quarter" idx="12"/>
          </p:nvPr>
        </p:nvSpPr>
        <p:spPr/>
        <p:txBody>
          <a:bodyPr/>
          <a:lstStyle/>
          <a:p>
            <a:fld id="{C3FDE51E-0052-334C-A4B2-C567FE9F326F}" type="slidenum">
              <a:rPr lang="en-US" smtClean="0"/>
              <a:t>18</a:t>
            </a:fld>
            <a:endParaRPr lang="en-US"/>
          </a:p>
        </p:txBody>
      </p:sp>
      <p:sp>
        <p:nvSpPr>
          <p:cNvPr id="6" name="Marcador de texto 5">
            <a:extLst>
              <a:ext uri="{FF2B5EF4-FFF2-40B4-BE49-F238E27FC236}">
                <a16:creationId xmlns:a16="http://schemas.microsoft.com/office/drawing/2014/main" id="{00A0A4F7-1A2A-4CC2-B3A7-5C63AD96F16C}"/>
              </a:ext>
            </a:extLst>
          </p:cNvPr>
          <p:cNvSpPr>
            <a:spLocks noGrp="1"/>
          </p:cNvSpPr>
          <p:nvPr>
            <p:ph type="body" sz="quarter" idx="13"/>
          </p:nvPr>
        </p:nvSpPr>
        <p:spPr>
          <a:xfrm>
            <a:off x="413423" y="662007"/>
            <a:ext cx="8282151" cy="363537"/>
          </a:xfrm>
        </p:spPr>
        <p:txBody>
          <a:bodyPr/>
          <a:lstStyle/>
          <a:p>
            <a:r>
              <a:rPr lang="en-US" dirty="0"/>
              <a:t>Arbol de decision 1</a:t>
            </a:r>
          </a:p>
        </p:txBody>
      </p:sp>
      <p:pic>
        <p:nvPicPr>
          <p:cNvPr id="7" name="Marcador de contenido 6">
            <a:extLst>
              <a:ext uri="{FF2B5EF4-FFF2-40B4-BE49-F238E27FC236}">
                <a16:creationId xmlns:a16="http://schemas.microsoft.com/office/drawing/2014/main" id="{5E537612-806B-465C-A7EB-8CE396E99B93}"/>
              </a:ext>
            </a:extLst>
          </p:cNvPr>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181333" y="1268760"/>
            <a:ext cx="7279099" cy="5038378"/>
          </a:xfrm>
          <a:prstGeom prst="rect">
            <a:avLst/>
          </a:prstGeom>
        </p:spPr>
      </p:pic>
    </p:spTree>
    <p:extLst>
      <p:ext uri="{BB962C8B-B14F-4D97-AF65-F5344CB8AC3E}">
        <p14:creationId xmlns:p14="http://schemas.microsoft.com/office/powerpoint/2010/main" val="2015420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Casos de estudio</a:t>
            </a:r>
          </a:p>
        </p:txBody>
      </p:sp>
      <p:sp>
        <p:nvSpPr>
          <p:cNvPr id="3" name="Content Placeholder 2"/>
          <p:cNvSpPr>
            <a:spLocks noGrp="1"/>
          </p:cNvSpPr>
          <p:nvPr>
            <p:ph idx="1"/>
          </p:nvPr>
        </p:nvSpPr>
        <p:spPr>
          <a:xfrm>
            <a:off x="424633" y="1600200"/>
            <a:ext cx="8379399" cy="3268960"/>
          </a:xfrm>
        </p:spPr>
        <p:txBody>
          <a:bodyPr/>
          <a:lstStyle/>
          <a:p>
            <a:pPr algn="just"/>
            <a:r>
              <a:rPr lang="en-US" sz="2400" b="0" dirty="0">
                <a:solidFill>
                  <a:schemeClr val="tx1"/>
                </a:solidFill>
              </a:rPr>
              <a:t>Jessica ha venido a verte con su bebé porque le preocupa que no esté creciendo lo suficientemente rápido. Es una </a:t>
            </a:r>
            <a:r>
              <a:rPr lang="en-US" sz="2400" b="0" dirty="0" err="1">
                <a:solidFill>
                  <a:schemeClr val="tx1"/>
                </a:solidFill>
              </a:rPr>
              <a:t>migrante</a:t>
            </a:r>
            <a:r>
              <a:rPr lang="en-US" sz="2400" b="0" dirty="0">
                <a:solidFill>
                  <a:schemeClr val="tx1"/>
                </a:solidFill>
              </a:rPr>
              <a:t> que acaba de </a:t>
            </a:r>
            <a:r>
              <a:rPr lang="en-US" sz="2400" b="0" dirty="0" err="1">
                <a:solidFill>
                  <a:schemeClr val="tx1"/>
                </a:solidFill>
              </a:rPr>
              <a:t>llegar</a:t>
            </a:r>
            <a:r>
              <a:rPr lang="en-US" sz="2400" b="0" dirty="0">
                <a:solidFill>
                  <a:schemeClr val="tx1"/>
                </a:solidFill>
              </a:rPr>
              <a:t> a un </a:t>
            </a:r>
            <a:r>
              <a:rPr lang="en-US" sz="2400" b="0" dirty="0" err="1">
                <a:solidFill>
                  <a:schemeClr val="tx1"/>
                </a:solidFill>
              </a:rPr>
              <a:t>asentamiento</a:t>
            </a:r>
            <a:r>
              <a:rPr lang="en-US" sz="2400" b="0" dirty="0">
                <a:solidFill>
                  <a:schemeClr val="tx1"/>
                </a:solidFill>
              </a:rPr>
              <a:t> </a:t>
            </a:r>
            <a:r>
              <a:rPr lang="en-US" sz="2400" b="0" dirty="0" err="1">
                <a:solidFill>
                  <a:schemeClr val="tx1"/>
                </a:solidFill>
              </a:rPr>
              <a:t>humano</a:t>
            </a:r>
            <a:r>
              <a:rPr lang="en-US" sz="2400" b="0" dirty="0">
                <a:solidFill>
                  <a:schemeClr val="tx1"/>
                </a:solidFill>
              </a:rPr>
              <a:t>. Siempre ha amamantado al bebé, pero a veces le da agua cuando hace calor. Ella no usa fórmula infantil. Pesas al bebé y es pequeño para su edad. Se comprueba cuánta leche está produciendo la madre y es menos de lo que el bebé necesita. La madre y el bebé están bien. </a:t>
            </a:r>
          </a:p>
          <a:p>
            <a:pPr algn="just"/>
            <a:endParaRPr lang="en-US" sz="2400" b="0" dirty="0">
              <a:solidFill>
                <a:schemeClr val="tx1"/>
              </a:solidFill>
            </a:endParaRPr>
          </a:p>
          <a:p>
            <a:pPr algn="ctr"/>
            <a:r>
              <a:rPr lang="en-US" sz="2400" b="0" dirty="0">
                <a:solidFill>
                  <a:srgbClr val="F20F0E"/>
                </a:solidFill>
              </a:rPr>
              <a:t>¿Cómo ayudas a la madre?</a:t>
            </a:r>
          </a:p>
          <a:p>
            <a:endParaRPr lang="en-GB" sz="2400" dirty="0"/>
          </a:p>
        </p:txBody>
      </p:sp>
      <p:sp>
        <p:nvSpPr>
          <p:cNvPr id="5" name="Text Placeholder 4"/>
          <p:cNvSpPr>
            <a:spLocks noGrp="1"/>
          </p:cNvSpPr>
          <p:nvPr>
            <p:ph type="body" sz="quarter" idx="13"/>
          </p:nvPr>
        </p:nvSpPr>
        <p:spPr/>
        <p:txBody>
          <a:bodyPr/>
          <a:lstStyle/>
          <a:p>
            <a:r>
              <a:rPr lang="en-US" dirty="0"/>
              <a:t>Árbol de decisión 1</a:t>
            </a:r>
            <a:endParaRPr lang="en-GB" dirty="0"/>
          </a:p>
        </p:txBody>
      </p:sp>
      <p:sp>
        <p:nvSpPr>
          <p:cNvPr id="6" name="Footer Placeholder 5"/>
          <p:cNvSpPr>
            <a:spLocks noGrp="1"/>
          </p:cNvSpPr>
          <p:nvPr>
            <p:ph type="ftr" sz="quarter" idx="11"/>
          </p:nvPr>
        </p:nvSpPr>
        <p:spPr/>
        <p:txBody>
          <a:bodyPr/>
          <a:lstStyle/>
          <a:p>
            <a:r>
              <a:rPr lang="en-US"/>
              <a:t>FORMACIÓN DEL IYCF-E: EXPLORANDO OPCIONES DE ALIMENTACIÓN MÁS SEGURAS</a:t>
            </a:r>
            <a:endParaRPr lang="en-US" dirty="0"/>
          </a:p>
        </p:txBody>
      </p:sp>
      <p:sp>
        <p:nvSpPr>
          <p:cNvPr id="7" name="Slide Number Placeholder 6"/>
          <p:cNvSpPr>
            <a:spLocks noGrp="1"/>
          </p:cNvSpPr>
          <p:nvPr>
            <p:ph type="sldNum" sz="quarter" idx="12"/>
          </p:nvPr>
        </p:nvSpPr>
        <p:spPr/>
        <p:txBody>
          <a:bodyPr/>
          <a:lstStyle/>
          <a:p>
            <a:fld id="{C3FDE51E-0052-334C-A4B2-C567FE9F326F}" type="slidenum">
              <a:rPr lang="en-US" smtClean="0"/>
              <a:t>19</a:t>
            </a:fld>
            <a:endParaRPr lang="en-US" dirty="0"/>
          </a:p>
        </p:txBody>
      </p:sp>
    </p:spTree>
    <p:extLst>
      <p:ext uri="{BB962C8B-B14F-4D97-AF65-F5344CB8AC3E}">
        <p14:creationId xmlns:p14="http://schemas.microsoft.com/office/powerpoint/2010/main" val="281556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7"/>
          <p:cNvSpPr>
            <a:spLocks noGrp="1"/>
          </p:cNvSpPr>
          <p:nvPr>
            <p:ph type="title"/>
          </p:nvPr>
        </p:nvSpPr>
        <p:spPr>
          <a:xfrm>
            <a:off x="423863" y="203200"/>
            <a:ext cx="8283575" cy="787400"/>
          </a:xfrm>
        </p:spPr>
        <p:txBody>
          <a:bodyPr/>
          <a:lstStyle/>
          <a:p>
            <a:pPr eaLnBrk="1" hangingPunct="1"/>
            <a:r>
              <a:rPr lang="en-US" altLang="en-US" dirty="0">
                <a:ea typeface="Trade Gothic LT Com Cn" pitchFamily="34" charset="0"/>
              </a:rPr>
              <a:t>OBJETIVOS DE LA SESIÓN</a:t>
            </a:r>
          </a:p>
        </p:txBody>
      </p:sp>
      <p:sp>
        <p:nvSpPr>
          <p:cNvPr id="77827" name="Content Placeholder 8"/>
          <p:cNvSpPr>
            <a:spLocks noGrp="1"/>
          </p:cNvSpPr>
          <p:nvPr>
            <p:ph idx="1"/>
          </p:nvPr>
        </p:nvSpPr>
        <p:spPr>
          <a:xfrm>
            <a:off x="300037" y="1441450"/>
            <a:ext cx="8275638" cy="4548188"/>
          </a:xfrm>
        </p:spPr>
        <p:txBody>
          <a:bodyPr/>
          <a:lstStyle/>
          <a:p>
            <a:pPr eaLnBrk="1" hangingPunct="1"/>
            <a:r>
              <a:rPr lang="en-GB" altLang="en-US" sz="2400" dirty="0">
                <a:latin typeface="Gill Sans Infant Std" pitchFamily="34" charset="0"/>
                <a:cs typeface="Gill Sans Infant Std" pitchFamily="34" charset="0"/>
              </a:rPr>
              <a:t>Al final de esta sesión, usted podrá hacerlo:</a:t>
            </a:r>
          </a:p>
          <a:p>
            <a:pPr marL="342900" indent="-342900" eaLnBrk="1" hangingPunct="1">
              <a:buFont typeface="Arial"/>
              <a:buChar char="•"/>
            </a:pPr>
            <a:endParaRPr lang="en-GB" altLang="en-US" sz="2400" dirty="0">
              <a:latin typeface="Gill Sans Infant Std" pitchFamily="34" charset="0"/>
              <a:cs typeface="Gill Sans Infant Std" pitchFamily="34" charset="0"/>
            </a:endParaRPr>
          </a:p>
          <a:p>
            <a:pPr marL="342900" indent="-342900" eaLnBrk="1" hangingPunct="1">
              <a:buClr>
                <a:schemeClr val="tx2"/>
              </a:buClr>
              <a:buFont typeface="Arial"/>
              <a:buChar char="•"/>
            </a:pPr>
            <a:r>
              <a:rPr lang="en-US" altLang="en-US" sz="2400" dirty="0">
                <a:latin typeface="Gill Sans Infant Std" pitchFamily="34" charset="0"/>
                <a:cs typeface="Gill Sans Infant Std" pitchFamily="34" charset="0"/>
              </a:rPr>
              <a:t>Explicar las alternativas a una madre que amamanta a su hijo, en circunstancias especiales, antes de recomendar la alimentación artificial.</a:t>
            </a:r>
          </a:p>
          <a:p>
            <a:pPr marL="342900" indent="-342900" eaLnBrk="1" hangingPunct="1">
              <a:buClr>
                <a:schemeClr val="tx2"/>
              </a:buClr>
              <a:buFont typeface="Arial"/>
              <a:buChar char="•"/>
            </a:pPr>
            <a:endParaRPr lang="en-US" altLang="en-US" sz="2400" dirty="0">
              <a:latin typeface="Gill Sans Infant Std" pitchFamily="34" charset="0"/>
              <a:cs typeface="Gill Sans Infant Std" pitchFamily="34" charset="0"/>
            </a:endParaRPr>
          </a:p>
          <a:p>
            <a:pPr marL="342900" indent="-342900" eaLnBrk="1" hangingPunct="1">
              <a:buClr>
                <a:schemeClr val="tx2"/>
              </a:buClr>
              <a:buFont typeface="Arial"/>
              <a:buChar char="•"/>
            </a:pPr>
            <a:r>
              <a:rPr lang="en-US" altLang="en-US" sz="2400" dirty="0">
                <a:latin typeface="Gill Sans Infant Std" pitchFamily="34" charset="0"/>
                <a:cs typeface="Gill Sans Infant Std" pitchFamily="34" charset="0"/>
              </a:rPr>
              <a:t>Siéntase seguro al apoyar a un cuidador con opciones de alimentación alternativas</a:t>
            </a:r>
            <a:endParaRPr lang="en-GB" altLang="en-US" sz="2400" dirty="0">
              <a:latin typeface="Gill Sans Infant Std" pitchFamily="34" charset="0"/>
              <a:cs typeface="Gill Sans Infant Std" pitchFamily="34" charset="0"/>
            </a:endParaRPr>
          </a:p>
        </p:txBody>
      </p:sp>
      <p:sp>
        <p:nvSpPr>
          <p:cNvPr id="77829" name="Footer Placeholder 2"/>
          <p:cNvSpPr>
            <a:spLocks noGrp="1"/>
          </p:cNvSpPr>
          <p:nvPr>
            <p:ph type="ftr" sz="quarter" idx="1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r>
              <a:rPr lang="en-US" altLang="en-US" dirty="0">
                <a:solidFill>
                  <a:srgbClr val="222221"/>
                </a:solidFill>
                <a:latin typeface="Gill Sans Infant Std" pitchFamily="34" charset="0"/>
              </a:rPr>
              <a:t>FORMACIÓN DEL IYCF-E: EXPLORANDO OPCIONES DE ALIMENTACIÓN MÁS SEGURAS</a:t>
            </a:r>
            <a:endParaRPr lang="en-GB" altLang="en-US" dirty="0">
              <a:solidFill>
                <a:srgbClr val="222221"/>
              </a:solidFill>
              <a:latin typeface="Gill Sans Infant Std" pitchFamily="34" charset="0"/>
            </a:endParaRPr>
          </a:p>
        </p:txBody>
      </p:sp>
      <p:sp>
        <p:nvSpPr>
          <p:cNvPr id="77830"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12573504-19B0-4E0D-BA0C-E8970DA5BD92}" type="slidenum">
              <a:rPr lang="en-US" altLang="en-US" smtClean="0">
                <a:solidFill>
                  <a:srgbClr val="222221"/>
                </a:solidFill>
                <a:latin typeface="Gill Sans Infant Std" pitchFamily="34" charset="0"/>
              </a:rPr>
              <a:pPr/>
              <a:t>2</a:t>
            </a:fld>
            <a:endParaRPr lang="en-US" altLang="en-US" dirty="0">
              <a:solidFill>
                <a:srgbClr val="222221"/>
              </a:solidFill>
              <a:latin typeface="Gill Sans Infant Std"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Casos de estudio</a:t>
            </a:r>
            <a:endParaRPr lang="en-GB" dirty="0"/>
          </a:p>
        </p:txBody>
      </p:sp>
      <p:sp>
        <p:nvSpPr>
          <p:cNvPr id="5" name="Footer Placeholder 4"/>
          <p:cNvSpPr>
            <a:spLocks noGrp="1"/>
          </p:cNvSpPr>
          <p:nvPr>
            <p:ph type="ftr" sz="quarter" idx="11"/>
          </p:nvPr>
        </p:nvSpPr>
        <p:spPr/>
        <p:txBody>
          <a:bodyPr/>
          <a:lstStyle/>
          <a:p>
            <a:r>
              <a:rPr lang="en-US"/>
              <a:t>FORMACIÓN DEL IYCF-E: EXPLORANDO OPCIONES DE ALIMENTACIÓN MÁS SEGURAS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20</a:t>
            </a:fld>
            <a:endParaRPr lang="en-US" dirty="0"/>
          </a:p>
        </p:txBody>
      </p:sp>
      <p:pic>
        <p:nvPicPr>
          <p:cNvPr id="8" name="Picture 7"/>
          <p:cNvPicPr preferRelativeResize="0"/>
          <p:nvPr/>
        </p:nvPicPr>
        <p:blipFill>
          <a:blip r:embed="rId3">
            <a:extLst>
              <a:ext uri="{28A0092B-C50C-407E-A947-70E740481C1C}">
                <a14:useLocalDpi xmlns:a14="http://schemas.microsoft.com/office/drawing/2010/main"/>
              </a:ext>
            </a:extLst>
          </a:blip>
          <a:stretch>
            <a:fillRect/>
          </a:stretch>
        </p:blipFill>
        <p:spPr>
          <a:xfrm>
            <a:off x="1331640" y="1195908"/>
            <a:ext cx="6696744" cy="5257428"/>
          </a:xfrm>
          <a:prstGeom prst="rect">
            <a:avLst/>
          </a:prstGeom>
        </p:spPr>
      </p:pic>
      <p:sp>
        <p:nvSpPr>
          <p:cNvPr id="7" name="TextBox 6"/>
          <p:cNvSpPr txBox="1"/>
          <p:nvPr/>
        </p:nvSpPr>
        <p:spPr>
          <a:xfrm>
            <a:off x="467544" y="764704"/>
            <a:ext cx="3024336" cy="384721"/>
          </a:xfrm>
          <a:prstGeom prst="rect">
            <a:avLst/>
          </a:prstGeom>
          <a:noFill/>
        </p:spPr>
        <p:txBody>
          <a:bodyPr wrap="square" lIns="0" tIns="0" rIns="0" bIns="0" rtlCol="0">
            <a:spAutoFit/>
          </a:bodyPr>
          <a:lstStyle/>
          <a:p>
            <a:r>
              <a:rPr lang="en-US" sz="2500" dirty="0">
                <a:latin typeface="Gill Sans Infant Std"/>
                <a:cs typeface="Gill Sans Infant Std"/>
              </a:rPr>
              <a:t>Árbol de decisión 2</a:t>
            </a:r>
          </a:p>
        </p:txBody>
      </p:sp>
    </p:spTree>
    <p:extLst>
      <p:ext uri="{BB962C8B-B14F-4D97-AF65-F5344CB8AC3E}">
        <p14:creationId xmlns:p14="http://schemas.microsoft.com/office/powerpoint/2010/main" val="3338634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upo 153"/>
          <p:cNvGrpSpPr/>
          <p:nvPr/>
        </p:nvGrpSpPr>
        <p:grpSpPr>
          <a:xfrm>
            <a:off x="1775864" y="304321"/>
            <a:ext cx="5483454" cy="6374754"/>
            <a:chOff x="360272" y="1717407"/>
            <a:chExt cx="6332628" cy="7361955"/>
          </a:xfrm>
        </p:grpSpPr>
        <p:sp>
          <p:nvSpPr>
            <p:cNvPr id="7" name="Rectángulo redondeado 6"/>
            <p:cNvSpPr/>
            <p:nvPr/>
          </p:nvSpPr>
          <p:spPr>
            <a:xfrm>
              <a:off x="2565232" y="1717407"/>
              <a:ext cx="1064231" cy="330654"/>
            </a:xfrm>
            <a:prstGeom prst="roundRect">
              <a:avLst/>
            </a:prstGeom>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Bebé/Niño/a</a:t>
              </a:r>
            </a:p>
          </p:txBody>
        </p:sp>
        <p:sp>
          <p:nvSpPr>
            <p:cNvPr id="8" name="Rectángulo redondeado 7"/>
            <p:cNvSpPr/>
            <p:nvPr/>
          </p:nvSpPr>
          <p:spPr>
            <a:xfrm>
              <a:off x="2700563" y="2213387"/>
              <a:ext cx="793569" cy="330654"/>
            </a:xfrm>
            <a:prstGeom prst="roundRect">
              <a:avLst/>
            </a:prstGeom>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Evaluación Rápida</a:t>
              </a:r>
              <a:endParaRPr lang="es-CO" sz="877" dirty="0">
                <a:latin typeface="Gill Sans Infant Std" panose="020B0502020104020203" pitchFamily="34" charset="0"/>
              </a:endParaRPr>
            </a:p>
          </p:txBody>
        </p:sp>
        <p:sp>
          <p:nvSpPr>
            <p:cNvPr id="9" name="Rectángulo redondeado 8"/>
            <p:cNvSpPr/>
            <p:nvPr/>
          </p:nvSpPr>
          <p:spPr>
            <a:xfrm>
              <a:off x="3097348" y="5137483"/>
              <a:ext cx="1770550" cy="330654"/>
            </a:xfrm>
            <a:prstGeom prst="roundRect">
              <a:avLst/>
            </a:prstGeom>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Si el bebé o la madre están desnutridos o enfermos</a:t>
              </a:r>
              <a:endParaRPr lang="es-CO" sz="877" dirty="0">
                <a:latin typeface="Gill Sans Infant Std" panose="020B0502020104020203" pitchFamily="34" charset="0"/>
              </a:endParaRPr>
            </a:p>
          </p:txBody>
        </p:sp>
        <p:sp>
          <p:nvSpPr>
            <p:cNvPr id="10" name="Rectángulo redondeado 9"/>
            <p:cNvSpPr/>
            <p:nvPr/>
          </p:nvSpPr>
          <p:spPr>
            <a:xfrm>
              <a:off x="929466" y="2213387"/>
              <a:ext cx="1310634" cy="330654"/>
            </a:xfrm>
            <a:prstGeom prst="roundRect">
              <a:avLst/>
            </a:prstGeom>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NO AMAMANTADO</a:t>
              </a:r>
              <a:endParaRPr lang="es-CO" sz="877" dirty="0">
                <a:latin typeface="Gill Sans Infant Std" panose="020B0502020104020203" pitchFamily="34" charset="0"/>
              </a:endParaRPr>
            </a:p>
          </p:txBody>
        </p:sp>
        <p:sp>
          <p:nvSpPr>
            <p:cNvPr id="11" name="Rectángulo redondeado 10"/>
            <p:cNvSpPr/>
            <p:nvPr/>
          </p:nvSpPr>
          <p:spPr>
            <a:xfrm>
              <a:off x="3616742" y="2722838"/>
              <a:ext cx="2159539" cy="1179333"/>
            </a:xfrm>
            <a:prstGeom prst="roundRect">
              <a:avLst/>
            </a:prstGeom>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just"/>
              <a:r>
                <a:rPr lang="es-MX" sz="877" u="sng" dirty="0">
                  <a:latin typeface="Gill Sans Infant Std" panose="020B0502020104020203" pitchFamily="34" charset="0"/>
                </a:rPr>
                <a:t>Si se presenta uno o más de los siguientes:</a:t>
              </a:r>
            </a:p>
            <a:p>
              <a:pPr algn="just"/>
              <a:r>
                <a:rPr lang="es-MX" sz="877" dirty="0">
                  <a:latin typeface="Gill Sans Infant Std" panose="020B0502020104020203" pitchFamily="34" charset="0"/>
                </a:rPr>
                <a:t>*Alimentación no apropiada     para la edad del bebé.</a:t>
              </a:r>
            </a:p>
            <a:p>
              <a:pPr algn="just"/>
              <a:r>
                <a:rPr lang="es-MX" sz="877" dirty="0">
                  <a:latin typeface="Gill Sans Infant Std" panose="020B0502020104020203" pitchFamily="34" charset="0"/>
                </a:rPr>
                <a:t>*Dificultades para amamantar.</a:t>
              </a:r>
            </a:p>
            <a:p>
              <a:pPr algn="just"/>
              <a:r>
                <a:rPr lang="es-MX" sz="877" dirty="0">
                  <a:latin typeface="Gill Sans Infant Std" panose="020B0502020104020203" pitchFamily="34" charset="0"/>
                </a:rPr>
                <a:t>*La madre solicita SLM.</a:t>
              </a:r>
            </a:p>
            <a:p>
              <a:pPr algn="just"/>
              <a:r>
                <a:rPr lang="es-MX" sz="877" dirty="0">
                  <a:latin typeface="Gill Sans Infant Std" panose="020B0502020104020203" pitchFamily="34" charset="0"/>
                </a:rPr>
                <a:t>*Bebé delgado, letárgico o enfermo.</a:t>
              </a:r>
              <a:endParaRPr lang="es-CO" sz="877" dirty="0">
                <a:latin typeface="Gill Sans Infant Std" panose="020B0502020104020203" pitchFamily="34" charset="0"/>
              </a:endParaRPr>
            </a:p>
          </p:txBody>
        </p:sp>
        <p:sp>
          <p:nvSpPr>
            <p:cNvPr id="12" name="Rectángulo redondeado 11"/>
            <p:cNvSpPr/>
            <p:nvPr/>
          </p:nvSpPr>
          <p:spPr>
            <a:xfrm>
              <a:off x="1864964" y="4154723"/>
              <a:ext cx="1110113" cy="454341"/>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a:solidFill>
                <a:srgbClr val="C0000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Apoyo de alimentación artificial</a:t>
              </a:r>
              <a:endParaRPr lang="es-CO" sz="877" dirty="0">
                <a:latin typeface="Gill Sans Infant Std" panose="020B0502020104020203" pitchFamily="34" charset="0"/>
              </a:endParaRPr>
            </a:p>
          </p:txBody>
        </p:sp>
        <p:sp>
          <p:nvSpPr>
            <p:cNvPr id="13" name="Rectángulo redondeado 12"/>
            <p:cNvSpPr/>
            <p:nvPr/>
          </p:nvSpPr>
          <p:spPr>
            <a:xfrm>
              <a:off x="360272" y="4154723"/>
              <a:ext cx="1170547" cy="454341"/>
            </a:xfrm>
            <a:prstGeom prst="roundRect">
              <a:avLst/>
            </a:prstGeom>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Apoyo cualificado para la lactancia materna</a:t>
              </a:r>
              <a:endParaRPr lang="es-CO" sz="877" dirty="0">
                <a:latin typeface="Gill Sans Infant Std" panose="020B0502020104020203" pitchFamily="34" charset="0"/>
              </a:endParaRPr>
            </a:p>
          </p:txBody>
        </p:sp>
        <p:sp>
          <p:nvSpPr>
            <p:cNvPr id="14" name="Rectángulo redondeado 13"/>
            <p:cNvSpPr/>
            <p:nvPr/>
          </p:nvSpPr>
          <p:spPr>
            <a:xfrm>
              <a:off x="4106454" y="2213386"/>
              <a:ext cx="1185455" cy="330654"/>
            </a:xfrm>
            <a:prstGeom prst="roundRect">
              <a:avLst/>
            </a:prstGeom>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AMAMANTADO</a:t>
              </a:r>
              <a:endParaRPr lang="es-CO" sz="877" dirty="0">
                <a:latin typeface="Gill Sans Infant Std" panose="020B0502020104020203" pitchFamily="34" charset="0"/>
              </a:endParaRPr>
            </a:p>
          </p:txBody>
        </p:sp>
        <p:cxnSp>
          <p:nvCxnSpPr>
            <p:cNvPr id="16" name="Conector recto de flecha 15"/>
            <p:cNvCxnSpPr>
              <a:stCxn id="7" idx="2"/>
              <a:endCxn id="8" idx="0"/>
            </p:cNvCxnSpPr>
            <p:nvPr/>
          </p:nvCxnSpPr>
          <p:spPr>
            <a:xfrm>
              <a:off x="3097348" y="2048061"/>
              <a:ext cx="1" cy="165327"/>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ector recto de flecha 16"/>
            <p:cNvCxnSpPr>
              <a:stCxn id="8" idx="1"/>
              <a:endCxn id="10" idx="3"/>
            </p:cNvCxnSpPr>
            <p:nvPr/>
          </p:nvCxnSpPr>
          <p:spPr>
            <a:xfrm flipH="1">
              <a:off x="2240100" y="2378714"/>
              <a:ext cx="460463" cy="0"/>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7"/>
            <p:cNvCxnSpPr>
              <a:stCxn id="8" idx="3"/>
              <a:endCxn id="14" idx="1"/>
            </p:cNvCxnSpPr>
            <p:nvPr/>
          </p:nvCxnSpPr>
          <p:spPr>
            <a:xfrm flipV="1">
              <a:off x="3494132" y="2378713"/>
              <a:ext cx="612322" cy="1"/>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Rectángulo redondeado 22"/>
            <p:cNvSpPr/>
            <p:nvPr/>
          </p:nvSpPr>
          <p:spPr>
            <a:xfrm>
              <a:off x="1184220" y="2709368"/>
              <a:ext cx="793569" cy="330654"/>
            </a:xfrm>
            <a:prstGeom prst="roundRect">
              <a:avLst/>
            </a:prstGeom>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Evaluación Completa</a:t>
              </a:r>
              <a:endParaRPr lang="es-CO" sz="877" dirty="0">
                <a:latin typeface="Gill Sans Infant Std" panose="020B0502020104020203" pitchFamily="34" charset="0"/>
              </a:endParaRPr>
            </a:p>
          </p:txBody>
        </p:sp>
        <p:cxnSp>
          <p:nvCxnSpPr>
            <p:cNvPr id="24" name="Conector recto de flecha 23"/>
            <p:cNvCxnSpPr>
              <a:stCxn id="10" idx="2"/>
              <a:endCxn id="23" idx="0"/>
            </p:cNvCxnSpPr>
            <p:nvPr/>
          </p:nvCxnSpPr>
          <p:spPr>
            <a:xfrm flipH="1">
              <a:off x="1581005" y="2544041"/>
              <a:ext cx="3778" cy="165327"/>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Elipse 26"/>
            <p:cNvSpPr/>
            <p:nvPr/>
          </p:nvSpPr>
          <p:spPr>
            <a:xfrm>
              <a:off x="988278" y="3286175"/>
              <a:ext cx="1185455" cy="615996"/>
            </a:xfrm>
            <a:prstGeom prst="ellipse">
              <a:avLst/>
            </a:prstGeom>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¿Es posible la relactación o una nodriza?</a:t>
              </a:r>
              <a:endParaRPr lang="es-CO" sz="877" dirty="0">
                <a:latin typeface="Gill Sans Infant Std" panose="020B0502020104020203" pitchFamily="34" charset="0"/>
              </a:endParaRPr>
            </a:p>
          </p:txBody>
        </p:sp>
        <p:cxnSp>
          <p:nvCxnSpPr>
            <p:cNvPr id="28" name="Conector recto de flecha 27"/>
            <p:cNvCxnSpPr>
              <a:stCxn id="23" idx="2"/>
              <a:endCxn id="27" idx="0"/>
            </p:cNvCxnSpPr>
            <p:nvPr/>
          </p:nvCxnSpPr>
          <p:spPr>
            <a:xfrm>
              <a:off x="1581005" y="3040022"/>
              <a:ext cx="1" cy="246153"/>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ector recto de flecha 31"/>
            <p:cNvCxnSpPr>
              <a:stCxn id="27" idx="5"/>
              <a:endCxn id="12" idx="0"/>
            </p:cNvCxnSpPr>
            <p:nvPr/>
          </p:nvCxnSpPr>
          <p:spPr>
            <a:xfrm>
              <a:off x="2000127" y="3811960"/>
              <a:ext cx="419894" cy="342763"/>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p:cNvCxnSpPr>
              <a:stCxn id="27" idx="3"/>
              <a:endCxn id="13" idx="0"/>
            </p:cNvCxnSpPr>
            <p:nvPr/>
          </p:nvCxnSpPr>
          <p:spPr>
            <a:xfrm flipH="1">
              <a:off x="945546" y="3811960"/>
              <a:ext cx="216338" cy="342763"/>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CuadroTexto 48"/>
            <p:cNvSpPr txBox="1"/>
            <p:nvPr/>
          </p:nvSpPr>
          <p:spPr>
            <a:xfrm>
              <a:off x="836424" y="3774636"/>
              <a:ext cx="342598" cy="262507"/>
            </a:xfrm>
            <a:prstGeom prst="rect">
              <a:avLst/>
            </a:prstGeom>
            <a:noFill/>
          </p:spPr>
          <p:txBody>
            <a:bodyPr wrap="square" rtlCol="0">
              <a:spAutoFit/>
            </a:bodyPr>
            <a:lstStyle/>
            <a:p>
              <a:r>
                <a:rPr lang="es-MX" sz="877" dirty="0">
                  <a:latin typeface="Gill Sans Infant Std" panose="020B0502020104020203" pitchFamily="34" charset="0"/>
                </a:rPr>
                <a:t>SI</a:t>
              </a:r>
              <a:endParaRPr lang="es-CO" sz="877" dirty="0">
                <a:latin typeface="Gill Sans Infant Std" panose="020B0502020104020203" pitchFamily="34" charset="0"/>
              </a:endParaRPr>
            </a:p>
          </p:txBody>
        </p:sp>
        <p:sp>
          <p:nvSpPr>
            <p:cNvPr id="50" name="CuadroTexto 49"/>
            <p:cNvSpPr txBox="1"/>
            <p:nvPr/>
          </p:nvSpPr>
          <p:spPr>
            <a:xfrm>
              <a:off x="2116093" y="3766269"/>
              <a:ext cx="439571" cy="262507"/>
            </a:xfrm>
            <a:prstGeom prst="rect">
              <a:avLst/>
            </a:prstGeom>
            <a:noFill/>
          </p:spPr>
          <p:txBody>
            <a:bodyPr wrap="square" rtlCol="0">
              <a:spAutoFit/>
            </a:bodyPr>
            <a:lstStyle/>
            <a:p>
              <a:r>
                <a:rPr lang="es-MX" sz="877" dirty="0">
                  <a:latin typeface="Gill Sans Infant Std" panose="020B0502020104020203" pitchFamily="34" charset="0"/>
                </a:rPr>
                <a:t>NO</a:t>
              </a:r>
              <a:endParaRPr lang="es-CO" sz="877" dirty="0">
                <a:latin typeface="Gill Sans Infant Std" panose="020B0502020104020203" pitchFamily="34" charset="0"/>
              </a:endParaRPr>
            </a:p>
          </p:txBody>
        </p:sp>
        <p:cxnSp>
          <p:nvCxnSpPr>
            <p:cNvPr id="53" name="Conector recto de flecha 52"/>
            <p:cNvCxnSpPr>
              <a:stCxn id="14" idx="2"/>
              <a:endCxn id="11" idx="0"/>
            </p:cNvCxnSpPr>
            <p:nvPr/>
          </p:nvCxnSpPr>
          <p:spPr>
            <a:xfrm flipH="1">
              <a:off x="4696512" y="2544040"/>
              <a:ext cx="2670" cy="178798"/>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Rectángulo redondeado 63"/>
            <p:cNvSpPr/>
            <p:nvPr/>
          </p:nvSpPr>
          <p:spPr>
            <a:xfrm>
              <a:off x="4867899" y="4173093"/>
              <a:ext cx="1093753" cy="454341"/>
            </a:xfrm>
            <a:prstGeom prst="roundRect">
              <a:avLst/>
            </a:prstGeom>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Cuidados de apoyo</a:t>
              </a:r>
              <a:endParaRPr lang="es-CO" sz="877" dirty="0">
                <a:latin typeface="Gill Sans Infant Std" panose="020B0502020104020203" pitchFamily="34" charset="0"/>
              </a:endParaRPr>
            </a:p>
          </p:txBody>
        </p:sp>
        <p:sp>
          <p:nvSpPr>
            <p:cNvPr id="66" name="Rectángulo redondeado 65"/>
            <p:cNvSpPr/>
            <p:nvPr/>
          </p:nvSpPr>
          <p:spPr>
            <a:xfrm>
              <a:off x="3440001" y="4173093"/>
              <a:ext cx="1093753" cy="454341"/>
            </a:xfrm>
            <a:prstGeom prst="roundRect">
              <a:avLst/>
            </a:prstGeom>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Evaluación Completa</a:t>
              </a:r>
              <a:endParaRPr lang="es-CO" sz="877" dirty="0">
                <a:latin typeface="Gill Sans Infant Std" panose="020B0502020104020203" pitchFamily="34" charset="0"/>
              </a:endParaRPr>
            </a:p>
          </p:txBody>
        </p:sp>
        <p:sp>
          <p:nvSpPr>
            <p:cNvPr id="71" name="CuadroTexto 70"/>
            <p:cNvSpPr txBox="1"/>
            <p:nvPr/>
          </p:nvSpPr>
          <p:spPr>
            <a:xfrm>
              <a:off x="3683822" y="3965344"/>
              <a:ext cx="385009" cy="262507"/>
            </a:xfrm>
            <a:prstGeom prst="rect">
              <a:avLst/>
            </a:prstGeom>
            <a:noFill/>
          </p:spPr>
          <p:txBody>
            <a:bodyPr wrap="square" rtlCol="0">
              <a:spAutoFit/>
            </a:bodyPr>
            <a:lstStyle/>
            <a:p>
              <a:r>
                <a:rPr lang="es-MX" sz="877" dirty="0">
                  <a:latin typeface="Gill Sans Infant Std" panose="020B0502020104020203" pitchFamily="34" charset="0"/>
                </a:rPr>
                <a:t>SI</a:t>
              </a:r>
              <a:endParaRPr lang="es-CO" sz="877" dirty="0">
                <a:latin typeface="Gill Sans Infant Std" panose="020B0502020104020203" pitchFamily="34" charset="0"/>
              </a:endParaRPr>
            </a:p>
          </p:txBody>
        </p:sp>
        <p:sp>
          <p:nvSpPr>
            <p:cNvPr id="72" name="CuadroTexto 71"/>
            <p:cNvSpPr txBox="1"/>
            <p:nvPr/>
          </p:nvSpPr>
          <p:spPr>
            <a:xfrm>
              <a:off x="5421615" y="3959687"/>
              <a:ext cx="457160" cy="262507"/>
            </a:xfrm>
            <a:prstGeom prst="rect">
              <a:avLst/>
            </a:prstGeom>
            <a:noFill/>
          </p:spPr>
          <p:txBody>
            <a:bodyPr wrap="square" rtlCol="0">
              <a:spAutoFit/>
            </a:bodyPr>
            <a:lstStyle/>
            <a:p>
              <a:r>
                <a:rPr lang="es-MX" sz="877" dirty="0">
                  <a:latin typeface="Gill Sans Infant Std" panose="020B0502020104020203" pitchFamily="34" charset="0"/>
                </a:rPr>
                <a:t>NO</a:t>
              </a:r>
              <a:endParaRPr lang="es-CO" sz="877" dirty="0">
                <a:latin typeface="Gill Sans Infant Std" panose="020B0502020104020203" pitchFamily="34" charset="0"/>
              </a:endParaRPr>
            </a:p>
          </p:txBody>
        </p:sp>
        <p:cxnSp>
          <p:nvCxnSpPr>
            <p:cNvPr id="80" name="Conector angular 79"/>
            <p:cNvCxnSpPr>
              <a:stCxn id="11" idx="2"/>
              <a:endCxn id="66" idx="0"/>
            </p:cNvCxnSpPr>
            <p:nvPr/>
          </p:nvCxnSpPr>
          <p:spPr>
            <a:xfrm rot="5400000">
              <a:off x="4206234" y="3682815"/>
              <a:ext cx="270922" cy="709634"/>
            </a:xfrm>
            <a:prstGeom prst="bentConnector3">
              <a:avLst>
                <a:gd name="adj1" fmla="val 30165"/>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2" name="Conector angular 81"/>
            <p:cNvCxnSpPr>
              <a:stCxn id="11" idx="2"/>
              <a:endCxn id="64" idx="0"/>
            </p:cNvCxnSpPr>
            <p:nvPr/>
          </p:nvCxnSpPr>
          <p:spPr>
            <a:xfrm rot="16200000" flipH="1">
              <a:off x="4920182" y="3678499"/>
              <a:ext cx="270922" cy="718264"/>
            </a:xfrm>
            <a:prstGeom prst="bentConnector3">
              <a:avLst>
                <a:gd name="adj1" fmla="val 30033"/>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8" name="Rectángulo redondeado 87"/>
            <p:cNvSpPr/>
            <p:nvPr/>
          </p:nvSpPr>
          <p:spPr>
            <a:xfrm>
              <a:off x="5252213" y="4801501"/>
              <a:ext cx="1436209" cy="454341"/>
            </a:xfrm>
            <a:prstGeom prst="roundRect">
              <a:avLst/>
            </a:prstGeom>
            <a:solidFill>
              <a:srgbClr val="FF9933"/>
            </a:solidFill>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Tratamiento médico/alimentación terapéutica</a:t>
              </a:r>
              <a:endParaRPr lang="es-CO" sz="877" dirty="0">
                <a:latin typeface="Gill Sans Infant Std" panose="020B0502020104020203" pitchFamily="34" charset="0"/>
              </a:endParaRPr>
            </a:p>
          </p:txBody>
        </p:sp>
        <p:sp>
          <p:nvSpPr>
            <p:cNvPr id="89" name="Rectángulo redondeado 88"/>
            <p:cNvSpPr/>
            <p:nvPr/>
          </p:nvSpPr>
          <p:spPr>
            <a:xfrm>
              <a:off x="5235707" y="5334390"/>
              <a:ext cx="1457193" cy="454341"/>
            </a:xfrm>
            <a:prstGeom prst="roundRect">
              <a:avLst/>
            </a:prstGeom>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Apoyo cualificado para la lactancia materna</a:t>
              </a:r>
              <a:endParaRPr lang="es-CO" sz="877" dirty="0">
                <a:latin typeface="Gill Sans Infant Std" panose="020B0502020104020203" pitchFamily="34" charset="0"/>
              </a:endParaRPr>
            </a:p>
          </p:txBody>
        </p:sp>
        <p:cxnSp>
          <p:nvCxnSpPr>
            <p:cNvPr id="90" name="Conector recto de flecha 89"/>
            <p:cNvCxnSpPr>
              <a:stCxn id="66" idx="2"/>
              <a:endCxn id="9" idx="0"/>
            </p:cNvCxnSpPr>
            <p:nvPr/>
          </p:nvCxnSpPr>
          <p:spPr>
            <a:xfrm flipH="1">
              <a:off x="3982624" y="4627434"/>
              <a:ext cx="4254" cy="510049"/>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0" name="CuadroTexto 99"/>
            <p:cNvSpPr txBox="1"/>
            <p:nvPr/>
          </p:nvSpPr>
          <p:spPr>
            <a:xfrm>
              <a:off x="5022852" y="5198935"/>
              <a:ext cx="304664" cy="262507"/>
            </a:xfrm>
            <a:prstGeom prst="rect">
              <a:avLst/>
            </a:prstGeom>
            <a:noFill/>
          </p:spPr>
          <p:txBody>
            <a:bodyPr wrap="square" rtlCol="0">
              <a:spAutoFit/>
            </a:bodyPr>
            <a:lstStyle/>
            <a:p>
              <a:r>
                <a:rPr lang="es-MX" sz="877" dirty="0">
                  <a:latin typeface="Gill Sans Infant Std" panose="020B0502020104020203" pitchFamily="34" charset="0"/>
                </a:rPr>
                <a:t>SI</a:t>
              </a:r>
              <a:endParaRPr lang="es-CO" sz="877" dirty="0">
                <a:latin typeface="Gill Sans Infant Std" panose="020B0502020104020203" pitchFamily="34" charset="0"/>
              </a:endParaRPr>
            </a:p>
          </p:txBody>
        </p:sp>
        <p:sp>
          <p:nvSpPr>
            <p:cNvPr id="126" name="Abrir llave 125"/>
            <p:cNvSpPr/>
            <p:nvPr/>
          </p:nvSpPr>
          <p:spPr>
            <a:xfrm>
              <a:off x="4958321" y="4990061"/>
              <a:ext cx="277386" cy="692943"/>
            </a:xfrm>
            <a:prstGeom prst="leftBrace">
              <a:avLst>
                <a:gd name="adj1" fmla="val 54237"/>
                <a:gd name="adj2" fmla="val 45876"/>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endParaRPr lang="es-CO" sz="877">
                <a:latin typeface="Gill Sans Infant Std" panose="020B0502020104020203" pitchFamily="34" charset="0"/>
              </a:endParaRPr>
            </a:p>
          </p:txBody>
        </p:sp>
        <p:sp>
          <p:nvSpPr>
            <p:cNvPr id="132" name="Rectángulo redondeado 131"/>
            <p:cNvSpPr/>
            <p:nvPr/>
          </p:nvSpPr>
          <p:spPr>
            <a:xfrm>
              <a:off x="929465" y="5421920"/>
              <a:ext cx="1365231" cy="454341"/>
            </a:xfrm>
            <a:prstGeom prst="roundRect">
              <a:avLst/>
            </a:prstGeom>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Apoyo cualificado para la lactancia materna</a:t>
              </a:r>
              <a:endParaRPr lang="es-CO" sz="877" dirty="0">
                <a:latin typeface="Gill Sans Infant Std" panose="020B0502020104020203" pitchFamily="34" charset="0"/>
              </a:endParaRPr>
            </a:p>
          </p:txBody>
        </p:sp>
        <p:cxnSp>
          <p:nvCxnSpPr>
            <p:cNvPr id="133" name="Conector recto de flecha 132"/>
            <p:cNvCxnSpPr>
              <a:stCxn id="132" idx="2"/>
              <a:endCxn id="134" idx="0"/>
            </p:cNvCxnSpPr>
            <p:nvPr/>
          </p:nvCxnSpPr>
          <p:spPr>
            <a:xfrm>
              <a:off x="1612081" y="5876261"/>
              <a:ext cx="0" cy="246154"/>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4" name="Rectángulo redondeado 133"/>
            <p:cNvSpPr/>
            <p:nvPr/>
          </p:nvSpPr>
          <p:spPr>
            <a:xfrm>
              <a:off x="594896" y="6122415"/>
              <a:ext cx="2034369" cy="2219529"/>
            </a:xfrm>
            <a:prstGeom prst="roundRect">
              <a:avLst/>
            </a:prstGeom>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779" b="1" dirty="0">
                  <a:latin typeface="Gill Sans Infant Std" panose="020B0502020104020203" pitchFamily="34" charset="0"/>
                </a:rPr>
                <a:t>Bebé &lt;6 meses y:</a:t>
              </a:r>
            </a:p>
            <a:p>
              <a:r>
                <a:rPr lang="es-MX" sz="779" dirty="0">
                  <a:latin typeface="Gill Sans Infant Std" panose="020B0502020104020203" pitchFamily="34" charset="0"/>
                </a:rPr>
                <a:t>*Tiene una alimentación mixta y se utiliza SLM temporalmente mientras se restablece la alimentación exclusiva con leche materna.</a:t>
              </a:r>
            </a:p>
            <a:p>
              <a:r>
                <a:rPr lang="es-MX" sz="779" dirty="0">
                  <a:latin typeface="Gill Sans Infant Std" panose="020B0502020104020203" pitchFamily="34" charset="0"/>
                </a:rPr>
                <a:t>*La madre/cuidador está relactando.</a:t>
              </a:r>
            </a:p>
            <a:p>
              <a:r>
                <a:rPr lang="es-MX" sz="779" dirty="0">
                  <a:latin typeface="Gill Sans Infant Std" panose="020B0502020104020203" pitchFamily="34" charset="0"/>
                </a:rPr>
                <a:t>*La madre está enferma y no puede amamantar temporalmente, y la lactancia a través de la nodriza no es posible.</a:t>
              </a:r>
            </a:p>
            <a:p>
              <a:r>
                <a:rPr lang="es-MX" sz="779" dirty="0">
                  <a:latin typeface="Gill Sans Infant Std" panose="020B0502020104020203" pitchFamily="34" charset="0"/>
                </a:rPr>
                <a:t>*Está enfermo y no puede amamantarse temporalmente mientras recibe tratamiento médico.</a:t>
              </a:r>
            </a:p>
            <a:p>
              <a:r>
                <a:rPr lang="es-MX" sz="779" dirty="0">
                  <a:latin typeface="Gill Sans Infant Std" panose="020B0502020104020203" pitchFamily="34" charset="0"/>
                </a:rPr>
                <a:t>*Está siendo alimentado por una nodriza.</a:t>
              </a:r>
              <a:endParaRPr lang="es-CO" sz="779" dirty="0">
                <a:latin typeface="Gill Sans Infant Std" panose="020B0502020104020203" pitchFamily="34" charset="0"/>
              </a:endParaRPr>
            </a:p>
          </p:txBody>
        </p:sp>
        <p:sp>
          <p:nvSpPr>
            <p:cNvPr id="135" name="Rectángulo 134"/>
            <p:cNvSpPr/>
            <p:nvPr/>
          </p:nvSpPr>
          <p:spPr>
            <a:xfrm>
              <a:off x="498935" y="5346356"/>
              <a:ext cx="2226291" cy="3106201"/>
            </a:xfrm>
            <a:prstGeom prst="rect">
              <a:avLst/>
            </a:prstGeom>
            <a:noFill/>
            <a:ln w="28575" cap="flat" cmpd="sng" algn="ctr">
              <a:solidFill>
                <a:schemeClr val="accent1">
                  <a:lumMod val="60000"/>
                  <a:lumOff val="40000"/>
                </a:schemeClr>
              </a:solidFill>
              <a:prstDash val="lgDash"/>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endParaRPr lang="es-CO" sz="877">
                <a:latin typeface="Gill Sans Infant Std" panose="020B0502020104020203" pitchFamily="34" charset="0"/>
              </a:endParaRPr>
            </a:p>
          </p:txBody>
        </p:sp>
        <p:cxnSp>
          <p:nvCxnSpPr>
            <p:cNvPr id="136" name="Conector recto de flecha 135"/>
            <p:cNvCxnSpPr>
              <a:endCxn id="137" idx="0"/>
            </p:cNvCxnSpPr>
            <p:nvPr/>
          </p:nvCxnSpPr>
          <p:spPr>
            <a:xfrm>
              <a:off x="3978146" y="5487065"/>
              <a:ext cx="0" cy="373231"/>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7" name="Rectángulo redondeado 136"/>
            <p:cNvSpPr/>
            <p:nvPr/>
          </p:nvSpPr>
          <p:spPr>
            <a:xfrm>
              <a:off x="3092871" y="5860296"/>
              <a:ext cx="1770550" cy="1282448"/>
            </a:xfrm>
            <a:prstGeom prst="roundRect">
              <a:avLst/>
            </a:prstGeom>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779" b="1" dirty="0">
                  <a:latin typeface="Gill Sans Infant Std" panose="020B0502020104020203" pitchFamily="34" charset="0"/>
                </a:rPr>
                <a:t>Si uno o más de los siguientes:</a:t>
              </a:r>
            </a:p>
            <a:p>
              <a:r>
                <a:rPr lang="es-MX" sz="779" dirty="0">
                  <a:latin typeface="Gill Sans Infant Std" panose="020B0502020104020203" pitchFamily="34" charset="0"/>
                </a:rPr>
                <a:t>*Dificultades de posicionamiento.</a:t>
              </a:r>
            </a:p>
            <a:p>
              <a:r>
                <a:rPr lang="es-MX" sz="779" dirty="0">
                  <a:latin typeface="Gill Sans Infant Std" panose="020B0502020104020203" pitchFamily="34" charset="0"/>
                </a:rPr>
                <a:t>*Madre preocupada por la lactancia o que quiere SLM.</a:t>
              </a:r>
            </a:p>
            <a:p>
              <a:r>
                <a:rPr lang="es-MX" sz="779" dirty="0">
                  <a:latin typeface="Gill Sans Infant Std" panose="020B0502020104020203" pitchFamily="34" charset="0"/>
                </a:rPr>
                <a:t>*Incomodidad o dolor leve en el pezón.</a:t>
              </a:r>
            </a:p>
            <a:p>
              <a:r>
                <a:rPr lang="es-MX" sz="779" dirty="0">
                  <a:latin typeface="Gill Sans Infant Std" panose="020B0502020104020203" pitchFamily="34" charset="0"/>
                </a:rPr>
                <a:t>*Alimentación no apropiada para la edad del bebé.</a:t>
              </a:r>
              <a:endParaRPr lang="es-CO" sz="779" dirty="0">
                <a:latin typeface="Gill Sans Infant Std" panose="020B0502020104020203" pitchFamily="34" charset="0"/>
              </a:endParaRPr>
            </a:p>
          </p:txBody>
        </p:sp>
        <p:sp>
          <p:nvSpPr>
            <p:cNvPr id="138" name="CuadroTexto 137"/>
            <p:cNvSpPr txBox="1"/>
            <p:nvPr/>
          </p:nvSpPr>
          <p:spPr>
            <a:xfrm>
              <a:off x="3983659" y="5564569"/>
              <a:ext cx="427651" cy="262507"/>
            </a:xfrm>
            <a:prstGeom prst="rect">
              <a:avLst/>
            </a:prstGeom>
            <a:noFill/>
          </p:spPr>
          <p:txBody>
            <a:bodyPr wrap="square" rtlCol="0">
              <a:spAutoFit/>
            </a:bodyPr>
            <a:lstStyle/>
            <a:p>
              <a:r>
                <a:rPr lang="es-MX" sz="877" dirty="0">
                  <a:latin typeface="Gill Sans Infant Std" panose="020B0502020104020203" pitchFamily="34" charset="0"/>
                </a:rPr>
                <a:t>NO</a:t>
              </a:r>
              <a:endParaRPr lang="es-CO" sz="877" dirty="0">
                <a:latin typeface="Gill Sans Infant Std" panose="020B0502020104020203" pitchFamily="34" charset="0"/>
              </a:endParaRPr>
            </a:p>
          </p:txBody>
        </p:sp>
        <p:cxnSp>
          <p:nvCxnSpPr>
            <p:cNvPr id="144" name="Conector recto de flecha 143"/>
            <p:cNvCxnSpPr>
              <a:stCxn id="137" idx="2"/>
              <a:endCxn id="145" idx="0"/>
            </p:cNvCxnSpPr>
            <p:nvPr/>
          </p:nvCxnSpPr>
          <p:spPr>
            <a:xfrm>
              <a:off x="3978146" y="7142744"/>
              <a:ext cx="10639" cy="362755"/>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5" name="Rectángulo redondeado 144"/>
            <p:cNvSpPr/>
            <p:nvPr/>
          </p:nvSpPr>
          <p:spPr>
            <a:xfrm>
              <a:off x="3056060" y="7505499"/>
              <a:ext cx="1865450" cy="1573863"/>
            </a:xfrm>
            <a:prstGeom prst="roundRect">
              <a:avLst/>
            </a:prstGeom>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779" b="1" dirty="0">
                  <a:latin typeface="Gill Sans Infant Std" panose="020B0502020104020203" pitchFamily="34" charset="0"/>
                </a:rPr>
                <a:t>Si uno o más de los siguientes:</a:t>
              </a:r>
              <a:endParaRPr lang="es-MX" sz="779" dirty="0">
                <a:latin typeface="Gill Sans Infant Std" panose="020B0502020104020203" pitchFamily="34" charset="0"/>
              </a:endParaRPr>
            </a:p>
            <a:p>
              <a:r>
                <a:rPr lang="es-MX" sz="779" dirty="0">
                  <a:latin typeface="Gill Sans Infant Std" panose="020B0502020104020203" pitchFamily="34" charset="0"/>
                </a:rPr>
                <a:t>*Madre traumatizada, en crisis emocional o rechazando al niño.</a:t>
              </a:r>
            </a:p>
            <a:p>
              <a:r>
                <a:rPr lang="es-MX" sz="779" dirty="0">
                  <a:latin typeface="Gill Sans Infant Std" panose="020B0502020104020203" pitchFamily="34" charset="0"/>
                </a:rPr>
                <a:t>*Bebés de bajo peso al nacer.</a:t>
              </a:r>
            </a:p>
            <a:p>
              <a:r>
                <a:rPr lang="es-MX" sz="779" dirty="0">
                  <a:latin typeface="Gill Sans Infant Std" panose="020B0502020104020203" pitchFamily="34" charset="0"/>
                </a:rPr>
                <a:t>*Bebé visiblemente delgado o con peso inferior al normal.</a:t>
              </a:r>
            </a:p>
            <a:p>
              <a:r>
                <a:rPr lang="es-MX" sz="779" dirty="0">
                  <a:latin typeface="Gill Sans Infant Std" panose="020B0502020104020203" pitchFamily="34" charset="0"/>
                </a:rPr>
                <a:t>*Bebé que se niega a mamar.</a:t>
              </a:r>
            </a:p>
            <a:p>
              <a:r>
                <a:rPr lang="es-MX" sz="779" dirty="0">
                  <a:latin typeface="Gill Sans Infant Std" panose="020B0502020104020203" pitchFamily="34" charset="0"/>
                </a:rPr>
                <a:t>*Dolor severo o persistente en el pezón.</a:t>
              </a:r>
            </a:p>
            <a:p>
              <a:r>
                <a:rPr lang="es-MX" sz="779" dirty="0">
                  <a:latin typeface="Gill Sans Infant Std" panose="020B0502020104020203" pitchFamily="34" charset="0"/>
                </a:rPr>
                <a:t>*Condiciones de los senos.</a:t>
              </a:r>
              <a:endParaRPr lang="es-CO" sz="779" dirty="0">
                <a:latin typeface="Gill Sans Infant Std" panose="020B0502020104020203" pitchFamily="34" charset="0"/>
              </a:endParaRPr>
            </a:p>
          </p:txBody>
        </p:sp>
        <p:sp>
          <p:nvSpPr>
            <p:cNvPr id="146" name="CuadroTexto 145"/>
            <p:cNvSpPr txBox="1"/>
            <p:nvPr/>
          </p:nvSpPr>
          <p:spPr>
            <a:xfrm>
              <a:off x="3975435" y="7220248"/>
              <a:ext cx="558319" cy="262507"/>
            </a:xfrm>
            <a:prstGeom prst="rect">
              <a:avLst/>
            </a:prstGeom>
            <a:noFill/>
          </p:spPr>
          <p:txBody>
            <a:bodyPr wrap="square" rtlCol="0">
              <a:spAutoFit/>
            </a:bodyPr>
            <a:lstStyle/>
            <a:p>
              <a:r>
                <a:rPr lang="es-MX" sz="877" dirty="0">
                  <a:latin typeface="Gill Sans Infant Std" panose="020B0502020104020203" pitchFamily="34" charset="0"/>
                </a:rPr>
                <a:t>Y/O</a:t>
              </a:r>
              <a:endParaRPr lang="es-CO" sz="877" dirty="0">
                <a:latin typeface="Gill Sans Infant Std" panose="020B0502020104020203" pitchFamily="34" charset="0"/>
              </a:endParaRPr>
            </a:p>
          </p:txBody>
        </p:sp>
        <p:sp>
          <p:nvSpPr>
            <p:cNvPr id="147" name="Rectángulo redondeado 146"/>
            <p:cNvSpPr/>
            <p:nvPr/>
          </p:nvSpPr>
          <p:spPr>
            <a:xfrm>
              <a:off x="5231065" y="8061838"/>
              <a:ext cx="1457357" cy="454341"/>
            </a:xfrm>
            <a:prstGeom prst="roundRect">
              <a:avLst/>
            </a:prstGeom>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Apoyo cualificado para la lactancia materna</a:t>
              </a:r>
              <a:endParaRPr lang="es-CO" sz="877" dirty="0">
                <a:latin typeface="Gill Sans Infant Std" panose="020B0502020104020203" pitchFamily="34" charset="0"/>
              </a:endParaRPr>
            </a:p>
          </p:txBody>
        </p:sp>
        <p:cxnSp>
          <p:nvCxnSpPr>
            <p:cNvPr id="148" name="Conector recto de flecha 147"/>
            <p:cNvCxnSpPr>
              <a:stCxn id="145" idx="3"/>
              <a:endCxn id="147" idx="1"/>
            </p:cNvCxnSpPr>
            <p:nvPr/>
          </p:nvCxnSpPr>
          <p:spPr>
            <a:xfrm flipV="1">
              <a:off x="4921510" y="8289009"/>
              <a:ext cx="309555" cy="3422"/>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9" name="Rectángulo redondeado 148"/>
            <p:cNvSpPr/>
            <p:nvPr/>
          </p:nvSpPr>
          <p:spPr>
            <a:xfrm>
              <a:off x="1053715" y="8625021"/>
              <a:ext cx="1093753" cy="454341"/>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a:solidFill>
                <a:srgbClr val="C0000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4538" tIns="22269" rIns="44538" bIns="22269" numCol="1" spcCol="0" rtlCol="0" fromWordArt="0" anchor="ctr" anchorCtr="0" forceAA="0" compatLnSpc="1">
              <a:prstTxWarp prst="textNoShape">
                <a:avLst/>
              </a:prstTxWarp>
              <a:noAutofit/>
            </a:bodyPr>
            <a:lstStyle/>
            <a:p>
              <a:pPr algn="ctr"/>
              <a:r>
                <a:rPr lang="es-MX" sz="877" dirty="0">
                  <a:latin typeface="Gill Sans Infant Std" panose="020B0502020104020203" pitchFamily="34" charset="0"/>
                </a:rPr>
                <a:t>Apoyo temporal de alimentación artificial</a:t>
              </a:r>
              <a:endParaRPr lang="es-CO" sz="877" dirty="0">
                <a:latin typeface="Gill Sans Infant Std" panose="020B0502020104020203" pitchFamily="34" charset="0"/>
              </a:endParaRPr>
            </a:p>
          </p:txBody>
        </p:sp>
        <p:cxnSp>
          <p:nvCxnSpPr>
            <p:cNvPr id="150" name="Conector recto de flecha 149"/>
            <p:cNvCxnSpPr>
              <a:stCxn id="134" idx="2"/>
              <a:endCxn id="149" idx="0"/>
            </p:cNvCxnSpPr>
            <p:nvPr/>
          </p:nvCxnSpPr>
          <p:spPr>
            <a:xfrm flipH="1">
              <a:off x="1600592" y="8341944"/>
              <a:ext cx="11489" cy="283077"/>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1" name="CuadroTexto 150"/>
            <p:cNvSpPr txBox="1"/>
            <p:nvPr/>
          </p:nvSpPr>
          <p:spPr>
            <a:xfrm>
              <a:off x="1603636" y="8410115"/>
              <a:ext cx="308493" cy="262507"/>
            </a:xfrm>
            <a:prstGeom prst="rect">
              <a:avLst/>
            </a:prstGeom>
            <a:noFill/>
          </p:spPr>
          <p:txBody>
            <a:bodyPr wrap="square" rtlCol="0">
              <a:spAutoFit/>
            </a:bodyPr>
            <a:lstStyle/>
            <a:p>
              <a:r>
                <a:rPr lang="es-MX" sz="877" dirty="0">
                  <a:latin typeface="Gill Sans Infant Std" panose="020B0502020104020203" pitchFamily="34" charset="0"/>
                </a:rPr>
                <a:t>SI</a:t>
              </a:r>
              <a:endParaRPr lang="es-CO" sz="877" dirty="0">
                <a:latin typeface="Gill Sans Infant Std" panose="020B0502020104020203" pitchFamily="34" charset="0"/>
              </a:endParaRPr>
            </a:p>
          </p:txBody>
        </p:sp>
        <p:sp>
          <p:nvSpPr>
            <p:cNvPr id="152" name="CuadroTexto 151"/>
            <p:cNvSpPr txBox="1"/>
            <p:nvPr/>
          </p:nvSpPr>
          <p:spPr>
            <a:xfrm>
              <a:off x="4958320" y="8005032"/>
              <a:ext cx="289414" cy="418382"/>
            </a:xfrm>
            <a:prstGeom prst="rect">
              <a:avLst/>
            </a:prstGeom>
            <a:noFill/>
          </p:spPr>
          <p:txBody>
            <a:bodyPr wrap="square" rtlCol="0">
              <a:spAutoFit/>
            </a:bodyPr>
            <a:lstStyle/>
            <a:p>
              <a:r>
                <a:rPr lang="es-MX" sz="877" dirty="0">
                  <a:latin typeface="Gill Sans Infant Std" panose="020B0502020104020203" pitchFamily="34" charset="0"/>
                </a:rPr>
                <a:t>SI</a:t>
              </a:r>
              <a:endParaRPr lang="es-CO" sz="877" dirty="0">
                <a:latin typeface="Gill Sans Infant Std" panose="020B0502020104020203" pitchFamily="34" charset="0"/>
              </a:endParaRPr>
            </a:p>
          </p:txBody>
        </p:sp>
      </p:grpSp>
    </p:spTree>
    <p:extLst>
      <p:ext uri="{BB962C8B-B14F-4D97-AF65-F5344CB8AC3E}">
        <p14:creationId xmlns:p14="http://schemas.microsoft.com/office/powerpoint/2010/main" val="3372477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Casos de estudio</a:t>
            </a:r>
          </a:p>
        </p:txBody>
      </p:sp>
      <p:sp>
        <p:nvSpPr>
          <p:cNvPr id="3" name="Content Placeholder 2"/>
          <p:cNvSpPr>
            <a:spLocks noGrp="1"/>
          </p:cNvSpPr>
          <p:nvPr>
            <p:ph idx="1"/>
          </p:nvPr>
        </p:nvSpPr>
        <p:spPr>
          <a:xfrm>
            <a:off x="424634" y="1600200"/>
            <a:ext cx="8282640" cy="3268960"/>
          </a:xfrm>
        </p:spPr>
        <p:txBody>
          <a:bodyPr/>
          <a:lstStyle/>
          <a:p>
            <a:pPr algn="just" fontAlgn="base"/>
            <a:r>
              <a:rPr lang="en-US" sz="2400" b="0" dirty="0">
                <a:solidFill>
                  <a:srgbClr val="222221"/>
                </a:solidFill>
              </a:rPr>
              <a:t>Uno de los trabajadores de salud de la comunidad lleva a un bebé de 3 meses al centro de salud. Encontró al bebé en la comunidad siendo cuidado por parientes después de que la madre falleciera una semana antes. El bebé es muy delgado y débil. Hay una abuela en el hogar que ha estado tratando de ayudar a alimentar al bebé usando fórmula infantil en un biberón. Existe la creencia cultural de que la leche de una persona ajena a la familia infectará la sangre y causará enfermedades en el bebé. </a:t>
            </a:r>
          </a:p>
          <a:p>
            <a:pPr algn="just" fontAlgn="base"/>
            <a:endParaRPr lang="en-US" sz="2400" b="0" dirty="0">
              <a:solidFill>
                <a:srgbClr val="222221"/>
              </a:solidFill>
            </a:endParaRPr>
          </a:p>
          <a:p>
            <a:pPr algn="ctr" fontAlgn="base"/>
            <a:r>
              <a:rPr lang="en-US" sz="2400" b="0" dirty="0"/>
              <a:t>¿Qué es lo que sugieres?</a:t>
            </a:r>
          </a:p>
          <a:p>
            <a:endParaRPr lang="en-GB" sz="2400" dirty="0"/>
          </a:p>
        </p:txBody>
      </p:sp>
      <p:sp>
        <p:nvSpPr>
          <p:cNvPr id="5" name="Text Placeholder 4"/>
          <p:cNvSpPr>
            <a:spLocks noGrp="1"/>
          </p:cNvSpPr>
          <p:nvPr>
            <p:ph type="body" sz="quarter" idx="13"/>
          </p:nvPr>
        </p:nvSpPr>
        <p:spPr/>
        <p:txBody>
          <a:bodyPr/>
          <a:lstStyle/>
          <a:p>
            <a:r>
              <a:rPr lang="en-US" dirty="0"/>
              <a:t>Árbol de decisión 2</a:t>
            </a:r>
            <a:endParaRPr lang="en-GB" dirty="0"/>
          </a:p>
        </p:txBody>
      </p:sp>
      <p:sp>
        <p:nvSpPr>
          <p:cNvPr id="6" name="Footer Placeholder 5"/>
          <p:cNvSpPr>
            <a:spLocks noGrp="1"/>
          </p:cNvSpPr>
          <p:nvPr>
            <p:ph type="ftr" sz="quarter" idx="11"/>
          </p:nvPr>
        </p:nvSpPr>
        <p:spPr/>
        <p:txBody>
          <a:bodyPr/>
          <a:lstStyle/>
          <a:p>
            <a:r>
              <a:rPr lang="en-US"/>
              <a:t>FORMACIÓN DEL IYCF-E: EXPLORANDO OPCIONES DE ALIMENTACIÓN MÁS SEGURAS</a:t>
            </a:r>
            <a:endParaRPr lang="en-US" dirty="0"/>
          </a:p>
        </p:txBody>
      </p:sp>
      <p:sp>
        <p:nvSpPr>
          <p:cNvPr id="7" name="Slide Number Placeholder 6"/>
          <p:cNvSpPr>
            <a:spLocks noGrp="1"/>
          </p:cNvSpPr>
          <p:nvPr>
            <p:ph type="sldNum" sz="quarter" idx="12"/>
          </p:nvPr>
        </p:nvSpPr>
        <p:spPr/>
        <p:txBody>
          <a:bodyPr/>
          <a:lstStyle/>
          <a:p>
            <a:fld id="{C3FDE51E-0052-334C-A4B2-C567FE9F326F}" type="slidenum">
              <a:rPr lang="en-US" smtClean="0"/>
              <a:t>22</a:t>
            </a:fld>
            <a:endParaRPr lang="en-US" dirty="0"/>
          </a:p>
        </p:txBody>
      </p:sp>
    </p:spTree>
    <p:extLst>
      <p:ext uri="{BB962C8B-B14F-4D97-AF65-F5344CB8AC3E}">
        <p14:creationId xmlns:p14="http://schemas.microsoft.com/office/powerpoint/2010/main" val="697803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altLang="en-US" dirty="0"/>
              <a:t>Alimentación de tazas</a:t>
            </a:r>
          </a:p>
        </p:txBody>
      </p:sp>
      <p:sp>
        <p:nvSpPr>
          <p:cNvPr id="3" name="Content Placeholder 2"/>
          <p:cNvSpPr>
            <a:spLocks noGrp="1"/>
          </p:cNvSpPr>
          <p:nvPr>
            <p:ph idx="1"/>
          </p:nvPr>
        </p:nvSpPr>
        <p:spPr/>
        <p:txBody>
          <a:bodyPr/>
          <a:lstStyle/>
          <a:p>
            <a:pPr marL="0" indent="0" algn="ctr">
              <a:buNone/>
            </a:pPr>
            <a:endParaRPr lang="en-GB" sz="2000" b="1" dirty="0"/>
          </a:p>
          <a:p>
            <a:pPr marL="0" indent="0" algn="ctr">
              <a:buNone/>
            </a:pPr>
            <a:endParaRPr lang="en-GB" sz="2000" dirty="0"/>
          </a:p>
          <a:p>
            <a:pPr marL="0" indent="0" algn="ctr">
              <a:buNone/>
            </a:pPr>
            <a:endParaRPr lang="en-GB" sz="2000" b="1" dirty="0"/>
          </a:p>
          <a:p>
            <a:pPr marL="0" indent="0" algn="ctr">
              <a:buNone/>
            </a:pPr>
            <a:endParaRPr lang="en-GB" sz="2000" dirty="0"/>
          </a:p>
          <a:p>
            <a:pPr marL="0" indent="0" algn="ctr">
              <a:buNone/>
            </a:pPr>
            <a:endParaRPr lang="en-GB" sz="2000" b="1" dirty="0"/>
          </a:p>
          <a:p>
            <a:pPr marL="0" indent="0" algn="ctr">
              <a:buNone/>
            </a:pPr>
            <a:endParaRPr lang="en-GB" sz="1050" b="1" dirty="0">
              <a:solidFill>
                <a:schemeClr val="tx1"/>
              </a:solidFill>
            </a:endParaRPr>
          </a:p>
        </p:txBody>
      </p:sp>
      <p:sp>
        <p:nvSpPr>
          <p:cNvPr id="4" name="Text Placeholder 3"/>
          <p:cNvSpPr>
            <a:spLocks noGrp="1"/>
          </p:cNvSpPr>
          <p:nvPr>
            <p:ph type="body" sz="quarter" idx="13"/>
          </p:nvPr>
        </p:nvSpPr>
        <p:spPr>
          <a:xfrm>
            <a:off x="395536" y="764704"/>
            <a:ext cx="8282151" cy="363537"/>
          </a:xfrm>
        </p:spPr>
        <p:txBody>
          <a:bodyPr/>
          <a:lstStyle/>
          <a:p>
            <a:r>
              <a:rPr lang="en-GB" dirty="0">
                <a:solidFill>
                  <a:schemeClr val="tx1"/>
                </a:solidFill>
              </a:rPr>
              <a:t>Video</a:t>
            </a:r>
          </a:p>
        </p:txBody>
      </p:sp>
      <p:sp>
        <p:nvSpPr>
          <p:cNvPr id="2" name="Footer Placeholder 1"/>
          <p:cNvSpPr>
            <a:spLocks noGrp="1"/>
          </p:cNvSpPr>
          <p:nvPr>
            <p:ph type="ftr" sz="quarter" idx="11"/>
          </p:nvPr>
        </p:nvSpPr>
        <p:spPr/>
        <p:txBody>
          <a:bodyPr/>
          <a:lstStyle/>
          <a:p>
            <a:r>
              <a:rPr lang="en-US"/>
              <a:t>FORMACIÓN DEL IYCF-E: EXPLORANDO OPCIONES DE ALIMENTACIÓN MÁS SEGURAS</a:t>
            </a:r>
            <a:endParaRPr lang="en-US" dirty="0"/>
          </a:p>
        </p:txBody>
      </p:sp>
      <p:sp>
        <p:nvSpPr>
          <p:cNvPr id="5" name="Slide Number Placeholder 4"/>
          <p:cNvSpPr>
            <a:spLocks noGrp="1"/>
          </p:cNvSpPr>
          <p:nvPr>
            <p:ph type="sldNum" sz="quarter" idx="12"/>
          </p:nvPr>
        </p:nvSpPr>
        <p:spPr/>
        <p:txBody>
          <a:bodyPr/>
          <a:lstStyle/>
          <a:p>
            <a:fld id="{C3FDE51E-0052-334C-A4B2-C567FE9F326F}" type="slidenum">
              <a:rPr lang="en-US" smtClean="0"/>
              <a:t>23</a:t>
            </a:fld>
            <a:endParaRPr lang="en-US" dirty="0"/>
          </a:p>
        </p:txBody>
      </p:sp>
      <p:pic>
        <p:nvPicPr>
          <p:cNvPr id="8" name="Picture 7">
            <a:hlinkClick r:id="rId3"/>
            <a:extLst>
              <a:ext uri="{FF2B5EF4-FFF2-40B4-BE49-F238E27FC236}">
                <a16:creationId xmlns:a16="http://schemas.microsoft.com/office/drawing/2014/main" id="{86513AEF-43FA-6A4E-A598-DFD2BEE80ED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6223" y="1461735"/>
            <a:ext cx="8255000" cy="4660900"/>
          </a:xfrm>
          <a:prstGeom prst="rect">
            <a:avLst/>
          </a:prstGeom>
        </p:spPr>
      </p:pic>
    </p:spTree>
    <p:extLst>
      <p:ext uri="{BB962C8B-B14F-4D97-AF65-F5344CB8AC3E}">
        <p14:creationId xmlns:p14="http://schemas.microsoft.com/office/powerpoint/2010/main" val="3894058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507" y="633749"/>
            <a:ext cx="8282640" cy="506900"/>
          </a:xfrm>
        </p:spPr>
        <p:txBody>
          <a:bodyPr>
            <a:normAutofit/>
          </a:bodyPr>
          <a:lstStyle/>
          <a:p>
            <a:pPr>
              <a:defRPr/>
            </a:pPr>
            <a:r>
              <a:rPr lang="en-GB" b="0" dirty="0"/>
              <a:t>¿Por qué explorar otras opciones primero? </a:t>
            </a:r>
            <a:endParaRPr lang="en-US" b="0" dirty="0">
              <a:solidFill>
                <a:schemeClr val="accent4"/>
              </a:solidFill>
            </a:endParaRPr>
          </a:p>
        </p:txBody>
      </p:sp>
      <p:sp>
        <p:nvSpPr>
          <p:cNvPr id="19458" name="Content Placeholder 2"/>
          <p:cNvSpPr>
            <a:spLocks noGrp="1"/>
          </p:cNvSpPr>
          <p:nvPr>
            <p:ph idx="1"/>
          </p:nvPr>
        </p:nvSpPr>
        <p:spPr>
          <a:xfrm>
            <a:off x="395536" y="1394830"/>
            <a:ext cx="8276127" cy="4706938"/>
          </a:xfrm>
        </p:spPr>
        <p:txBody>
          <a:bodyPr>
            <a:noAutofit/>
          </a:bodyPr>
          <a:lstStyle/>
          <a:p>
            <a:pPr>
              <a:buClr>
                <a:schemeClr val="tx2"/>
              </a:buClr>
            </a:pPr>
            <a:r>
              <a:rPr lang="en-GB" sz="2400" dirty="0">
                <a:solidFill>
                  <a:srgbClr val="FF0000"/>
                </a:solidFill>
              </a:rPr>
              <a:t>¡Recuerda!</a:t>
            </a:r>
          </a:p>
          <a:p>
            <a:pPr marL="457200" indent="-457200">
              <a:buClr>
                <a:schemeClr val="tx2"/>
              </a:buClr>
              <a:buFont typeface="Arial" panose="020B0604020202020204" pitchFamily="34" charset="0"/>
              <a:buChar char="•"/>
            </a:pPr>
            <a:r>
              <a:rPr lang="en-GB" sz="2400" b="0" dirty="0">
                <a:solidFill>
                  <a:schemeClr val="tx1"/>
                </a:solidFill>
              </a:rPr>
              <a:t>La lactancia materna salva vidas </a:t>
            </a:r>
          </a:p>
          <a:p>
            <a:pPr marL="457200" indent="-457200">
              <a:buClr>
                <a:schemeClr val="tx2"/>
              </a:buClr>
              <a:buFont typeface="Arial" panose="020B0604020202020204" pitchFamily="34" charset="0"/>
              <a:buChar char="•"/>
            </a:pPr>
            <a:r>
              <a:rPr lang="en-GB" sz="2400" b="0" dirty="0">
                <a:solidFill>
                  <a:schemeClr val="tx1"/>
                </a:solidFill>
              </a:rPr>
              <a:t>Proteja, promueva y apoye la lactancia materna - Anime y apoye activamente a la persona que lo cuida</a:t>
            </a:r>
          </a:p>
          <a:p>
            <a:pPr marL="457200" indent="-457200">
              <a:buClr>
                <a:schemeClr val="tx2"/>
              </a:buClr>
              <a:buFont typeface="Arial" panose="020B0604020202020204" pitchFamily="34" charset="0"/>
              <a:buChar char="•"/>
            </a:pPr>
            <a:r>
              <a:rPr lang="en-GB" sz="2400" b="0" dirty="0">
                <a:solidFill>
                  <a:schemeClr val="tx1"/>
                </a:solidFill>
              </a:rPr>
              <a:t>Línea de vida - especialmente en situaciones de emergencia</a:t>
            </a:r>
          </a:p>
          <a:p>
            <a:pPr lvl="3" indent="0">
              <a:buClr>
                <a:schemeClr val="tx2"/>
              </a:buClr>
              <a:buNone/>
            </a:pPr>
            <a:r>
              <a:rPr lang="en-GB" sz="2400" dirty="0"/>
              <a:t>- Inmunológico/Fisiológico</a:t>
            </a:r>
          </a:p>
          <a:p>
            <a:pPr lvl="3" indent="0">
              <a:buClr>
                <a:schemeClr val="tx2"/>
              </a:buClr>
              <a:buNone/>
            </a:pPr>
            <a:r>
              <a:rPr lang="en-GB" sz="2400" dirty="0"/>
              <a:t>- Nutricional</a:t>
            </a:r>
          </a:p>
          <a:p>
            <a:pPr lvl="3" indent="0">
              <a:buClr>
                <a:schemeClr val="tx2"/>
              </a:buClr>
              <a:buNone/>
            </a:pPr>
            <a:r>
              <a:rPr lang="en-GB" sz="2400" dirty="0"/>
              <a:t>- Psicológico</a:t>
            </a:r>
          </a:p>
          <a:p>
            <a:pPr lvl="3" indent="0">
              <a:buClr>
                <a:schemeClr val="tx2"/>
              </a:buClr>
              <a:buNone/>
            </a:pPr>
            <a:r>
              <a:rPr lang="en-GB" sz="2400" dirty="0"/>
              <a:t>- Práctico</a:t>
            </a:r>
          </a:p>
          <a:p>
            <a:pPr lvl="3" indent="0">
              <a:buClr>
                <a:schemeClr val="tx2"/>
              </a:buClr>
              <a:buNone/>
            </a:pPr>
            <a:r>
              <a:rPr lang="en-GB" sz="2400" dirty="0"/>
              <a:t>- Maternal</a:t>
            </a:r>
          </a:p>
          <a:p>
            <a:pPr lvl="3" indent="0">
              <a:buClr>
                <a:schemeClr val="tx2"/>
              </a:buClr>
              <a:buNone/>
            </a:pPr>
            <a:r>
              <a:rPr lang="en-GB" sz="2400" dirty="0"/>
              <a:t>- Físico</a:t>
            </a:r>
          </a:p>
        </p:txBody>
      </p:sp>
      <p:pic>
        <p:nvPicPr>
          <p:cNvPr id="3074" name="Picture 2" descr="C:\Users\christine fernandes\AppData\Local\Microsoft\Windows\Temporary Internet Files\Content.Outlook\C61DD522\Breast feeding demostartion.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16617" y="4005064"/>
            <a:ext cx="3749756" cy="232593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7581311" y="6038141"/>
            <a:ext cx="1356462" cy="215444"/>
          </a:xfrm>
          <a:prstGeom prst="rect">
            <a:avLst/>
          </a:prstGeom>
          <a:noFill/>
        </p:spPr>
        <p:txBody>
          <a:bodyPr wrap="none" rtlCol="0">
            <a:spAutoFit/>
          </a:bodyPr>
          <a:lstStyle/>
          <a:p>
            <a:r>
              <a:rPr lang="en-GB" sz="800" dirty="0"/>
              <a:t>Save the Children, Myanmar</a:t>
            </a:r>
          </a:p>
        </p:txBody>
      </p:sp>
      <p:sp>
        <p:nvSpPr>
          <p:cNvPr id="5" name="Footer Placeholder 4"/>
          <p:cNvSpPr>
            <a:spLocks noGrp="1"/>
          </p:cNvSpPr>
          <p:nvPr>
            <p:ph type="ftr" sz="quarter" idx="11"/>
          </p:nvPr>
        </p:nvSpPr>
        <p:spPr/>
        <p:txBody>
          <a:bodyPr/>
          <a:lstStyle/>
          <a:p>
            <a:r>
              <a:rPr lang="en-US"/>
              <a:t>FORMACIÓN DEL IYCF-E: EXPLORANDO OPCIONES DE ALIMENTACIÓN MÁS SEGURAS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3</a:t>
            </a:fld>
            <a:endParaRPr lang="en-US" dirty="0"/>
          </a:p>
        </p:txBody>
      </p:sp>
      <p:sp>
        <p:nvSpPr>
          <p:cNvPr id="7" name="Text Placeholder 6"/>
          <p:cNvSpPr>
            <a:spLocks noGrp="1"/>
          </p:cNvSpPr>
          <p:nvPr>
            <p:ph type="body" sz="quarter" idx="13"/>
          </p:nvPr>
        </p:nvSpPr>
        <p:spPr>
          <a:xfrm>
            <a:off x="422776" y="311902"/>
            <a:ext cx="8282151" cy="363537"/>
          </a:xfrm>
        </p:spPr>
        <p:txBody>
          <a:bodyPr/>
          <a:lstStyle/>
          <a:p>
            <a:r>
              <a:rPr lang="en-GB" b="1" dirty="0"/>
              <a:t>Test de lactancia materna y alimentación artificial</a:t>
            </a:r>
          </a:p>
        </p:txBody>
      </p:sp>
    </p:spTree>
    <p:extLst>
      <p:ext uri="{BB962C8B-B14F-4D97-AF65-F5344CB8AC3E}">
        <p14:creationId xmlns:p14="http://schemas.microsoft.com/office/powerpoint/2010/main" val="3984413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00833" y="1379425"/>
            <a:ext cx="8306441" cy="4927713"/>
          </a:xfrm>
        </p:spPr>
        <p:txBody>
          <a:bodyPr/>
          <a:lstStyle/>
          <a:p>
            <a:pPr marL="0" indent="0">
              <a:buNone/>
            </a:pPr>
            <a:endParaRPr lang="en-GB"/>
          </a:p>
          <a:p>
            <a:pPr marL="0" indent="0">
              <a:buNone/>
            </a:pPr>
            <a:endParaRPr lang="en-GB"/>
          </a:p>
          <a:p>
            <a:pPr marL="0" indent="0">
              <a:buNone/>
            </a:pPr>
            <a:endParaRPr lang="en-GB" dirty="0"/>
          </a:p>
        </p:txBody>
      </p:sp>
      <p:sp>
        <p:nvSpPr>
          <p:cNvPr id="5" name="Rectangle 4"/>
          <p:cNvSpPr>
            <a:spLocks noGrp="1" noChangeArrowheads="1"/>
          </p:cNvSpPr>
          <p:nvPr/>
        </p:nvSpPr>
        <p:spPr bwMode="auto">
          <a:xfrm>
            <a:off x="400833" y="1271389"/>
            <a:ext cx="8229600" cy="5734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cy-GB" altLang="en-US" sz="2400" b="1" dirty="0">
                <a:solidFill>
                  <a:srgbClr val="F20F0E"/>
                </a:solidFill>
                <a:latin typeface="Gill Sans Infant Std"/>
              </a:rPr>
              <a:t>Riesgos de no amamantar</a:t>
            </a:r>
            <a:endParaRPr lang="en-US" altLang="en-US" sz="2400" b="1" dirty="0">
              <a:solidFill>
                <a:srgbClr val="F20F0E"/>
              </a:solidFill>
              <a:latin typeface="Gill Sans Infant Std"/>
            </a:endParaRPr>
          </a:p>
        </p:txBody>
      </p:sp>
      <p:sp>
        <p:nvSpPr>
          <p:cNvPr id="6" name="Rectangle 5"/>
          <p:cNvSpPr>
            <a:spLocks noGrp="1" noChangeArrowheads="1"/>
          </p:cNvSpPr>
          <p:nvPr/>
        </p:nvSpPr>
        <p:spPr bwMode="auto">
          <a:xfrm>
            <a:off x="2525022" y="2204864"/>
            <a:ext cx="4063201" cy="3672408"/>
          </a:xfrm>
          <a:prstGeom prst="rect">
            <a:avLst/>
          </a:prstGeom>
          <a:noFill/>
          <a:ln>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eaLnBrk="1" hangingPunct="1">
              <a:lnSpc>
                <a:spcPct val="80000"/>
              </a:lnSpc>
              <a:buFont typeface="Arial" charset="0"/>
              <a:buNone/>
            </a:pPr>
            <a:r>
              <a:rPr lang="cy-GB" altLang="en-US" sz="2400" dirty="0">
                <a:latin typeface="Gill Sans Infant Std"/>
              </a:rPr>
              <a:t>Los niños que no son amamantados corren un riesgo particularmente alto:</a:t>
            </a:r>
          </a:p>
          <a:p>
            <a:pPr eaLnBrk="1" hangingPunct="1">
              <a:lnSpc>
                <a:spcPct val="80000"/>
              </a:lnSpc>
              <a:buClr>
                <a:schemeClr val="tx2"/>
              </a:buClr>
            </a:pPr>
            <a:r>
              <a:rPr lang="cy-GB" altLang="en-US" sz="2400" dirty="0">
                <a:latin typeface="Gill Sans Infant Std"/>
              </a:rPr>
              <a:t>Diarrea e IRA</a:t>
            </a:r>
          </a:p>
          <a:p>
            <a:pPr eaLnBrk="1" hangingPunct="1">
              <a:lnSpc>
                <a:spcPct val="80000"/>
              </a:lnSpc>
              <a:buClr>
                <a:schemeClr val="tx2"/>
              </a:buClr>
            </a:pPr>
            <a:r>
              <a:rPr lang="cy-GB" altLang="en-US" sz="2400" dirty="0">
                <a:latin typeface="Gill Sans Infant Std"/>
              </a:rPr>
              <a:t>Desnutrición </a:t>
            </a:r>
          </a:p>
          <a:p>
            <a:pPr eaLnBrk="1" hangingPunct="1">
              <a:lnSpc>
                <a:spcPct val="80000"/>
              </a:lnSpc>
              <a:buFont typeface="Arial" charset="0"/>
              <a:buNone/>
            </a:pPr>
            <a:endParaRPr lang="cy-GB" altLang="en-US" sz="2400" dirty="0">
              <a:latin typeface="Gill Sans Infant Std"/>
            </a:endParaRPr>
          </a:p>
          <a:p>
            <a:pPr eaLnBrk="1" hangingPunct="1">
              <a:lnSpc>
                <a:spcPct val="80000"/>
              </a:lnSpc>
              <a:buFont typeface="Arial" charset="0"/>
              <a:buNone/>
            </a:pPr>
            <a:r>
              <a:rPr lang="cy-GB" altLang="en-US" sz="2400" dirty="0">
                <a:latin typeface="Gill Sans Infant Std"/>
              </a:rPr>
              <a:t>puede llevar a:</a:t>
            </a:r>
          </a:p>
          <a:p>
            <a:pPr eaLnBrk="1" hangingPunct="1">
              <a:lnSpc>
                <a:spcPct val="80000"/>
              </a:lnSpc>
              <a:buClr>
                <a:schemeClr val="tx2"/>
              </a:buClr>
            </a:pPr>
            <a:r>
              <a:rPr lang="cy-GB" altLang="en-US" sz="2400" dirty="0">
                <a:solidFill>
                  <a:srgbClr val="222221"/>
                </a:solidFill>
                <a:latin typeface="Gill Sans Infant Std"/>
              </a:rPr>
              <a:t>Mala salud</a:t>
            </a:r>
          </a:p>
          <a:p>
            <a:pPr eaLnBrk="1" hangingPunct="1">
              <a:lnSpc>
                <a:spcPct val="80000"/>
              </a:lnSpc>
              <a:buClr>
                <a:schemeClr val="tx2"/>
              </a:buClr>
            </a:pPr>
            <a:r>
              <a:rPr lang="cy-GB" altLang="en-US" sz="2400" dirty="0">
                <a:solidFill>
                  <a:srgbClr val="222221"/>
                </a:solidFill>
                <a:latin typeface="Gill Sans Infant Std"/>
              </a:rPr>
              <a:t>Desarrollo deficiente</a:t>
            </a:r>
          </a:p>
          <a:p>
            <a:pPr eaLnBrk="1" hangingPunct="1">
              <a:lnSpc>
                <a:spcPct val="80000"/>
              </a:lnSpc>
              <a:buClr>
                <a:schemeClr val="tx2"/>
              </a:buClr>
            </a:pPr>
            <a:r>
              <a:rPr lang="cy-GB" altLang="en-US" sz="2400" dirty="0">
                <a:solidFill>
                  <a:srgbClr val="222221"/>
                </a:solidFill>
                <a:latin typeface="Gill Sans Infant Std"/>
              </a:rPr>
              <a:t>Consecuencias para toda la vida</a:t>
            </a:r>
          </a:p>
          <a:p>
            <a:pPr eaLnBrk="1" hangingPunct="1">
              <a:lnSpc>
                <a:spcPct val="80000"/>
              </a:lnSpc>
              <a:buClr>
                <a:schemeClr val="tx2"/>
              </a:buClr>
            </a:pPr>
            <a:r>
              <a:rPr lang="cy-GB" altLang="en-US" sz="2400" dirty="0">
                <a:solidFill>
                  <a:srgbClr val="222221"/>
                </a:solidFill>
                <a:latin typeface="Gill Sans Infant Std"/>
              </a:rPr>
              <a:t>Muerte</a:t>
            </a:r>
          </a:p>
        </p:txBody>
      </p:sp>
      <p:sp>
        <p:nvSpPr>
          <p:cNvPr id="4" name="Footer Placeholder 3"/>
          <p:cNvSpPr>
            <a:spLocks noGrp="1"/>
          </p:cNvSpPr>
          <p:nvPr>
            <p:ph type="ftr" sz="quarter" idx="11"/>
          </p:nvPr>
        </p:nvSpPr>
        <p:spPr/>
        <p:txBody>
          <a:bodyPr/>
          <a:lstStyle/>
          <a:p>
            <a:r>
              <a:rPr lang="en-US"/>
              <a:t>FORMACIÓN DEL IYCF-E: EXPLORANDO OPCIONES DE ALIMENTACIÓN MÁS SEGURAS</a:t>
            </a:r>
            <a:endParaRPr lang="en-US" dirty="0"/>
          </a:p>
        </p:txBody>
      </p:sp>
      <p:sp>
        <p:nvSpPr>
          <p:cNvPr id="9" name="Slide Number Placeholder 8"/>
          <p:cNvSpPr>
            <a:spLocks noGrp="1"/>
          </p:cNvSpPr>
          <p:nvPr>
            <p:ph type="sldNum" sz="quarter" idx="12"/>
          </p:nvPr>
        </p:nvSpPr>
        <p:spPr/>
        <p:txBody>
          <a:bodyPr/>
          <a:lstStyle/>
          <a:p>
            <a:fld id="{C3FDE51E-0052-334C-A4B2-C567FE9F326F}" type="slidenum">
              <a:rPr lang="en-US" smtClean="0"/>
              <a:t>4</a:t>
            </a:fld>
            <a:endParaRPr lang="en-US" dirty="0"/>
          </a:p>
        </p:txBody>
      </p:sp>
      <p:sp>
        <p:nvSpPr>
          <p:cNvPr id="10" name="Title 9"/>
          <p:cNvSpPr>
            <a:spLocks noGrp="1"/>
          </p:cNvSpPr>
          <p:nvPr>
            <p:ph type="title"/>
          </p:nvPr>
        </p:nvSpPr>
        <p:spPr>
          <a:xfrm>
            <a:off x="400832" y="288114"/>
            <a:ext cx="8306441" cy="506900"/>
          </a:xfrm>
        </p:spPr>
        <p:txBody>
          <a:bodyPr>
            <a:normAutofit fontScale="90000"/>
          </a:bodyPr>
          <a:lstStyle/>
          <a:p>
            <a:r>
              <a:rPr lang="en-GB" sz="2800" dirty="0"/>
              <a:t>¿Por qué explorar otras opciones primero? (continuación) </a:t>
            </a:r>
            <a:br>
              <a:rPr lang="en-US" sz="2800" b="0" dirty="0">
                <a:solidFill>
                  <a:schemeClr val="accent4"/>
                </a:solidFill>
              </a:rPr>
            </a:b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6200000">
            <a:off x="-531961" y="2800894"/>
            <a:ext cx="3576171" cy="2384114"/>
          </a:xfrm>
          <a:prstGeom prst="rect">
            <a:avLst/>
          </a:prstGeom>
        </p:spPr>
      </p:pic>
      <p:sp>
        <p:nvSpPr>
          <p:cNvPr id="3" name="Rectangle 2"/>
          <p:cNvSpPr/>
          <p:nvPr/>
        </p:nvSpPr>
        <p:spPr>
          <a:xfrm>
            <a:off x="76426" y="5563649"/>
            <a:ext cx="1608133" cy="215444"/>
          </a:xfrm>
          <a:prstGeom prst="rect">
            <a:avLst/>
          </a:prstGeom>
        </p:spPr>
        <p:txBody>
          <a:bodyPr wrap="none" anchor="t">
            <a:spAutoFit/>
          </a:bodyPr>
          <a:lstStyle/>
          <a:p>
            <a:r>
              <a:rPr lang="en-US" sz="800" dirty="0">
                <a:solidFill>
                  <a:srgbClr val="FFFFFF"/>
                </a:solidFill>
              </a:rPr>
              <a:t>Alfonso Daniels/Save the Children</a:t>
            </a:r>
          </a:p>
        </p:txBody>
      </p:sp>
      <p:pic>
        <p:nvPicPr>
          <p:cNvPr id="8" name="Picture 10" descr="A picture containing person, indoor&#10;&#10;Description generated with very high confidence">
            <a:extLst>
              <a:ext uri="{FF2B5EF4-FFF2-40B4-BE49-F238E27FC236}">
                <a16:creationId xmlns:a16="http://schemas.microsoft.com/office/drawing/2014/main" id="{C2ED448C-38B6-41B8-BA2B-C7752B4A150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84"/>
          <a:stretch/>
        </p:blipFill>
        <p:spPr>
          <a:xfrm>
            <a:off x="6675369" y="2208398"/>
            <a:ext cx="2371120" cy="3670251"/>
          </a:xfrm>
          <a:prstGeom prst="rect">
            <a:avLst/>
          </a:prstGeom>
        </p:spPr>
      </p:pic>
    </p:spTree>
    <p:extLst>
      <p:ext uri="{BB962C8B-B14F-4D97-AF65-F5344CB8AC3E}">
        <p14:creationId xmlns:p14="http://schemas.microsoft.com/office/powerpoint/2010/main" val="4095253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FORMACIÓN DEL IYCF-E: EXPLORANDO OPCIONES DE ALIMENTACIÓN MÁS SEGURAS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5</a:t>
            </a:fld>
            <a:endParaRPr lang="en-US" dirty="0"/>
          </a:p>
        </p:txBody>
      </p:sp>
      <p:sp>
        <p:nvSpPr>
          <p:cNvPr id="2" name="TextBox 1"/>
          <p:cNvSpPr txBox="1"/>
          <p:nvPr/>
        </p:nvSpPr>
        <p:spPr>
          <a:xfrm>
            <a:off x="611560" y="1340768"/>
            <a:ext cx="7776864" cy="2585323"/>
          </a:xfrm>
          <a:prstGeom prst="rect">
            <a:avLst/>
          </a:prstGeom>
          <a:noFill/>
          <a:ln>
            <a:noFill/>
          </a:ln>
        </p:spPr>
        <p:txBody>
          <a:bodyPr wrap="square" lIns="0" tIns="0" rIns="0" bIns="0" rtlCol="0">
            <a:spAutoFit/>
          </a:bodyPr>
          <a:lstStyle/>
          <a:p>
            <a:pPr algn="just"/>
            <a:r>
              <a:rPr lang="en-GB" sz="2400" dirty="0">
                <a:latin typeface="Gill Sans Infant Std"/>
                <a:ea typeface="MS PGothic" pitchFamily="34" charset="-128"/>
              </a:rPr>
              <a:t>5.11 </a:t>
            </a:r>
            <a:r>
              <a:rPr lang="en-GB" sz="2400" dirty="0"/>
              <a:t>Cuando un bebé no es amamantado por su madre, explorar rápidamente, en orden de prioridad, la viabilidad de la </a:t>
            </a:r>
            <a:r>
              <a:rPr lang="en-GB" sz="2400" dirty="0" err="1">
                <a:solidFill>
                  <a:schemeClr val="tx2"/>
                </a:solidFill>
              </a:rPr>
              <a:t>relactancia</a:t>
            </a:r>
            <a:r>
              <a:rPr lang="en-GB" sz="2400" dirty="0">
                <a:solidFill>
                  <a:schemeClr val="tx2"/>
                </a:solidFill>
              </a:rPr>
              <a:t>, la </a:t>
            </a:r>
            <a:r>
              <a:rPr lang="en-GB" sz="2400" dirty="0" err="1">
                <a:solidFill>
                  <a:schemeClr val="tx2"/>
                </a:solidFill>
              </a:rPr>
              <a:t>Lactancia</a:t>
            </a:r>
            <a:r>
              <a:rPr lang="en-GB" sz="2400" dirty="0">
                <a:solidFill>
                  <a:schemeClr val="tx2"/>
                </a:solidFill>
              </a:rPr>
              <a:t> con </a:t>
            </a:r>
            <a:r>
              <a:rPr lang="en-GB" sz="2400" dirty="0" err="1">
                <a:solidFill>
                  <a:schemeClr val="tx2"/>
                </a:solidFill>
              </a:rPr>
              <a:t>apoyo</a:t>
            </a:r>
            <a:r>
              <a:rPr lang="en-GB" sz="2400" dirty="0">
                <a:solidFill>
                  <a:schemeClr val="tx2"/>
                </a:solidFill>
              </a:rPr>
              <a:t> de </a:t>
            </a:r>
            <a:r>
              <a:rPr lang="en-GB" sz="2400">
                <a:solidFill>
                  <a:schemeClr val="tx2"/>
                </a:solidFill>
              </a:rPr>
              <a:t>nodriza </a:t>
            </a:r>
            <a:r>
              <a:rPr lang="en-GB" sz="2400" dirty="0">
                <a:solidFill>
                  <a:schemeClr val="tx2"/>
                </a:solidFill>
              </a:rPr>
              <a:t>y la leche materna de donante...</a:t>
            </a:r>
            <a:r>
              <a:rPr lang="en-GB" sz="2400" dirty="0"/>
              <a:t> Si estas opciones no son aceptables para las madres/cuidadores o son viables para el parto, permitir el acceso a un </a:t>
            </a:r>
            <a:r>
              <a:rPr lang="en-GB" sz="2400" dirty="0">
                <a:solidFill>
                  <a:schemeClr val="tx2"/>
                </a:solidFill>
              </a:rPr>
              <a:t>suministro seguro de un sistema de servicios de salud adecuado acompañado de un paquete esencial de apoyo </a:t>
            </a:r>
            <a:endParaRPr lang="en-GB" sz="2400" dirty="0">
              <a:solidFill>
                <a:schemeClr val="tx2"/>
              </a:solidFill>
              <a:latin typeface="Gill Sans Infant Std"/>
              <a:ea typeface="MS PGothic" pitchFamily="34" charset="-128"/>
            </a:endParaRPr>
          </a:p>
        </p:txBody>
      </p:sp>
      <p:sp>
        <p:nvSpPr>
          <p:cNvPr id="9" name="Text Placeholder 8"/>
          <p:cNvSpPr>
            <a:spLocks noGrp="1"/>
          </p:cNvSpPr>
          <p:nvPr>
            <p:ph type="body" sz="quarter" idx="13"/>
          </p:nvPr>
        </p:nvSpPr>
        <p:spPr/>
        <p:txBody>
          <a:bodyPr/>
          <a:lstStyle/>
          <a:p>
            <a:r>
              <a:rPr lang="en-US" dirty="0"/>
              <a:t>¿Qué opciones?</a:t>
            </a:r>
          </a:p>
        </p:txBody>
      </p:sp>
      <p:sp>
        <p:nvSpPr>
          <p:cNvPr id="10" name="Text Placeholder 2"/>
          <p:cNvSpPr>
            <a:spLocks noGrp="1"/>
          </p:cNvSpPr>
          <p:nvPr>
            <p:ph type="title"/>
          </p:nvPr>
        </p:nvSpPr>
        <p:spPr/>
        <p:txBody>
          <a:bodyPr>
            <a:normAutofit/>
          </a:bodyPr>
          <a:lstStyle/>
          <a:p>
            <a:r>
              <a:rPr lang="en-GB" b="1" dirty="0">
                <a:solidFill>
                  <a:schemeClr val="tx1"/>
                </a:solidFill>
              </a:rPr>
              <a:t>Explore todas las demás opciones de</a:t>
            </a:r>
            <a:r>
              <a:rPr lang="en-GB" b="1" dirty="0" err="1">
                <a:solidFill>
                  <a:schemeClr val="tx1"/>
                </a:solidFill>
              </a:rPr>
              <a:t> leche materna</a:t>
            </a:r>
            <a:r>
              <a:rPr lang="en-GB" b="1" dirty="0">
                <a:solidFill>
                  <a:schemeClr val="tx1"/>
                </a:solidFill>
              </a:rPr>
              <a:t> primero</a:t>
            </a:r>
            <a:endParaRPr lang="en-GB" b="1" dirty="0">
              <a:solidFill>
                <a:srgbClr val="7030A0"/>
              </a:solidFill>
            </a:endParaRPr>
          </a:p>
        </p:txBody>
      </p:sp>
      <p:pic>
        <p:nvPicPr>
          <p:cNvPr id="11" name="Picture 10" descr="OG v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51720" y="3615753"/>
            <a:ext cx="1800200" cy="2536647"/>
          </a:xfrm>
          <a:prstGeom prst="rect">
            <a:avLst/>
          </a:prstGeom>
        </p:spPr>
      </p:pic>
    </p:spTree>
    <p:extLst>
      <p:ext uri="{BB962C8B-B14F-4D97-AF65-F5344CB8AC3E}">
        <p14:creationId xmlns:p14="http://schemas.microsoft.com/office/powerpoint/2010/main" val="3808669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err="1"/>
              <a:t>Nodrizas</a:t>
            </a:r>
            <a:endParaRPr lang="en-US" altLang="en-US" dirty="0"/>
          </a:p>
        </p:txBody>
      </p:sp>
      <p:sp>
        <p:nvSpPr>
          <p:cNvPr id="19458" name="Content Placeholder 2"/>
          <p:cNvSpPr>
            <a:spLocks noGrp="1"/>
          </p:cNvSpPr>
          <p:nvPr>
            <p:ph idx="1"/>
          </p:nvPr>
        </p:nvSpPr>
        <p:spPr>
          <a:xfrm>
            <a:off x="1331640" y="1484784"/>
            <a:ext cx="7606486" cy="2354721"/>
          </a:xfrm>
        </p:spPr>
        <p:txBody>
          <a:bodyPr/>
          <a:lstStyle/>
          <a:p>
            <a:pPr marL="342900" lvl="0" indent="-342900">
              <a:buClr>
                <a:schemeClr val="tx2"/>
              </a:buClr>
              <a:buFont typeface="Arial" panose="020B0604020202020204" pitchFamily="34" charset="0"/>
              <a:buChar char="•"/>
            </a:pPr>
            <a:r>
              <a:rPr lang="en-GB" sz="2400" b="0" dirty="0">
                <a:solidFill>
                  <a:schemeClr val="tx1"/>
                </a:solidFill>
              </a:rPr>
              <a:t>¿Es factible en caso de emergencia? (¿Alguna experiencia?)</a:t>
            </a:r>
          </a:p>
          <a:p>
            <a:pPr marL="342900" lvl="0" indent="-342900">
              <a:buClr>
                <a:schemeClr val="tx2"/>
              </a:buClr>
              <a:buFont typeface="Arial" panose="020B0604020202020204" pitchFamily="34" charset="0"/>
              <a:buChar char="•"/>
            </a:pPr>
            <a:endParaRPr lang="en-GB" sz="2400" b="0" dirty="0">
              <a:solidFill>
                <a:schemeClr val="tx1"/>
              </a:solidFill>
            </a:endParaRPr>
          </a:p>
          <a:p>
            <a:pPr marL="342900" indent="-342900">
              <a:buClr>
                <a:schemeClr val="tx2"/>
              </a:buClr>
              <a:buFont typeface="Arial" panose="020B0604020202020204" pitchFamily="34" charset="0"/>
              <a:buChar char="•"/>
            </a:pPr>
            <a:r>
              <a:rPr lang="en-GB" sz="2400" b="0" dirty="0">
                <a:solidFill>
                  <a:schemeClr val="tx1"/>
                </a:solidFill>
              </a:rPr>
              <a:t>¿Es culturalmente aceptable/apropiado en su contexto de </a:t>
            </a:r>
            <a:r>
              <a:rPr lang="en-GB" sz="2400" b="0" dirty="0" err="1">
                <a:solidFill>
                  <a:schemeClr val="tx1"/>
                </a:solidFill>
              </a:rPr>
              <a:t>programación</a:t>
            </a:r>
            <a:endParaRPr lang="en-GB" sz="2400" b="0" dirty="0">
              <a:solidFill>
                <a:schemeClr val="tx1"/>
              </a:solidFill>
            </a:endParaRPr>
          </a:p>
        </p:txBody>
      </p:sp>
      <p:sp>
        <p:nvSpPr>
          <p:cNvPr id="4" name="Footer Placeholder 3"/>
          <p:cNvSpPr>
            <a:spLocks noGrp="1"/>
          </p:cNvSpPr>
          <p:nvPr>
            <p:ph type="ftr" sz="quarter" idx="11"/>
          </p:nvPr>
        </p:nvSpPr>
        <p:spPr/>
        <p:txBody>
          <a:bodyPr/>
          <a:lstStyle/>
          <a:p>
            <a:r>
              <a:rPr lang="en-US"/>
              <a:t>FORMACIÓN DEL IYCF-E: EXPLORANDO OPCIONES DE ALIMENTACIÓN MÁS SEGURAS</a:t>
            </a:r>
            <a:endParaRPr lang="en-US" dirty="0"/>
          </a:p>
        </p:txBody>
      </p:sp>
      <p:sp>
        <p:nvSpPr>
          <p:cNvPr id="5" name="Slide Number Placeholder 4"/>
          <p:cNvSpPr>
            <a:spLocks noGrp="1"/>
          </p:cNvSpPr>
          <p:nvPr>
            <p:ph type="sldNum" sz="quarter" idx="12"/>
          </p:nvPr>
        </p:nvSpPr>
        <p:spPr/>
        <p:txBody>
          <a:bodyPr/>
          <a:lstStyle/>
          <a:p>
            <a:fld id="{C3FDE51E-0052-334C-A4B2-C567FE9F326F}" type="slidenum">
              <a:rPr lang="en-US" smtClean="0"/>
              <a:t>6</a:t>
            </a:fld>
            <a:endParaRPr lang="en-US" dirty="0"/>
          </a:p>
        </p:txBody>
      </p:sp>
    </p:spTree>
    <p:extLst>
      <p:ext uri="{BB962C8B-B14F-4D97-AF65-F5344CB8AC3E}">
        <p14:creationId xmlns:p14="http://schemas.microsoft.com/office/powerpoint/2010/main" val="1125473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a:bodyPr>
          <a:lstStyle/>
          <a:p>
            <a:r>
              <a:rPr lang="en-US" altLang="en-US" dirty="0"/>
              <a:t>Relactación</a:t>
            </a:r>
            <a:endParaRPr lang="en-GB" b="1" dirty="0"/>
          </a:p>
        </p:txBody>
      </p:sp>
      <p:sp>
        <p:nvSpPr>
          <p:cNvPr id="19458" name="Content Placeholder 2"/>
          <p:cNvSpPr>
            <a:spLocks noGrp="1"/>
          </p:cNvSpPr>
          <p:nvPr>
            <p:ph idx="1"/>
          </p:nvPr>
        </p:nvSpPr>
        <p:spPr>
          <a:xfrm>
            <a:off x="431147" y="1600200"/>
            <a:ext cx="7741253" cy="4706938"/>
          </a:xfrm>
        </p:spPr>
        <p:txBody>
          <a:bodyPr/>
          <a:lstStyle/>
          <a:p>
            <a:pPr marL="0" indent="0">
              <a:buNone/>
            </a:pPr>
            <a:r>
              <a:rPr lang="en-GB" sz="2400" b="0" dirty="0">
                <a:solidFill>
                  <a:schemeClr val="tx1"/>
                </a:solidFill>
              </a:rPr>
              <a:t>¿Qué es esto?</a:t>
            </a:r>
          </a:p>
          <a:p>
            <a:pPr marL="0" indent="0">
              <a:buNone/>
            </a:pPr>
            <a:endParaRPr lang="en-GB" sz="2400" b="0" dirty="0">
              <a:solidFill>
                <a:schemeClr val="tx1"/>
              </a:solidFill>
            </a:endParaRPr>
          </a:p>
          <a:p>
            <a:pPr marL="0" indent="0">
              <a:buNone/>
            </a:pPr>
            <a:r>
              <a:rPr lang="en-GB" sz="2400" b="0" dirty="0">
                <a:solidFill>
                  <a:schemeClr val="tx1"/>
                </a:solidFill>
              </a:rPr>
              <a:t>¿En qué se diferencia de la lactancia inducida?</a:t>
            </a:r>
          </a:p>
          <a:p>
            <a:pPr marL="0" indent="0">
              <a:buNone/>
            </a:pPr>
            <a:endParaRPr lang="en-GB" sz="2400" b="0" dirty="0">
              <a:solidFill>
                <a:schemeClr val="tx1"/>
              </a:solidFill>
            </a:endParaRPr>
          </a:p>
          <a:p>
            <a:pPr marL="0" indent="0">
              <a:buNone/>
            </a:pPr>
            <a:r>
              <a:rPr lang="en-GB" sz="2400" b="0" dirty="0">
                <a:solidFill>
                  <a:schemeClr val="tx1"/>
                </a:solidFill>
              </a:rPr>
              <a:t>¿Quién puede relactar?</a:t>
            </a:r>
          </a:p>
          <a:p>
            <a:pPr marL="0" indent="0">
              <a:buNone/>
            </a:pPr>
            <a:endParaRPr lang="en-GB" sz="2400" b="0" dirty="0">
              <a:solidFill>
                <a:schemeClr val="tx1"/>
              </a:solidFill>
            </a:endParaRPr>
          </a:p>
          <a:p>
            <a:pPr marL="0" indent="0">
              <a:buNone/>
            </a:pPr>
            <a:r>
              <a:rPr lang="en-GB" sz="2400" b="0" dirty="0">
                <a:solidFill>
                  <a:schemeClr val="tx1"/>
                </a:solidFill>
              </a:rPr>
              <a:t>¿Quién tiene experiencia con el apoyo a la relactancia?</a:t>
            </a:r>
          </a:p>
        </p:txBody>
      </p:sp>
      <p:sp>
        <p:nvSpPr>
          <p:cNvPr id="5" name="TextBox 4"/>
          <p:cNvSpPr txBox="1"/>
          <p:nvPr/>
        </p:nvSpPr>
        <p:spPr>
          <a:xfrm>
            <a:off x="7674353" y="4934547"/>
            <a:ext cx="888385" cy="215444"/>
          </a:xfrm>
          <a:prstGeom prst="rect">
            <a:avLst/>
          </a:prstGeom>
          <a:noFill/>
        </p:spPr>
        <p:txBody>
          <a:bodyPr wrap="none" rtlCol="0">
            <a:spAutoFit/>
          </a:bodyPr>
          <a:lstStyle/>
          <a:p>
            <a:r>
              <a:rPr lang="en-GB" sz="800" dirty="0">
                <a:solidFill>
                  <a:schemeClr val="bg1"/>
                </a:solidFill>
              </a:rPr>
              <a:t>BrestfeedingUSA</a:t>
            </a:r>
          </a:p>
        </p:txBody>
      </p:sp>
      <p:sp>
        <p:nvSpPr>
          <p:cNvPr id="2" name="Footer Placeholder 1"/>
          <p:cNvSpPr>
            <a:spLocks noGrp="1"/>
          </p:cNvSpPr>
          <p:nvPr>
            <p:ph type="ftr" sz="quarter" idx="11"/>
          </p:nvPr>
        </p:nvSpPr>
        <p:spPr/>
        <p:txBody>
          <a:bodyPr/>
          <a:lstStyle/>
          <a:p>
            <a:r>
              <a:rPr lang="en-US"/>
              <a:t>FORMACIÓN DEL IYCF-E: EXPLORANDO OPCIONES DE ALIMENTACIÓN MÁS SEGURAS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7</a:t>
            </a:fld>
            <a:endParaRPr lang="en-US" dirty="0"/>
          </a:p>
        </p:txBody>
      </p:sp>
      <p:sp>
        <p:nvSpPr>
          <p:cNvPr id="8" name="TextBox 7">
            <a:extLst>
              <a:ext uri="{FF2B5EF4-FFF2-40B4-BE49-F238E27FC236}">
                <a16:creationId xmlns:a16="http://schemas.microsoft.com/office/drawing/2014/main" id="{D8E8F84A-042A-423E-8236-D8E7D4509F06}"/>
              </a:ext>
            </a:extLst>
          </p:cNvPr>
          <p:cNvSpPr txBox="1"/>
          <p:nvPr/>
        </p:nvSpPr>
        <p:spPr>
          <a:xfrm>
            <a:off x="5468932" y="4707340"/>
            <a:ext cx="730969" cy="123111"/>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a:r>
              <a:rPr lang="en-US" sz="800" dirty="0">
                <a:solidFill>
                  <a:srgbClr val="FFFFFF"/>
                </a:solidFill>
                <a:latin typeface="Gill Sans Infant Std"/>
                <a:cs typeface="Gill Sans Infant Std"/>
              </a:rPr>
              <a:t>Save the Children</a:t>
            </a:r>
            <a:endParaRPr lang="en-US" sz="1500" dirty="0">
              <a:latin typeface="Gill Sans Infant Std"/>
              <a:cs typeface="Gill Sans Infant Std"/>
            </a:endParaRPr>
          </a:p>
        </p:txBody>
      </p:sp>
    </p:spTree>
    <p:extLst>
      <p:ext uri="{BB962C8B-B14F-4D97-AF65-F5344CB8AC3E}">
        <p14:creationId xmlns:p14="http://schemas.microsoft.com/office/powerpoint/2010/main" val="1242701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a:bodyPr>
          <a:lstStyle/>
          <a:p>
            <a:r>
              <a:rPr lang="en-US" altLang="en-US" dirty="0"/>
              <a:t>Relactación</a:t>
            </a:r>
            <a:endParaRPr lang="en-GB" b="1" dirty="0"/>
          </a:p>
        </p:txBody>
      </p:sp>
      <p:sp>
        <p:nvSpPr>
          <p:cNvPr id="19458" name="Content Placeholder 2"/>
          <p:cNvSpPr>
            <a:spLocks noGrp="1"/>
          </p:cNvSpPr>
          <p:nvPr>
            <p:ph idx="1"/>
          </p:nvPr>
        </p:nvSpPr>
        <p:spPr>
          <a:xfrm>
            <a:off x="2626128" y="1268761"/>
            <a:ext cx="6338360" cy="4753912"/>
          </a:xfrm>
        </p:spPr>
        <p:txBody>
          <a:bodyPr>
            <a:noAutofit/>
          </a:bodyPr>
          <a:lstStyle/>
          <a:p>
            <a:pPr marL="342900" indent="-342900">
              <a:buClr>
                <a:schemeClr val="tx2"/>
              </a:buClr>
              <a:buFont typeface="Arial" panose="020B0604020202020204" pitchFamily="34" charset="0"/>
              <a:buChar char="•"/>
            </a:pPr>
            <a:r>
              <a:rPr lang="en-GB" b="0" dirty="0">
                <a:solidFill>
                  <a:schemeClr val="tx1"/>
                </a:solidFill>
              </a:rPr>
              <a:t>Desafíos de la lactancia materna</a:t>
            </a:r>
          </a:p>
          <a:p>
            <a:pPr marL="342900" indent="-342900">
              <a:buClr>
                <a:schemeClr val="tx2"/>
              </a:buClr>
              <a:buFont typeface="Arial" panose="020B0604020202020204" pitchFamily="34" charset="0"/>
              <a:buChar char="•"/>
            </a:pPr>
            <a:r>
              <a:rPr lang="en-GB" b="0" dirty="0">
                <a:solidFill>
                  <a:schemeClr val="tx1"/>
                </a:solidFill>
              </a:rPr>
              <a:t>Rechazo del bebé/"confusión de pezones</a:t>
            </a:r>
          </a:p>
          <a:p>
            <a:pPr marL="342900" indent="-342900">
              <a:buClr>
                <a:schemeClr val="tx2"/>
              </a:buClr>
              <a:buFont typeface="Arial" panose="020B0604020202020204" pitchFamily="34" charset="0"/>
              <a:buChar char="•"/>
            </a:pPr>
            <a:r>
              <a:rPr lang="en-GB" b="0" dirty="0">
                <a:solidFill>
                  <a:schemeClr val="tx1"/>
                </a:solidFill>
              </a:rPr>
              <a:t>Intolerancia a las fórmulas </a:t>
            </a:r>
          </a:p>
          <a:p>
            <a:pPr marL="342900" indent="-342900">
              <a:buClr>
                <a:schemeClr val="tx2"/>
              </a:buClr>
              <a:buFont typeface="Arial" panose="020B0604020202020204" pitchFamily="34" charset="0"/>
              <a:buChar char="•"/>
            </a:pPr>
            <a:r>
              <a:rPr lang="en-GB" b="0" dirty="0">
                <a:solidFill>
                  <a:schemeClr val="tx1"/>
                </a:solidFill>
              </a:rPr>
              <a:t>Afecciones médicas </a:t>
            </a:r>
          </a:p>
          <a:p>
            <a:pPr marL="342900" indent="-342900">
              <a:buClr>
                <a:schemeClr val="tx2"/>
              </a:buClr>
              <a:buFont typeface="Arial" panose="020B0604020202020204" pitchFamily="34" charset="0"/>
              <a:buChar char="•"/>
            </a:pPr>
            <a:r>
              <a:rPr lang="en-GB" b="0" dirty="0">
                <a:solidFill>
                  <a:schemeClr val="tx1"/>
                </a:solidFill>
              </a:rPr>
              <a:t>Después de una separación</a:t>
            </a:r>
          </a:p>
          <a:p>
            <a:pPr marL="342900" indent="-342900">
              <a:buClr>
                <a:schemeClr val="tx2"/>
              </a:buClr>
              <a:buFont typeface="Arial" panose="020B0604020202020204" pitchFamily="34" charset="0"/>
              <a:buChar char="•"/>
            </a:pPr>
            <a:r>
              <a:rPr lang="en-GB" b="0" dirty="0">
                <a:solidFill>
                  <a:schemeClr val="tx1"/>
                </a:solidFill>
              </a:rPr>
              <a:t>Desilusión de la madre en el destete temprano</a:t>
            </a:r>
          </a:p>
          <a:p>
            <a:pPr marL="342900" indent="-342900">
              <a:buClr>
                <a:schemeClr val="tx2"/>
              </a:buClr>
              <a:buFont typeface="Arial" panose="020B0604020202020204" pitchFamily="34" charset="0"/>
              <a:buChar char="•"/>
            </a:pPr>
            <a:r>
              <a:rPr lang="en-GB" b="0" dirty="0">
                <a:solidFill>
                  <a:schemeClr val="tx1"/>
                </a:solidFill>
              </a:rPr>
              <a:t>Lactancia húmeda, por ejemplo, porque la madre murió </a:t>
            </a:r>
          </a:p>
          <a:p>
            <a:pPr marL="342900" indent="-342900">
              <a:buClr>
                <a:schemeClr val="tx2"/>
              </a:buClr>
              <a:buFont typeface="Arial" panose="020B0604020202020204" pitchFamily="34" charset="0"/>
              <a:buChar char="•"/>
            </a:pPr>
            <a:r>
              <a:rPr lang="en-GB" b="0" dirty="0">
                <a:solidFill>
                  <a:schemeClr val="tx1"/>
                </a:solidFill>
              </a:rPr>
              <a:t>Adopción </a:t>
            </a:r>
          </a:p>
          <a:p>
            <a:pPr marL="342900" indent="-342900">
              <a:buClr>
                <a:schemeClr val="tx2"/>
              </a:buClr>
              <a:buFont typeface="Arial" panose="020B0604020202020204" pitchFamily="34" charset="0"/>
              <a:buChar char="•"/>
            </a:pPr>
            <a:r>
              <a:rPr lang="en-GB" b="0" dirty="0">
                <a:solidFill>
                  <a:schemeClr val="tx1"/>
                </a:solidFill>
              </a:rPr>
              <a:t>Porque la emergencia significa que la madre quiere amamantar </a:t>
            </a:r>
          </a:p>
          <a:p>
            <a:pPr lvl="2" indent="0">
              <a:buNone/>
            </a:pPr>
            <a:r>
              <a:rPr lang="en-GB" sz="1800" b="0" dirty="0">
                <a:solidFill>
                  <a:schemeClr val="tx1"/>
                </a:solidFill>
              </a:rPr>
              <a:t>- la lactancia materna ofrece protección contra las enfermedades, la desnutrición y la muerte, la comodidad, etc. </a:t>
            </a:r>
          </a:p>
          <a:p>
            <a:pPr lvl="2" indent="0">
              <a:buNone/>
            </a:pPr>
            <a:r>
              <a:rPr lang="en-GB" sz="1800" b="0" dirty="0">
                <a:solidFill>
                  <a:schemeClr val="tx1"/>
                </a:solidFill>
              </a:rPr>
              <a:t>- alimentación artificial no segura, fórmula no disponible, etc.</a:t>
            </a:r>
          </a:p>
          <a:p>
            <a:endParaRPr lang="en-GB" sz="2100" b="0" dirty="0">
              <a:solidFill>
                <a:schemeClr val="tx1"/>
              </a:solidFill>
            </a:endParaRPr>
          </a:p>
          <a:p>
            <a:endParaRPr lang="en-GB" sz="2100" b="0" dirty="0">
              <a:solidFill>
                <a:schemeClr val="tx1"/>
              </a:solidFill>
            </a:endParaRPr>
          </a:p>
        </p:txBody>
      </p:sp>
      <p:sp>
        <p:nvSpPr>
          <p:cNvPr id="3" name="Text Placeholder 2"/>
          <p:cNvSpPr>
            <a:spLocks noGrp="1"/>
          </p:cNvSpPr>
          <p:nvPr>
            <p:ph type="body" sz="quarter" idx="13"/>
          </p:nvPr>
        </p:nvSpPr>
        <p:spPr>
          <a:xfrm>
            <a:off x="358697" y="764704"/>
            <a:ext cx="8282151" cy="363537"/>
          </a:xfrm>
        </p:spPr>
        <p:txBody>
          <a:bodyPr/>
          <a:lstStyle/>
          <a:p>
            <a:r>
              <a:rPr lang="en-GB" dirty="0">
                <a:solidFill>
                  <a:schemeClr val="tx1"/>
                </a:solidFill>
              </a:rPr>
              <a:t>Razones para la Relactación / Lactancia Inducida</a:t>
            </a:r>
          </a:p>
          <a:p>
            <a:endParaRPr lang="en-GB" dirty="0">
              <a:solidFill>
                <a:schemeClr val="tx1"/>
              </a:solidFill>
            </a:endParaRPr>
          </a:p>
        </p:txBody>
      </p:sp>
      <p:sp>
        <p:nvSpPr>
          <p:cNvPr id="2" name="Footer Placeholder 1"/>
          <p:cNvSpPr>
            <a:spLocks noGrp="1"/>
          </p:cNvSpPr>
          <p:nvPr>
            <p:ph type="ftr" sz="quarter" idx="11"/>
          </p:nvPr>
        </p:nvSpPr>
        <p:spPr/>
        <p:txBody>
          <a:bodyPr/>
          <a:lstStyle/>
          <a:p>
            <a:r>
              <a:rPr lang="en-US"/>
              <a:t>FORMACIÓN DEL IYCF-E: EXPLORANDO OPCIONES DE ALIMENTACIÓN MÁS SEGURAS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8</a:t>
            </a:fld>
            <a:endParaRPr lang="en-US" dirty="0"/>
          </a:p>
        </p:txBody>
      </p:sp>
      <p:pic>
        <p:nvPicPr>
          <p:cNvPr id="8" name="Picture 12"/>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23528" y="1772817"/>
            <a:ext cx="2201494" cy="2935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Box 4"/>
          <p:cNvSpPr txBox="1"/>
          <p:nvPr/>
        </p:nvSpPr>
        <p:spPr>
          <a:xfrm>
            <a:off x="424634" y="4437112"/>
            <a:ext cx="1296144" cy="138499"/>
          </a:xfrm>
          <a:prstGeom prst="rect">
            <a:avLst/>
          </a:prstGeom>
          <a:noFill/>
        </p:spPr>
        <p:txBody>
          <a:bodyPr wrap="square" lIns="0" tIns="0" rIns="0" bIns="0" rtlCol="0">
            <a:spAutoFit/>
          </a:bodyPr>
          <a:lstStyle/>
          <a:p>
            <a:r>
              <a:rPr lang="en-US" sz="900" dirty="0">
                <a:solidFill>
                  <a:srgbClr val="FFFFFF"/>
                </a:solidFill>
                <a:latin typeface="Gill Sans Infant Std"/>
                <a:cs typeface="Gill Sans Infant Std"/>
              </a:rPr>
              <a:t>Save the Children Jordania</a:t>
            </a:r>
          </a:p>
        </p:txBody>
      </p:sp>
    </p:spTree>
    <p:extLst>
      <p:ext uri="{BB962C8B-B14F-4D97-AF65-F5344CB8AC3E}">
        <p14:creationId xmlns:p14="http://schemas.microsoft.com/office/powerpoint/2010/main" val="1035673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normAutofit/>
          </a:bodyPr>
          <a:lstStyle/>
          <a:p>
            <a:r>
              <a:rPr lang="en-US" altLang="en-US" dirty="0"/>
              <a:t>Relactación</a:t>
            </a:r>
            <a:endParaRPr lang="en-GB" b="1" dirty="0"/>
          </a:p>
        </p:txBody>
      </p:sp>
      <p:sp>
        <p:nvSpPr>
          <p:cNvPr id="19458" name="Content Placeholder 2"/>
          <p:cNvSpPr>
            <a:spLocks noGrp="1"/>
          </p:cNvSpPr>
          <p:nvPr>
            <p:ph idx="1"/>
          </p:nvPr>
        </p:nvSpPr>
        <p:spPr>
          <a:xfrm>
            <a:off x="395246" y="1582666"/>
            <a:ext cx="8276127" cy="4706938"/>
          </a:xfrm>
        </p:spPr>
        <p:txBody>
          <a:bodyPr/>
          <a:lstStyle/>
          <a:p>
            <a:endParaRPr lang="en-GB" sz="2400" b="1" dirty="0">
              <a:solidFill>
                <a:schemeClr val="tx1"/>
              </a:solidFill>
            </a:endParaRPr>
          </a:p>
          <a:p>
            <a:endParaRPr lang="en-GB" sz="2400" b="1" dirty="0">
              <a:solidFill>
                <a:schemeClr val="tx1"/>
              </a:solidFill>
            </a:endParaRPr>
          </a:p>
        </p:txBody>
      </p:sp>
      <p:sp>
        <p:nvSpPr>
          <p:cNvPr id="3" name="Text Placeholder 2"/>
          <p:cNvSpPr>
            <a:spLocks noGrp="1"/>
          </p:cNvSpPr>
          <p:nvPr>
            <p:ph type="body" sz="quarter" idx="13"/>
          </p:nvPr>
        </p:nvSpPr>
        <p:spPr>
          <a:xfrm>
            <a:off x="408086" y="764704"/>
            <a:ext cx="8282151" cy="363537"/>
          </a:xfrm>
        </p:spPr>
        <p:txBody>
          <a:bodyPr/>
          <a:lstStyle/>
          <a:p>
            <a:r>
              <a:rPr lang="en-GB" dirty="0">
                <a:solidFill>
                  <a:schemeClr val="tx1"/>
                </a:solidFill>
              </a:rPr>
              <a:t>Métodos de ejemplo</a:t>
            </a:r>
          </a:p>
        </p:txBody>
      </p:sp>
      <p:pic>
        <p:nvPicPr>
          <p:cNvPr id="6149" name="Picture 5" descr="C:\Users\Christine Fernandes\Desktop\Relactation drip drop.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49943" y="2289042"/>
            <a:ext cx="3121486" cy="3294187"/>
          </a:xfrm>
          <a:prstGeom prst="rect">
            <a:avLst/>
          </a:prstGeom>
          <a:noFill/>
          <a:extLst>
            <a:ext uri="{909E8E84-426E-40dd-AFC4-6F175D3DCCD1}">
              <a14:hiddenFill xmlns=""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23528" y="2359131"/>
            <a:ext cx="4505391" cy="31164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059832" y="5229200"/>
            <a:ext cx="1729961" cy="246221"/>
          </a:xfrm>
          <a:prstGeom prst="rect">
            <a:avLst/>
          </a:prstGeom>
          <a:noFill/>
        </p:spPr>
        <p:txBody>
          <a:bodyPr wrap="none" rtlCol="0">
            <a:spAutoFit/>
          </a:bodyPr>
          <a:lstStyle/>
          <a:p>
            <a:r>
              <a:rPr lang="en-GB" sz="1000" dirty="0"/>
              <a:t>Crónicas de una madre lactante</a:t>
            </a:r>
          </a:p>
        </p:txBody>
      </p:sp>
      <p:sp>
        <p:nvSpPr>
          <p:cNvPr id="11" name="Text Placeholder 2"/>
          <p:cNvSpPr txBox="1">
            <a:spLocks/>
          </p:cNvSpPr>
          <p:nvPr/>
        </p:nvSpPr>
        <p:spPr>
          <a:xfrm rot="5400000">
            <a:off x="4195339" y="4229008"/>
            <a:ext cx="8064500" cy="4876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None/>
              <a:defRPr sz="3200" b="1" kern="1200" baseline="0">
                <a:solidFill>
                  <a:srgbClr val="D50B26"/>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1000" b="0" dirty="0">
                <a:solidFill>
                  <a:schemeClr val="tx1"/>
                </a:solidFill>
                <a:latin typeface="Gill Sans MT" panose="020B0502020104020203" pitchFamily="34" charset="0"/>
              </a:rPr>
              <a:t>IFE Core Group. Módulo IFE 2</a:t>
            </a:r>
          </a:p>
        </p:txBody>
      </p:sp>
      <p:sp>
        <p:nvSpPr>
          <p:cNvPr id="2" name="Footer Placeholder 1"/>
          <p:cNvSpPr>
            <a:spLocks noGrp="1"/>
          </p:cNvSpPr>
          <p:nvPr>
            <p:ph type="ftr" sz="quarter" idx="11"/>
          </p:nvPr>
        </p:nvSpPr>
        <p:spPr/>
        <p:txBody>
          <a:bodyPr/>
          <a:lstStyle/>
          <a:p>
            <a:r>
              <a:rPr lang="en-US"/>
              <a:t>FORMACIÓN DEL IYCF-E: EXPLORANDO OPCIONES DE ALIMENTACIÓN MÁS SEGURAS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9</a:t>
            </a:fld>
            <a:endParaRPr lang="en-US" dirty="0"/>
          </a:p>
        </p:txBody>
      </p:sp>
      <p:sp>
        <p:nvSpPr>
          <p:cNvPr id="5" name="TextBox 4"/>
          <p:cNvSpPr txBox="1"/>
          <p:nvPr/>
        </p:nvSpPr>
        <p:spPr>
          <a:xfrm rot="5400000">
            <a:off x="6293263" y="4476238"/>
            <a:ext cx="4430264" cy="169277"/>
          </a:xfrm>
          <a:prstGeom prst="rect">
            <a:avLst/>
          </a:prstGeom>
          <a:noFill/>
        </p:spPr>
        <p:txBody>
          <a:bodyPr wrap="square" lIns="0" tIns="0" rIns="0" bIns="0" rtlCol="0">
            <a:spAutoFit/>
          </a:bodyPr>
          <a:lstStyle/>
          <a:p>
            <a:r>
              <a:rPr lang="en-US" sz="1100" dirty="0">
                <a:latin typeface="Gill Sans Infant Std"/>
                <a:cs typeface="Gill Sans Infant Std"/>
              </a:rPr>
              <a:t>IFE Core Group. Módulo IFE 2. 2007</a:t>
            </a:r>
          </a:p>
        </p:txBody>
      </p:sp>
    </p:spTree>
    <p:extLst>
      <p:ext uri="{BB962C8B-B14F-4D97-AF65-F5344CB8AC3E}">
        <p14:creationId xmlns:p14="http://schemas.microsoft.com/office/powerpoint/2010/main" val="36509394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TC_PPT_Template_Standard">
  <a:themeElements>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2.xml><?xml version="1.0" encoding="utf-8"?>
<a:theme xmlns:a="http://schemas.openxmlformats.org/drawingml/2006/main" name="Save the Children PPT Theme">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500" dirty="0" smtClean="0">
            <a:latin typeface="Gill Sans Infant Std"/>
            <a:cs typeface="Gill Sans Infant Std"/>
          </a:defRPr>
        </a:defPPr>
      </a:lstStyle>
    </a:txDef>
  </a:objectDefaults>
  <a:extraClrSchemeLst/>
</a:theme>
</file>

<file path=ppt/theme/theme3.xml><?xml version="1.0" encoding="utf-8"?>
<a:theme xmlns:a="http://schemas.openxmlformats.org/drawingml/2006/main" name="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500" dirty="0" smtClean="0">
            <a:latin typeface="Gill Sans Infant Std"/>
            <a:cs typeface="Gill Sans Infant Std"/>
          </a:defRPr>
        </a:defPPr>
      </a:lstStyle>
    </a:txDef>
  </a:objectDefaults>
  <a:extraClrSchemeLst/>
  <a:extLst>
    <a:ext uri="{05A4C25C-085E-4340-85A3-A5531E510DB2}">
      <thm15:themeFamily xmlns:thm15="http://schemas.microsoft.com/office/thememl/2012/main" name="Save the Children PowerPoint Template.potx [Read-Only]" id="{47073393-FE9D-40D0-B30C-8B63EF07F228}" vid="{D435B11E-FA63-4C30-B1E3-46DDE0ECDDB4}"/>
    </a:ext>
  </a:extLst>
</a:theme>
</file>

<file path=ppt/theme/theme4.xml><?xml version="1.0" encoding="utf-8"?>
<a:theme xmlns:a="http://schemas.openxmlformats.org/drawingml/2006/main" name="4_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500" dirty="0" smtClean="0">
            <a:latin typeface="Gill Sans Infant Std"/>
            <a:cs typeface="Gill Sans Infant Std"/>
          </a:defRPr>
        </a:defPPr>
      </a:lstStyle>
    </a:txDef>
  </a:objectDefaults>
  <a:extraClrSchemeLst/>
  <a:extLst>
    <a:ext uri="{05A4C25C-085E-4340-85A3-A5531E510DB2}">
      <thm15:themeFamily xmlns:thm15="http://schemas.microsoft.com/office/thememl/2012/main" name="Save the Children PowerPoint Template.potx [Read-Only]" id="{47073393-FE9D-40D0-B30C-8B63EF07F228}" vid="{D435B11E-FA63-4C30-B1E3-46DDE0ECDDB4}"/>
    </a:ext>
  </a:extLst>
</a:theme>
</file>

<file path=ppt/theme/theme5.xml><?xml version="1.0" encoding="utf-8"?>
<a:theme xmlns:a="http://schemas.openxmlformats.org/drawingml/2006/main" name="3_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500" dirty="0" smtClean="0">
            <a:latin typeface="Gill Sans Infant Std"/>
            <a:cs typeface="Gill Sans Infant Std"/>
          </a:defRPr>
        </a:defPPr>
      </a:lstStyle>
    </a:txDef>
  </a:objectDefaults>
  <a:extraClrSchemeLst/>
  <a:extLst>
    <a:ext uri="{05A4C25C-085E-4340-85A3-A5531E510DB2}">
      <thm15:themeFamily xmlns:thm15="http://schemas.microsoft.com/office/thememl/2012/main" name="Save the Children PowerPoint Template.potx [Read-Only]" id="{47073393-FE9D-40D0-B30C-8B63EF07F228}" vid="{D435B11E-FA63-4C30-B1E3-46DDE0ECDDB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2.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3.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4.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5.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6.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7.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EBDE5D13C7C844895D4D0785CE1387" ma:contentTypeVersion="16" ma:contentTypeDescription="Create a new document." ma:contentTypeScope="" ma:versionID="dbdf93e8d38e87797be39c64e7f351a7">
  <xsd:schema xmlns:xsd="http://www.w3.org/2001/XMLSchema" xmlns:xs="http://www.w3.org/2001/XMLSchema" xmlns:p="http://schemas.microsoft.com/office/2006/metadata/properties" xmlns:ns2="b545358d-e310-4d04-b43f-541cad9994cd" xmlns:ns3="7a9f276f-f162-4cb8-9653-eafef4bd0861" targetNamespace="http://schemas.microsoft.com/office/2006/metadata/properties" ma:root="true" ma:fieldsID="a7a61707f5d29fb456a8791d374a35aa" ns2:_="" ns3:_="">
    <xsd:import namespace="b545358d-e310-4d04-b43f-541cad9994cd"/>
    <xsd:import namespace="7a9f276f-f162-4cb8-9653-eafef4bd086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45358d-e310-4d04-b43f-541cad9994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23913a5-fff7-4b25-bc4b-eac5b45096e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a9f276f-f162-4cb8-9653-eafef4bd086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1633779-304a-4fec-a556-a2839aab83d9}" ma:internalName="TaxCatchAll" ma:showField="CatchAllData" ma:web="7a9f276f-f162-4cb8-9653-eafef4bd08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a9f276f-f162-4cb8-9653-eafef4bd0861" xsi:nil="true"/>
    <lcf76f155ced4ddcb4097134ff3c332f xmlns="b545358d-e310-4d04-b43f-541cad9994c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DADAD29-19AA-472C-AD33-DD9C854CEBC7}"/>
</file>

<file path=customXml/itemProps2.xml><?xml version="1.0" encoding="utf-8"?>
<ds:datastoreItem xmlns:ds="http://schemas.openxmlformats.org/officeDocument/2006/customXml" ds:itemID="{23B2EB1D-8B16-4B88-9C9D-CBFA34093F9F}">
  <ds:schemaRefs>
    <ds:schemaRef ds:uri="http://schemas.microsoft.com/sharepoint/v3/contenttype/forms"/>
  </ds:schemaRefs>
</ds:datastoreItem>
</file>

<file path=customXml/itemProps3.xml><?xml version="1.0" encoding="utf-8"?>
<ds:datastoreItem xmlns:ds="http://schemas.openxmlformats.org/officeDocument/2006/customXml" ds:itemID="{99F19752-3BC7-4A8C-B54C-17B12C1A4C8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2870</TotalTime>
  <Words>3326</Words>
  <Application>Microsoft Macintosh PowerPoint</Application>
  <PresentationFormat>On-screen Show (4:3)</PresentationFormat>
  <Paragraphs>356</Paragraphs>
  <Slides>24</Slides>
  <Notes>22</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24</vt:i4>
      </vt:variant>
    </vt:vector>
  </HeadingPairs>
  <TitlesOfParts>
    <vt:vector size="37" baseType="lpstr">
      <vt:lpstr>Arial</vt:lpstr>
      <vt:lpstr>Calibri</vt:lpstr>
      <vt:lpstr>Gill Sans Infant MT</vt:lpstr>
      <vt:lpstr>Gill Sans Infant Std</vt:lpstr>
      <vt:lpstr>Gill Sans MT</vt:lpstr>
      <vt:lpstr>Trade Gothic LT Com Cn</vt:lpstr>
      <vt:lpstr>TradeGothic LT CondEighteen</vt:lpstr>
      <vt:lpstr>Wingdings</vt:lpstr>
      <vt:lpstr>STC_PPT_Template_Standard</vt:lpstr>
      <vt:lpstr>Save the Children PPT Theme</vt:lpstr>
      <vt:lpstr>STC_Template_APR16</vt:lpstr>
      <vt:lpstr>4_STC_Template_APR16</vt:lpstr>
      <vt:lpstr>3_STC_Template_APR16</vt:lpstr>
      <vt:lpstr>EXPLORAR OPCIONES DE ALIMENTACIÓN ALERNATIVAS MÁS SEGURAS</vt:lpstr>
      <vt:lpstr>OBJETIVOS DE LA SESIÓN</vt:lpstr>
      <vt:lpstr>¿Por qué explorar otras opciones primero? </vt:lpstr>
      <vt:lpstr>¿Por qué explorar otras opciones primero? (continuación)  </vt:lpstr>
      <vt:lpstr>Explore todas las demás opciones de leche materna primero</vt:lpstr>
      <vt:lpstr>Nodrizas</vt:lpstr>
      <vt:lpstr>Relactación</vt:lpstr>
      <vt:lpstr>Relactación</vt:lpstr>
      <vt:lpstr>Relactación</vt:lpstr>
      <vt:lpstr>Relactación</vt:lpstr>
      <vt:lpstr>Relactación</vt:lpstr>
      <vt:lpstr>Relactación</vt:lpstr>
      <vt:lpstr>Relactación</vt:lpstr>
      <vt:lpstr>Relactación</vt:lpstr>
      <vt:lpstr>Relactación</vt:lpstr>
      <vt:lpstr>Relactación</vt:lpstr>
      <vt:lpstr>Leche materna exprimida </vt:lpstr>
      <vt:lpstr>Casos de estudio</vt:lpstr>
      <vt:lpstr>Casos de estudio</vt:lpstr>
      <vt:lpstr>Casos de estudio</vt:lpstr>
      <vt:lpstr>PowerPoint Presentation</vt:lpstr>
      <vt:lpstr>Casos de estudio</vt:lpstr>
      <vt:lpstr>Alimentación de tazas</vt:lpstr>
      <vt:lpstr>PowerPoint Presentation</vt:lpstr>
    </vt:vector>
  </TitlesOfParts>
  <Company>Save the Children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Management of the Non-Breastfed Child in Emergencies  Exploring Safer Options First</dc:title>
  <dc:creator>christine fernandes</dc:creator>
  <cp:lastModifiedBy>Alison Donnelly</cp:lastModifiedBy>
  <cp:revision>120</cp:revision>
  <dcterms:created xsi:type="dcterms:W3CDTF">2016-07-12T11:56:03Z</dcterms:created>
  <dcterms:modified xsi:type="dcterms:W3CDTF">2021-12-02T12:39:54Z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0x010100EFEBDE5D13C7C844895D4D0785CE1387</vt:lpwstr>
  </property>
</Properties>
</file>