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3.xml" ContentType="application/vnd.openxmlformats-officedocument.them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4.xml" ContentType="application/vnd.openxmlformats-officedocument.theme+xml"/>
  <Override PartName="/ppt/slideLayouts/slideLayout85.xml" ContentType="application/vnd.openxmlformats-officedocument.presentationml.slideLayout+xml"/>
  <Override PartName="/ppt/theme/theme5.xml" ContentType="application/vnd.openxmlformats-officedocument.theme+xml"/>
  <Override PartName="/ppt/slideLayouts/slideLayout8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3" r:id="rId5"/>
    <p:sldMasterId id="2147483875" r:id="rId6"/>
    <p:sldMasterId id="2147483896" r:id="rId7"/>
    <p:sldMasterId id="2147486758" r:id="rId8"/>
    <p:sldMasterId id="2147486957" r:id="rId9"/>
    <p:sldMasterId id="2147486958" r:id="rId10"/>
  </p:sldMasterIdLst>
  <p:notesMasterIdLst>
    <p:notesMasterId r:id="rId28"/>
  </p:notesMasterIdLst>
  <p:handoutMasterIdLst>
    <p:handoutMasterId r:id="rId29"/>
  </p:handoutMasterIdLst>
  <p:sldIdLst>
    <p:sldId id="466" r:id="rId11"/>
    <p:sldId id="305" r:id="rId12"/>
    <p:sldId id="530" r:id="rId13"/>
    <p:sldId id="470" r:id="rId14"/>
    <p:sldId id="480" r:id="rId15"/>
    <p:sldId id="261" r:id="rId16"/>
    <p:sldId id="493" r:id="rId17"/>
    <p:sldId id="468" r:id="rId18"/>
    <p:sldId id="529" r:id="rId19"/>
    <p:sldId id="439" r:id="rId20"/>
    <p:sldId id="395" r:id="rId21"/>
    <p:sldId id="364" r:id="rId22"/>
    <p:sldId id="366" r:id="rId23"/>
    <p:sldId id="446" r:id="rId24"/>
    <p:sldId id="359" r:id="rId25"/>
    <p:sldId id="427" r:id="rId26"/>
    <p:sldId id="448" r:id="rId27"/>
  </p:sldIdLst>
  <p:sldSz cx="9144000" cy="6858000" type="screen4x3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laudine Prudhon" initials="CP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D1C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742" autoAdjust="0"/>
    <p:restoredTop sz="69492" autoAdjust="0"/>
  </p:normalViewPr>
  <p:slideViewPr>
    <p:cSldViewPr>
      <p:cViewPr varScale="1">
        <p:scale>
          <a:sx n="76" d="100"/>
          <a:sy n="76" d="100"/>
        </p:scale>
        <p:origin x="1752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736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111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notesMaster" Target="notesMasters/notesMaster1.xml"/><Relationship Id="rId10" Type="http://schemas.openxmlformats.org/officeDocument/2006/relationships/slideMaster" Target="slideMasters/slideMaster6.xml"/><Relationship Id="rId19" Type="http://schemas.openxmlformats.org/officeDocument/2006/relationships/slide" Target="slides/slide9.xml"/><Relationship Id="rId31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5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commentAuthors" Target="commentAuthors.xml"/><Relationship Id="rId8" Type="http://schemas.openxmlformats.org/officeDocument/2006/relationships/slideMaster" Target="slideMasters/slideMaster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155" cy="46498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673" y="0"/>
            <a:ext cx="3038155" cy="46498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758A6D9-B8C4-47EE-B13D-FD9B7D4EA15A}" type="datetimeFigureOut">
              <a:rPr lang="en-GB" altLang="en-US"/>
              <a:pPr>
                <a:defRPr/>
              </a:pPr>
              <a:t>29/10/2021</a:t>
            </a:fld>
            <a:endParaRPr lang="en-GB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792"/>
            <a:ext cx="3038155" cy="46498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673" y="8829792"/>
            <a:ext cx="3038155" cy="46498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anose="020B0604020202020204" pitchFamily="34" charset="0"/>
              </a:defRPr>
            </a:lvl1pPr>
          </a:lstStyle>
          <a:p>
            <a:fld id="{53E7DBC8-F0E3-4218-AD2B-268FAC04BC0A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546066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155" cy="46498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673" y="0"/>
            <a:ext cx="3038155" cy="46498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285B354-94B6-429D-9A17-CFECEEF4F902}" type="datetimeFigureOut">
              <a:rPr lang="fr-FR" altLang="en-US"/>
              <a:pPr>
                <a:defRPr/>
              </a:pPr>
              <a:t>29/10/2021</a:t>
            </a:fld>
            <a:endParaRPr lang="fr-FR" alt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5325"/>
            <a:ext cx="4648200" cy="34877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355" y="4415709"/>
            <a:ext cx="5607691" cy="418321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Haga clic para editar los estilos de texto del Patrón</a:t>
            </a:r>
          </a:p>
          <a:p>
            <a:pPr lvl="1"/>
            <a:r>
              <a:rPr lang="en-US" noProof="0"/>
              <a:t>Segundo nivel</a:t>
            </a:r>
          </a:p>
          <a:p>
            <a:pPr lvl="2"/>
            <a:r>
              <a:rPr lang="en-US" noProof="0"/>
              <a:t>Tercer nivel</a:t>
            </a:r>
          </a:p>
          <a:p>
            <a:pPr lvl="3"/>
            <a:r>
              <a:rPr lang="en-US" noProof="0"/>
              <a:t>Cuarto nivel</a:t>
            </a:r>
          </a:p>
          <a:p>
            <a:pPr lvl="4"/>
            <a:r>
              <a:rPr lang="en-US" noProof="0"/>
              <a:t>Quinto nivel</a:t>
            </a:r>
            <a:endParaRPr lang="fr-FR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792"/>
            <a:ext cx="3038155" cy="46498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673" y="8829792"/>
            <a:ext cx="3038155" cy="46498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anose="020B0604020202020204" pitchFamily="34" charset="0"/>
              </a:defRPr>
            </a:lvl1pPr>
          </a:lstStyle>
          <a:p>
            <a:fld id="{E10244A9-4DEA-4916-A4C5-DC5971E4D3F6}" type="slidenum">
              <a:rPr lang="fr-FR" altLang="en-US"/>
              <a:pPr/>
              <a:t>‹#›</a:t>
            </a:fld>
            <a:endParaRPr lang="fr-FR" altLang="en-US" dirty="0"/>
          </a:p>
        </p:txBody>
      </p:sp>
    </p:spTree>
    <p:extLst>
      <p:ext uri="{BB962C8B-B14F-4D97-AF65-F5344CB8AC3E}">
        <p14:creationId xmlns:p14="http://schemas.microsoft.com/office/powerpoint/2010/main" val="15790892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illinoisaap.org/wp-content/uploads/Whats-In-Breastmilk.pdf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79513" y="695325"/>
            <a:ext cx="4651375" cy="34877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46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dirty="0"/>
              <a:t>Empiece preguntando por qué promovemos la IYCF-E. ¿Por qué es especialmente importante en situaciones de emergencia?</a:t>
            </a:r>
          </a:p>
          <a:p>
            <a:endParaRPr lang="en-GB" altLang="en-US" dirty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4C42B353-1306-477F-8CA1-51C29C04EBCE}" type="slidenum">
              <a:rPr lang="fr-FR" altLang="en-US"/>
              <a:pPr/>
              <a:t>1</a:t>
            </a:fld>
            <a:endParaRPr lang="fr-FR" altLang="en-US" dirty="0"/>
          </a:p>
        </p:txBody>
      </p:sp>
    </p:spTree>
    <p:extLst>
      <p:ext uri="{BB962C8B-B14F-4D97-AF65-F5344CB8AC3E}">
        <p14:creationId xmlns:p14="http://schemas.microsoft.com/office/powerpoint/2010/main" val="16066655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B7888A3-A11F-436C-9EAA-9F7BFBADC422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13</a:t>
            </a:fld>
            <a:endParaRPr lang="en-GB" altLang="en-US" dirty="0">
              <a:latin typeface="Arial" panose="020B0604020202020204" pitchFamily="34" charset="0"/>
            </a:endParaRPr>
          </a:p>
        </p:txBody>
      </p:sp>
      <p:sp>
        <p:nvSpPr>
          <p:cNvPr id="136195" name="Rectangle 7"/>
          <p:cNvSpPr txBox="1">
            <a:spLocks noGrp="1" noChangeArrowheads="1"/>
          </p:cNvSpPr>
          <p:nvPr/>
        </p:nvSpPr>
        <p:spPr bwMode="auto">
          <a:xfrm>
            <a:off x="3973819" y="8831418"/>
            <a:ext cx="3036581" cy="464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469AD0D9-EFC5-4A2B-B3CE-03C81EC0A9FC}" type="slidenum">
              <a:rPr lang="fr-FR" altLang="en-US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13</a:t>
            </a:fld>
            <a:endParaRPr lang="fr-FR" altLang="en-US" dirty="0">
              <a:latin typeface="Times New Roman" panose="02020603050405020304" pitchFamily="18" charset="0"/>
            </a:endParaRPr>
          </a:p>
        </p:txBody>
      </p:sp>
      <p:sp>
        <p:nvSpPr>
          <p:cNvPr id="1361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784225"/>
            <a:ext cx="46482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667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5785" y="4444973"/>
            <a:ext cx="5140646" cy="4183218"/>
          </a:xfrm>
          <a:ln/>
        </p:spPr>
        <p:txBody>
          <a:bodyPr/>
          <a:lstStyle/>
          <a:p>
            <a:pPr marL="190500" indent="-19050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GB" altLang="zh-CN" dirty="0">
                <a:latin typeface="Arial" pitchFamily="34" charset="0"/>
                <a:ea typeface="+mn-ea"/>
                <a:cs typeface="Arial" pitchFamily="34" charset="0"/>
              </a:rPr>
              <a:t>Los riesgos de la alimentación artificial se agravan en situaciones de emergencia, con limitaciones en materia de agua y saneamiento, combustible, preparación, almacenamiento y suministros. </a:t>
            </a:r>
          </a:p>
          <a:p>
            <a:pPr marL="190500" indent="-19050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fr-FR" altLang="zh-CN" dirty="0">
                <a:latin typeface="Arial" pitchFamily="34" charset="0"/>
                <a:ea typeface="+mn-ea"/>
                <a:cs typeface="Arial" pitchFamily="34" charset="0"/>
              </a:rPr>
              <a:t>Las emergencias se caracterizan por entornos extremadamente infecciosos. </a:t>
            </a:r>
          </a:p>
          <a:p>
            <a:pPr marL="190500" indent="-19050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AU" altLang="zh-CN" dirty="0">
                <a:latin typeface="Arial" pitchFamily="34" charset="0"/>
                <a:ea typeface="+mn-ea"/>
                <a:cs typeface="Arial" pitchFamily="34" charset="0"/>
              </a:rPr>
              <a:t>Para minimizar los riesgos de la alimentación artificial en este entorno se necesita un </a:t>
            </a:r>
            <a:r>
              <a:rPr lang="en-GB" altLang="zh-CN" dirty="0">
                <a:latin typeface="Arial" pitchFamily="34" charset="0"/>
                <a:ea typeface="+mn-ea"/>
                <a:cs typeface="Arial" pitchFamily="34" charset="0"/>
              </a:rPr>
              <a:t>apoyo considerable, cualificado y bien dotado de recursos. </a:t>
            </a:r>
          </a:p>
          <a:p>
            <a:pPr marL="190500" indent="-19050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altLang="zh-CN" dirty="0">
                <a:latin typeface="Arial" pitchFamily="34" charset="0"/>
                <a:ea typeface="+mn-ea"/>
                <a:cs typeface="Arial" pitchFamily="34" charset="0"/>
              </a:rPr>
              <a:t>Por qué? Porque la leche de fórmula infantil no tiene las propiedades protectoras de la leche materna ni el modo de alimentación seguro - la lactancia materna.</a:t>
            </a:r>
          </a:p>
          <a:p>
            <a:pPr marL="190500" indent="-1905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altLang="zh-CN" dirty="0"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33913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79513" y="695325"/>
            <a:ext cx="4651375" cy="34877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Pida a los participantes que mencionen las prácticas óptimas de la ALNP antes de mostrar las respuestas de las diapositivas.</a:t>
            </a: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b="1" dirty="0"/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b="1" dirty="0"/>
              <a:t>Lactancia materna óptima </a:t>
            </a:r>
            <a:r>
              <a:rPr lang="en-US" dirty="0"/>
              <a:t>significa amamantar dentro de la primera hora después del nacimiento y alimentar únicamente con leche materna hasta los 6 meses de edad.</a:t>
            </a: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/>
              <a:t>Una alimentación</a:t>
            </a:r>
            <a:r>
              <a:rPr lang="en-US" b="1" dirty="0"/>
              <a:t> complementaria óptima </a:t>
            </a:r>
            <a:r>
              <a:rPr lang="en-US" dirty="0"/>
              <a:t>significa la administración de sólidos o líquidos distintos de la leche materna a los 6 meses, que sean adecuados, seguros y apropiados para la edad, con una lactancia materna continuada de hasta 24 meses o más.</a:t>
            </a: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/>
              <a:t>El debate sobre el uso del término"</a:t>
            </a:r>
            <a:r>
              <a:rPr lang="en-US" b="1" dirty="0"/>
              <a:t>recomendado" - </a:t>
            </a:r>
            <a:r>
              <a:rPr lang="en-US" dirty="0"/>
              <a:t>algunas personas prefieren usar el término"</a:t>
            </a:r>
            <a:r>
              <a:rPr lang="en-US" b="1" dirty="0"/>
              <a:t>óptimo" o"apropiado</a:t>
            </a:r>
            <a:r>
              <a:rPr lang="en-US" dirty="0"/>
              <a:t>" - puede discutir con el grupo sobre lo que sienten acerca de estos tres términos y cómo las madres/padres pueden responder al uso de estas palabras. 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Nota: El </a:t>
            </a:r>
            <a:r>
              <a:rPr lang="en-GB" dirty="0" err="1"/>
              <a:t>termino</a:t>
            </a:r>
            <a:r>
              <a:rPr lang="en-GB" dirty="0"/>
              <a:t> “Infant” </a:t>
            </a:r>
            <a:r>
              <a:rPr lang="en-GB" dirty="0" err="1"/>
              <a:t>en</a:t>
            </a:r>
            <a:r>
              <a:rPr lang="en-GB" dirty="0"/>
              <a:t> </a:t>
            </a:r>
            <a:r>
              <a:rPr lang="en-GB" dirty="0" err="1"/>
              <a:t>inglés</a:t>
            </a:r>
            <a:r>
              <a:rPr lang="en-GB" dirty="0"/>
              <a:t> se define como un niño menor de 12 meses. </a:t>
            </a:r>
          </a:p>
        </p:txBody>
      </p:sp>
      <p:sp>
        <p:nvSpPr>
          <p:cNvPr id="1208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5A6C534E-7FA1-4B18-B241-1825055A39DB}" type="slidenum">
              <a:rPr lang="fr-FR" altLang="en-US"/>
              <a:pPr/>
              <a:t>14</a:t>
            </a:fld>
            <a:endParaRPr lang="fr-FR" altLang="en-US" dirty="0"/>
          </a:p>
        </p:txBody>
      </p:sp>
    </p:spTree>
    <p:extLst>
      <p:ext uri="{BB962C8B-B14F-4D97-AF65-F5344CB8AC3E}">
        <p14:creationId xmlns:p14="http://schemas.microsoft.com/office/powerpoint/2010/main" val="26974747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90F12E5-F5B3-4557-8979-348DF72B5930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15</a:t>
            </a:fld>
            <a:endParaRPr lang="en-GB" altLang="en-US" dirty="0">
              <a:latin typeface="Arial" panose="020B0604020202020204" pitchFamily="34" charset="0"/>
            </a:endParaRPr>
          </a:p>
        </p:txBody>
      </p:sp>
      <p:sp>
        <p:nvSpPr>
          <p:cNvPr id="125955" name="Rectangle 7"/>
          <p:cNvSpPr txBox="1">
            <a:spLocks noGrp="1" noChangeArrowheads="1"/>
          </p:cNvSpPr>
          <p:nvPr/>
        </p:nvSpPr>
        <p:spPr bwMode="auto">
          <a:xfrm>
            <a:off x="3973819" y="8831418"/>
            <a:ext cx="3036581" cy="464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2C165162-C03D-4562-8B93-B01698436016}" type="slidenum">
              <a:rPr lang="fr-FR" altLang="en-US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15</a:t>
            </a:fld>
            <a:endParaRPr lang="fr-FR" altLang="en-US" dirty="0">
              <a:latin typeface="Times New Roman" panose="02020603050405020304" pitchFamily="18" charset="0"/>
            </a:endParaRPr>
          </a:p>
        </p:txBody>
      </p:sp>
      <p:sp>
        <p:nvSpPr>
          <p:cNvPr id="12595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63638" y="695325"/>
            <a:ext cx="4649787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595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34091" y="4415709"/>
            <a:ext cx="5142218" cy="4183218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it-IT" altLang="en-US" dirty="0">
                <a:latin typeface="Arial" panose="020B0604020202020204" pitchFamily="34" charset="0"/>
              </a:rPr>
              <a:t>Vacuna </a:t>
            </a:r>
            <a:r>
              <a:rPr lang="it-IT" altLang="en-US" dirty="0" err="1">
                <a:latin typeface="Arial" panose="020B0604020202020204" pitchFamily="34" charset="0"/>
              </a:rPr>
              <a:t>Hib</a:t>
            </a:r>
            <a:r>
              <a:rPr lang="it-IT" altLang="en-US" dirty="0">
                <a:latin typeface="Arial" panose="020B0604020202020204" pitchFamily="34" charset="0"/>
              </a:rPr>
              <a:t> = </a:t>
            </a:r>
            <a:r>
              <a:rPr lang="it-IT" altLang="en-US" dirty="0" err="1">
                <a:latin typeface="Arial" panose="020B0604020202020204" pitchFamily="34" charset="0"/>
              </a:rPr>
              <a:t>Vacuna contra la meningitis</a:t>
            </a:r>
            <a:endParaRPr lang="it-IT" altLang="en-US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</a:pPr>
            <a:endParaRPr lang="it-IT" altLang="en-US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</a:pPr>
            <a:endParaRPr lang="it-IT" altLang="en-US" b="1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it-IT" altLang="en-US" dirty="0" err="1">
                <a:latin typeface="Arial" panose="020B0604020202020204" pitchFamily="34" charset="0"/>
              </a:rPr>
              <a:t>Haga</a:t>
            </a:r>
            <a:r>
              <a:rPr lang="it-IT" altLang="en-US" dirty="0">
                <a:latin typeface="Arial" panose="020B0604020202020204" pitchFamily="34" charset="0"/>
              </a:rPr>
              <a:t> esta </a:t>
            </a:r>
            <a:r>
              <a:rPr lang="it-IT" altLang="en-US" dirty="0" err="1">
                <a:latin typeface="Arial" panose="020B0604020202020204" pitchFamily="34" charset="0"/>
              </a:rPr>
              <a:t>pregunta</a:t>
            </a:r>
            <a:r>
              <a:rPr lang="it-IT" altLang="en-US" dirty="0">
                <a:latin typeface="Arial" panose="020B0604020202020204" pitchFamily="34" charset="0"/>
              </a:rPr>
              <a:t> a los </a:t>
            </a:r>
            <a:r>
              <a:rPr lang="it-IT" altLang="en-US" dirty="0" err="1">
                <a:latin typeface="Arial" panose="020B0604020202020204" pitchFamily="34" charset="0"/>
              </a:rPr>
              <a:t>participantes</a:t>
            </a:r>
            <a:r>
              <a:rPr lang="it-IT" altLang="en-US" dirty="0">
                <a:latin typeface="Arial" panose="020B0604020202020204" pitchFamily="34" charset="0"/>
              </a:rPr>
              <a:t>. 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it-IT" altLang="en-US" dirty="0" err="1">
                <a:latin typeface="Arial" panose="020B0604020202020204" pitchFamily="34" charset="0"/>
              </a:rPr>
              <a:t>Espere</a:t>
            </a:r>
            <a:r>
              <a:rPr lang="it-IT" altLang="en-US" dirty="0">
                <a:latin typeface="Arial" panose="020B0604020202020204" pitchFamily="34" charset="0"/>
              </a:rPr>
              <a:t> a que </a:t>
            </a:r>
            <a:r>
              <a:rPr lang="it-IT" altLang="en-US" dirty="0" err="1">
                <a:latin typeface="Arial" panose="020B0604020202020204" pitchFamily="34" charset="0"/>
              </a:rPr>
              <a:t>alguien responda</a:t>
            </a:r>
            <a:r>
              <a:rPr lang="it-IT" altLang="en-US" dirty="0">
                <a:latin typeface="Arial" panose="020B0604020202020204" pitchFamily="34" charset="0"/>
              </a:rPr>
              <a:t>. 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it-IT" altLang="en-US" dirty="0">
                <a:latin typeface="Arial" panose="020B0604020202020204" pitchFamily="34" charset="0"/>
              </a:rPr>
              <a:t>Haga clic para </a:t>
            </a:r>
            <a:r>
              <a:rPr lang="it-IT" altLang="en-US" dirty="0" err="1">
                <a:latin typeface="Arial" panose="020B0604020202020204" pitchFamily="34" charset="0"/>
              </a:rPr>
              <a:t>resaltar</a:t>
            </a:r>
            <a:r>
              <a:rPr lang="it-IT" altLang="en-US" dirty="0">
                <a:latin typeface="Arial" panose="020B0604020202020204" pitchFamily="34" charset="0"/>
              </a:rPr>
              <a:t> la </a:t>
            </a:r>
            <a:r>
              <a:rPr lang="it-IT" altLang="en-US" dirty="0" err="1">
                <a:latin typeface="Arial" panose="020B0604020202020204" pitchFamily="34" charset="0"/>
              </a:rPr>
              <a:t>respuesta</a:t>
            </a:r>
            <a:r>
              <a:rPr lang="it-IT" altLang="en-US" dirty="0">
                <a:latin typeface="Arial" panose="020B0604020202020204" pitchFamily="34" charset="0"/>
              </a:rPr>
              <a:t>.</a:t>
            </a:r>
          </a:p>
          <a:p>
            <a:pPr eaLnBrk="1" hangingPunct="1">
              <a:spcBef>
                <a:spcPct val="0"/>
              </a:spcBef>
            </a:pPr>
            <a:endParaRPr lang="it-IT" altLang="en-US" b="1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</a:pPr>
            <a:r>
              <a:rPr lang="it-IT" altLang="en-US" dirty="0">
                <a:latin typeface="Arial" panose="020B0604020202020204" pitchFamily="34" charset="0"/>
              </a:rPr>
              <a:t>Ahora pregunte: "¿Por qué es este el medio más efectivo para prevenir las muertes de menores de cinco años?"</a:t>
            </a:r>
          </a:p>
          <a:p>
            <a:pPr eaLnBrk="1" hangingPunct="1">
              <a:spcBef>
                <a:spcPct val="0"/>
              </a:spcBef>
            </a:pPr>
            <a:endParaRPr lang="it-IT" altLang="en-US" b="1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</a:pPr>
            <a:r>
              <a:rPr lang="it-IT" altLang="en-US" dirty="0">
                <a:latin typeface="Arial" panose="020B0604020202020204" pitchFamily="34" charset="0"/>
              </a:rPr>
              <a:t>Moverse a la siguiente diapositiva.</a:t>
            </a:r>
          </a:p>
          <a:p>
            <a:pPr eaLnBrk="1" hangingPunct="1">
              <a:spcBef>
                <a:spcPct val="0"/>
              </a:spcBef>
            </a:pPr>
            <a:endParaRPr lang="it-IT" altLang="en-US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</a:pPr>
            <a:endParaRPr lang="it-IT" altLang="en-US" dirty="0">
              <a:latin typeface="Arial" panose="020B0604020202020204" pitchFamily="34" charset="0"/>
            </a:endParaRPr>
          </a:p>
          <a:p>
            <a:pPr lvl="0"/>
            <a:r>
              <a:rPr lang="es-ES" sz="1200" kern="1200" dirty="0">
                <a:solidFill>
                  <a:schemeClr val="tx1"/>
                </a:solidFill>
                <a:effectLst/>
                <a:latin typeface="+mn-lt"/>
                <a:ea typeface="MS PGothic" panose="020B0600070205080204" pitchFamily="34" charset="-128"/>
                <a:cs typeface="ＭＳ Ｐゴシック" charset="0"/>
              </a:rPr>
              <a:t>¿Cuál cree usted que es el medio más eficaz para prevenir las muertes de menores de cinco años? ¿Por qué crees que la lactancia materna y la alimentación complementaria son la primera y la tercera opción?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MS PGothic" panose="020B0600070205080204" pitchFamily="34" charset="-128"/>
              <a:cs typeface="ＭＳ Ｐゴシック" charset="0"/>
            </a:endParaRPr>
          </a:p>
          <a:p>
            <a:pPr lvl="0"/>
            <a:r>
              <a:rPr lang="es-ES" sz="1200" kern="1200" dirty="0">
                <a:solidFill>
                  <a:schemeClr val="tx1"/>
                </a:solidFill>
                <a:effectLst/>
                <a:latin typeface="+mn-lt"/>
                <a:ea typeface="MS PGothic" panose="020B0600070205080204" pitchFamily="34" charset="-128"/>
                <a:cs typeface="ＭＳ Ｐゴシック" charset="0"/>
              </a:rPr>
              <a:t>¿Por qué es importante la IYCF-E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MS PGothic" panose="020B0600070205080204" pitchFamily="34" charset="-128"/>
              <a:cs typeface="ＭＳ Ｐゴシック" charset="0"/>
            </a:endParaRPr>
          </a:p>
          <a:p>
            <a:pPr eaLnBrk="1" hangingPunct="1">
              <a:spcBef>
                <a:spcPct val="0"/>
              </a:spcBef>
            </a:pPr>
            <a:endParaRPr lang="it-IT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38411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A31339A6-931D-431B-86EB-0E5B93E40302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16</a:t>
            </a:fld>
            <a:endParaRPr lang="en-GB" altLang="en-US" dirty="0">
              <a:latin typeface="Arial" panose="020B0604020202020204" pitchFamily="34" charset="0"/>
            </a:endParaRPr>
          </a:p>
        </p:txBody>
      </p:sp>
      <p:sp>
        <p:nvSpPr>
          <p:cNvPr id="126979" name="Rectangle 7"/>
          <p:cNvSpPr txBox="1">
            <a:spLocks noGrp="1" noChangeArrowheads="1"/>
          </p:cNvSpPr>
          <p:nvPr/>
        </p:nvSpPr>
        <p:spPr bwMode="auto">
          <a:xfrm>
            <a:off x="3973819" y="8831418"/>
            <a:ext cx="3036581" cy="464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13EB7BA5-724D-4FC6-85DE-715B60544D7E}" type="slidenum">
              <a:rPr lang="fr-FR" altLang="en-US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16</a:t>
            </a:fld>
            <a:endParaRPr lang="fr-FR" altLang="en-US" dirty="0">
              <a:latin typeface="Times New Roman" panose="02020603050405020304" pitchFamily="18" charset="0"/>
            </a:endParaRPr>
          </a:p>
        </p:txBody>
      </p:sp>
      <p:sp>
        <p:nvSpPr>
          <p:cNvPr id="1269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63638" y="695325"/>
            <a:ext cx="4649787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698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34091" y="4415709"/>
            <a:ext cx="5142218" cy="4183218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it-IT" altLang="en-US" dirty="0">
                <a:latin typeface="Arial" panose="020B0604020202020204" pitchFamily="34" charset="0"/>
              </a:rPr>
              <a:t>Vacuna Hib = Vacuna contra la meningitis</a:t>
            </a:r>
          </a:p>
          <a:p>
            <a:pPr eaLnBrk="1" hangingPunct="1">
              <a:spcBef>
                <a:spcPct val="0"/>
              </a:spcBef>
            </a:pPr>
            <a:endParaRPr lang="it-IT" altLang="en-US" b="1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</a:pPr>
            <a:r>
              <a:rPr lang="it-IT" altLang="en-US" b="0" dirty="0">
                <a:latin typeface="Arial" panose="020B0604020202020204" pitchFamily="34" charset="0"/>
              </a:rPr>
              <a:t>Después de la</a:t>
            </a:r>
            <a:r>
              <a:rPr lang="it-IT" altLang="en-US" b="0" baseline="0" dirty="0">
                <a:latin typeface="Arial" panose="020B0604020202020204" pitchFamily="34" charset="0"/>
              </a:rPr>
              <a:t> diapositiva anterior, discuta los puntos de datos del artículo de Lancet. Destacar la lactancia materna exclusiva y continuada como el medio más eficaz para prevenir las muertes de menores de cinco años. Además, una alimentación complementaria adecuada podría evitar aproximadamente un 6% de muertes adicionales.</a:t>
            </a:r>
          </a:p>
          <a:p>
            <a:pPr eaLnBrk="1" hangingPunct="1">
              <a:spcBef>
                <a:spcPct val="0"/>
              </a:spcBef>
            </a:pPr>
            <a:endParaRPr lang="it-IT" altLang="en-US" b="0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</a:pPr>
            <a:r>
              <a:rPr lang="it-IT" altLang="en-US" dirty="0">
                <a:latin typeface="Arial" panose="020B0604020202020204" pitchFamily="34" charset="0"/>
              </a:rPr>
              <a:t>Ahora pregunte: "¿Por qué estos son los tres primeros?"</a:t>
            </a:r>
          </a:p>
          <a:p>
            <a:pPr eaLnBrk="1" hangingPunct="1">
              <a:spcBef>
                <a:spcPct val="0"/>
              </a:spcBef>
            </a:pPr>
            <a:endParaRPr lang="it-IT" altLang="en-US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</a:pPr>
            <a:endParaRPr lang="it-IT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10768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79513" y="695325"/>
            <a:ext cx="4651375" cy="34877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244A9-4DEA-4916-A4C5-DC5971E4D3F6}" type="slidenum">
              <a:rPr lang="fr-FR" altLang="en-US" smtClean="0"/>
              <a:pPr/>
              <a:t>17</a:t>
            </a:fld>
            <a:endParaRPr lang="fr-FR" altLang="en-US" dirty="0"/>
          </a:p>
        </p:txBody>
      </p:sp>
    </p:spTree>
    <p:extLst>
      <p:ext uri="{BB962C8B-B14F-4D97-AF65-F5344CB8AC3E}">
        <p14:creationId xmlns:p14="http://schemas.microsoft.com/office/powerpoint/2010/main" val="9473949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MS PGothic" charset="0"/>
              </a:rPr>
              <a:t>Outline of the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MS PGothic" charset="0"/>
              </a:rPr>
              <a:t> training and why the training is happening (identified need for the training, link to region/country/other context in which the training takes place, etc.)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MS PGothic" pitchFamily="34" charset="-128"/>
              <a:cs typeface="MS PGothic" charset="0"/>
            </a:endParaRP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MS PGothic" pitchFamily="34" charset="-128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MS PGothic" charset="0"/>
              </a:rPr>
              <a:t>Emphasise intention is to support improved IYCF-E implementation.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0FEA00-E1F8-498F-896E-6665D75E08AD}" type="slidenum">
              <a:rPr lang="en-GB" altLang="en-US" smtClean="0"/>
              <a:pPr/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7811619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cy-GB" altLang="en-US" dirty="0"/>
              <a:t>IYCF-E matters -</a:t>
            </a:r>
            <a:r>
              <a:rPr lang="cy-GB" altLang="en-US" baseline="0" dirty="0"/>
              <a:t> </a:t>
            </a:r>
            <a:r>
              <a:rPr lang="cy-GB" altLang="en-US" dirty="0"/>
              <a:t>according to WHO, Guiding principles for feeding infants and young children during emergencies, 2004</a:t>
            </a:r>
            <a:r>
              <a:rPr lang="en-US" altLang="en-US" dirty="0"/>
              <a:t> </a:t>
            </a:r>
            <a:r>
              <a:rPr lang="cy-GB" altLang="en-US" dirty="0"/>
              <a:t>infants and young children are extremely vulnerable to mortality, illness and malnutrition. </a:t>
            </a:r>
            <a:endParaRPr lang="fr-FR" altLang="en-US" dirty="0"/>
          </a:p>
        </p:txBody>
      </p:sp>
      <p:sp>
        <p:nvSpPr>
          <p:cNvPr id="931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1045CBA-655E-40AC-9467-CB9AEA2C6B74}" type="slidenum">
              <a:rPr lang="fr-FR" altLang="en-US">
                <a:latin typeface="Arial" charset="0"/>
              </a:rPr>
              <a:pPr>
                <a:spcBef>
                  <a:spcPct val="0"/>
                </a:spcBef>
              </a:pPr>
              <a:t>4</a:t>
            </a:fld>
            <a:endParaRPr lang="fr-FR" alt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FFFF08-BA74-3E4E-B67B-CFCBDE5D983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8179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GB" dirty="0">
                <a:ea typeface="+mn-ea"/>
                <a:cs typeface="+mn-cs"/>
              </a:rPr>
              <a:t>Este gráfico es de un programa de alimentación terapéutica en Afganistán. </a:t>
            </a: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GB" dirty="0">
                <a:ea typeface="+mn-ea"/>
                <a:cs typeface="+mn-cs"/>
              </a:rPr>
              <a:t>Aquí podemos ver que el riesgo de muerte entre los niños pequeños es mayor en comparación con los niños menores de cinco años. </a:t>
            </a: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GB" dirty="0">
                <a:ea typeface="+mn-ea"/>
                <a:cs typeface="+mn-cs"/>
              </a:rPr>
              <a:t>En este gráfico el porcentaje de defunciones en ingresos de niños menores de 6 meses es del 17%, frente al 5% de los niños de 48 a 59 meses.</a:t>
            </a: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GB" dirty="0">
                <a:ea typeface="+mn-ea"/>
                <a:cs typeface="+mn-cs"/>
              </a:rPr>
              <a:t>Los bebés menores de 6 meses son los que corren mayor riesgo de morir. </a:t>
            </a: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GB" dirty="0"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 sz="1200" kern="1200" dirty="0" err="1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rPr>
              <a:t>Información</a:t>
            </a:r>
            <a:r>
              <a:rPr lang="en-GB" sz="1200" kern="1200" dirty="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rPr>
              <a:t>adicional</a:t>
            </a:r>
            <a:r>
              <a:rPr lang="en-GB" sz="1200" kern="1200" dirty="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rPr>
              <a:t> de  ‘WABA. Breastfeeding – A vital emergency response. Are you ready?’ 2009. 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GB" dirty="0">
                <a:ea typeface="+mn-ea"/>
                <a:cs typeface="+mn-cs"/>
              </a:rPr>
              <a:t>- Las tasas totales de mortalidad infantil de &lt;1 año publicadas en situaciones de emergencia son mucho más altas que en tiempos normales, y oscilan entre el 12 y el 53%.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ea typeface="+mn-ea"/>
              <a:cs typeface="+mn-cs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ea typeface="+mn-ea"/>
              <a:cs typeface="+mn-cs"/>
            </a:endParaRPr>
          </a:p>
        </p:txBody>
      </p:sp>
      <p:sp>
        <p:nvSpPr>
          <p:cNvPr id="1239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4B7E6E7E-5E22-485D-9F53-E33BC767D5D2}" type="slidenum">
              <a:rPr lang="fr-FR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6</a:t>
            </a:fld>
            <a:endParaRPr lang="fr-FR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62027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FFFF08-BA74-3E4E-B67B-CFCBDE5D983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6280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79513" y="695325"/>
            <a:ext cx="4651375" cy="34877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46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dirty="0"/>
              <a:t>Empiece preguntando por qué promovemos la IYCF-E. ¿Por qué es especialmente importante en situaciones de emergencia?</a:t>
            </a:r>
          </a:p>
          <a:p>
            <a:endParaRPr lang="en-GB" altLang="en-US" dirty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4C42B353-1306-477F-8CA1-51C29C04EBCE}" type="slidenum">
              <a:rPr lang="fr-FR" altLang="en-US"/>
              <a:pPr/>
              <a:t>10</a:t>
            </a:fld>
            <a:endParaRPr lang="fr-FR" altLang="en-US" dirty="0"/>
          </a:p>
        </p:txBody>
      </p:sp>
    </p:spTree>
    <p:extLst>
      <p:ext uri="{BB962C8B-B14F-4D97-AF65-F5344CB8AC3E}">
        <p14:creationId xmlns:p14="http://schemas.microsoft.com/office/powerpoint/2010/main" val="39460116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79513" y="695325"/>
            <a:ext cx="4651375" cy="34877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6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/>
              <a:t>Estudio de caso 2: Conflicto en Siria.</a:t>
            </a:r>
          </a:p>
          <a:p>
            <a:pPr eaLnBrk="1" hangingPunct="1">
              <a:spcBef>
                <a:spcPct val="0"/>
              </a:spcBef>
            </a:pPr>
            <a:endParaRPr lang="en-US" altLang="en-US" dirty="0"/>
          </a:p>
          <a:p>
            <a:pPr eaLnBrk="1" hangingPunct="1">
              <a:spcBef>
                <a:spcPct val="0"/>
              </a:spcBef>
            </a:pPr>
            <a:r>
              <a:rPr lang="en-US" altLang="en-US" dirty="0"/>
              <a:t>¿Cómo podría afectar este conflicto a las prácticas de alimentación?</a:t>
            </a:r>
          </a:p>
          <a:p>
            <a:pPr eaLnBrk="1" hangingPunct="1">
              <a:spcBef>
                <a:spcPct val="0"/>
              </a:spcBef>
            </a:pPr>
            <a:endParaRPr lang="en-US" altLang="en-US" dirty="0"/>
          </a:p>
          <a:p>
            <a:pPr eaLnBrk="1" hangingPunct="1">
              <a:spcBef>
                <a:spcPct val="0"/>
              </a:spcBef>
            </a:pPr>
            <a:r>
              <a:rPr lang="en-US" altLang="en-US" dirty="0"/>
              <a:t>¿Cómo podría el medio ambiente hacer que las malas prácticas de alimentación sean más riesgosas?</a:t>
            </a:r>
          </a:p>
          <a:p>
            <a:endParaRPr lang="en-US" altLang="en-US" dirty="0"/>
          </a:p>
        </p:txBody>
      </p:sp>
      <p:sp>
        <p:nvSpPr>
          <p:cNvPr id="146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C46B6FFE-AD7D-40C9-9B02-AAF5C7BDD4CE}" type="slidenum">
              <a:rPr lang="fr-FR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11</a:t>
            </a:fld>
            <a:endParaRPr lang="fr-FR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05898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C3058B32-5B4C-45C8-893A-E614F32916DD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12</a:t>
            </a:fld>
            <a:endParaRPr lang="en-GB" altLang="en-US" dirty="0">
              <a:latin typeface="Arial" panose="020B0604020202020204" pitchFamily="34" charset="0"/>
            </a:endParaRPr>
          </a:p>
        </p:txBody>
      </p:sp>
      <p:sp>
        <p:nvSpPr>
          <p:cNvPr id="135171" name="Rectangle 7"/>
          <p:cNvSpPr txBox="1">
            <a:spLocks noGrp="1" noChangeArrowheads="1"/>
          </p:cNvSpPr>
          <p:nvPr/>
        </p:nvSpPr>
        <p:spPr bwMode="auto">
          <a:xfrm>
            <a:off x="3973819" y="8831418"/>
            <a:ext cx="3036581" cy="464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8BED1BB6-4DA6-485C-8A1E-3CFCABCE32D8}" type="slidenum">
              <a:rPr lang="fr-FR" altLang="en-US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12</a:t>
            </a:fld>
            <a:endParaRPr lang="fr-FR" altLang="en-US" dirty="0">
              <a:latin typeface="Times New Roman" panose="02020603050405020304" pitchFamily="18" charset="0"/>
            </a:endParaRPr>
          </a:p>
        </p:txBody>
      </p:sp>
      <p:sp>
        <p:nvSpPr>
          <p:cNvPr id="13517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28713" y="717550"/>
            <a:ext cx="4646612" cy="348456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517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5785" y="4444973"/>
            <a:ext cx="5140646" cy="4183218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MS PGothic" panose="020B0600070205080204" pitchFamily="34" charset="-128"/>
                <a:cs typeface="ＭＳ Ｐゴシック" charset="0"/>
              </a:rPr>
              <a:t>Alimentación artificial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MS PGothic" panose="020B0600070205080204" pitchFamily="34" charset="-128"/>
                <a:cs typeface="ＭＳ Ｐゴシック" charset="0"/>
              </a:rPr>
              <a:t>: alimentación con sustituto de la leche materna.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GB" altLang="zh-CN" dirty="0">
                <a:latin typeface="Arial" panose="020B0604020202020204" pitchFamily="34" charset="0"/>
                <a:cs typeface="Arial" panose="020B0604020202020204" pitchFamily="34" charset="0"/>
              </a:rPr>
              <a:t>No tiene la protección de la leche materna - un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MS PGothic" panose="020B0600070205080204" pitchFamily="34" charset="-128"/>
                <a:cs typeface="ＭＳ Ｐゴシック" charset="0"/>
              </a:rPr>
              <a:t>sustituto de la leche materna es una sustancia diferente a la leche materna, es decir, no está diseñado para cumplir la edad/etapa del lactante/niño, y no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MS PGothic" panose="020B0600070205080204" pitchFamily="34" charset="-128"/>
                <a:cs typeface="ＭＳ Ｐゴシック" charset="0"/>
              </a:rPr>
              <a:t>tiene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MS PGothic" panose="020B0600070205080204" pitchFamily="34" charset="-128"/>
                <a:cs typeface="ＭＳ Ｐゴシック" charset="0"/>
              </a:rPr>
              <a:t> la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MS PGothic" panose="020B0600070205080204" pitchFamily="34" charset="-128"/>
                <a:cs typeface="ＭＳ Ｐゴシック" charset="0"/>
              </a:rPr>
              <a:t>misma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MS PGothic" panose="020B0600070205080204" pitchFamily="34" charset="-128"/>
                <a:cs typeface="ＭＳ Ｐゴシック" charset="0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MS PGothic" panose="020B0600070205080204" pitchFamily="34" charset="-128"/>
                <a:cs typeface="ＭＳ Ｐゴシック" charset="0"/>
              </a:rPr>
              <a:t>composición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MS PGothic" panose="020B0600070205080204" pitchFamily="34" charset="-128"/>
                <a:cs typeface="ＭＳ Ｐゴシック" charset="0"/>
              </a:rPr>
              <a:t>. Vea la diapositiva visual para mostrar las diferencias entre la leche materna y la leche artificial: </a:t>
            </a:r>
            <a:r>
              <a:rPr lang="en-US" sz="1200" u="sng" kern="1200" dirty="0">
                <a:solidFill>
                  <a:schemeClr val="tx1"/>
                </a:solidFill>
                <a:effectLst/>
                <a:latin typeface="+mn-lt"/>
                <a:ea typeface="MS PGothic" panose="020B0600070205080204" pitchFamily="34" charset="-128"/>
                <a:cs typeface="ＭＳ Ｐゴシック" charset="0"/>
                <a:hlinkClick r:id="rId3"/>
              </a:rPr>
              <a:t>http://illinoisaap.org/wp-content/uploads/Whats-In-Breastmilk.pdf 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GB" altLang="zh-CN" dirty="0">
                <a:latin typeface="Arial" panose="020B0604020202020204" pitchFamily="34" charset="0"/>
                <a:cs typeface="Arial" panose="020B0604020202020204" pitchFamily="34" charset="0"/>
              </a:rPr>
              <a:t> No es estéril, aumenta la inseguridad alimentaria y la dependencia, es costoso en tiempo, recursos y cuidados, y la alimentación con biberón aumenta aún más el riesgo debido a las dificultades de limpieza, lo que añade una fuente de infección.</a:t>
            </a:r>
          </a:p>
        </p:txBody>
      </p:sp>
    </p:spTree>
    <p:extLst>
      <p:ext uri="{BB962C8B-B14F-4D97-AF65-F5344CB8AC3E}">
        <p14:creationId xmlns:p14="http://schemas.microsoft.com/office/powerpoint/2010/main" val="5542494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3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3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3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3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3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3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3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5.xml"/><Relationship Id="rId4" Type="http://schemas.openxmlformats.org/officeDocument/2006/relationships/image" Target="../media/image3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6.xml"/><Relationship Id="rId4" Type="http://schemas.openxmlformats.org/officeDocument/2006/relationships/image" Target="../media/image3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7.xml"/><Relationship Id="rId4" Type="http://schemas.openxmlformats.org/officeDocument/2006/relationships/image" Target="../media/image3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8.xml"/><Relationship Id="rId4" Type="http://schemas.openxmlformats.org/officeDocument/2006/relationships/image" Target="../media/image3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9.xml"/><Relationship Id="rId4" Type="http://schemas.openxmlformats.org/officeDocument/2006/relationships/image" Target="../media/image3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20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3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2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3.png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3.png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6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Column_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95301" y="2621280"/>
            <a:ext cx="8064500" cy="3218688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 marL="914377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D9EB2"/>
              </a:buClr>
              <a:buSzPct val="40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buSzPct val="37000"/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95301" y="1865376"/>
            <a:ext cx="8064500" cy="487680"/>
          </a:xfrm>
        </p:spPr>
        <p:txBody>
          <a:bodyPr/>
          <a:lstStyle>
            <a:lvl1pPr>
              <a:buNone/>
              <a:defRPr b="1" baseline="0">
                <a:solidFill>
                  <a:srgbClr val="D50B26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18462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Col_Numbered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95301" y="1865376"/>
            <a:ext cx="8064500" cy="3218688"/>
          </a:xfrm>
        </p:spPr>
        <p:txBody>
          <a:bodyPr/>
          <a:lstStyle>
            <a:lvl1pPr>
              <a:spcBef>
                <a:spcPts val="700"/>
              </a:spcBef>
              <a:buSzPct val="60000"/>
              <a:defRPr sz="1800"/>
            </a:lvl1pPr>
            <a:lvl2pPr>
              <a:buSzPct val="100000"/>
              <a:buNone/>
              <a:defRPr lang="en-US" sz="1600" b="1" kern="1200" dirty="0" smtClean="0">
                <a:solidFill>
                  <a:schemeClr val="tx1"/>
                </a:solidFill>
                <a:latin typeface="Gill Sans MT"/>
                <a:ea typeface="+mn-ea"/>
                <a:cs typeface="Gill Sans MT"/>
              </a:defRPr>
            </a:lvl2pPr>
            <a:lvl3pPr marL="914377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D80021"/>
              </a:buClr>
              <a:buSzPct val="55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buClr>
                <a:srgbClr val="718399"/>
              </a:buClr>
              <a:buSzPct val="40000"/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011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Colum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95301" y="1865376"/>
            <a:ext cx="8064500" cy="3494024"/>
          </a:xfrm>
        </p:spPr>
        <p:txBody>
          <a:bodyPr numCol="2"/>
          <a:lstStyle>
            <a:lvl1pPr marL="320032" indent="-320032" algn="l" rtl="0" eaLnBrk="1" latinLnBrk="0" hangingPunct="1">
              <a:spcBef>
                <a:spcPts val="500"/>
              </a:spcBef>
              <a:buClr>
                <a:schemeClr val="accent2"/>
              </a:buClr>
              <a:buSzPct val="60000"/>
              <a:buFont typeface="Wingdings"/>
              <a:buChar char=""/>
              <a:defRPr/>
            </a:lvl1pPr>
            <a:lvl2pPr marL="640064" indent="-274313" algn="l" rtl="0" eaLnBrk="1" latinLnBrk="0" hangingPunct="1">
              <a:spcBef>
                <a:spcPts val="500"/>
              </a:spcBef>
              <a:buClr>
                <a:srgbClr val="D80021"/>
              </a:buClr>
              <a:buSzPct val="50000"/>
              <a:buFont typeface="Wingdings"/>
              <a:buChar char=""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buClr>
                <a:schemeClr val="accent2"/>
              </a:buClr>
              <a:buSzPct val="45000"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indent="-228594" algn="l" rtl="0" eaLnBrk="1" latinLnBrk="0" hangingPunct="1">
              <a:spcBef>
                <a:spcPts val="500"/>
              </a:spcBef>
              <a:buClr>
                <a:srgbClr val="D80021"/>
              </a:buClr>
              <a:buSzPct val="40000"/>
              <a:buFont typeface="Wingdings"/>
              <a:buChar char=""/>
              <a:defRPr sz="1200"/>
            </a:lvl4pPr>
            <a:lvl5pPr>
              <a:defRPr lang="en-US" sz="1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/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0095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ColText_Rt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95300" y="1865376"/>
            <a:ext cx="3657600" cy="3962400"/>
          </a:xfrm>
        </p:spPr>
        <p:txBody>
          <a:bodyPr/>
          <a:lstStyle>
            <a:lvl1pPr marL="320032" indent="-320032">
              <a:defRPr sz="1800"/>
            </a:lvl1pPr>
            <a:lvl2pPr>
              <a:defRPr sz="1600"/>
            </a:lvl2pPr>
            <a:lvl3pPr marL="914377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D9EB2"/>
              </a:buClr>
              <a:buSzPct val="40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635500" y="1865376"/>
            <a:ext cx="3924300" cy="3962400"/>
          </a:xfrm>
        </p:spPr>
        <p:txBody>
          <a:bodyPr>
            <a:norm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noProof="0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2028708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ColText_Lft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838701" y="1865376"/>
            <a:ext cx="3721100" cy="3962400"/>
          </a:xfrm>
        </p:spPr>
        <p:txBody>
          <a:bodyPr/>
          <a:lstStyle>
            <a:lvl1pPr>
              <a:defRPr sz="1800"/>
            </a:lvl1pPr>
            <a:lvl2pPr>
              <a:buSzPct val="55000"/>
              <a:defRPr sz="1600"/>
            </a:lvl2pPr>
            <a:lvl3pPr marL="914377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D9EB2"/>
              </a:buClr>
              <a:buSzPct val="40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91998" y="1865376"/>
            <a:ext cx="3908552" cy="3962400"/>
          </a:xfrm>
        </p:spPr>
        <p:txBody>
          <a:bodyPr>
            <a:normAutofit/>
          </a:bodyPr>
          <a:lstStyle>
            <a:lvl1pPr marL="319080" indent="-319080">
              <a:buSzPct val="70000"/>
              <a:buFont typeface="Wingdings" charset="2"/>
              <a:buChar char=""/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US" noProof="0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1329041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Col_w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85648" y="2621280"/>
            <a:ext cx="8074152" cy="3218688"/>
          </a:xfrm>
        </p:spPr>
        <p:txBody>
          <a:bodyPr numCol="2"/>
          <a:lstStyle>
            <a:lvl1pPr marL="320032" indent="-320032" algn="l" rtl="0" eaLnBrk="1" latinLnBrk="0" hangingPunct="1">
              <a:spcBef>
                <a:spcPts val="500"/>
              </a:spcBef>
              <a:buClr>
                <a:srgbClr val="8D9EB2"/>
              </a:buClr>
              <a:buSzPct val="75000"/>
              <a:buFont typeface="Wingdings"/>
              <a:buChar char=""/>
              <a:defRPr/>
            </a:lvl1pPr>
            <a:lvl2pPr marL="640064" indent="-228594" algn="l" rtl="0" eaLnBrk="1" latinLnBrk="0" hangingPunct="1">
              <a:spcBef>
                <a:spcPts val="500"/>
              </a:spcBef>
              <a:buClr>
                <a:srgbClr val="D80021"/>
              </a:buClr>
              <a:buSzPct val="60000"/>
              <a:buFont typeface="Wingdings"/>
              <a:buChar char=""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buSzPct val="45000"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indent="-228594" algn="l" rtl="0" eaLnBrk="1" latinLnBrk="0" hangingPunct="1">
              <a:spcBef>
                <a:spcPts val="500"/>
              </a:spcBef>
              <a:buClr>
                <a:srgbClr val="D80021"/>
              </a:buClr>
              <a:buSzPct val="40000"/>
              <a:buFont typeface="Wingdings"/>
              <a:buChar char=""/>
              <a:defRPr sz="1200"/>
            </a:lvl4pPr>
            <a:lvl5pPr>
              <a:defRPr lang="en-US" sz="1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/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98349" y="1865376"/>
            <a:ext cx="8061452" cy="487680"/>
          </a:xfrm>
        </p:spPr>
        <p:txBody>
          <a:bodyPr/>
          <a:lstStyle>
            <a:lvl1pPr>
              <a:buNone/>
              <a:defRPr b="1" baseline="0">
                <a:solidFill>
                  <a:schemeClr val="accent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2847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381004"/>
            <a:ext cx="8153400" cy="81914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30041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pic>
        <p:nvPicPr>
          <p:cNvPr id="3" name="Picture 10" descr="485&amp;k-[Converted]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508002" y="6362701"/>
            <a:ext cx="1079500" cy="2616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DABC00C6-A399-4F75-8D2E-542AF7C66CC5}" type="slidenum">
              <a:rPr lang="en-GB" altLang="en-US" sz="1100">
                <a:latin typeface="Gill Sans MT" panose="020B0502020104020203" pitchFamily="34" charset="0"/>
              </a:rPr>
              <a:pPr eaLnBrk="1" hangingPunct="1"/>
              <a:t>‹#›</a:t>
            </a:fld>
            <a:endParaRPr lang="en-GB" altLang="en-US" sz="1100" dirty="0"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67237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d_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78150" y="3225801"/>
            <a:ext cx="3200400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60" dirty="0">
                <a:latin typeface="Gill Sans MT"/>
                <a:ea typeface="+mn-ea"/>
                <a:cs typeface="Gill Sans MT"/>
              </a:rPr>
              <a:t>www.savethechildren.org</a:t>
            </a:r>
          </a:p>
        </p:txBody>
      </p:sp>
      <p:pic>
        <p:nvPicPr>
          <p:cNvPr id="4" name="Picture 13" descr="STC_logo_whiteRed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30502" y="2393950"/>
            <a:ext cx="3516313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405960" y="4648200"/>
            <a:ext cx="4343400" cy="609600"/>
          </a:xfrm>
        </p:spPr>
        <p:txBody>
          <a:bodyPr>
            <a:normAutofit/>
          </a:bodyPr>
          <a:lstStyle>
            <a:lvl1pPr algn="ctr">
              <a:buNone/>
              <a:defRPr sz="160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790241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US" dirty="0"/>
              <a:t>26 April 2016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cs typeface="Arial" panose="020B0604020202020204" pitchFamily="34" charset="0"/>
              </a:defRPr>
            </a:lvl1pPr>
          </a:lstStyle>
          <a:p>
            <a:fld id="{98E6F791-24CC-4501-AFDD-39007ACBA1BD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462406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US" dirty="0"/>
              <a:t>26 April 2016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cs typeface="Arial" panose="020B0604020202020204" pitchFamily="34" charset="0"/>
              </a:defRPr>
            </a:lvl1pPr>
          </a:lstStyle>
          <a:p>
            <a:fld id="{6DC36DA4-2997-4541-83AE-CD322692098D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296581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Column_Subtitl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74700" y="0"/>
            <a:ext cx="83693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r>
              <a:rPr lang="en-GB" altLang="en-US" sz="1800" dirty="0">
                <a:solidFill>
                  <a:srgbClr val="FFFFFF"/>
                </a:solidFill>
                <a:cs typeface="Arial" charset="0"/>
              </a:rPr>
              <a:t>av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1295400"/>
            <a:ext cx="533400" cy="228600"/>
          </a:xfrm>
          <a:prstGeom prst="rect">
            <a:avLst/>
          </a:prstGeom>
          <a:solidFill>
            <a:srgbClr val="71839A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718399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03250" y="1295400"/>
            <a:ext cx="8553450" cy="228600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6172200"/>
            <a:ext cx="9144000" cy="0"/>
          </a:xfrm>
          <a:prstGeom prst="line">
            <a:avLst/>
          </a:prstGeom>
          <a:ln w="12700" cmpd="sng">
            <a:solidFill>
              <a:srgbClr val="71839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14" descr="485&amp;k-[Converted]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95301" y="2621280"/>
            <a:ext cx="8064500" cy="3218688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 marL="914377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D9EB2"/>
              </a:buClr>
              <a:buSzPct val="40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buSzPct val="37000"/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95301" y="1865376"/>
            <a:ext cx="8064500" cy="487680"/>
          </a:xfrm>
        </p:spPr>
        <p:txBody>
          <a:bodyPr/>
          <a:lstStyle>
            <a:lvl1pPr>
              <a:buNone/>
              <a:defRPr b="1" baseline="0">
                <a:solidFill>
                  <a:srgbClr val="D50B26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554605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 userDrawn="1"/>
        </p:nvSpPr>
        <p:spPr bwMode="auto">
          <a:xfrm>
            <a:off x="-4761" y="1588"/>
            <a:ext cx="9148763" cy="914400"/>
          </a:xfrm>
          <a:prstGeom prst="rect">
            <a:avLst/>
          </a:prstGeom>
          <a:solidFill>
            <a:srgbClr val="0099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endParaRPr lang="en-US" altLang="en-US" sz="1800" dirty="0">
              <a:solidFill>
                <a:srgbClr val="000000"/>
              </a:solidFill>
            </a:endParaRPr>
          </a:p>
        </p:txBody>
      </p:sp>
      <p:sp>
        <p:nvSpPr>
          <p:cNvPr id="18" name="Title 1"/>
          <p:cNvSpPr>
            <a:spLocks noGrp="1"/>
          </p:cNvSpPr>
          <p:nvPr>
            <p:ph type="ctrTitle"/>
          </p:nvPr>
        </p:nvSpPr>
        <p:spPr>
          <a:xfrm>
            <a:off x="436035" y="238659"/>
            <a:ext cx="6881290" cy="506413"/>
          </a:xfrm>
          <a:prstGeom prst="rect">
            <a:avLst/>
          </a:prstGeom>
        </p:spPr>
        <p:txBody>
          <a:bodyPr/>
          <a:lstStyle>
            <a:lvl1pPr algn="l">
              <a:defRPr sz="2800" b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436035" y="1663700"/>
            <a:ext cx="7399867" cy="3492500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Arial"/>
                <a:cs typeface="Arial"/>
              </a:defRPr>
            </a:lvl1pPr>
            <a:lvl2pPr>
              <a:defRPr sz="2400">
                <a:latin typeface="Arial"/>
                <a:cs typeface="Arial"/>
              </a:defRPr>
            </a:lvl2pPr>
            <a:lvl3pPr>
              <a:defRPr>
                <a:latin typeface="Arial"/>
                <a:cs typeface="Arial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Date Placeholder 2"/>
          <p:cNvSpPr>
            <a:spLocks noGrp="1"/>
          </p:cNvSpPr>
          <p:nvPr>
            <p:ph type="dt" sz="half" idx="15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prstClr val="black">
                    <a:tint val="75000"/>
                  </a:prstClr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US" dirty="0"/>
              <a:t>26 April 2016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6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prstClr val="black">
                    <a:tint val="75000"/>
                  </a:prstClr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  <a:endParaRPr lang="en-US" dirty="0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7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endParaRPr lang="en-US" altLang="en-US" dirty="0"/>
          </a:p>
          <a:p>
            <a:fld id="{76DB65C1-CE3A-40F0-AE21-037BC4734168}" type="slidenum">
              <a:rPr lang="en-US" altLang="en-US"/>
              <a:pPr/>
              <a:t>‹#›</a:t>
            </a:fld>
            <a:endParaRPr lang="en-US" altLang="en-US" dirty="0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531990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Column_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95301" y="2621280"/>
            <a:ext cx="8064500" cy="3218688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 marL="914377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D9EB2"/>
              </a:buClr>
              <a:buSzPct val="40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buSzPct val="37000"/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95301" y="1865376"/>
            <a:ext cx="8064500" cy="487680"/>
          </a:xfrm>
        </p:spPr>
        <p:txBody>
          <a:bodyPr/>
          <a:lstStyle>
            <a:lvl1pPr>
              <a:buNone/>
              <a:defRPr b="1" baseline="0">
                <a:solidFill>
                  <a:srgbClr val="D50B26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111892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Column_Subtitl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74700" y="0"/>
            <a:ext cx="83693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r>
              <a:rPr lang="en-GB" altLang="en-US" sz="1800" dirty="0">
                <a:solidFill>
                  <a:srgbClr val="FFFFFF"/>
                </a:solidFill>
                <a:cs typeface="Arial" charset="0"/>
              </a:rPr>
              <a:t>av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1295400"/>
            <a:ext cx="533400" cy="228600"/>
          </a:xfrm>
          <a:prstGeom prst="rect">
            <a:avLst/>
          </a:prstGeom>
          <a:solidFill>
            <a:srgbClr val="71839A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718399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03250" y="1295400"/>
            <a:ext cx="8553450" cy="228600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6172200"/>
            <a:ext cx="9144000" cy="0"/>
          </a:xfrm>
          <a:prstGeom prst="line">
            <a:avLst/>
          </a:prstGeom>
          <a:ln w="12700" cmpd="sng">
            <a:solidFill>
              <a:srgbClr val="71839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14" descr="485&amp;k-[Converted]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95301" y="2621280"/>
            <a:ext cx="8064500" cy="3218688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 marL="914377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D9EB2"/>
              </a:buClr>
              <a:buSzPct val="40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buSzPct val="37000"/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95301" y="1865376"/>
            <a:ext cx="8064500" cy="487680"/>
          </a:xfrm>
        </p:spPr>
        <p:txBody>
          <a:bodyPr/>
          <a:lstStyle>
            <a:lvl1pPr>
              <a:buNone/>
              <a:defRPr b="1" baseline="0">
                <a:solidFill>
                  <a:srgbClr val="D50B26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94031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(Asian Child)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87919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812344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/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761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 (African Child)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87919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790062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/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819617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Title Slide (US Child)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1603600" y="2311400"/>
            <a:ext cx="7135091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1514472" y="5054600"/>
            <a:ext cx="7135091" cy="711200"/>
          </a:xfrm>
        </p:spPr>
        <p:txBody>
          <a:bodyPr>
            <a:normAutofit/>
          </a:bodyPr>
          <a:lstStyle>
            <a:lvl1pPr algn="r">
              <a:buNone/>
              <a:defRPr sz="1400" b="0" i="1"/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528647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_Title Slide (US Child)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99060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990600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/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316844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Title Slide (Indian Asian Child)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99060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990600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/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960740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Content Divider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87919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solidFill>
                  <a:schemeClr val="bg1"/>
                </a:solidFill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801203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>
                <a:solidFill>
                  <a:schemeClr val="bg1"/>
                </a:solidFill>
              </a:defRPr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086908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lt_Content Divider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19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10" name="Picture 13" descr="485&amp;k-[Converted]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11"/>
          <p:cNvSpPr>
            <a:spLocks noGrp="1"/>
          </p:cNvSpPr>
          <p:nvPr>
            <p:ph type="title"/>
          </p:nvPr>
        </p:nvSpPr>
        <p:spPr>
          <a:xfrm>
            <a:off x="87919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801203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>
                <a:solidFill>
                  <a:schemeClr val="tx1"/>
                </a:solidFill>
              </a:defRPr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1"/>
          </p:nvPr>
        </p:nvSpPr>
        <p:spPr>
          <a:xfrm>
            <a:off x="182880" y="279400"/>
            <a:ext cx="2834640" cy="3048000"/>
          </a:xfrm>
        </p:spPr>
        <p:txBody>
          <a:bodyPr>
            <a:norm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23" name="Picture Placeholder 21"/>
          <p:cNvSpPr>
            <a:spLocks noGrp="1"/>
          </p:cNvSpPr>
          <p:nvPr>
            <p:ph type="pic" sz="quarter" idx="12"/>
          </p:nvPr>
        </p:nvSpPr>
        <p:spPr>
          <a:xfrm>
            <a:off x="3139440" y="279400"/>
            <a:ext cx="2834640" cy="3048000"/>
          </a:xfrm>
        </p:spPr>
        <p:txBody>
          <a:bodyPr>
            <a:normAutofit/>
          </a:bodyPr>
          <a:lstStyle>
            <a:lvl1pPr>
              <a:defRPr/>
            </a:lvl1pPr>
            <a:lvl2pPr marL="366704" indent="0">
              <a:buNone/>
              <a:defRPr/>
            </a:lvl2pPr>
            <a:lvl3pPr marL="685783" indent="0">
              <a:buNone/>
              <a:defRPr/>
            </a:lvl3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24" name="Picture Placeholder 21"/>
          <p:cNvSpPr>
            <a:spLocks noGrp="1"/>
          </p:cNvSpPr>
          <p:nvPr>
            <p:ph type="pic" sz="quarter" idx="13"/>
          </p:nvPr>
        </p:nvSpPr>
        <p:spPr>
          <a:xfrm>
            <a:off x="6096000" y="279400"/>
            <a:ext cx="2834640" cy="3048000"/>
          </a:xfrm>
        </p:spPr>
        <p:txBody>
          <a:bodyPr>
            <a:normAutofit/>
          </a:bodyPr>
          <a:lstStyle/>
          <a:p>
            <a:pPr lvl="0"/>
            <a:r>
              <a:rPr lang="en-US" noProof="0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697151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(Asian Child)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87919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812344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/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873819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Col_Numbered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95301" y="1865376"/>
            <a:ext cx="8064500" cy="3218688"/>
          </a:xfrm>
        </p:spPr>
        <p:txBody>
          <a:bodyPr/>
          <a:lstStyle>
            <a:lvl1pPr>
              <a:spcBef>
                <a:spcPts val="700"/>
              </a:spcBef>
              <a:buSzPct val="60000"/>
              <a:defRPr sz="1800"/>
            </a:lvl1pPr>
            <a:lvl2pPr>
              <a:buSzPct val="100000"/>
              <a:buNone/>
              <a:defRPr lang="en-US" sz="1600" b="1" kern="1200" dirty="0" smtClean="0">
                <a:solidFill>
                  <a:schemeClr val="tx1"/>
                </a:solidFill>
                <a:latin typeface="Gill Sans MT"/>
                <a:ea typeface="+mn-ea"/>
                <a:cs typeface="Gill Sans MT"/>
              </a:defRPr>
            </a:lvl2pPr>
            <a:lvl3pPr marL="914377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D80021"/>
              </a:buClr>
              <a:buSzPct val="55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buClr>
                <a:srgbClr val="718399"/>
              </a:buClr>
              <a:buSzPct val="40000"/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478217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Colum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95301" y="1865376"/>
            <a:ext cx="8064500" cy="3494024"/>
          </a:xfrm>
        </p:spPr>
        <p:txBody>
          <a:bodyPr numCol="2"/>
          <a:lstStyle>
            <a:lvl1pPr marL="320032" indent="-320032" algn="l" rtl="0" eaLnBrk="1" latinLnBrk="0" hangingPunct="1">
              <a:spcBef>
                <a:spcPts val="500"/>
              </a:spcBef>
              <a:buClr>
                <a:schemeClr val="accent2"/>
              </a:buClr>
              <a:buSzPct val="60000"/>
              <a:buFont typeface="Wingdings"/>
              <a:buChar char=""/>
              <a:defRPr/>
            </a:lvl1pPr>
            <a:lvl2pPr marL="640064" indent="-274313" algn="l" rtl="0" eaLnBrk="1" latinLnBrk="0" hangingPunct="1">
              <a:spcBef>
                <a:spcPts val="500"/>
              </a:spcBef>
              <a:buClr>
                <a:srgbClr val="D80021"/>
              </a:buClr>
              <a:buSzPct val="50000"/>
              <a:buFont typeface="Wingdings"/>
              <a:buChar char=""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buClr>
                <a:schemeClr val="accent2"/>
              </a:buClr>
              <a:buSzPct val="45000"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indent="-228594" algn="l" rtl="0" eaLnBrk="1" latinLnBrk="0" hangingPunct="1">
              <a:spcBef>
                <a:spcPts val="500"/>
              </a:spcBef>
              <a:buClr>
                <a:srgbClr val="D80021"/>
              </a:buClr>
              <a:buSzPct val="40000"/>
              <a:buFont typeface="Wingdings"/>
              <a:buChar char=""/>
              <a:defRPr sz="1200"/>
            </a:lvl4pPr>
            <a:lvl5pPr>
              <a:defRPr lang="en-US" sz="1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/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53916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ColText_Rt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95300" y="1865376"/>
            <a:ext cx="3657600" cy="3962400"/>
          </a:xfrm>
        </p:spPr>
        <p:txBody>
          <a:bodyPr/>
          <a:lstStyle>
            <a:lvl1pPr marL="320032" indent="-320032">
              <a:defRPr sz="1800"/>
            </a:lvl1pPr>
            <a:lvl2pPr>
              <a:defRPr sz="1600"/>
            </a:lvl2pPr>
            <a:lvl3pPr marL="914377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D9EB2"/>
              </a:buClr>
              <a:buSzPct val="40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635500" y="1865376"/>
            <a:ext cx="3924300" cy="3962400"/>
          </a:xfrm>
        </p:spPr>
        <p:txBody>
          <a:bodyPr>
            <a:norm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noProof="0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57918028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ColText_Lft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838701" y="1865376"/>
            <a:ext cx="3721100" cy="3962400"/>
          </a:xfrm>
        </p:spPr>
        <p:txBody>
          <a:bodyPr/>
          <a:lstStyle>
            <a:lvl1pPr>
              <a:defRPr sz="1800"/>
            </a:lvl1pPr>
            <a:lvl2pPr>
              <a:buSzPct val="55000"/>
              <a:defRPr sz="1600"/>
            </a:lvl2pPr>
            <a:lvl3pPr marL="914377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D9EB2"/>
              </a:buClr>
              <a:buSzPct val="40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91998" y="1865376"/>
            <a:ext cx="3908552" cy="3962400"/>
          </a:xfrm>
        </p:spPr>
        <p:txBody>
          <a:bodyPr>
            <a:normAutofit/>
          </a:bodyPr>
          <a:lstStyle>
            <a:lvl1pPr marL="319080" indent="-319080">
              <a:buSzPct val="70000"/>
              <a:buFont typeface="Wingdings" charset="2"/>
              <a:buChar char=""/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US" noProof="0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32534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Col_w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85648" y="2621280"/>
            <a:ext cx="8074152" cy="3218688"/>
          </a:xfrm>
        </p:spPr>
        <p:txBody>
          <a:bodyPr numCol="2"/>
          <a:lstStyle>
            <a:lvl1pPr marL="320032" indent="-320032" algn="l" rtl="0" eaLnBrk="1" latinLnBrk="0" hangingPunct="1">
              <a:spcBef>
                <a:spcPts val="500"/>
              </a:spcBef>
              <a:buClr>
                <a:srgbClr val="8D9EB2"/>
              </a:buClr>
              <a:buSzPct val="75000"/>
              <a:buFont typeface="Wingdings"/>
              <a:buChar char=""/>
              <a:defRPr/>
            </a:lvl1pPr>
            <a:lvl2pPr marL="640064" indent="-228594" algn="l" rtl="0" eaLnBrk="1" latinLnBrk="0" hangingPunct="1">
              <a:spcBef>
                <a:spcPts val="500"/>
              </a:spcBef>
              <a:buClr>
                <a:srgbClr val="D80021"/>
              </a:buClr>
              <a:buSzPct val="60000"/>
              <a:buFont typeface="Wingdings"/>
              <a:buChar char=""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buSzPct val="45000"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indent="-228594" algn="l" rtl="0" eaLnBrk="1" latinLnBrk="0" hangingPunct="1">
              <a:spcBef>
                <a:spcPts val="500"/>
              </a:spcBef>
              <a:buClr>
                <a:srgbClr val="D80021"/>
              </a:buClr>
              <a:buSzPct val="40000"/>
              <a:buFont typeface="Wingdings"/>
              <a:buChar char=""/>
              <a:defRPr sz="1200"/>
            </a:lvl4pPr>
            <a:lvl5pPr>
              <a:defRPr lang="en-US" sz="1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/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98349" y="1865376"/>
            <a:ext cx="8061452" cy="487680"/>
          </a:xfrm>
        </p:spPr>
        <p:txBody>
          <a:bodyPr/>
          <a:lstStyle>
            <a:lvl1pPr>
              <a:buNone/>
              <a:defRPr b="1" baseline="0">
                <a:solidFill>
                  <a:schemeClr val="accent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4885650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381004"/>
            <a:ext cx="8153400" cy="81914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41538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pic>
        <p:nvPicPr>
          <p:cNvPr id="3" name="Picture 10" descr="485&amp;k-[Converted]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508002" y="6362701"/>
            <a:ext cx="1079500" cy="2616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6961CFDB-D24C-4EB4-95C3-A289A76736A6}" type="slidenum">
              <a:rPr lang="en-GB" altLang="en-US" sz="1100">
                <a:latin typeface="Gill Sans MT" panose="020B0502020104020203" pitchFamily="34" charset="0"/>
              </a:rPr>
              <a:pPr eaLnBrk="1" hangingPunct="1"/>
              <a:t>‹#›</a:t>
            </a:fld>
            <a:endParaRPr lang="en-GB" altLang="en-US" sz="1100" dirty="0"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346646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d_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78150" y="3225801"/>
            <a:ext cx="3200400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60" dirty="0">
                <a:latin typeface="Gill Sans MT"/>
                <a:ea typeface="+mn-ea"/>
                <a:cs typeface="Gill Sans MT"/>
              </a:rPr>
              <a:t>www.savethechildren.org</a:t>
            </a:r>
          </a:p>
        </p:txBody>
      </p:sp>
      <p:pic>
        <p:nvPicPr>
          <p:cNvPr id="4" name="Picture 13" descr="STC_logo_whiteRed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30502" y="2393950"/>
            <a:ext cx="3516313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405960" y="4648200"/>
            <a:ext cx="4343400" cy="609600"/>
          </a:xfrm>
        </p:spPr>
        <p:txBody>
          <a:bodyPr>
            <a:normAutofit/>
          </a:bodyPr>
          <a:lstStyle>
            <a:lvl1pPr algn="ctr">
              <a:buNone/>
              <a:defRPr sz="160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02423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US" dirty="0"/>
              <a:t>26 April 2016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cs typeface="Arial" panose="020B0604020202020204" pitchFamily="34" charset="0"/>
              </a:defRPr>
            </a:lvl1pPr>
          </a:lstStyle>
          <a:p>
            <a:fld id="{67FB6429-380C-430F-8CA0-A0420EFE5292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4871261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US" dirty="0"/>
              <a:t>26 April 2016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cs typeface="Arial" panose="020B0604020202020204" pitchFamily="34" charset="0"/>
              </a:defRPr>
            </a:lvl1pPr>
          </a:lstStyle>
          <a:p>
            <a:fld id="{C2542DF8-EF27-45DA-8FE2-308CD9201CBC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54193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 (African Child)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87919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790062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/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803383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 userDrawn="1"/>
        </p:nvSpPr>
        <p:spPr bwMode="auto">
          <a:xfrm>
            <a:off x="-4761" y="1588"/>
            <a:ext cx="9148763" cy="914400"/>
          </a:xfrm>
          <a:prstGeom prst="rect">
            <a:avLst/>
          </a:prstGeom>
          <a:solidFill>
            <a:srgbClr val="0099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endParaRPr lang="en-US" altLang="en-US" sz="1800" dirty="0">
              <a:solidFill>
                <a:srgbClr val="000000"/>
              </a:solidFill>
            </a:endParaRPr>
          </a:p>
        </p:txBody>
      </p:sp>
      <p:sp>
        <p:nvSpPr>
          <p:cNvPr id="18" name="Title 1"/>
          <p:cNvSpPr>
            <a:spLocks noGrp="1"/>
          </p:cNvSpPr>
          <p:nvPr>
            <p:ph type="ctrTitle"/>
          </p:nvPr>
        </p:nvSpPr>
        <p:spPr>
          <a:xfrm>
            <a:off x="436035" y="238659"/>
            <a:ext cx="6881290" cy="506413"/>
          </a:xfrm>
          <a:prstGeom prst="rect">
            <a:avLst/>
          </a:prstGeom>
        </p:spPr>
        <p:txBody>
          <a:bodyPr/>
          <a:lstStyle>
            <a:lvl1pPr algn="l">
              <a:defRPr sz="2800" b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436035" y="1663700"/>
            <a:ext cx="7399867" cy="3492500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Arial"/>
                <a:cs typeface="Arial"/>
              </a:defRPr>
            </a:lvl1pPr>
            <a:lvl2pPr>
              <a:defRPr sz="2400">
                <a:latin typeface="Arial"/>
                <a:cs typeface="Arial"/>
              </a:defRPr>
            </a:lvl2pPr>
            <a:lvl3pPr>
              <a:defRPr>
                <a:latin typeface="Arial"/>
                <a:cs typeface="Arial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Date Placeholder 2"/>
          <p:cNvSpPr>
            <a:spLocks noGrp="1"/>
          </p:cNvSpPr>
          <p:nvPr>
            <p:ph type="dt" sz="half" idx="15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prstClr val="black">
                    <a:tint val="75000"/>
                  </a:prstClr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US" dirty="0"/>
              <a:t>26 April 2016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6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prstClr val="black">
                    <a:tint val="75000"/>
                  </a:prstClr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  <a:endParaRPr lang="en-US" dirty="0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7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endParaRPr lang="en-US" altLang="en-US" dirty="0"/>
          </a:p>
          <a:p>
            <a:fld id="{24AA9301-9D44-47A0-AC54-8549E14CE2D3}" type="slidenum">
              <a:rPr lang="en-US" altLang="en-US"/>
              <a:pPr/>
              <a:t>‹#›</a:t>
            </a:fld>
            <a:endParaRPr lang="en-US" altLang="en-US" dirty="0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9146430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Column_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95301" y="2621280"/>
            <a:ext cx="8064500" cy="3218688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 marL="914377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D9EB2"/>
              </a:buClr>
              <a:buSzPct val="40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buSzPct val="37000"/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95301" y="1865376"/>
            <a:ext cx="8064500" cy="487680"/>
          </a:xfrm>
        </p:spPr>
        <p:txBody>
          <a:bodyPr/>
          <a:lstStyle>
            <a:lvl1pPr>
              <a:buNone/>
              <a:defRPr b="1" baseline="0">
                <a:solidFill>
                  <a:srgbClr val="D50B26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1218681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Column_Subtitl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74700" y="0"/>
            <a:ext cx="83693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r>
              <a:rPr lang="en-GB" altLang="en-US" sz="1800" dirty="0">
                <a:solidFill>
                  <a:srgbClr val="FFFFFF"/>
                </a:solidFill>
                <a:cs typeface="Arial" charset="0"/>
              </a:rPr>
              <a:t>av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1295400"/>
            <a:ext cx="533400" cy="228600"/>
          </a:xfrm>
          <a:prstGeom prst="rect">
            <a:avLst/>
          </a:prstGeom>
          <a:solidFill>
            <a:srgbClr val="71839A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718399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03250" y="1295400"/>
            <a:ext cx="8553450" cy="228600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6172200"/>
            <a:ext cx="9144000" cy="0"/>
          </a:xfrm>
          <a:prstGeom prst="line">
            <a:avLst/>
          </a:prstGeom>
          <a:ln w="12700" cmpd="sng">
            <a:solidFill>
              <a:srgbClr val="71839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14" descr="485&amp;k-[Converted]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95301" y="2621280"/>
            <a:ext cx="8064500" cy="3218688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 marL="914377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D9EB2"/>
              </a:buClr>
              <a:buSzPct val="40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buSzPct val="37000"/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95301" y="1865376"/>
            <a:ext cx="8064500" cy="487680"/>
          </a:xfrm>
        </p:spPr>
        <p:txBody>
          <a:bodyPr/>
          <a:lstStyle>
            <a:lvl1pPr>
              <a:buNone/>
              <a:defRPr b="1" baseline="0">
                <a:solidFill>
                  <a:srgbClr val="D50B26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104380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(Asian Child)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87919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812344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/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87118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 (African Child)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87919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790062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/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738937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Title Slide (US Child)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1603600" y="2311400"/>
            <a:ext cx="7135091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1514472" y="5054600"/>
            <a:ext cx="7135091" cy="711200"/>
          </a:xfrm>
        </p:spPr>
        <p:txBody>
          <a:bodyPr>
            <a:normAutofit/>
          </a:bodyPr>
          <a:lstStyle>
            <a:lvl1pPr algn="r">
              <a:buNone/>
              <a:defRPr sz="1400" b="0" i="1"/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704014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_Title Slide (US Child)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99060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990600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/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511098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Title Slide (Indian Asian Child)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99060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990600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/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1112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Content Divider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87919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solidFill>
                  <a:schemeClr val="bg1"/>
                </a:solidFill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801203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>
                <a:solidFill>
                  <a:schemeClr val="bg1"/>
                </a:solidFill>
              </a:defRPr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95744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lt_Content Divider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19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10" name="Picture 13" descr="485&amp;k-[Converted]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11"/>
          <p:cNvSpPr>
            <a:spLocks noGrp="1"/>
          </p:cNvSpPr>
          <p:nvPr>
            <p:ph type="title"/>
          </p:nvPr>
        </p:nvSpPr>
        <p:spPr>
          <a:xfrm>
            <a:off x="87919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801203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>
                <a:solidFill>
                  <a:schemeClr val="tx1"/>
                </a:solidFill>
              </a:defRPr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1"/>
          </p:nvPr>
        </p:nvSpPr>
        <p:spPr>
          <a:xfrm>
            <a:off x="182880" y="279400"/>
            <a:ext cx="2834640" cy="3048000"/>
          </a:xfrm>
        </p:spPr>
        <p:txBody>
          <a:bodyPr>
            <a:norm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23" name="Picture Placeholder 21"/>
          <p:cNvSpPr>
            <a:spLocks noGrp="1"/>
          </p:cNvSpPr>
          <p:nvPr>
            <p:ph type="pic" sz="quarter" idx="12"/>
          </p:nvPr>
        </p:nvSpPr>
        <p:spPr>
          <a:xfrm>
            <a:off x="3139440" y="279400"/>
            <a:ext cx="2834640" cy="3048000"/>
          </a:xfrm>
        </p:spPr>
        <p:txBody>
          <a:bodyPr>
            <a:normAutofit/>
          </a:bodyPr>
          <a:lstStyle>
            <a:lvl1pPr>
              <a:defRPr/>
            </a:lvl1pPr>
            <a:lvl2pPr marL="366704" indent="0">
              <a:buNone/>
              <a:defRPr/>
            </a:lvl2pPr>
            <a:lvl3pPr marL="685783" indent="0">
              <a:buNone/>
              <a:defRPr/>
            </a:lvl3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24" name="Picture Placeholder 21"/>
          <p:cNvSpPr>
            <a:spLocks noGrp="1"/>
          </p:cNvSpPr>
          <p:nvPr>
            <p:ph type="pic" sz="quarter" idx="13"/>
          </p:nvPr>
        </p:nvSpPr>
        <p:spPr>
          <a:xfrm>
            <a:off x="6096000" y="279400"/>
            <a:ext cx="2834640" cy="3048000"/>
          </a:xfrm>
        </p:spPr>
        <p:txBody>
          <a:bodyPr>
            <a:normAutofit/>
          </a:bodyPr>
          <a:lstStyle/>
          <a:p>
            <a:pPr lvl="0"/>
            <a:r>
              <a:rPr lang="en-US" noProof="0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180958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Title Slide (US Child)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1603600" y="2311400"/>
            <a:ext cx="7135091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1514472" y="5054600"/>
            <a:ext cx="7135091" cy="711200"/>
          </a:xfrm>
        </p:spPr>
        <p:txBody>
          <a:bodyPr>
            <a:normAutofit/>
          </a:bodyPr>
          <a:lstStyle>
            <a:lvl1pPr algn="r">
              <a:buNone/>
              <a:defRPr sz="1400" b="0" i="1"/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502573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Col_Numbered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95301" y="1865376"/>
            <a:ext cx="8064500" cy="3218688"/>
          </a:xfrm>
        </p:spPr>
        <p:txBody>
          <a:bodyPr/>
          <a:lstStyle>
            <a:lvl1pPr>
              <a:spcBef>
                <a:spcPts val="700"/>
              </a:spcBef>
              <a:buSzPct val="60000"/>
              <a:defRPr sz="1800"/>
            </a:lvl1pPr>
            <a:lvl2pPr>
              <a:buSzPct val="100000"/>
              <a:buNone/>
              <a:defRPr lang="en-US" sz="1600" b="1" kern="1200" dirty="0" smtClean="0">
                <a:solidFill>
                  <a:schemeClr val="tx1"/>
                </a:solidFill>
                <a:latin typeface="Gill Sans MT"/>
                <a:ea typeface="+mn-ea"/>
                <a:cs typeface="Gill Sans MT"/>
              </a:defRPr>
            </a:lvl2pPr>
            <a:lvl3pPr marL="914377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D80021"/>
              </a:buClr>
              <a:buSzPct val="55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buClr>
                <a:srgbClr val="718399"/>
              </a:buClr>
              <a:buSzPct val="40000"/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595578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Colum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95301" y="1865376"/>
            <a:ext cx="8064500" cy="3494024"/>
          </a:xfrm>
        </p:spPr>
        <p:txBody>
          <a:bodyPr numCol="2"/>
          <a:lstStyle>
            <a:lvl1pPr marL="320032" indent="-320032" algn="l" rtl="0" eaLnBrk="1" latinLnBrk="0" hangingPunct="1">
              <a:spcBef>
                <a:spcPts val="500"/>
              </a:spcBef>
              <a:buClr>
                <a:schemeClr val="accent2"/>
              </a:buClr>
              <a:buSzPct val="60000"/>
              <a:buFont typeface="Wingdings"/>
              <a:buChar char=""/>
              <a:defRPr/>
            </a:lvl1pPr>
            <a:lvl2pPr marL="640064" indent="-274313" algn="l" rtl="0" eaLnBrk="1" latinLnBrk="0" hangingPunct="1">
              <a:spcBef>
                <a:spcPts val="500"/>
              </a:spcBef>
              <a:buClr>
                <a:srgbClr val="D80021"/>
              </a:buClr>
              <a:buSzPct val="50000"/>
              <a:buFont typeface="Wingdings"/>
              <a:buChar char=""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buClr>
                <a:schemeClr val="accent2"/>
              </a:buClr>
              <a:buSzPct val="45000"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indent="-228594" algn="l" rtl="0" eaLnBrk="1" latinLnBrk="0" hangingPunct="1">
              <a:spcBef>
                <a:spcPts val="500"/>
              </a:spcBef>
              <a:buClr>
                <a:srgbClr val="D80021"/>
              </a:buClr>
              <a:buSzPct val="40000"/>
              <a:buFont typeface="Wingdings"/>
              <a:buChar char=""/>
              <a:defRPr sz="1200"/>
            </a:lvl4pPr>
            <a:lvl5pPr>
              <a:defRPr lang="en-US" sz="1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/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93081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ColText_Rt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95300" y="1865376"/>
            <a:ext cx="3657600" cy="3962400"/>
          </a:xfrm>
        </p:spPr>
        <p:txBody>
          <a:bodyPr/>
          <a:lstStyle>
            <a:lvl1pPr marL="320032" indent="-320032">
              <a:defRPr sz="1800"/>
            </a:lvl1pPr>
            <a:lvl2pPr>
              <a:defRPr sz="1600"/>
            </a:lvl2pPr>
            <a:lvl3pPr marL="914377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D9EB2"/>
              </a:buClr>
              <a:buSzPct val="40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635500" y="1865376"/>
            <a:ext cx="3924300" cy="3962400"/>
          </a:xfrm>
        </p:spPr>
        <p:txBody>
          <a:bodyPr>
            <a:norm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noProof="0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12848621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ColText_Lft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838701" y="1865376"/>
            <a:ext cx="3721100" cy="3962400"/>
          </a:xfrm>
        </p:spPr>
        <p:txBody>
          <a:bodyPr/>
          <a:lstStyle>
            <a:lvl1pPr>
              <a:defRPr sz="1800"/>
            </a:lvl1pPr>
            <a:lvl2pPr>
              <a:buSzPct val="55000"/>
              <a:defRPr sz="1600"/>
            </a:lvl2pPr>
            <a:lvl3pPr marL="914377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D9EB2"/>
              </a:buClr>
              <a:buSzPct val="40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91998" y="1865376"/>
            <a:ext cx="3908552" cy="3962400"/>
          </a:xfrm>
        </p:spPr>
        <p:txBody>
          <a:bodyPr>
            <a:normAutofit/>
          </a:bodyPr>
          <a:lstStyle>
            <a:lvl1pPr marL="319080" indent="-319080">
              <a:buSzPct val="70000"/>
              <a:buFont typeface="Wingdings" charset="2"/>
              <a:buChar char=""/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US" noProof="0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24220311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Col_w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85648" y="2621280"/>
            <a:ext cx="8074152" cy="3218688"/>
          </a:xfrm>
        </p:spPr>
        <p:txBody>
          <a:bodyPr numCol="2"/>
          <a:lstStyle>
            <a:lvl1pPr marL="320032" indent="-320032" algn="l" rtl="0" eaLnBrk="1" latinLnBrk="0" hangingPunct="1">
              <a:spcBef>
                <a:spcPts val="500"/>
              </a:spcBef>
              <a:buClr>
                <a:srgbClr val="8D9EB2"/>
              </a:buClr>
              <a:buSzPct val="75000"/>
              <a:buFont typeface="Wingdings"/>
              <a:buChar char=""/>
              <a:defRPr/>
            </a:lvl1pPr>
            <a:lvl2pPr marL="640064" indent="-228594" algn="l" rtl="0" eaLnBrk="1" latinLnBrk="0" hangingPunct="1">
              <a:spcBef>
                <a:spcPts val="500"/>
              </a:spcBef>
              <a:buClr>
                <a:srgbClr val="D80021"/>
              </a:buClr>
              <a:buSzPct val="60000"/>
              <a:buFont typeface="Wingdings"/>
              <a:buChar char=""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buSzPct val="45000"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indent="-228594" algn="l" rtl="0" eaLnBrk="1" latinLnBrk="0" hangingPunct="1">
              <a:spcBef>
                <a:spcPts val="500"/>
              </a:spcBef>
              <a:buClr>
                <a:srgbClr val="D80021"/>
              </a:buClr>
              <a:buSzPct val="40000"/>
              <a:buFont typeface="Wingdings"/>
              <a:buChar char=""/>
              <a:defRPr sz="1200"/>
            </a:lvl4pPr>
            <a:lvl5pPr>
              <a:defRPr lang="en-US" sz="1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/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98349" y="1865376"/>
            <a:ext cx="8061452" cy="487680"/>
          </a:xfrm>
        </p:spPr>
        <p:txBody>
          <a:bodyPr/>
          <a:lstStyle>
            <a:lvl1pPr>
              <a:buNone/>
              <a:defRPr b="1" baseline="0">
                <a:solidFill>
                  <a:schemeClr val="accent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9330046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381004"/>
            <a:ext cx="8153400" cy="81914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182288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pic>
        <p:nvPicPr>
          <p:cNvPr id="3" name="Picture 10" descr="485&amp;k-[Converted]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508002" y="6362701"/>
            <a:ext cx="1079500" cy="2616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4018EA02-D00F-4C4E-A1FE-8249221C8EBD}" type="slidenum">
              <a:rPr lang="en-GB" altLang="en-US" sz="1100">
                <a:latin typeface="Gill Sans MT" panose="020B0502020104020203" pitchFamily="34" charset="0"/>
              </a:rPr>
              <a:pPr eaLnBrk="1" hangingPunct="1"/>
              <a:t>‹#›</a:t>
            </a:fld>
            <a:endParaRPr lang="en-GB" altLang="en-US" sz="1100" dirty="0"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166042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d_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78150" y="3225801"/>
            <a:ext cx="3200400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60" dirty="0">
                <a:latin typeface="Gill Sans MT"/>
                <a:ea typeface="+mn-ea"/>
                <a:cs typeface="Gill Sans MT"/>
              </a:rPr>
              <a:t>www.savethechildren.org</a:t>
            </a:r>
          </a:p>
        </p:txBody>
      </p:sp>
      <p:pic>
        <p:nvPicPr>
          <p:cNvPr id="4" name="Picture 13" descr="STC_logo_whiteRed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30502" y="2393950"/>
            <a:ext cx="3516313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405960" y="4648200"/>
            <a:ext cx="4343400" cy="609600"/>
          </a:xfrm>
        </p:spPr>
        <p:txBody>
          <a:bodyPr>
            <a:normAutofit/>
          </a:bodyPr>
          <a:lstStyle>
            <a:lvl1pPr algn="ctr">
              <a:buNone/>
              <a:defRPr sz="160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23457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US" dirty="0"/>
              <a:t>26 April 2016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cs typeface="Arial" panose="020B0604020202020204" pitchFamily="34" charset="0"/>
              </a:defRPr>
            </a:lvl1pPr>
          </a:lstStyle>
          <a:p>
            <a:fld id="{987A7818-739F-4D8B-8D62-2480CC3F0FA6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70128806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US" dirty="0"/>
              <a:t>26 April 2016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cs typeface="Arial" panose="020B0604020202020204" pitchFamily="34" charset="0"/>
              </a:defRPr>
            </a:lvl1pPr>
          </a:lstStyle>
          <a:p>
            <a:fld id="{A2B1C2B2-D37A-4554-9A15-962FD911A75C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08083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_Title Slide (US Child)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99060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990600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/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123790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472" y="275012"/>
            <a:ext cx="8229057" cy="1143240"/>
          </a:xfrm>
        </p:spPr>
        <p:txBody>
          <a:bodyPr lIns="80147" tIns="40074" rIns="80147" bIns="40074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474" y="1628471"/>
            <a:ext cx="4049369" cy="50308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7159" y="1628471"/>
            <a:ext cx="4049370" cy="50308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9319312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4"/>
            <a:ext cx="9144000" cy="1171575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55577" y="149225"/>
            <a:ext cx="8824913" cy="10810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6" name="Picture 16" descr="Save_the_Children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7064" y="303213"/>
            <a:ext cx="2017712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5148" y="866779"/>
            <a:ext cx="8075613" cy="1197787"/>
          </a:xfrm>
        </p:spPr>
        <p:txBody>
          <a:bodyPr anchor="t">
            <a:normAutofit/>
          </a:bodyPr>
          <a:lstStyle>
            <a:lvl1pPr>
              <a:lnSpc>
                <a:spcPct val="95000"/>
              </a:lnSpc>
              <a:defRPr sz="4800" b="0" i="0" cap="none">
                <a:latin typeface="Trade Gothic LT Com Cn" panose="020B0806040303020004" pitchFamily="34" charset="0"/>
                <a:cs typeface="Trade Gothic LT Com Cn" panose="020B08060403030200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150815" y="2213631"/>
            <a:ext cx="8829675" cy="4494213"/>
          </a:xfrm>
        </p:spPr>
        <p:txBody>
          <a:bodyPr rtlCol="0">
            <a:noAutofit/>
          </a:bodyPr>
          <a:lstStyle/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7" name="Date Placeholder 11"/>
          <p:cNvSpPr>
            <a:spLocks noGrp="1"/>
          </p:cNvSpPr>
          <p:nvPr>
            <p:ph type="dt" sz="half" idx="11"/>
          </p:nvPr>
        </p:nvSpPr>
        <p:spPr>
          <a:xfrm>
            <a:off x="7223125" y="344492"/>
            <a:ext cx="1581150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r>
              <a:rPr lang="en-US" dirty="0"/>
              <a:t>26 April 2016</a:t>
            </a:r>
          </a:p>
        </p:txBody>
      </p:sp>
    </p:spTree>
    <p:extLst>
      <p:ext uri="{BB962C8B-B14F-4D97-AF65-F5344CB8AC3E}">
        <p14:creationId xmlns:p14="http://schemas.microsoft.com/office/powerpoint/2010/main" val="400299515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572000" y="0"/>
            <a:ext cx="4572000" cy="6307138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6" name="Picture 15" descr="Save_the_Children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150" y="6426204"/>
            <a:ext cx="186055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Connector 6"/>
          <p:cNvCxnSpPr/>
          <p:nvPr/>
        </p:nvCxnSpPr>
        <p:spPr>
          <a:xfrm flipH="1">
            <a:off x="2466976" y="6432554"/>
            <a:ext cx="6350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6389690" y="6432554"/>
            <a:ext cx="7937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70770" y="1171576"/>
            <a:ext cx="3243019" cy="1219798"/>
          </a:xfrm>
        </p:spPr>
        <p:txBody>
          <a:bodyPr anchor="t">
            <a:normAutofit/>
          </a:bodyPr>
          <a:lstStyle>
            <a:lvl1pPr algn="l">
              <a:lnSpc>
                <a:spcPct val="95000"/>
              </a:lnSpc>
              <a:defRPr sz="3200" b="0" i="0" cap="none">
                <a:solidFill>
                  <a:schemeClr val="bg1"/>
                </a:solidFill>
                <a:latin typeface="Trade Gothic LT Com Cn" panose="020B0806040303020004" pitchFamily="34" charset="0"/>
                <a:cs typeface="Trade Gothic LT Com Cn" panose="020B08060403030200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70768" y="2395664"/>
            <a:ext cx="3243020" cy="2684219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rgbClr val="FFFFFF"/>
                </a:solidFill>
                <a:latin typeface="Gill Sans Infant Std"/>
                <a:cs typeface="Gill Sans Infant Std"/>
              </a:defRPr>
            </a:lvl1pPr>
            <a:lvl2pPr marL="0" indent="0">
              <a:buNone/>
              <a:defRPr sz="1800">
                <a:solidFill>
                  <a:schemeClr val="bg1"/>
                </a:solidFill>
              </a:defRPr>
            </a:lvl2pPr>
            <a:lvl3pPr marL="1588" indent="0">
              <a:buNone/>
              <a:defRPr sz="1800">
                <a:solidFill>
                  <a:srgbClr val="FFFFFF"/>
                </a:solidFill>
              </a:defRPr>
            </a:lvl3pPr>
            <a:lvl4pPr marL="0" indent="0">
              <a:buNone/>
              <a:defRPr sz="1800">
                <a:solidFill>
                  <a:srgbClr val="FFFFFF"/>
                </a:solidFill>
              </a:defRPr>
            </a:lvl4pPr>
            <a:lvl5pPr marL="0" indent="0">
              <a:buNone/>
              <a:defRPr sz="1800">
                <a:solidFill>
                  <a:srgbClr val="FFFFFF"/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152400" y="155738"/>
            <a:ext cx="5002416" cy="5985852"/>
          </a:xfrm>
        </p:spPr>
        <p:txBody>
          <a:bodyPr rtlCol="0">
            <a:noAutofit/>
          </a:bodyPr>
          <a:lstStyle/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26 April 2016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6DF910B7-68F3-4901-883B-DEDC8853ED1C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2187594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4"/>
            <a:ext cx="9144000" cy="1171575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55577" y="149225"/>
            <a:ext cx="8824913" cy="10810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6" name="Picture 16" descr="Save_the_Children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150" y="6426204"/>
            <a:ext cx="186055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Connector 6"/>
          <p:cNvCxnSpPr/>
          <p:nvPr/>
        </p:nvCxnSpPr>
        <p:spPr>
          <a:xfrm flipH="1">
            <a:off x="2466976" y="6432554"/>
            <a:ext cx="6350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6389690" y="6432554"/>
            <a:ext cx="7937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763" y="310836"/>
            <a:ext cx="8282643" cy="1348102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4800" b="0" i="0" cap="none">
                <a:solidFill>
                  <a:schemeClr val="tx1"/>
                </a:solidFill>
                <a:latin typeface="Trade Gothic LT Com Cn" panose="020B0806040303020004" pitchFamily="34" charset="0"/>
                <a:cs typeface="Trade Gothic LT Com Cn" panose="020B08060403030200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155739" y="2200274"/>
            <a:ext cx="8824750" cy="4106864"/>
          </a:xfrm>
        </p:spPr>
        <p:txBody>
          <a:bodyPr rtlCol="0">
            <a:noAutofit/>
          </a:bodyPr>
          <a:lstStyle/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26 April 2016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69207043-3646-4D92-8295-2D9686E06A97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9709526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4"/>
            <a:ext cx="9144000" cy="1171575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47639" y="1171577"/>
            <a:ext cx="8832850" cy="513556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6" name="Picture 16" descr="Save_the_Children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150" y="6426204"/>
            <a:ext cx="186055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Connector 6"/>
          <p:cNvCxnSpPr/>
          <p:nvPr/>
        </p:nvCxnSpPr>
        <p:spPr>
          <a:xfrm flipH="1">
            <a:off x="2466976" y="6432554"/>
            <a:ext cx="6350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6389690" y="6432554"/>
            <a:ext cx="7937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634" y="202998"/>
            <a:ext cx="8282640" cy="787605"/>
          </a:xfrm>
        </p:spPr>
        <p:txBody>
          <a:bodyPr>
            <a:noAutofit/>
          </a:bodyPr>
          <a:lstStyle>
            <a:lvl1pPr>
              <a:defRPr sz="4800" b="0" i="0" cap="none">
                <a:solidFill>
                  <a:schemeClr val="bg1"/>
                </a:solidFill>
                <a:latin typeface="Trade Gothic LT Com Cn" panose="020B0806040303020004" pitchFamily="34" charset="0"/>
                <a:cs typeface="Trade Gothic LT Com Cn" panose="020B08060403030200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147" y="1600204"/>
            <a:ext cx="8276127" cy="4547903"/>
          </a:xfr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  <a:lvl2pPr marL="266693" indent="-266693">
              <a:buClr>
                <a:schemeClr val="tx2"/>
              </a:buClr>
              <a:buFont typeface="Arial"/>
              <a:buChar char="•"/>
              <a:defRPr sz="1800"/>
            </a:lvl2pPr>
            <a:lvl3pPr marL="266693" indent="-266693">
              <a:defRPr sz="1800"/>
            </a:lvl3pPr>
            <a:lvl4pPr marL="266693" indent="-266693">
              <a:buClr>
                <a:schemeClr val="tx2"/>
              </a:buClr>
              <a:buFont typeface="Arial"/>
              <a:buChar char="•"/>
              <a:defRPr sz="1800"/>
            </a:lvl4pPr>
            <a:lvl5pPr marL="266693" indent="-266693"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26 April 2016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38E78-0A97-499B-9664-C23E6CD9FD0D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176462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5288" y="705603"/>
            <a:ext cx="8282151" cy="363537"/>
          </a:xfrm>
        </p:spPr>
        <p:txBody>
          <a:bodyPr>
            <a:noAutofit/>
          </a:bodyPr>
          <a:lstStyle>
            <a:lvl1pPr>
              <a:defRPr sz="2500" b="0">
                <a:solidFill>
                  <a:srgbClr val="222221"/>
                </a:solidFill>
              </a:defRPr>
            </a:lvl1pPr>
            <a:lvl2pPr>
              <a:defRPr sz="2500"/>
            </a:lvl2pPr>
            <a:lvl3pPr marL="0" indent="0">
              <a:buNone/>
              <a:defRPr sz="2500"/>
            </a:lvl3pPr>
            <a:lvl4pPr marL="0" indent="0">
              <a:buNone/>
              <a:defRPr sz="2500"/>
            </a:lvl4pPr>
            <a:lvl5pPr marL="0" indent="0">
              <a:buNone/>
              <a:defRPr sz="2500"/>
            </a:lvl5pPr>
            <a:lvl6pPr marL="1588" indent="0">
              <a:buNone/>
              <a:defRPr sz="2500" b="0" i="0">
                <a:latin typeface="Gill Sans Infant MT"/>
                <a:cs typeface="Gill Sans Infant MT"/>
              </a:defRPr>
            </a:lvl6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26 April 2016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41FDA2C2-69E0-46EE-8574-559CE3F29F00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4159423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x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149" y="1600200"/>
            <a:ext cx="3997571" cy="47069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5288" y="705603"/>
            <a:ext cx="8282151" cy="363537"/>
          </a:xfrm>
        </p:spPr>
        <p:txBody>
          <a:bodyPr>
            <a:normAutofit/>
          </a:bodyPr>
          <a:lstStyle>
            <a:lvl1pPr>
              <a:defRPr sz="2500" b="0">
                <a:solidFill>
                  <a:srgbClr val="222221"/>
                </a:solidFill>
              </a:defRPr>
            </a:lvl1pPr>
            <a:lvl2pPr>
              <a:defRPr sz="2500"/>
            </a:lvl2pPr>
            <a:lvl3pPr marL="0" indent="0">
              <a:buNone/>
              <a:defRPr sz="2500"/>
            </a:lvl3pPr>
            <a:lvl4pPr marL="0" indent="0">
              <a:buNone/>
              <a:defRPr sz="2500"/>
            </a:lvl4pPr>
            <a:lvl5pPr marL="0" indent="0">
              <a:buNone/>
              <a:defRPr sz="25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4709705" y="1600200"/>
            <a:ext cx="3997571" cy="47069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26 April 2016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D378166B-3E05-47A0-A62E-2EB4557568BF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7783628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5288" y="705603"/>
            <a:ext cx="8282151" cy="363537"/>
          </a:xfrm>
        </p:spPr>
        <p:txBody>
          <a:bodyPr>
            <a:normAutofit/>
          </a:bodyPr>
          <a:lstStyle>
            <a:lvl1pPr>
              <a:defRPr sz="2500" b="0">
                <a:solidFill>
                  <a:srgbClr val="222221"/>
                </a:solidFill>
              </a:defRPr>
            </a:lvl1pPr>
            <a:lvl2pPr>
              <a:defRPr sz="2500"/>
            </a:lvl2pPr>
            <a:lvl3pPr marL="0" indent="0">
              <a:buNone/>
              <a:defRPr sz="2500"/>
            </a:lvl3pPr>
            <a:lvl4pPr marL="0" indent="0">
              <a:buNone/>
              <a:defRPr sz="2500"/>
            </a:lvl4pPr>
            <a:lvl5pPr marL="0" indent="0">
              <a:buNone/>
              <a:defRPr sz="25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26 April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360E065B-374D-48DE-ADC0-5313ED953259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8780375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4489" y="1081088"/>
            <a:ext cx="8459787" cy="182562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26 April 2016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  <a:endParaRPr lang="en-US" dirty="0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1E5641-1613-4164-B8B3-243AFC3157A2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5479537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&amp;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44489" y="1081088"/>
            <a:ext cx="8459787" cy="182562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147638" y="147638"/>
            <a:ext cx="8837613" cy="6159500"/>
          </a:xfrm>
        </p:spPr>
        <p:txBody>
          <a:bodyPr rtlCol="0">
            <a:noAutofit/>
          </a:bodyPr>
          <a:lstStyle/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26 April 2016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0D284902-9744-4519-B54C-CDD4F9F659D9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011117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Title Slide (Indian Asian Child)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99060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990600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/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157440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171579"/>
            <a:ext cx="9144000" cy="5686425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47639" y="147638"/>
            <a:ext cx="8832850" cy="6710362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4" name="Picture 16" descr="Save_the_Children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150" y="6426204"/>
            <a:ext cx="186055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/>
        </p:nvCxnSpPr>
        <p:spPr>
          <a:xfrm flipH="1">
            <a:off x="2466976" y="6432554"/>
            <a:ext cx="6350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6389690" y="6432554"/>
            <a:ext cx="7937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26 April 2016</a:t>
            </a: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  <a:endParaRPr lang="en-US" dirty="0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DAFDB3-0215-4247-920C-E9834F96F934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914910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307138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3" name="Picture 15" descr="Save_the_Children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150" y="6426204"/>
            <a:ext cx="186055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26 April 2016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20B7AC-382B-4616-A378-7553D0D263AD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8200503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910668" y="4233416"/>
            <a:ext cx="2253884" cy="625148"/>
          </a:xfrm>
        </p:spPr>
        <p:txBody>
          <a:bodyPr rtlCol="0">
            <a:noAutofit/>
          </a:bodyPr>
          <a:lstStyle>
            <a:lvl1pPr>
              <a:defRPr>
                <a:solidFill>
                  <a:srgbClr val="222221"/>
                </a:solidFill>
                <a:latin typeface="Gill Sans Infant Std" pitchFamily="34" charset="0"/>
              </a:defRPr>
            </a:lvl1pPr>
          </a:lstStyle>
          <a:p>
            <a:pPr lvl="0"/>
            <a:r>
              <a:rPr lang="en-US" noProof="0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11733187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3" name="Picture 15" descr="Thank_you_STC_logo_lockup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2365" y="2112963"/>
            <a:ext cx="4356100" cy="202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909232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ave the Childre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" name="Rounded Rectangle 15"/>
          <p:cNvSpPr/>
          <p:nvPr/>
        </p:nvSpPr>
        <p:spPr>
          <a:xfrm>
            <a:off x="1443040" y="2370142"/>
            <a:ext cx="6254750" cy="1584325"/>
          </a:xfrm>
          <a:prstGeom prst="roundRect">
            <a:avLst>
              <a:gd name="adj" fmla="val 8552"/>
            </a:avLst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>
              <a:defRPr/>
            </a:pPr>
            <a:endParaRPr lang="en-US" sz="3200" b="1" dirty="0">
              <a:solidFill>
                <a:srgbClr val="222221"/>
              </a:solidFill>
              <a:latin typeface="TradeGothic LT CondEighteen"/>
              <a:cs typeface="TradeGothic LT CondEighteen"/>
            </a:endParaRPr>
          </a:p>
        </p:txBody>
      </p:sp>
      <p:pic>
        <p:nvPicPr>
          <p:cNvPr id="4" name="Picture 16" descr="Save_the_Children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3540" y="2562225"/>
            <a:ext cx="58737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365557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Col_Numbered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95301" y="1865376"/>
            <a:ext cx="8064500" cy="3218688"/>
          </a:xfrm>
        </p:spPr>
        <p:txBody>
          <a:bodyPr/>
          <a:lstStyle>
            <a:lvl1pPr>
              <a:spcBef>
                <a:spcPts val="700"/>
              </a:spcBef>
              <a:buSzPct val="60000"/>
              <a:defRPr sz="1800"/>
            </a:lvl1pPr>
            <a:lvl2pPr>
              <a:buSzPct val="100000"/>
              <a:buNone/>
              <a:defRPr lang="en-US" sz="1600" b="1" kern="1200" dirty="0" smtClean="0">
                <a:solidFill>
                  <a:schemeClr val="tx1"/>
                </a:solidFill>
                <a:latin typeface="Gill Sans MT"/>
                <a:ea typeface="+mn-ea"/>
                <a:cs typeface="Gill Sans MT"/>
              </a:defRPr>
            </a:lvl2pPr>
            <a:lvl3pPr marL="914377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D80021"/>
              </a:buClr>
              <a:buSzPct val="55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buClr>
                <a:srgbClr val="718399"/>
              </a:buClr>
              <a:buSzPct val="40000"/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380770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472" y="275012"/>
            <a:ext cx="8229057" cy="1143240"/>
          </a:xfrm>
        </p:spPr>
        <p:txBody>
          <a:bodyPr lIns="80147" tIns="40074" rIns="80147" bIns="40074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474" y="1628471"/>
            <a:ext cx="4049369" cy="50308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7159" y="1628471"/>
            <a:ext cx="4049370" cy="50308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8848160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381004"/>
            <a:ext cx="8153400" cy="81914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16572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381004"/>
            <a:ext cx="8153400" cy="81914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792312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381004"/>
            <a:ext cx="8153400" cy="81914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2898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Content Divider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87919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solidFill>
                  <a:schemeClr val="bg1"/>
                </a:solidFill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801203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>
                <a:solidFill>
                  <a:schemeClr val="bg1"/>
                </a:solidFill>
              </a:defRPr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823774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381004"/>
            <a:ext cx="8153400" cy="81914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761389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381004"/>
            <a:ext cx="8153400" cy="81914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053446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381004"/>
            <a:ext cx="8153400" cy="81914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327498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381004"/>
            <a:ext cx="8153400" cy="81914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584871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9144000" cy="1172308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56308" y="149795"/>
            <a:ext cx="8824871" cy="108112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Save_the_Children_log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532" y="303652"/>
            <a:ext cx="2017673" cy="4123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25148" y="866775"/>
            <a:ext cx="8075613" cy="1197787"/>
          </a:xfrm>
        </p:spPr>
        <p:txBody>
          <a:bodyPr anchor="t">
            <a:normAutofit/>
          </a:bodyPr>
          <a:lstStyle>
            <a:lvl1pPr>
              <a:lnSpc>
                <a:spcPct val="95000"/>
              </a:lnSpc>
              <a:defRPr sz="4800" b="0" i="0" cap="none">
                <a:latin typeface="Trade Gothic LT Com Cn" panose="020B0806040303020004" pitchFamily="34" charset="0"/>
                <a:cs typeface="Trade Gothic LT Com Cn" panose="020B08060403030200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150813" y="2213627"/>
            <a:ext cx="8829675" cy="4494213"/>
          </a:xfrm>
        </p:spPr>
        <p:txBody>
          <a:bodyPr/>
          <a:lstStyle/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1"/>
          </p:nvPr>
        </p:nvSpPr>
        <p:spPr>
          <a:xfrm>
            <a:off x="7223650" y="344650"/>
            <a:ext cx="1581319" cy="365125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 dirty="0"/>
              <a:t>26 April 2016</a:t>
            </a:r>
          </a:p>
        </p:txBody>
      </p:sp>
    </p:spTree>
    <p:extLst>
      <p:ext uri="{BB962C8B-B14F-4D97-AF65-F5344CB8AC3E}">
        <p14:creationId xmlns:p14="http://schemas.microsoft.com/office/powerpoint/2010/main" val="134561352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78BF6-CC79-4D38-ADE7-317893E938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5B2B1-AA19-4F0A-9142-2267120569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11810947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18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3" name="Picture 15" descr="Thank_you_STC_logo_lockup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2365" y="2112963"/>
            <a:ext cx="4356100" cy="202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81780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lt_Content Divider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19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10" name="Picture 13" descr="485&amp;k-[Converted]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11"/>
          <p:cNvSpPr>
            <a:spLocks noGrp="1"/>
          </p:cNvSpPr>
          <p:nvPr>
            <p:ph type="title"/>
          </p:nvPr>
        </p:nvSpPr>
        <p:spPr>
          <a:xfrm>
            <a:off x="87919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801203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>
                <a:solidFill>
                  <a:schemeClr val="tx1"/>
                </a:solidFill>
              </a:defRPr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1"/>
          </p:nvPr>
        </p:nvSpPr>
        <p:spPr>
          <a:xfrm>
            <a:off x="182880" y="279400"/>
            <a:ext cx="2834640" cy="3048000"/>
          </a:xfrm>
        </p:spPr>
        <p:txBody>
          <a:bodyPr>
            <a:norm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23" name="Picture Placeholder 21"/>
          <p:cNvSpPr>
            <a:spLocks noGrp="1"/>
          </p:cNvSpPr>
          <p:nvPr>
            <p:ph type="pic" sz="quarter" idx="12"/>
          </p:nvPr>
        </p:nvSpPr>
        <p:spPr>
          <a:xfrm>
            <a:off x="3139440" y="279400"/>
            <a:ext cx="2834640" cy="3048000"/>
          </a:xfrm>
        </p:spPr>
        <p:txBody>
          <a:bodyPr>
            <a:normAutofit/>
          </a:bodyPr>
          <a:lstStyle>
            <a:lvl1pPr>
              <a:defRPr/>
            </a:lvl1pPr>
            <a:lvl2pPr marL="366704" indent="0">
              <a:buNone/>
              <a:defRPr/>
            </a:lvl2pPr>
            <a:lvl3pPr marL="685783" indent="0">
              <a:buNone/>
              <a:defRPr/>
            </a:lvl3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24" name="Picture Placeholder 21"/>
          <p:cNvSpPr>
            <a:spLocks noGrp="1"/>
          </p:cNvSpPr>
          <p:nvPr>
            <p:ph type="pic" sz="quarter" idx="13"/>
          </p:nvPr>
        </p:nvSpPr>
        <p:spPr>
          <a:xfrm>
            <a:off x="6096000" y="279400"/>
            <a:ext cx="2834640" cy="3048000"/>
          </a:xfrm>
        </p:spPr>
        <p:txBody>
          <a:bodyPr>
            <a:normAutofit/>
          </a:bodyPr>
          <a:lstStyle/>
          <a:p>
            <a:pPr lvl="0"/>
            <a:r>
              <a:rPr lang="en-US" noProof="0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0529775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1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3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1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36.xml"/><Relationship Id="rId20" Type="http://schemas.openxmlformats.org/officeDocument/2006/relationships/slideLayout" Target="../slideLayouts/slideLayout40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5" Type="http://schemas.openxmlformats.org/officeDocument/2006/relationships/slideLayout" Target="../slideLayouts/slideLayout35.xml"/><Relationship Id="rId23" Type="http://schemas.openxmlformats.org/officeDocument/2006/relationships/image" Target="../media/image3.png"/><Relationship Id="rId10" Type="http://schemas.openxmlformats.org/officeDocument/2006/relationships/slideLayout" Target="../slideLayouts/slideLayout30.xml"/><Relationship Id="rId19" Type="http://schemas.openxmlformats.org/officeDocument/2006/relationships/slideLayout" Target="../slideLayouts/slideLayout39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4.xml"/><Relationship Id="rId22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13" Type="http://schemas.openxmlformats.org/officeDocument/2006/relationships/slideLayout" Target="../slideLayouts/slideLayout53.xml"/><Relationship Id="rId1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43.xml"/><Relationship Id="rId21" Type="http://schemas.openxmlformats.org/officeDocument/2006/relationships/theme" Target="../theme/theme3.xml"/><Relationship Id="rId7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52.xml"/><Relationship Id="rId17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56.xml"/><Relationship Id="rId20" Type="http://schemas.openxmlformats.org/officeDocument/2006/relationships/slideLayout" Target="../slideLayouts/slideLayout60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5" Type="http://schemas.openxmlformats.org/officeDocument/2006/relationships/slideLayout" Target="../slideLayouts/slideLayout55.xml"/><Relationship Id="rId23" Type="http://schemas.openxmlformats.org/officeDocument/2006/relationships/image" Target="../media/image3.png"/><Relationship Id="rId10" Type="http://schemas.openxmlformats.org/officeDocument/2006/relationships/slideLayout" Target="../slideLayouts/slideLayout50.xml"/><Relationship Id="rId19" Type="http://schemas.openxmlformats.org/officeDocument/2006/relationships/slideLayout" Target="../slideLayouts/slideLayout59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Relationship Id="rId14" Type="http://schemas.openxmlformats.org/officeDocument/2006/relationships/slideLayout" Target="../slideLayouts/slideLayout54.xml"/><Relationship Id="rId22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slideLayout" Target="../slideLayouts/slideLayout73.xml"/><Relationship Id="rId18" Type="http://schemas.openxmlformats.org/officeDocument/2006/relationships/slideLayout" Target="../slideLayouts/slideLayout78.xml"/><Relationship Id="rId26" Type="http://schemas.openxmlformats.org/officeDocument/2006/relationships/image" Target="../media/image11.png"/><Relationship Id="rId3" Type="http://schemas.openxmlformats.org/officeDocument/2006/relationships/slideLayout" Target="../slideLayouts/slideLayout63.xml"/><Relationship Id="rId21" Type="http://schemas.openxmlformats.org/officeDocument/2006/relationships/slideLayout" Target="../slideLayouts/slideLayout81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17" Type="http://schemas.openxmlformats.org/officeDocument/2006/relationships/slideLayout" Target="../slideLayouts/slideLayout77.xml"/><Relationship Id="rId25" Type="http://schemas.openxmlformats.org/officeDocument/2006/relationships/theme" Target="../theme/theme4.xml"/><Relationship Id="rId2" Type="http://schemas.openxmlformats.org/officeDocument/2006/relationships/slideLayout" Target="../slideLayouts/slideLayout62.xml"/><Relationship Id="rId16" Type="http://schemas.openxmlformats.org/officeDocument/2006/relationships/slideLayout" Target="../slideLayouts/slideLayout76.xml"/><Relationship Id="rId20" Type="http://schemas.openxmlformats.org/officeDocument/2006/relationships/slideLayout" Target="../slideLayouts/slideLayout80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24" Type="http://schemas.openxmlformats.org/officeDocument/2006/relationships/slideLayout" Target="../slideLayouts/slideLayout84.xml"/><Relationship Id="rId5" Type="http://schemas.openxmlformats.org/officeDocument/2006/relationships/slideLayout" Target="../slideLayouts/slideLayout65.xml"/><Relationship Id="rId15" Type="http://schemas.openxmlformats.org/officeDocument/2006/relationships/slideLayout" Target="../slideLayouts/slideLayout75.xml"/><Relationship Id="rId23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70.xml"/><Relationship Id="rId19" Type="http://schemas.openxmlformats.org/officeDocument/2006/relationships/slideLayout" Target="../slideLayouts/slideLayout79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slideLayout" Target="../slideLayouts/slideLayout74.xml"/><Relationship Id="rId22" Type="http://schemas.openxmlformats.org/officeDocument/2006/relationships/slideLayout" Target="../slideLayouts/slideLayout82.xml"/><Relationship Id="rId27" Type="http://schemas.openxmlformats.org/officeDocument/2006/relationships/image" Target="../media/image12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85.xml"/><Relationship Id="rId4" Type="http://schemas.openxmlformats.org/officeDocument/2006/relationships/image" Target="../media/image3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86.xml"/><Relationship Id="rId4" Type="http://schemas.openxmlformats.org/officeDocument/2006/relationships/image" Target="../media/image1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2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98477" y="1865313"/>
            <a:ext cx="8061325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Haga clic para editar los estilos de texto del Patrón</a:t>
            </a:r>
          </a:p>
          <a:p>
            <a:pPr lvl="1"/>
            <a:r>
              <a:rPr lang="en-GB" altLang="en-US"/>
              <a:t>Segundo nivel</a:t>
            </a:r>
          </a:p>
          <a:p>
            <a:pPr lvl="2"/>
            <a:r>
              <a:rPr lang="en-GB" altLang="en-US"/>
              <a:t>Tercer nivel</a:t>
            </a:r>
          </a:p>
          <a:p>
            <a:pPr lvl="3"/>
            <a:r>
              <a:rPr lang="en-GB" altLang="en-US"/>
              <a:t>Cuarto nivel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295400"/>
            <a:ext cx="533400" cy="228600"/>
          </a:xfrm>
          <a:prstGeom prst="rect">
            <a:avLst/>
          </a:prstGeom>
          <a:solidFill>
            <a:srgbClr val="71839A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718399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03250" y="1295400"/>
            <a:ext cx="8553450" cy="228600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82600" y="363538"/>
            <a:ext cx="8077200" cy="81915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6172200"/>
            <a:ext cx="9144000" cy="0"/>
          </a:xfrm>
          <a:prstGeom prst="line">
            <a:avLst/>
          </a:prstGeom>
          <a:ln w="12700" cmpd="sng">
            <a:solidFill>
              <a:srgbClr val="71839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1" name="TextBox 1"/>
          <p:cNvSpPr txBox="1">
            <a:spLocks noChangeArrowheads="1"/>
          </p:cNvSpPr>
          <p:nvPr/>
        </p:nvSpPr>
        <p:spPr bwMode="auto">
          <a:xfrm>
            <a:off x="8915402" y="6769103"/>
            <a:ext cx="184731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 eaLnBrk="1" hangingPunct="1">
              <a:defRPr/>
            </a:pPr>
            <a:endParaRPr lang="en-US" sz="2400" dirty="0"/>
          </a:p>
        </p:txBody>
      </p:sp>
      <p:pic>
        <p:nvPicPr>
          <p:cNvPr id="1032" name="Picture 2" descr="485&amp;k-[Converted].png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TextBox 1"/>
          <p:cNvSpPr txBox="1">
            <a:spLocks noChangeArrowheads="1"/>
          </p:cNvSpPr>
          <p:nvPr/>
        </p:nvSpPr>
        <p:spPr bwMode="auto">
          <a:xfrm>
            <a:off x="508002" y="6362701"/>
            <a:ext cx="1079500" cy="2616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90470EF7-622F-4CCA-99AD-578302E49E2E}" type="slidenum">
              <a:rPr lang="en-GB" altLang="en-US" sz="1100">
                <a:latin typeface="Gill Sans MT" panose="020B0502020104020203" pitchFamily="34" charset="0"/>
              </a:rPr>
              <a:pPr eaLnBrk="1" hangingPunct="1"/>
              <a:t>‹#›</a:t>
            </a:fld>
            <a:endParaRPr lang="en-GB" altLang="en-US" sz="1100" dirty="0">
              <a:latin typeface="Gill Sans MT" panose="020B0502020104020203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024" r:id="rId1"/>
    <p:sldLayoutId id="2147487049" r:id="rId2"/>
    <p:sldLayoutId id="2147487050" r:id="rId3"/>
    <p:sldLayoutId id="2147487051" r:id="rId4"/>
    <p:sldLayoutId id="2147487052" r:id="rId5"/>
    <p:sldLayoutId id="2147487053" r:id="rId6"/>
    <p:sldLayoutId id="2147487054" r:id="rId7"/>
    <p:sldLayoutId id="2147487055" r:id="rId8"/>
    <p:sldLayoutId id="2147487056" r:id="rId9"/>
    <p:sldLayoutId id="2147487025" r:id="rId10"/>
    <p:sldLayoutId id="2147487026" r:id="rId11"/>
    <p:sldLayoutId id="2147487027" r:id="rId12"/>
    <p:sldLayoutId id="2147487028" r:id="rId13"/>
    <p:sldLayoutId id="2147487029" r:id="rId14"/>
    <p:sldLayoutId id="2147487030" r:id="rId15"/>
    <p:sldLayoutId id="2147487057" r:id="rId16"/>
    <p:sldLayoutId id="2147487058" r:id="rId17"/>
    <p:sldLayoutId id="2147487059" r:id="rId18"/>
    <p:sldLayoutId id="2147487060" r:id="rId19"/>
    <p:sldLayoutId id="2147487061" r:id="rId20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800" spc="51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5pPr>
      <a:lvl6pPr marL="457189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6pPr>
      <a:lvl7pPr marL="914377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7pPr>
      <a:lvl8pPr marL="1371566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8pPr>
      <a:lvl9pPr marL="1828754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9pPr>
      <a:extLst/>
    </p:titleStyle>
    <p:bodyStyle>
      <a:lvl1pPr marL="319080" indent="-319080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"/>
        <a:defRPr kern="1200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marL="639747" indent="-273044" algn="l" rtl="0" eaLnBrk="0" fontAlgn="base" hangingPunct="0">
        <a:spcBef>
          <a:spcPts val="551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"/>
        <a:defRPr lang="en-US" sz="16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914377" indent="-228594" algn="l" rtl="0" eaLnBrk="0" fontAlgn="base" hangingPunct="0">
        <a:spcBef>
          <a:spcPts val="500"/>
        </a:spcBef>
        <a:spcAft>
          <a:spcPct val="0"/>
        </a:spcAft>
        <a:buClr>
          <a:srgbClr val="8D9EB2"/>
        </a:buClr>
        <a:buSzPct val="40000"/>
        <a:buFont typeface="Wingdings" panose="05000000000000000000" pitchFamily="2" charset="2"/>
        <a:buChar char=""/>
        <a:defRPr lang="en-US" sz="14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371566" indent="-228594" algn="l" rtl="0" eaLnBrk="0" fontAlgn="base" hangingPunct="0">
        <a:spcBef>
          <a:spcPts val="400"/>
        </a:spcBef>
        <a:spcAft>
          <a:spcPct val="0"/>
        </a:spcAft>
        <a:buClr>
          <a:srgbClr val="D80021"/>
        </a:buClr>
        <a:buSzPct val="38000"/>
        <a:buFont typeface="Wingdings" panose="05000000000000000000" pitchFamily="2" charset="2"/>
        <a:buChar char=""/>
        <a:defRPr sz="1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1828754" indent="-228594" algn="l" rtl="0" eaLnBrk="0" fontAlgn="base" hangingPunct="0">
        <a:spcBef>
          <a:spcPts val="400"/>
        </a:spcBef>
        <a:spcAft>
          <a:spcPct val="0"/>
        </a:spcAft>
        <a:buClr>
          <a:srgbClr val="582F87"/>
        </a:buClr>
        <a:buSzPct val="65000"/>
        <a:buFont typeface="Wingdings" panose="05000000000000000000" pitchFamily="2" charset="2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103067" indent="-228594" algn="l" rtl="0" eaLnBrk="1" latinLnBrk="0" hangingPunct="1">
        <a:spcBef>
          <a:spcPct val="20000"/>
        </a:spcBef>
        <a:buClr>
          <a:schemeClr val="accent1"/>
        </a:buClr>
        <a:buFont typeface="Wingdings"/>
        <a:buNone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381" indent="-228594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694" indent="-228594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07" indent="-228594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2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98477" y="1865313"/>
            <a:ext cx="8061325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Haga clic para editar los estilos de texto del Patrón</a:t>
            </a:r>
          </a:p>
          <a:p>
            <a:pPr lvl="1"/>
            <a:r>
              <a:rPr lang="en-GB" altLang="en-US"/>
              <a:t>Segundo nivel</a:t>
            </a:r>
          </a:p>
          <a:p>
            <a:pPr lvl="2"/>
            <a:r>
              <a:rPr lang="en-GB" altLang="en-US"/>
              <a:t>Tercer nivel</a:t>
            </a:r>
          </a:p>
          <a:p>
            <a:pPr lvl="3"/>
            <a:r>
              <a:rPr lang="en-GB" altLang="en-US"/>
              <a:t>Cuarto nivel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295400"/>
            <a:ext cx="533400" cy="228600"/>
          </a:xfrm>
          <a:prstGeom prst="rect">
            <a:avLst/>
          </a:prstGeom>
          <a:solidFill>
            <a:srgbClr val="71839A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718399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03250" y="1295400"/>
            <a:ext cx="8553450" cy="228600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82600" y="363538"/>
            <a:ext cx="8077200" cy="81915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6172200"/>
            <a:ext cx="9144000" cy="0"/>
          </a:xfrm>
          <a:prstGeom prst="line">
            <a:avLst/>
          </a:prstGeom>
          <a:ln w="12700" cmpd="sng">
            <a:solidFill>
              <a:srgbClr val="71839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1" name="TextBox 1"/>
          <p:cNvSpPr txBox="1">
            <a:spLocks noChangeArrowheads="1"/>
          </p:cNvSpPr>
          <p:nvPr/>
        </p:nvSpPr>
        <p:spPr bwMode="auto">
          <a:xfrm>
            <a:off x="8915402" y="6769103"/>
            <a:ext cx="184731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 eaLnBrk="1" hangingPunct="1">
              <a:defRPr/>
            </a:pPr>
            <a:endParaRPr lang="en-US" sz="2400" dirty="0"/>
          </a:p>
        </p:txBody>
      </p:sp>
      <p:pic>
        <p:nvPicPr>
          <p:cNvPr id="2056" name="Picture 2" descr="485&amp;k-[Converted].png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TextBox 1"/>
          <p:cNvSpPr txBox="1">
            <a:spLocks noChangeArrowheads="1"/>
          </p:cNvSpPr>
          <p:nvPr/>
        </p:nvSpPr>
        <p:spPr bwMode="auto">
          <a:xfrm>
            <a:off x="508002" y="6362701"/>
            <a:ext cx="1079500" cy="2616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4D162207-4CD1-41B2-B8F3-35AA56A5974E}" type="slidenum">
              <a:rPr lang="en-GB" altLang="en-US" sz="1100">
                <a:latin typeface="Gill Sans MT" panose="020B0502020104020203" pitchFamily="34" charset="0"/>
              </a:rPr>
              <a:pPr eaLnBrk="1" hangingPunct="1"/>
              <a:t>‹#›</a:t>
            </a:fld>
            <a:endParaRPr lang="en-GB" altLang="en-US" sz="1100" dirty="0">
              <a:latin typeface="Gill Sans MT" panose="020B0502020104020203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031" r:id="rId1"/>
    <p:sldLayoutId id="2147487062" r:id="rId2"/>
    <p:sldLayoutId id="2147487063" r:id="rId3"/>
    <p:sldLayoutId id="2147487064" r:id="rId4"/>
    <p:sldLayoutId id="2147487065" r:id="rId5"/>
    <p:sldLayoutId id="2147487066" r:id="rId6"/>
    <p:sldLayoutId id="2147487067" r:id="rId7"/>
    <p:sldLayoutId id="2147487068" r:id="rId8"/>
    <p:sldLayoutId id="2147487069" r:id="rId9"/>
    <p:sldLayoutId id="2147487032" r:id="rId10"/>
    <p:sldLayoutId id="2147487033" r:id="rId11"/>
    <p:sldLayoutId id="2147487034" r:id="rId12"/>
    <p:sldLayoutId id="2147487035" r:id="rId13"/>
    <p:sldLayoutId id="2147487036" r:id="rId14"/>
    <p:sldLayoutId id="2147487037" r:id="rId15"/>
    <p:sldLayoutId id="2147487070" r:id="rId16"/>
    <p:sldLayoutId id="2147487071" r:id="rId17"/>
    <p:sldLayoutId id="2147487072" r:id="rId18"/>
    <p:sldLayoutId id="2147487073" r:id="rId19"/>
    <p:sldLayoutId id="2147487074" r:id="rId20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800" spc="51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5pPr>
      <a:lvl6pPr marL="457189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6pPr>
      <a:lvl7pPr marL="914377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7pPr>
      <a:lvl8pPr marL="1371566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8pPr>
      <a:lvl9pPr marL="1828754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9pPr>
      <a:extLst/>
    </p:titleStyle>
    <p:bodyStyle>
      <a:lvl1pPr marL="319080" indent="-319080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"/>
        <a:defRPr kern="1200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marL="639747" indent="-273044" algn="l" rtl="0" eaLnBrk="0" fontAlgn="base" hangingPunct="0">
        <a:spcBef>
          <a:spcPts val="551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"/>
        <a:defRPr lang="en-US" sz="16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914377" indent="-228594" algn="l" rtl="0" eaLnBrk="0" fontAlgn="base" hangingPunct="0">
        <a:spcBef>
          <a:spcPts val="500"/>
        </a:spcBef>
        <a:spcAft>
          <a:spcPct val="0"/>
        </a:spcAft>
        <a:buClr>
          <a:srgbClr val="8D9EB2"/>
        </a:buClr>
        <a:buSzPct val="40000"/>
        <a:buFont typeface="Wingdings" panose="05000000000000000000" pitchFamily="2" charset="2"/>
        <a:buChar char=""/>
        <a:defRPr lang="en-US" sz="14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371566" indent="-228594" algn="l" rtl="0" eaLnBrk="0" fontAlgn="base" hangingPunct="0">
        <a:spcBef>
          <a:spcPts val="400"/>
        </a:spcBef>
        <a:spcAft>
          <a:spcPct val="0"/>
        </a:spcAft>
        <a:buClr>
          <a:srgbClr val="D80021"/>
        </a:buClr>
        <a:buSzPct val="38000"/>
        <a:buFont typeface="Wingdings" panose="05000000000000000000" pitchFamily="2" charset="2"/>
        <a:buChar char=""/>
        <a:defRPr sz="1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1828754" indent="-228594" algn="l" rtl="0" eaLnBrk="0" fontAlgn="base" hangingPunct="0">
        <a:spcBef>
          <a:spcPts val="400"/>
        </a:spcBef>
        <a:spcAft>
          <a:spcPct val="0"/>
        </a:spcAft>
        <a:buClr>
          <a:srgbClr val="582F87"/>
        </a:buClr>
        <a:buSzPct val="65000"/>
        <a:buFont typeface="Wingdings" panose="05000000000000000000" pitchFamily="2" charset="2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103067" indent="-228594" algn="l" rtl="0" eaLnBrk="1" latinLnBrk="0" hangingPunct="1">
        <a:spcBef>
          <a:spcPct val="20000"/>
        </a:spcBef>
        <a:buClr>
          <a:schemeClr val="accent1"/>
        </a:buClr>
        <a:buFont typeface="Wingdings"/>
        <a:buNone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381" indent="-228594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694" indent="-228594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07" indent="-228594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2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98477" y="1865313"/>
            <a:ext cx="8061325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Haga clic para editar los estilos de texto del Patrón</a:t>
            </a:r>
          </a:p>
          <a:p>
            <a:pPr lvl="1"/>
            <a:r>
              <a:rPr lang="en-GB" altLang="en-US"/>
              <a:t>Segundo nivel</a:t>
            </a:r>
          </a:p>
          <a:p>
            <a:pPr lvl="2"/>
            <a:r>
              <a:rPr lang="en-GB" altLang="en-US"/>
              <a:t>Tercer nivel</a:t>
            </a:r>
          </a:p>
          <a:p>
            <a:pPr lvl="3"/>
            <a:r>
              <a:rPr lang="en-GB" altLang="en-US"/>
              <a:t>Cuarto nivel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295400"/>
            <a:ext cx="533400" cy="228600"/>
          </a:xfrm>
          <a:prstGeom prst="rect">
            <a:avLst/>
          </a:prstGeom>
          <a:solidFill>
            <a:srgbClr val="71839A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718399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03250" y="1295400"/>
            <a:ext cx="8553450" cy="228600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82600" y="363538"/>
            <a:ext cx="8077200" cy="81915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6172200"/>
            <a:ext cx="9144000" cy="0"/>
          </a:xfrm>
          <a:prstGeom prst="line">
            <a:avLst/>
          </a:prstGeom>
          <a:ln w="12700" cmpd="sng">
            <a:solidFill>
              <a:srgbClr val="71839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1" name="TextBox 1"/>
          <p:cNvSpPr txBox="1">
            <a:spLocks noChangeArrowheads="1"/>
          </p:cNvSpPr>
          <p:nvPr/>
        </p:nvSpPr>
        <p:spPr bwMode="auto">
          <a:xfrm>
            <a:off x="8915402" y="6769103"/>
            <a:ext cx="184731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 eaLnBrk="1" hangingPunct="1">
              <a:defRPr/>
            </a:pPr>
            <a:endParaRPr lang="en-US" sz="2400" dirty="0"/>
          </a:p>
        </p:txBody>
      </p:sp>
      <p:pic>
        <p:nvPicPr>
          <p:cNvPr id="3080" name="Picture 2" descr="485&amp;k-[Converted].png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TextBox 1"/>
          <p:cNvSpPr txBox="1">
            <a:spLocks noChangeArrowheads="1"/>
          </p:cNvSpPr>
          <p:nvPr/>
        </p:nvSpPr>
        <p:spPr bwMode="auto">
          <a:xfrm>
            <a:off x="508002" y="6362701"/>
            <a:ext cx="1079500" cy="2616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3858C99A-DF8B-4AFB-BE10-737C4E03088A}" type="slidenum">
              <a:rPr lang="en-GB" altLang="en-US" sz="1100">
                <a:latin typeface="Gill Sans MT" panose="020B0502020104020203" pitchFamily="34" charset="0"/>
              </a:rPr>
              <a:pPr eaLnBrk="1" hangingPunct="1"/>
              <a:t>‹#›</a:t>
            </a:fld>
            <a:endParaRPr lang="en-GB" altLang="en-US" sz="1100" dirty="0">
              <a:latin typeface="Gill Sans MT" panose="020B0502020104020203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038" r:id="rId1"/>
    <p:sldLayoutId id="2147487075" r:id="rId2"/>
    <p:sldLayoutId id="2147487076" r:id="rId3"/>
    <p:sldLayoutId id="2147487077" r:id="rId4"/>
    <p:sldLayoutId id="2147487078" r:id="rId5"/>
    <p:sldLayoutId id="2147487079" r:id="rId6"/>
    <p:sldLayoutId id="2147487080" r:id="rId7"/>
    <p:sldLayoutId id="2147487081" r:id="rId8"/>
    <p:sldLayoutId id="2147487082" r:id="rId9"/>
    <p:sldLayoutId id="2147487039" r:id="rId10"/>
    <p:sldLayoutId id="2147487040" r:id="rId11"/>
    <p:sldLayoutId id="2147487041" r:id="rId12"/>
    <p:sldLayoutId id="2147487042" r:id="rId13"/>
    <p:sldLayoutId id="2147487043" r:id="rId14"/>
    <p:sldLayoutId id="2147487044" r:id="rId15"/>
    <p:sldLayoutId id="2147487083" r:id="rId16"/>
    <p:sldLayoutId id="2147487084" r:id="rId17"/>
    <p:sldLayoutId id="2147487085" r:id="rId18"/>
    <p:sldLayoutId id="2147487086" r:id="rId19"/>
    <p:sldLayoutId id="2147487045" r:id="rId20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800" spc="51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5pPr>
      <a:lvl6pPr marL="457189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6pPr>
      <a:lvl7pPr marL="914377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7pPr>
      <a:lvl8pPr marL="1371566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8pPr>
      <a:lvl9pPr marL="1828754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9pPr>
      <a:extLst/>
    </p:titleStyle>
    <p:bodyStyle>
      <a:lvl1pPr marL="319080" indent="-319080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"/>
        <a:defRPr kern="1200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marL="639747" indent="-273044" algn="l" rtl="0" eaLnBrk="0" fontAlgn="base" hangingPunct="0">
        <a:spcBef>
          <a:spcPts val="551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"/>
        <a:defRPr lang="en-US" sz="16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914377" indent="-228594" algn="l" rtl="0" eaLnBrk="0" fontAlgn="base" hangingPunct="0">
        <a:spcBef>
          <a:spcPts val="500"/>
        </a:spcBef>
        <a:spcAft>
          <a:spcPct val="0"/>
        </a:spcAft>
        <a:buClr>
          <a:srgbClr val="8D9EB2"/>
        </a:buClr>
        <a:buSzPct val="40000"/>
        <a:buFont typeface="Wingdings" panose="05000000000000000000" pitchFamily="2" charset="2"/>
        <a:buChar char=""/>
        <a:defRPr lang="en-US" sz="14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371566" indent="-228594" algn="l" rtl="0" eaLnBrk="0" fontAlgn="base" hangingPunct="0">
        <a:spcBef>
          <a:spcPts val="400"/>
        </a:spcBef>
        <a:spcAft>
          <a:spcPct val="0"/>
        </a:spcAft>
        <a:buClr>
          <a:srgbClr val="D80021"/>
        </a:buClr>
        <a:buSzPct val="38000"/>
        <a:buFont typeface="Wingdings" panose="05000000000000000000" pitchFamily="2" charset="2"/>
        <a:buChar char=""/>
        <a:defRPr sz="1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1828754" indent="-228594" algn="l" rtl="0" eaLnBrk="0" fontAlgn="base" hangingPunct="0">
        <a:spcBef>
          <a:spcPts val="400"/>
        </a:spcBef>
        <a:spcAft>
          <a:spcPct val="0"/>
        </a:spcAft>
        <a:buClr>
          <a:srgbClr val="582F87"/>
        </a:buClr>
        <a:buSzPct val="65000"/>
        <a:buFont typeface="Wingdings" panose="05000000000000000000" pitchFamily="2" charset="2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103067" indent="-228594" algn="l" rtl="0" eaLnBrk="1" latinLnBrk="0" hangingPunct="1">
        <a:spcBef>
          <a:spcPct val="20000"/>
        </a:spcBef>
        <a:buClr>
          <a:schemeClr val="accent1"/>
        </a:buClr>
        <a:buFont typeface="Wingdings"/>
        <a:buNone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381" indent="-228594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694" indent="-228594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07" indent="-228594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"/>
            <a:ext cx="9144000" cy="1171575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55577" y="149225"/>
            <a:ext cx="8824913" cy="10810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4100" name="Title Placeholder 1"/>
          <p:cNvSpPr>
            <a:spLocks noGrp="1"/>
          </p:cNvSpPr>
          <p:nvPr>
            <p:ph type="title"/>
          </p:nvPr>
        </p:nvSpPr>
        <p:spPr bwMode="auto">
          <a:xfrm>
            <a:off x="423865" y="203200"/>
            <a:ext cx="8283575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Haga clic para editar el estilo del título del Patrón</a:t>
            </a:r>
          </a:p>
        </p:txBody>
      </p:sp>
      <p:sp>
        <p:nvSpPr>
          <p:cNvPr id="410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31800" y="1600200"/>
            <a:ext cx="8275638" cy="470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Haga clic para editar los estilos de texto del Patrón</a:t>
            </a:r>
          </a:p>
          <a:p>
            <a:pPr lvl="1"/>
            <a:r>
              <a:rPr lang="en-US" altLang="en-US"/>
              <a:t>Segundo nivel</a:t>
            </a:r>
          </a:p>
          <a:p>
            <a:pPr lvl="2"/>
            <a:r>
              <a:rPr lang="en-US" altLang="en-US"/>
              <a:t>Tercer nivel</a:t>
            </a:r>
          </a:p>
          <a:p>
            <a:pPr lvl="3"/>
            <a:r>
              <a:rPr lang="en-US" altLang="en-US"/>
              <a:t>Cuarto nivel</a:t>
            </a:r>
          </a:p>
          <a:p>
            <a:pPr lvl="4"/>
            <a:r>
              <a:rPr lang="en-US" altLang="en-US"/>
              <a:t>Quinto nivel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48425" y="6440492"/>
            <a:ext cx="15811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latin typeface="Gill Sans Infant Std"/>
                <a:cs typeface="Gill Sans Infant Std"/>
              </a:defRPr>
            </a:lvl1pPr>
          </a:lstStyle>
          <a:p>
            <a:pPr>
              <a:defRPr/>
            </a:pPr>
            <a:r>
              <a:rPr lang="en-US" dirty="0"/>
              <a:t>26 de abril de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25715" y="6440492"/>
            <a:ext cx="38242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latin typeface="Gill Sans Infant Std"/>
                <a:cs typeface="Gill Sans Infant Std"/>
              </a:defRPr>
            </a:lvl1pPr>
          </a:lstStyle>
          <a:p>
            <a:pPr>
              <a:defRPr/>
            </a:pPr>
            <a:r>
              <a:rPr lang="en-GB" dirty="0"/>
              <a:t>FORMACIÓN DEL IYCF-E: ¿POR QUÉ ES IMPORTANTE EL IYCF-E?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29575" y="6440492"/>
            <a:ext cx="7747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Gill Sans Infant Std" pitchFamily="34" charset="0"/>
              </a:defRPr>
            </a:lvl1pPr>
          </a:lstStyle>
          <a:p>
            <a:fld id="{05F9B3D4-4C44-400C-9229-E61E1F7E526B}" type="slidenum">
              <a:rPr lang="en-US" altLang="en-US"/>
              <a:pPr/>
              <a:t>‹#›</a:t>
            </a:fld>
            <a:endParaRPr lang="en-US" altLang="en-US" dirty="0"/>
          </a:p>
        </p:txBody>
      </p:sp>
      <p:pic>
        <p:nvPicPr>
          <p:cNvPr id="4105" name="Picture 10" descr="Save_the_Children_logo.png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150" y="6426204"/>
            <a:ext cx="186055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Straight Connector 12"/>
          <p:cNvCxnSpPr/>
          <p:nvPr/>
        </p:nvCxnSpPr>
        <p:spPr>
          <a:xfrm flipH="1">
            <a:off x="2466976" y="6432554"/>
            <a:ext cx="6350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6389690" y="6432554"/>
            <a:ext cx="7937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108" name="Picture 8" descr="Underscore_line.png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3863" y="1123950"/>
            <a:ext cx="8305800" cy="5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7087" r:id="rId1"/>
    <p:sldLayoutId id="2147487088" r:id="rId2"/>
    <p:sldLayoutId id="2147487089" r:id="rId3"/>
    <p:sldLayoutId id="2147487090" r:id="rId4"/>
    <p:sldLayoutId id="2147487046" r:id="rId5"/>
    <p:sldLayoutId id="2147487047" r:id="rId6"/>
    <p:sldLayoutId id="2147487048" r:id="rId7"/>
    <p:sldLayoutId id="2147487091" r:id="rId8"/>
    <p:sldLayoutId id="2147487092" r:id="rId9"/>
    <p:sldLayoutId id="2147487093" r:id="rId10"/>
    <p:sldLayoutId id="2147487094" r:id="rId11"/>
    <p:sldLayoutId id="2147487095" r:id="rId12"/>
    <p:sldLayoutId id="2147487096" r:id="rId13"/>
    <p:sldLayoutId id="2147487097" r:id="rId14"/>
    <p:sldLayoutId id="2147487098" r:id="rId15"/>
    <p:sldLayoutId id="2147487100" r:id="rId16"/>
    <p:sldLayoutId id="2147487101" r:id="rId17"/>
    <p:sldLayoutId id="2147487102" r:id="rId18"/>
    <p:sldLayoutId id="2147487103" r:id="rId19"/>
    <p:sldLayoutId id="2147487104" r:id="rId20"/>
    <p:sldLayoutId id="2147487105" r:id="rId21"/>
    <p:sldLayoutId id="2147487106" r:id="rId22"/>
    <p:sldLayoutId id="2147487107" r:id="rId23"/>
    <p:sldLayoutId id="2147487116" r:id="rId24"/>
  </p:sldLayoutIdLst>
  <p:hf hdr="0" dt="0"/>
  <p:txStyles>
    <p:titleStyle>
      <a:lvl1pPr algn="l" defTabSz="457189" rtl="0" eaLnBrk="0" fontAlgn="base" hangingPunct="0">
        <a:spcBef>
          <a:spcPct val="0"/>
        </a:spcBef>
        <a:spcAft>
          <a:spcPct val="0"/>
        </a:spcAft>
        <a:defRPr sz="2500" b="1" kern="1200">
          <a:solidFill>
            <a:schemeClr val="tx1"/>
          </a:solidFill>
          <a:latin typeface="Gill Sans Infant Std"/>
          <a:ea typeface="Gill Sans Infant Std" pitchFamily="34" charset="0"/>
          <a:cs typeface="Gill Sans Infant Std"/>
        </a:defRPr>
      </a:lvl1pPr>
      <a:lvl2pPr algn="l" defTabSz="457189" rtl="0" eaLnBrk="0" fontAlgn="base" hangingPunct="0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2pPr>
      <a:lvl3pPr algn="l" defTabSz="457189" rtl="0" eaLnBrk="0" fontAlgn="base" hangingPunct="0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3pPr>
      <a:lvl4pPr algn="l" defTabSz="457189" rtl="0" eaLnBrk="0" fontAlgn="base" hangingPunct="0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4pPr>
      <a:lvl5pPr algn="l" defTabSz="457189" rtl="0" eaLnBrk="0" fontAlgn="base" hangingPunct="0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5pPr>
      <a:lvl6pPr marL="457189" algn="l" defTabSz="457189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6pPr>
      <a:lvl7pPr marL="914377" algn="l" defTabSz="457189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7pPr>
      <a:lvl8pPr marL="1371566" algn="l" defTabSz="457189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8pPr>
      <a:lvl9pPr marL="1828754" algn="l" defTabSz="457189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9pPr>
    </p:titleStyle>
    <p:bodyStyle>
      <a:lvl1pPr algn="l" defTabSz="457189" rtl="0" eaLnBrk="0" fontAlgn="base" hangingPunct="0">
        <a:spcBef>
          <a:spcPct val="0"/>
        </a:spcBef>
        <a:spcAft>
          <a:spcPts val="600"/>
        </a:spcAft>
        <a:buFont typeface="Arial" panose="020B0604020202020204" pitchFamily="34" charset="0"/>
        <a:defRPr b="1" kern="1200">
          <a:solidFill>
            <a:schemeClr val="tx2"/>
          </a:solidFill>
          <a:latin typeface="Gill Sans Infant Std"/>
          <a:ea typeface="Gill Sans Infant Std" pitchFamily="34" charset="0"/>
          <a:cs typeface="Gill Sans Infant Std"/>
        </a:defRPr>
      </a:lvl1pPr>
      <a:lvl2pPr algn="l" defTabSz="457189" rtl="0" eaLnBrk="0" fontAlgn="base" hangingPunct="0">
        <a:spcBef>
          <a:spcPct val="0"/>
        </a:spcBef>
        <a:spcAft>
          <a:spcPts val="600"/>
        </a:spcAft>
        <a:buFont typeface="Arial" panose="020B0604020202020204" pitchFamily="34" charset="0"/>
        <a:defRPr sz="1500" kern="1200">
          <a:solidFill>
            <a:schemeClr val="tx1"/>
          </a:solidFill>
          <a:latin typeface="Gill Sans Infant Std"/>
          <a:ea typeface="Gill Sans Infant Std" pitchFamily="34" charset="0"/>
          <a:cs typeface="Gill Sans Infant Std"/>
        </a:defRPr>
      </a:lvl2pPr>
      <a:lvl3pPr marL="266693" indent="-266693" algn="l" defTabSz="457189" rtl="0" eaLnBrk="0" fontAlgn="base" hangingPunct="0">
        <a:spcBef>
          <a:spcPct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Gill Sans Infant Std"/>
          <a:ea typeface="Gill Sans Infant Std" pitchFamily="34" charset="0"/>
          <a:cs typeface="Gill Sans Infant Std"/>
        </a:defRPr>
      </a:lvl3pPr>
      <a:lvl4pPr marL="541325" indent="-274632" algn="l" defTabSz="457189" rtl="0" eaLnBrk="0" fontAlgn="base" hangingPunct="0">
        <a:spcBef>
          <a:spcPct val="0"/>
        </a:spcBef>
        <a:spcAft>
          <a:spcPts val="600"/>
        </a:spcAft>
        <a:buFont typeface="Arial" panose="020B0604020202020204" pitchFamily="34" charset="0"/>
        <a:buChar char="–"/>
        <a:defRPr sz="1300" kern="1200">
          <a:solidFill>
            <a:schemeClr val="tx1"/>
          </a:solidFill>
          <a:latin typeface="Gill Sans Infant Std"/>
          <a:ea typeface="Gill Sans Infant Std" pitchFamily="34" charset="0"/>
          <a:cs typeface="Gill Sans Infant Std"/>
        </a:defRPr>
      </a:lvl4pPr>
      <a:lvl5pPr marL="808018" indent="-266693" algn="l" defTabSz="457189" rtl="0" eaLnBrk="0" fontAlgn="base" hangingPunct="0">
        <a:spcBef>
          <a:spcPct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Gill Sans Infant Std"/>
          <a:ea typeface="Gill Sans Infant Std" pitchFamily="34" charset="0"/>
          <a:cs typeface="Gill Sans Infant Std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98477" y="1865313"/>
            <a:ext cx="8061325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Haga clic para editar los estilos de texto del Patrón</a:t>
            </a:r>
          </a:p>
          <a:p>
            <a:pPr lvl="1"/>
            <a:r>
              <a:rPr lang="en-GB" altLang="en-US"/>
              <a:t>Segundo nivel</a:t>
            </a:r>
          </a:p>
          <a:p>
            <a:pPr lvl="2"/>
            <a:r>
              <a:rPr lang="en-GB" altLang="en-US"/>
              <a:t>Tercer nivel</a:t>
            </a:r>
          </a:p>
          <a:p>
            <a:pPr lvl="3"/>
            <a:r>
              <a:rPr lang="en-GB" altLang="en-US"/>
              <a:t>Cuarto nivel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295400"/>
            <a:ext cx="533400" cy="228600"/>
          </a:xfrm>
          <a:prstGeom prst="rect">
            <a:avLst/>
          </a:prstGeom>
          <a:solidFill>
            <a:srgbClr val="71839A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718399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03250" y="1295400"/>
            <a:ext cx="8553450" cy="228600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82600" y="363538"/>
            <a:ext cx="8077200" cy="81915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6172200"/>
            <a:ext cx="9144000" cy="0"/>
          </a:xfrm>
          <a:prstGeom prst="line">
            <a:avLst/>
          </a:prstGeom>
          <a:ln w="12700" cmpd="sng">
            <a:solidFill>
              <a:srgbClr val="71839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1" name="TextBox 1"/>
          <p:cNvSpPr txBox="1">
            <a:spLocks noChangeArrowheads="1"/>
          </p:cNvSpPr>
          <p:nvPr/>
        </p:nvSpPr>
        <p:spPr bwMode="auto">
          <a:xfrm>
            <a:off x="8915402" y="6769103"/>
            <a:ext cx="184731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 eaLnBrk="1" hangingPunct="1">
              <a:defRPr/>
            </a:pPr>
            <a:endParaRPr lang="en-US" sz="2400" dirty="0">
              <a:solidFill>
                <a:prstClr val="black"/>
              </a:solidFill>
            </a:endParaRPr>
          </a:p>
        </p:txBody>
      </p:sp>
      <p:pic>
        <p:nvPicPr>
          <p:cNvPr id="9224" name="Picture 2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TextBox 1"/>
          <p:cNvSpPr txBox="1">
            <a:spLocks noChangeArrowheads="1"/>
          </p:cNvSpPr>
          <p:nvPr/>
        </p:nvSpPr>
        <p:spPr bwMode="auto">
          <a:xfrm>
            <a:off x="508002" y="6362701"/>
            <a:ext cx="1079500" cy="2616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F6FCB7D5-EBDC-4119-A67C-9ECC8745A5BA}" type="slidenum">
              <a:rPr lang="en-GB" altLang="en-US" sz="1100">
                <a:solidFill>
                  <a:srgbClr val="000000"/>
                </a:solidFill>
                <a:latin typeface="Gill Sans MT" panose="020B0502020104020203" pitchFamily="34" charset="0"/>
              </a:rPr>
              <a:pPr eaLnBrk="1" hangingPunct="1"/>
              <a:t>‹#›</a:t>
            </a:fld>
            <a:endParaRPr lang="en-GB" altLang="en-US" sz="1100" dirty="0">
              <a:solidFill>
                <a:srgbClr val="000000"/>
              </a:solidFill>
              <a:latin typeface="Gill Sans MT" panose="020B0502020104020203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115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800" spc="51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5pPr>
      <a:lvl6pPr marL="457189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6pPr>
      <a:lvl7pPr marL="914377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7pPr>
      <a:lvl8pPr marL="1371566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8pPr>
      <a:lvl9pPr marL="1828754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9pPr>
      <a:extLst/>
    </p:titleStyle>
    <p:bodyStyle>
      <a:lvl1pPr marL="319080" indent="-319080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"/>
        <a:defRPr kern="1200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marL="639747" indent="-273044" algn="l" rtl="0" eaLnBrk="0" fontAlgn="base" hangingPunct="0">
        <a:spcBef>
          <a:spcPts val="551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"/>
        <a:defRPr lang="en-US" sz="16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914377" indent="-228594" algn="l" rtl="0" eaLnBrk="0" fontAlgn="base" hangingPunct="0">
        <a:spcBef>
          <a:spcPts val="500"/>
        </a:spcBef>
        <a:spcAft>
          <a:spcPct val="0"/>
        </a:spcAft>
        <a:buClr>
          <a:srgbClr val="8D9EB2"/>
        </a:buClr>
        <a:buSzPct val="40000"/>
        <a:buFont typeface="Wingdings" panose="05000000000000000000" pitchFamily="2" charset="2"/>
        <a:buChar char=""/>
        <a:defRPr lang="en-US" sz="14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371566" indent="-228594" algn="l" rtl="0" eaLnBrk="0" fontAlgn="base" hangingPunct="0">
        <a:spcBef>
          <a:spcPts val="400"/>
        </a:spcBef>
        <a:spcAft>
          <a:spcPct val="0"/>
        </a:spcAft>
        <a:buClr>
          <a:srgbClr val="D80021"/>
        </a:buClr>
        <a:buSzPct val="38000"/>
        <a:buFont typeface="Wingdings" panose="05000000000000000000" pitchFamily="2" charset="2"/>
        <a:buChar char=""/>
        <a:defRPr sz="1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1828754" indent="-228594" algn="l" rtl="0" eaLnBrk="0" fontAlgn="base" hangingPunct="0">
        <a:spcBef>
          <a:spcPts val="400"/>
        </a:spcBef>
        <a:spcAft>
          <a:spcPct val="0"/>
        </a:spcAft>
        <a:buClr>
          <a:srgbClr val="582F87"/>
        </a:buClr>
        <a:buSzPct val="65000"/>
        <a:buFont typeface="Wingdings" panose="05000000000000000000" pitchFamily="2" charset="2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103067" indent="-228594" algn="l" rtl="0" eaLnBrk="1" latinLnBrk="0" hangingPunct="1">
        <a:spcBef>
          <a:spcPct val="20000"/>
        </a:spcBef>
        <a:buClr>
          <a:schemeClr val="accent1"/>
        </a:buClr>
        <a:buFont typeface="Wingdings"/>
        <a:buNone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381" indent="-228594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694" indent="-228594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07" indent="-228594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"/>
            <a:ext cx="9144000" cy="1171575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18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5577" y="149225"/>
            <a:ext cx="8824913" cy="10810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18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244" name="Title Placeholder 1"/>
          <p:cNvSpPr>
            <a:spLocks noGrp="1"/>
          </p:cNvSpPr>
          <p:nvPr>
            <p:ph type="title"/>
          </p:nvPr>
        </p:nvSpPr>
        <p:spPr bwMode="auto">
          <a:xfrm>
            <a:off x="423865" y="203200"/>
            <a:ext cx="8283575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Haga clic para editar el estilo del título del Patrón</a:t>
            </a:r>
            <a:endParaRPr lang="en-US" altLang="en-US"/>
          </a:p>
        </p:txBody>
      </p:sp>
      <p:sp>
        <p:nvSpPr>
          <p:cNvPr id="1024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31800" y="1600200"/>
            <a:ext cx="8275638" cy="470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Haga clic para editar los estilos de texto del Patrón</a:t>
            </a:r>
          </a:p>
          <a:p>
            <a:pPr lvl="1"/>
            <a:r>
              <a:rPr lang="en-GB" altLang="en-US"/>
              <a:t>Segundo nivel</a:t>
            </a:r>
          </a:p>
          <a:p>
            <a:pPr lvl="2"/>
            <a:r>
              <a:rPr lang="en-GB" altLang="en-US"/>
              <a:t>Tercer nivel</a:t>
            </a:r>
          </a:p>
          <a:p>
            <a:pPr lvl="3"/>
            <a:r>
              <a:rPr lang="en-GB" altLang="en-US"/>
              <a:t>Cuarto nivel</a:t>
            </a:r>
          </a:p>
          <a:p>
            <a:pPr lvl="4"/>
            <a:r>
              <a:rPr lang="en-GB" altLang="en-US"/>
              <a:t>Quinto nivel</a:t>
            </a:r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48425" y="6440492"/>
            <a:ext cx="15811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457189" eaLnBrk="1" fontAlgn="auto" hangingPunct="1">
              <a:spcBef>
                <a:spcPts val="0"/>
              </a:spcBef>
              <a:spcAft>
                <a:spcPts val="0"/>
              </a:spcAft>
              <a:defRPr sz="1000" b="0" i="0" dirty="0">
                <a:solidFill>
                  <a:srgbClr val="222221"/>
                </a:solidFill>
                <a:latin typeface="Gill Sans Infant Std"/>
                <a:cs typeface="Gill Sans Infant Std"/>
              </a:defRPr>
            </a:lvl1pPr>
          </a:lstStyle>
          <a:p>
            <a:pPr>
              <a:defRPr/>
            </a:pPr>
            <a:r>
              <a:rPr lang="en-US" dirty="0"/>
              <a:t>26 de abril de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25715" y="6440492"/>
            <a:ext cx="38242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457189" eaLnBrk="1" fontAlgn="auto" hangingPunct="1">
              <a:spcBef>
                <a:spcPts val="0"/>
              </a:spcBef>
              <a:spcAft>
                <a:spcPts val="0"/>
              </a:spcAft>
              <a:defRPr sz="1000" b="0" i="0" dirty="0">
                <a:solidFill>
                  <a:srgbClr val="222221"/>
                </a:solidFill>
                <a:latin typeface="Gill Sans Infant Std"/>
                <a:cs typeface="Gill Sans Infant Std"/>
              </a:defRPr>
            </a:lvl1pPr>
          </a:lstStyle>
          <a:p>
            <a:pPr>
              <a:defRPr/>
            </a:pPr>
            <a:r>
              <a:rPr lang="en-GB" dirty="0"/>
              <a:t>FORMACIÓN DEL IYCF-E: ¿POR QUÉ ES IMPORTANTE EL IYCF-E?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29575" y="6440492"/>
            <a:ext cx="7747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defTabSz="457189" eaLnBrk="1" hangingPunct="1">
              <a:defRPr sz="1000">
                <a:solidFill>
                  <a:srgbClr val="222221"/>
                </a:solidFill>
                <a:latin typeface="Gill Sans Infant Std" pitchFamily="34" charset="0"/>
              </a:defRPr>
            </a:lvl1pPr>
          </a:lstStyle>
          <a:p>
            <a:fld id="{54B180BD-B8FB-4742-98D6-E75BE5A52B37}" type="slidenum">
              <a:rPr lang="en-US" altLang="en-US"/>
              <a:pPr/>
              <a:t>‹#›</a:t>
            </a:fld>
            <a:endParaRPr lang="en-US" altLang="en-US" dirty="0"/>
          </a:p>
        </p:txBody>
      </p:sp>
      <p:pic>
        <p:nvPicPr>
          <p:cNvPr id="10249" name="Picture 10" descr="Save_the_Children_logo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150" y="6426204"/>
            <a:ext cx="186055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Straight Connector 12"/>
          <p:cNvCxnSpPr/>
          <p:nvPr/>
        </p:nvCxnSpPr>
        <p:spPr>
          <a:xfrm flipH="1">
            <a:off x="2466976" y="6432554"/>
            <a:ext cx="6350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6389690" y="6432554"/>
            <a:ext cx="7937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252" name="Picture 8" descr="Underscore_line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3863" y="1123950"/>
            <a:ext cx="8305800" cy="5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7112" r:id="rId1"/>
  </p:sldLayoutIdLst>
  <p:hf hdr="0" dt="0"/>
  <p:txStyles>
    <p:titleStyle>
      <a:lvl1pPr algn="l" defTabSz="457189" rtl="0" fontAlgn="base">
        <a:spcBef>
          <a:spcPct val="0"/>
        </a:spcBef>
        <a:spcAft>
          <a:spcPct val="0"/>
        </a:spcAft>
        <a:defRPr sz="2500" b="1" kern="1200">
          <a:solidFill>
            <a:schemeClr val="tx1"/>
          </a:solidFill>
          <a:latin typeface="Gill Sans Infant Std"/>
          <a:ea typeface="Gill Sans Infant Std" pitchFamily="34" charset="0"/>
          <a:cs typeface="Gill Sans Infant Std"/>
        </a:defRPr>
      </a:lvl1pPr>
      <a:lvl2pPr algn="l" defTabSz="457189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2pPr>
      <a:lvl3pPr algn="l" defTabSz="457189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3pPr>
      <a:lvl4pPr algn="l" defTabSz="457189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4pPr>
      <a:lvl5pPr algn="l" defTabSz="457189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5pPr>
      <a:lvl6pPr marL="457189" algn="l" defTabSz="457189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6pPr>
      <a:lvl7pPr marL="914377" algn="l" defTabSz="457189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7pPr>
      <a:lvl8pPr marL="1371566" algn="l" defTabSz="457189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8pPr>
      <a:lvl9pPr marL="1828754" algn="l" defTabSz="457189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9pPr>
    </p:titleStyle>
    <p:bodyStyle>
      <a:lvl1pPr algn="l" defTabSz="457189" rtl="0" fontAlgn="base">
        <a:spcBef>
          <a:spcPct val="0"/>
        </a:spcBef>
        <a:spcAft>
          <a:spcPts val="600"/>
        </a:spcAft>
        <a:buFont typeface="Arial" panose="020B0604020202020204" pitchFamily="34" charset="0"/>
        <a:defRPr b="1" kern="1200">
          <a:solidFill>
            <a:schemeClr val="tx2"/>
          </a:solidFill>
          <a:latin typeface="Gill Sans Infant Std"/>
          <a:ea typeface="Gill Sans Infant Std" pitchFamily="34" charset="0"/>
          <a:cs typeface="Gill Sans Infant Std"/>
        </a:defRPr>
      </a:lvl1pPr>
      <a:lvl2pPr algn="l" defTabSz="457189" rtl="0" fontAlgn="base">
        <a:spcBef>
          <a:spcPct val="0"/>
        </a:spcBef>
        <a:spcAft>
          <a:spcPts val="600"/>
        </a:spcAft>
        <a:buFont typeface="Arial" panose="020B0604020202020204" pitchFamily="34" charset="0"/>
        <a:defRPr sz="1500" kern="1200">
          <a:solidFill>
            <a:schemeClr val="tx1"/>
          </a:solidFill>
          <a:latin typeface="Gill Sans Infant Std"/>
          <a:ea typeface="Gill Sans Infant Std" pitchFamily="34" charset="0"/>
          <a:cs typeface="Gill Sans Infant Std"/>
        </a:defRPr>
      </a:lvl2pPr>
      <a:lvl3pPr marL="266693" indent="-266693" algn="l" defTabSz="457189" rtl="0" fontAlgn="base">
        <a:spcBef>
          <a:spcPct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Gill Sans Infant Std"/>
          <a:ea typeface="Gill Sans Infant Std" pitchFamily="34" charset="0"/>
          <a:cs typeface="Gill Sans Infant Std"/>
        </a:defRPr>
      </a:lvl3pPr>
      <a:lvl4pPr marL="541325" indent="-274632" algn="l" defTabSz="457189" rtl="0" fontAlgn="base">
        <a:spcBef>
          <a:spcPct val="0"/>
        </a:spcBef>
        <a:spcAft>
          <a:spcPts val="600"/>
        </a:spcAft>
        <a:buFont typeface="Arial" panose="020B0604020202020204" pitchFamily="34" charset="0"/>
        <a:buChar char="–"/>
        <a:defRPr sz="1300" kern="1200">
          <a:solidFill>
            <a:schemeClr val="tx1"/>
          </a:solidFill>
          <a:latin typeface="Gill Sans Infant Std"/>
          <a:ea typeface="Gill Sans Infant Std" pitchFamily="34" charset="0"/>
          <a:cs typeface="Gill Sans Infant Std"/>
        </a:defRPr>
      </a:lvl4pPr>
      <a:lvl5pPr marL="808018" indent="-266693" algn="l" defTabSz="457189" rtl="0" fontAlgn="base">
        <a:spcBef>
          <a:spcPct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Gill Sans Infant Std"/>
          <a:ea typeface="Gill Sans Infant Std" pitchFamily="34" charset="0"/>
          <a:cs typeface="Gill Sans Infant Std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1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5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6.xml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0.xml"/><Relationship Id="rId4" Type="http://schemas.openxmlformats.org/officeDocument/2006/relationships/image" Target="../media/image19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5.xml"/><Relationship Id="rId4" Type="http://schemas.openxmlformats.org/officeDocument/2006/relationships/image" Target="../media/image18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0.xml"/><Relationship Id="rId4" Type="http://schemas.openxmlformats.org/officeDocument/2006/relationships/image" Target="../media/image1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464" y="2276872"/>
            <a:ext cx="8082995" cy="4477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6803" name="Title 4"/>
          <p:cNvSpPr>
            <a:spLocks noGrp="1"/>
          </p:cNvSpPr>
          <p:nvPr>
            <p:ph type="ctrTitle"/>
          </p:nvPr>
        </p:nvSpPr>
        <p:spPr>
          <a:xfrm>
            <a:off x="395536" y="692696"/>
            <a:ext cx="8305554" cy="137264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altLang="en-US" sz="4300" b="1" dirty="0"/>
              <a:t> </a:t>
            </a:r>
            <a:r>
              <a:rPr lang="en-GB" altLang="en-US" sz="3100" b="1" dirty="0"/>
              <a:t>CURSO TALLER ALIMENTACIÓN DEL LACTANTE Y DEL NIÑO Y DE LA NIÑA MENOR DE DOS AÑOS EN EMERGENCIAS</a:t>
            </a:r>
            <a:br>
              <a:rPr lang="en-GB" altLang="en-US" sz="3100" b="1" dirty="0"/>
            </a:br>
            <a:endParaRPr lang="en-US" altLang="en-US" sz="3100" b="1" dirty="0"/>
          </a:p>
        </p:txBody>
      </p:sp>
      <p:pic>
        <p:nvPicPr>
          <p:cNvPr id="76805" name="Picture 7" descr="Red_circle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2204864"/>
            <a:ext cx="4921251" cy="438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380312" y="6525347"/>
            <a:ext cx="144016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Gill Sans Infant Std"/>
                <a:cs typeface="Gill Sans Infant Std"/>
              </a:rPr>
              <a:t>Save the Children</a:t>
            </a:r>
          </a:p>
        </p:txBody>
      </p:sp>
    </p:spTree>
    <p:extLst>
      <p:ext uri="{BB962C8B-B14F-4D97-AF65-F5344CB8AC3E}">
        <p14:creationId xmlns:p14="http://schemas.microsoft.com/office/powerpoint/2010/main" val="12044521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464" y="1868491"/>
            <a:ext cx="8820151" cy="488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6803" name="Title 4"/>
          <p:cNvSpPr>
            <a:spLocks noGrp="1"/>
          </p:cNvSpPr>
          <p:nvPr>
            <p:ph type="ctrTitle"/>
          </p:nvPr>
        </p:nvSpPr>
        <p:spPr>
          <a:xfrm>
            <a:off x="-119061" y="866778"/>
            <a:ext cx="8820151" cy="119856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altLang="en-US" sz="4300" b="1" dirty="0"/>
              <a:t>¿POR QUÉ ES IMPORTANTE  LA ALNP-E?</a:t>
            </a:r>
            <a:br>
              <a:rPr lang="en-GB" altLang="en-US" sz="4300" b="1" dirty="0"/>
            </a:br>
            <a:endParaRPr lang="en-US" altLang="en-US" sz="2200" b="1" dirty="0"/>
          </a:p>
        </p:txBody>
      </p:sp>
      <p:pic>
        <p:nvPicPr>
          <p:cNvPr id="76805" name="Picture 7" descr="Red_circle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550" y="1723280"/>
            <a:ext cx="4921251" cy="501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380312" y="6525347"/>
            <a:ext cx="144016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Gill Sans Infant Std"/>
                <a:cs typeface="Gill Sans Infant Std"/>
              </a:rPr>
              <a:t>Save the Children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8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8110" y="3355078"/>
            <a:ext cx="5715315" cy="3060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570" name="Picture 1" descr="syria conflict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709538" cy="4059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572" name="Picture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493" b="15505"/>
          <a:stretch/>
        </p:blipFill>
        <p:spPr bwMode="auto">
          <a:xfrm>
            <a:off x="-11188" y="3860801"/>
            <a:ext cx="4512955" cy="2554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574" name="Picture 1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7271"/>
          <a:stretch/>
        </p:blipFill>
        <p:spPr bwMode="auto">
          <a:xfrm>
            <a:off x="2699639" y="-5936"/>
            <a:ext cx="6444361" cy="333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9575" name="TextBox 15"/>
          <p:cNvSpPr txBox="1">
            <a:spLocks noChangeArrowheads="1"/>
          </p:cNvSpPr>
          <p:nvPr/>
        </p:nvSpPr>
        <p:spPr bwMode="auto">
          <a:xfrm>
            <a:off x="130970" y="6112712"/>
            <a:ext cx="15113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000" dirty="0">
                <a:solidFill>
                  <a:srgbClr val="FFFFFF"/>
                </a:solidFill>
                <a:latin typeface="Calibri" panose="020F0502020204030204" pitchFamily="34" charset="0"/>
              </a:rPr>
              <a:t>Save the </a:t>
            </a:r>
            <a:r>
              <a:rPr lang="en-US" altLang="en-US" sz="1100" dirty="0">
                <a:solidFill>
                  <a:srgbClr val="FFFFFF"/>
                </a:solidFill>
                <a:latin typeface="Calibri" panose="020F0502020204030204" pitchFamily="34" charset="0"/>
              </a:rPr>
              <a:t>Children</a:t>
            </a:r>
          </a:p>
        </p:txBody>
      </p:sp>
      <p:pic>
        <p:nvPicPr>
          <p:cNvPr id="109573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39979" y="2433546"/>
            <a:ext cx="3587751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9576" name="TextBox 16"/>
          <p:cNvSpPr txBox="1">
            <a:spLocks noChangeArrowheads="1"/>
          </p:cNvSpPr>
          <p:nvPr/>
        </p:nvSpPr>
        <p:spPr bwMode="auto">
          <a:xfrm>
            <a:off x="2843216" y="2060578"/>
            <a:ext cx="151288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000">
                <a:latin typeface="Calibri" panose="020F0502020204030204" pitchFamily="34" charset="0"/>
              </a:rPr>
              <a:t>Save the Children</a:t>
            </a:r>
          </a:p>
        </p:txBody>
      </p:sp>
      <p:sp>
        <p:nvSpPr>
          <p:cNvPr id="109577" name="TextBox 17"/>
          <p:cNvSpPr txBox="1">
            <a:spLocks noChangeArrowheads="1"/>
          </p:cNvSpPr>
          <p:nvPr/>
        </p:nvSpPr>
        <p:spPr bwMode="auto">
          <a:xfrm>
            <a:off x="-11189" y="3569026"/>
            <a:ext cx="196452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000" dirty="0">
                <a:solidFill>
                  <a:srgbClr val="FFFFFF"/>
                </a:solidFill>
                <a:latin typeface="Calibri" panose="020F0502020204030204" pitchFamily="34" charset="0"/>
              </a:rPr>
              <a:t>Save the </a:t>
            </a:r>
            <a:r>
              <a:rPr lang="en-US" altLang="en-US" sz="800" dirty="0">
                <a:solidFill>
                  <a:srgbClr val="FFFFFF"/>
                </a:solidFill>
                <a:latin typeface="Gill Sans Infant MT"/>
              </a:rPr>
              <a:t>Children</a:t>
            </a:r>
            <a:endParaRPr lang="en-US" altLang="en-US" sz="1000" dirty="0">
              <a:solidFill>
                <a:srgbClr val="FFFFFF"/>
              </a:solidFill>
              <a:latin typeface="Gill Sans Infant MT"/>
            </a:endParaRPr>
          </a:p>
        </p:txBody>
      </p:sp>
      <p:sp>
        <p:nvSpPr>
          <p:cNvPr id="109578" name="TextBox 18"/>
          <p:cNvSpPr txBox="1">
            <a:spLocks noChangeArrowheads="1"/>
          </p:cNvSpPr>
          <p:nvPr/>
        </p:nvSpPr>
        <p:spPr bwMode="auto">
          <a:xfrm>
            <a:off x="8172403" y="6119089"/>
            <a:ext cx="1512887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800" dirty="0">
                <a:solidFill>
                  <a:srgbClr val="FFFFFF"/>
                </a:solidFill>
                <a:latin typeface="Calibri" panose="020F0502020204030204" pitchFamily="34" charset="0"/>
              </a:rPr>
              <a:t>Save the Children</a:t>
            </a:r>
          </a:p>
        </p:txBody>
      </p:sp>
      <p:sp>
        <p:nvSpPr>
          <p:cNvPr id="109579" name="TextBox 19"/>
          <p:cNvSpPr txBox="1">
            <a:spLocks noChangeArrowheads="1"/>
          </p:cNvSpPr>
          <p:nvPr/>
        </p:nvSpPr>
        <p:spPr bwMode="auto">
          <a:xfrm>
            <a:off x="7922455" y="2942182"/>
            <a:ext cx="151288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000" dirty="0">
                <a:latin typeface="Calibri" panose="020F0502020204030204" pitchFamily="34" charset="0"/>
              </a:rPr>
              <a:t>Save the Children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FORMACIÓN DEL IYCF-E: ¿POR QUÉ ES IMPORTANTE EL IYCF-E?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1FDA2C2-69E0-46EE-8574-559CE3F29F00}" type="slidenum">
              <a:rPr lang="en-US" altLang="en-US" smtClean="0"/>
              <a:pPr/>
              <a:t>11</a:t>
            </a:fld>
            <a:endParaRPr lang="en-US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36CB7B8-A7DC-4C45-8836-250C5E9EDCA1}"/>
              </a:ext>
            </a:extLst>
          </p:cNvPr>
          <p:cNvSpPr txBox="1"/>
          <p:nvPr/>
        </p:nvSpPr>
        <p:spPr>
          <a:xfrm>
            <a:off x="5228073" y="4223862"/>
            <a:ext cx="730969" cy="12311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non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800" dirty="0">
                <a:solidFill>
                  <a:srgbClr val="FFFFFF"/>
                </a:solidFill>
                <a:latin typeface="Gill Sans Infant Std"/>
                <a:cs typeface="Gill Sans Infant Std"/>
              </a:rPr>
              <a:t>Save the Children</a:t>
            </a:r>
          </a:p>
        </p:txBody>
      </p:sp>
    </p:spTree>
    <p:extLst>
      <p:ext uri="{BB962C8B-B14F-4D97-AF65-F5344CB8AC3E}">
        <p14:creationId xmlns:p14="http://schemas.microsoft.com/office/powerpoint/2010/main" val="42735644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4713" y="1565637"/>
            <a:ext cx="2875280" cy="4307840"/>
          </a:xfrm>
          <a:prstGeom prst="rect">
            <a:avLst/>
          </a:prstGeom>
        </p:spPr>
      </p:pic>
      <p:sp>
        <p:nvSpPr>
          <p:cNvPr id="873510" name="AutoShape 38"/>
          <p:cNvSpPr>
            <a:spLocks noChangeArrowheads="1"/>
          </p:cNvSpPr>
          <p:nvPr/>
        </p:nvSpPr>
        <p:spPr bwMode="auto">
          <a:xfrm>
            <a:off x="251523" y="1383508"/>
            <a:ext cx="2619375" cy="1223963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000" tIns="46800" rIns="90000" bIns="46800" anchor="ctr"/>
          <a:lstStyle/>
          <a:p>
            <a:pPr algn="ctr" eaLnBrk="1" hangingPunct="1">
              <a:defRPr/>
            </a:pPr>
            <a:r>
              <a:rPr lang="en-US" sz="2000" b="1" dirty="0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No proporciona protección activa</a:t>
            </a:r>
          </a:p>
        </p:txBody>
      </p:sp>
      <p:sp>
        <p:nvSpPr>
          <p:cNvPr id="873512" name="AutoShape 40"/>
          <p:cNvSpPr>
            <a:spLocks noChangeArrowheads="1"/>
          </p:cNvSpPr>
          <p:nvPr/>
        </p:nvSpPr>
        <p:spPr bwMode="auto">
          <a:xfrm>
            <a:off x="6326187" y="2065066"/>
            <a:ext cx="2478088" cy="1203281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000" tIns="46800" rIns="90000" bIns="46800" anchor="ctr"/>
          <a:lstStyle/>
          <a:p>
            <a:pPr algn="ctr" eaLnBrk="1" hangingPunct="1">
              <a:defRPr/>
            </a:pPr>
            <a:r>
              <a:rPr lang="en-US" sz="2000" b="1" dirty="0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La leche de </a:t>
            </a:r>
            <a:r>
              <a:rPr lang="en-US" sz="2000" b="1" dirty="0" err="1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fórmula</a:t>
            </a:r>
            <a:r>
              <a:rPr lang="en-US" sz="2000" b="1" dirty="0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en</a:t>
            </a:r>
            <a:r>
              <a:rPr lang="en-US" sz="2000" b="1" dirty="0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polvo</a:t>
            </a:r>
            <a:r>
              <a:rPr lang="en-US" sz="2000" b="1" dirty="0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 no es estéril</a:t>
            </a:r>
          </a:p>
        </p:txBody>
      </p:sp>
      <p:sp>
        <p:nvSpPr>
          <p:cNvPr id="873513" name="AutoShape 41"/>
          <p:cNvSpPr>
            <a:spLocks noChangeArrowheads="1"/>
          </p:cNvSpPr>
          <p:nvPr/>
        </p:nvSpPr>
        <p:spPr bwMode="auto">
          <a:xfrm>
            <a:off x="251523" y="2851513"/>
            <a:ext cx="2619375" cy="1223963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000" tIns="46800" rIns="90000" bIns="46800" anchor="ctr"/>
          <a:lstStyle/>
          <a:p>
            <a:pPr algn="ctr" eaLnBrk="1" hangingPunct="1">
              <a:defRPr/>
            </a:pPr>
            <a:r>
              <a:rPr lang="en-US" sz="2000" b="1" dirty="0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Aumenta la </a:t>
            </a:r>
            <a:r>
              <a:rPr lang="en-US" sz="2000" b="1" dirty="0" err="1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inseguridad</a:t>
            </a:r>
            <a:r>
              <a:rPr lang="en-US" sz="2000" b="1" dirty="0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alimentaria</a:t>
            </a:r>
            <a:r>
              <a:rPr lang="en-US" sz="2000" b="1" dirty="0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 y la </a:t>
            </a:r>
            <a:r>
              <a:rPr lang="en-US" sz="2000" b="1" dirty="0" err="1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dependencia</a:t>
            </a:r>
            <a:endParaRPr lang="en-US" sz="2000" b="1" dirty="0">
              <a:solidFill>
                <a:schemeClr val="bg1"/>
              </a:solidFill>
              <a:latin typeface="Gill Sans Infant Std"/>
              <a:ea typeface="+mn-ea"/>
              <a:cs typeface="Arial" charset="0"/>
            </a:endParaRPr>
          </a:p>
        </p:txBody>
      </p:sp>
      <p:sp>
        <p:nvSpPr>
          <p:cNvPr id="2" name="AutoShape 42"/>
          <p:cNvSpPr>
            <a:spLocks noChangeArrowheads="1"/>
          </p:cNvSpPr>
          <p:nvPr/>
        </p:nvSpPr>
        <p:spPr bwMode="auto">
          <a:xfrm>
            <a:off x="6326187" y="3835358"/>
            <a:ext cx="2478088" cy="1249683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000" tIns="46800" rIns="90000" bIns="46800" anchor="ctr"/>
          <a:lstStyle/>
          <a:p>
            <a:pPr algn="ctr" eaLnBrk="1" hangingPunct="1">
              <a:defRPr/>
            </a:pPr>
            <a:r>
              <a:rPr lang="en-US" sz="2000" b="1" dirty="0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El biberón y las tetinas presentan una fuente adicional de infección</a:t>
            </a:r>
          </a:p>
        </p:txBody>
      </p:sp>
      <p:sp>
        <p:nvSpPr>
          <p:cNvPr id="873511" name="AutoShape 39"/>
          <p:cNvSpPr>
            <a:spLocks noChangeArrowheads="1"/>
          </p:cNvSpPr>
          <p:nvPr/>
        </p:nvSpPr>
        <p:spPr bwMode="auto">
          <a:xfrm>
            <a:off x="248805" y="4360502"/>
            <a:ext cx="2622091" cy="1223963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000" tIns="46800" rIns="90000" bIns="46800" anchor="ctr"/>
          <a:lstStyle/>
          <a:p>
            <a:pPr algn="ctr" eaLnBrk="1" hangingPunct="1">
              <a:defRPr/>
            </a:pPr>
            <a:r>
              <a:rPr lang="en-US" sz="2000" b="1" dirty="0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Aumenta el costo en tiempo, recursos y cuidados</a:t>
            </a:r>
          </a:p>
        </p:txBody>
      </p:sp>
      <p:sp>
        <p:nvSpPr>
          <p:cNvPr id="98313" name="Title 2"/>
          <p:cNvSpPr>
            <a:spLocks noGrp="1"/>
          </p:cNvSpPr>
          <p:nvPr>
            <p:ph type="title"/>
          </p:nvPr>
        </p:nvSpPr>
        <p:spPr>
          <a:xfrm>
            <a:off x="423867" y="203203"/>
            <a:ext cx="7064375" cy="506413"/>
          </a:xfrm>
        </p:spPr>
        <p:txBody>
          <a:bodyPr/>
          <a:lstStyle/>
          <a:p>
            <a:pPr eaLnBrk="1" hangingPunct="1"/>
            <a:r>
              <a:rPr lang="en-GB" altLang="en-US" dirty="0">
                <a:latin typeface="Gill Sans Infant Std" pitchFamily="34" charset="0"/>
                <a:cs typeface="Gill Sans Infant Std" pitchFamily="34" charset="0"/>
              </a:rPr>
              <a:t>La alimentación artificial siempre es arriesgada</a:t>
            </a:r>
          </a:p>
        </p:txBody>
      </p:sp>
      <p:sp>
        <p:nvSpPr>
          <p:cNvPr id="98315" name="Footer Placeholder 2"/>
          <p:cNvSpPr>
            <a:spLocks noGrp="1"/>
          </p:cNvSpPr>
          <p:nvPr>
            <p:ph type="ftr" sz="quarter" idx="1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32" indent="-285744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2971" indent="-228594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160" indent="-228594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349" indent="-228594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537" indent="-2285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726" indent="-2285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8914" indent="-2285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103" indent="-2285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GB" altLang="en-US" dirty="0">
                <a:solidFill>
                  <a:srgbClr val="222221"/>
                </a:solidFill>
                <a:latin typeface="Gill Sans Infant Std" pitchFamily="34" charset="0"/>
              </a:rPr>
              <a:t>FORMACIÓN DEL IYCF-E: ¿POR QUÉ ES IMPORTANTE EL IYCF-E?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1FDA2C2-69E0-46EE-8574-559CE3F29F00}" type="slidenum">
              <a:rPr lang="en-US" altLang="en-US" smtClean="0"/>
              <a:pPr/>
              <a:t>12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447582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6A0EA332-64F2-224C-9FBD-8E6333336E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349" y="1203725"/>
            <a:ext cx="8353425" cy="5523303"/>
          </a:xfrm>
          <a:prstGeom prst="rect">
            <a:avLst/>
          </a:prstGeom>
        </p:spPr>
      </p:pic>
      <p:sp>
        <p:nvSpPr>
          <p:cNvPr id="798738" name="AutoShape 18"/>
          <p:cNvSpPr>
            <a:spLocks noChangeArrowheads="1"/>
          </p:cNvSpPr>
          <p:nvPr/>
        </p:nvSpPr>
        <p:spPr bwMode="auto">
          <a:xfrm>
            <a:off x="5834063" y="1494695"/>
            <a:ext cx="2806700" cy="411036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000" tIns="46800" rIns="90000" bIns="46800" anchor="ctr">
            <a:spAutoFit/>
          </a:bodyPr>
          <a:lstStyle/>
          <a:p>
            <a:pPr algn="ctr" eaLnBrk="1" hangingPunct="1">
              <a:defRPr/>
            </a:pPr>
            <a:r>
              <a:rPr lang="en-GB" altLang="zh-CN" dirty="0">
                <a:solidFill>
                  <a:schemeClr val="bg1"/>
                </a:solidFill>
                <a:latin typeface="Gill Sans Infant Std"/>
                <a:ea typeface="SimSun" pitchFamily="2" charset="-122"/>
                <a:cs typeface="Arial" charset="0"/>
              </a:rPr>
              <a:t>Contaminación bacteriana</a:t>
            </a:r>
            <a:endParaRPr lang="en-US" dirty="0">
              <a:solidFill>
                <a:schemeClr val="bg1"/>
              </a:solidFill>
              <a:latin typeface="Gill Sans Infant Std"/>
              <a:ea typeface="+mn-ea"/>
              <a:cs typeface="Arial" charset="0"/>
            </a:endParaRPr>
          </a:p>
        </p:txBody>
      </p:sp>
      <p:sp>
        <p:nvSpPr>
          <p:cNvPr id="798737" name="AutoShape 17"/>
          <p:cNvSpPr>
            <a:spLocks noChangeArrowheads="1"/>
          </p:cNvSpPr>
          <p:nvPr/>
        </p:nvSpPr>
        <p:spPr bwMode="auto">
          <a:xfrm>
            <a:off x="5148263" y="5375276"/>
            <a:ext cx="3744912" cy="1085851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000" tIns="46800" rIns="90000" bIns="46800" anchor="ctr"/>
          <a:lstStyle/>
          <a:p>
            <a:pPr algn="ctr" eaLnBrk="1" hangingPunct="1">
              <a:defRPr/>
            </a:pPr>
            <a:r>
              <a:rPr lang="en-US" dirty="0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Suministros y recursos limitados e inseguros </a:t>
            </a:r>
          </a:p>
        </p:txBody>
      </p:sp>
      <p:sp>
        <p:nvSpPr>
          <p:cNvPr id="798736" name="AutoShape 16"/>
          <p:cNvSpPr>
            <a:spLocks noChangeArrowheads="1"/>
          </p:cNvSpPr>
          <p:nvPr/>
        </p:nvSpPr>
        <p:spPr bwMode="auto">
          <a:xfrm>
            <a:off x="2693991" y="3141664"/>
            <a:ext cx="3324225" cy="781051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000" tIns="46800" rIns="90000" bIns="46800" anchor="ctr"/>
          <a:lstStyle/>
          <a:p>
            <a:pPr algn="ctr" eaLnBrk="1" hangingPunct="1">
              <a:defRPr/>
            </a:pPr>
            <a:r>
              <a:rPr lang="en-US" dirty="0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Agua contaminada</a:t>
            </a:r>
          </a:p>
        </p:txBody>
      </p:sp>
      <p:sp>
        <p:nvSpPr>
          <p:cNvPr id="99334" name="Text Box 50"/>
          <p:cNvSpPr txBox="1">
            <a:spLocks noChangeArrowheads="1"/>
          </p:cNvSpPr>
          <p:nvPr/>
        </p:nvSpPr>
        <p:spPr bwMode="auto">
          <a:xfrm>
            <a:off x="165932" y="171029"/>
            <a:ext cx="8353425" cy="954107"/>
          </a:xfrm>
          <a:prstGeom prst="rect">
            <a:avLst/>
          </a:prstGeom>
          <a:solidFill>
            <a:schemeClr val="accent1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en-US" sz="2800" b="1" dirty="0" err="1">
                <a:solidFill>
                  <a:schemeClr val="bg1"/>
                </a:solidFill>
                <a:latin typeface="Gill Sans Infant Std"/>
              </a:rPr>
              <a:t>Alimentación</a:t>
            </a:r>
            <a:r>
              <a:rPr lang="en-GB" altLang="en-US" sz="2800" b="1" dirty="0">
                <a:solidFill>
                  <a:schemeClr val="bg1"/>
                </a:solidFill>
                <a:latin typeface="Gill Sans Infant Std"/>
              </a:rPr>
              <a:t> artificial </a:t>
            </a:r>
            <a:r>
              <a:rPr lang="en-GB" altLang="en-US" sz="2800" b="1" dirty="0" err="1">
                <a:solidFill>
                  <a:schemeClr val="bg1"/>
                </a:solidFill>
                <a:latin typeface="Gill Sans Infant Std"/>
              </a:rPr>
              <a:t>tiene</a:t>
            </a:r>
            <a:r>
              <a:rPr lang="en-GB" altLang="en-US" sz="2800" b="1" dirty="0">
                <a:solidFill>
                  <a:schemeClr val="bg1"/>
                </a:solidFill>
                <a:latin typeface="Gill Sans Infant Std"/>
              </a:rPr>
              <a:t> </a:t>
            </a:r>
            <a:r>
              <a:rPr lang="en-GB" altLang="en-US" sz="2800" b="1" dirty="0" err="1">
                <a:solidFill>
                  <a:schemeClr val="bg1"/>
                </a:solidFill>
                <a:latin typeface="Gill Sans Infant Std"/>
              </a:rPr>
              <a:t>aún</a:t>
            </a:r>
            <a:r>
              <a:rPr lang="en-GB" altLang="en-US" sz="2800" b="1" dirty="0">
                <a:solidFill>
                  <a:schemeClr val="bg1"/>
                </a:solidFill>
                <a:latin typeface="Gill Sans Infant Std"/>
              </a:rPr>
              <a:t> </a:t>
            </a:r>
            <a:r>
              <a:rPr lang="en-GB" altLang="en-US" sz="2800" b="1" dirty="0" err="1">
                <a:solidFill>
                  <a:schemeClr val="bg1"/>
                </a:solidFill>
                <a:latin typeface="Gill Sans Infant Std"/>
              </a:rPr>
              <a:t>más</a:t>
            </a:r>
            <a:r>
              <a:rPr lang="en-GB" altLang="en-US" sz="2800" b="1" dirty="0">
                <a:solidFill>
                  <a:schemeClr val="bg1"/>
                </a:solidFill>
                <a:latin typeface="Gill Sans Infant Std"/>
              </a:rPr>
              <a:t> RIESGO </a:t>
            </a:r>
            <a:r>
              <a:rPr lang="en-GB" altLang="en-US" sz="2800" b="1" dirty="0" err="1">
                <a:solidFill>
                  <a:schemeClr val="bg1"/>
                </a:solidFill>
                <a:latin typeface="Gill Sans Infant Std"/>
              </a:rPr>
              <a:t>en</a:t>
            </a:r>
            <a:r>
              <a:rPr lang="en-GB" altLang="en-US" sz="2800" b="1" dirty="0">
                <a:solidFill>
                  <a:schemeClr val="bg1"/>
                </a:solidFill>
                <a:latin typeface="Gill Sans Infant Std"/>
              </a:rPr>
              <a:t> las </a:t>
            </a:r>
            <a:r>
              <a:rPr lang="en-GB" altLang="en-US" sz="2800" b="1" dirty="0" err="1">
                <a:solidFill>
                  <a:schemeClr val="bg1"/>
                </a:solidFill>
                <a:latin typeface="Gill Sans Infant Std"/>
              </a:rPr>
              <a:t>emergencias</a:t>
            </a:r>
            <a:endParaRPr lang="fr-FR" altLang="en-US" sz="2800" b="1" dirty="0">
              <a:solidFill>
                <a:schemeClr val="bg1"/>
              </a:solidFill>
              <a:latin typeface="Gill Sans Infant Std"/>
            </a:endParaRPr>
          </a:p>
        </p:txBody>
      </p:sp>
      <p:sp>
        <p:nvSpPr>
          <p:cNvPr id="7" name="AutoShape 16"/>
          <p:cNvSpPr>
            <a:spLocks noChangeArrowheads="1"/>
          </p:cNvSpPr>
          <p:nvPr/>
        </p:nvSpPr>
        <p:spPr bwMode="auto">
          <a:xfrm>
            <a:off x="174628" y="5006976"/>
            <a:ext cx="3863975" cy="1085851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000" tIns="46800" rIns="90000" bIns="46800" anchor="ctr"/>
          <a:lstStyle/>
          <a:p>
            <a:pPr algn="ctr" eaLnBrk="1" hangingPunct="1">
              <a:defRPr/>
            </a:pPr>
            <a:r>
              <a:rPr lang="en-US" dirty="0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Condiciones de hacinamiento con personas en movimiento</a:t>
            </a:r>
          </a:p>
        </p:txBody>
      </p:sp>
      <p:sp>
        <p:nvSpPr>
          <p:cNvPr id="8" name="AutoShape 18"/>
          <p:cNvSpPr>
            <a:spLocks noChangeArrowheads="1"/>
          </p:cNvSpPr>
          <p:nvPr/>
        </p:nvSpPr>
        <p:spPr bwMode="auto">
          <a:xfrm>
            <a:off x="592139" y="1494695"/>
            <a:ext cx="2805112" cy="411036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000" tIns="46800" rIns="90000" bIns="46800" anchor="ctr">
            <a:spAutoFit/>
          </a:bodyPr>
          <a:lstStyle/>
          <a:p>
            <a:pPr algn="ctr" eaLnBrk="1" hangingPunct="1">
              <a:defRPr/>
            </a:pPr>
            <a:r>
              <a:rPr lang="en-GB" dirty="0">
                <a:solidFill>
                  <a:schemeClr val="bg1"/>
                </a:solidFill>
                <a:latin typeface="Gill Sans Infant Std"/>
                <a:ea typeface="SimSun" pitchFamily="2" charset="-122"/>
                <a:cs typeface="Arial" charset="0"/>
              </a:rPr>
              <a:t>Falta de agua</a:t>
            </a:r>
            <a:endParaRPr lang="en-US" dirty="0">
              <a:solidFill>
                <a:schemeClr val="bg1"/>
              </a:solidFill>
              <a:latin typeface="Gill Sans Infant Std"/>
              <a:ea typeface="+mn-ea"/>
              <a:cs typeface="Arial" charset="0"/>
            </a:endParaRPr>
          </a:p>
        </p:txBody>
      </p:sp>
      <p:sp>
        <p:nvSpPr>
          <p:cNvPr id="99337" name="TextBox 1"/>
          <p:cNvSpPr txBox="1">
            <a:spLocks noChangeArrowheads="1"/>
          </p:cNvSpPr>
          <p:nvPr/>
        </p:nvSpPr>
        <p:spPr bwMode="auto">
          <a:xfrm>
            <a:off x="7237416" y="6734178"/>
            <a:ext cx="24479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000" dirty="0"/>
              <a:t>The Guardian, 2010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FORMACIÓN DEL IYCF-E: ¿POR QUÉ ES IMPORTANTE EL IYCF-E?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1FDA2C2-69E0-46EE-8574-559CE3F29F00}" type="slidenum">
              <a:rPr lang="en-US" altLang="en-US" smtClean="0"/>
              <a:pPr/>
              <a:t>13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59263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98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98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98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38" grpId="0" animBg="1"/>
      <p:bldP spid="798737" grpId="0" animBg="1"/>
      <p:bldP spid="79873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>
                <a:latin typeface="Gill Sans Infant Std" pitchFamily="34" charset="0"/>
                <a:cs typeface="Gill Sans Infant Std" pitchFamily="34" charset="0"/>
              </a:rPr>
              <a:t>¿Qué entendemos por prácticas recomendadas de la ALNP?</a:t>
            </a:r>
            <a:endParaRPr lang="en-US" altLang="en-US" dirty="0">
              <a:latin typeface="Gill Sans Infant Std" pitchFamily="34" charset="0"/>
              <a:cs typeface="Gill Sans Infant Std" pitchFamily="34" charset="0"/>
            </a:endParaRPr>
          </a:p>
        </p:txBody>
      </p:sp>
      <p:sp>
        <p:nvSpPr>
          <p:cNvPr id="83971" name="Content Placeholder 2"/>
          <p:cNvSpPr>
            <a:spLocks noGrp="1"/>
          </p:cNvSpPr>
          <p:nvPr>
            <p:ph idx="1"/>
          </p:nvPr>
        </p:nvSpPr>
        <p:spPr>
          <a:xfrm>
            <a:off x="431803" y="1196753"/>
            <a:ext cx="4278313" cy="4706939"/>
          </a:xfrm>
        </p:spPr>
        <p:txBody>
          <a:bodyPr/>
          <a:lstStyle/>
          <a:p>
            <a:pPr lvl="1" algn="ctr" eaLnBrk="1" hangingPunct="1"/>
            <a:r>
              <a:rPr lang="en-US" altLang="en-US" sz="2400" b="1" dirty="0">
                <a:solidFill>
                  <a:srgbClr val="F20F0E"/>
                </a:solidFill>
                <a:latin typeface="Gill Sans Infant Std" pitchFamily="34" charset="0"/>
                <a:cs typeface="Gill Sans Infant Std" pitchFamily="34" charset="0"/>
              </a:rPr>
              <a:t>LACTANCIA:</a:t>
            </a:r>
          </a:p>
          <a:p>
            <a:pPr lvl="2" eaLnBrk="1" hangingPunct="1"/>
            <a:r>
              <a:rPr lang="en-GB" altLang="en-US" sz="2400" dirty="0">
                <a:latin typeface="Gill Sans Infant Std" pitchFamily="34" charset="0"/>
                <a:cs typeface="Gill Sans Infant Std" pitchFamily="34" charset="0"/>
              </a:rPr>
              <a:t>Lactancia materna inmediatamente después del nacimiento (</a:t>
            </a:r>
            <a:r>
              <a:rPr lang="en-GB" altLang="en-US" sz="2400" dirty="0">
                <a:solidFill>
                  <a:schemeClr val="tx2"/>
                </a:solidFill>
                <a:latin typeface="Gill Sans Infant Std" pitchFamily="34" charset="0"/>
                <a:cs typeface="Gill Sans Infant Std" pitchFamily="34" charset="0"/>
              </a:rPr>
              <a:t>primera hora</a:t>
            </a:r>
            <a:r>
              <a:rPr lang="en-GB" altLang="en-US" sz="2400" dirty="0">
                <a:latin typeface="Gill Sans Infant Std" pitchFamily="34" charset="0"/>
                <a:cs typeface="Gill Sans Infant Std" pitchFamily="34" charset="0"/>
              </a:rPr>
              <a:t>).</a:t>
            </a:r>
          </a:p>
          <a:p>
            <a:pPr lvl="2" eaLnBrk="1" hangingPunct="1"/>
            <a:r>
              <a:rPr lang="en-GB" altLang="en-US" sz="2400" dirty="0">
                <a:latin typeface="Gill Sans Infant Std" pitchFamily="34" charset="0"/>
                <a:cs typeface="Gill Sans Infant Std" pitchFamily="34" charset="0"/>
              </a:rPr>
              <a:t>Lactancia materna exclusiva durante </a:t>
            </a:r>
            <a:r>
              <a:rPr lang="en-GB" altLang="en-US" sz="2400" dirty="0">
                <a:solidFill>
                  <a:schemeClr val="tx2"/>
                </a:solidFill>
                <a:latin typeface="Gill Sans Infant Std" pitchFamily="34" charset="0"/>
                <a:cs typeface="Gill Sans Infant Std" pitchFamily="34" charset="0"/>
              </a:rPr>
              <a:t>6 meses.</a:t>
            </a:r>
          </a:p>
        </p:txBody>
      </p:sp>
      <p:sp>
        <p:nvSpPr>
          <p:cNvPr id="83974" name="Content Placeholder 5"/>
          <p:cNvSpPr>
            <a:spLocks noGrp="1"/>
          </p:cNvSpPr>
          <p:nvPr>
            <p:ph idx="14"/>
          </p:nvPr>
        </p:nvSpPr>
        <p:spPr>
          <a:xfrm>
            <a:off x="4710116" y="1196753"/>
            <a:ext cx="3997325" cy="4706939"/>
          </a:xfrm>
        </p:spPr>
        <p:txBody>
          <a:bodyPr/>
          <a:lstStyle/>
          <a:p>
            <a:pPr lvl="1" algn="ctr" eaLnBrk="1" hangingPunct="1"/>
            <a:r>
              <a:rPr lang="en-US" altLang="en-US" sz="2400" b="1" dirty="0">
                <a:solidFill>
                  <a:srgbClr val="F20F0E"/>
                </a:solidFill>
                <a:latin typeface="Gill Sans Infant Std" pitchFamily="34" charset="0"/>
                <a:cs typeface="Gill Sans Infant Std" pitchFamily="34" charset="0"/>
              </a:rPr>
              <a:t>LA ALIMENTACIÓN COMPLEMENTARIA:</a:t>
            </a:r>
          </a:p>
          <a:p>
            <a:pPr lvl="2" eaLnBrk="1" hangingPunct="1"/>
            <a:r>
              <a:rPr lang="en-GB" altLang="en-US" sz="2400" dirty="0" err="1">
                <a:solidFill>
                  <a:schemeClr val="tx2"/>
                </a:solidFill>
                <a:latin typeface="Gill Sans Infant Std" pitchFamily="34" charset="0"/>
                <a:cs typeface="Gill Sans Infant Std" pitchFamily="34" charset="0"/>
              </a:rPr>
              <a:t>Oportuna</a:t>
            </a:r>
            <a:r>
              <a:rPr lang="en-GB" altLang="en-US" sz="2400" dirty="0">
                <a:latin typeface="Gill Sans Infant Std" pitchFamily="34" charset="0"/>
                <a:cs typeface="Gill Sans Infant Std" pitchFamily="34" charset="0"/>
              </a:rPr>
              <a:t> (introducido a los 6 meses, 180 días).</a:t>
            </a:r>
          </a:p>
          <a:p>
            <a:pPr lvl="2" eaLnBrk="1" hangingPunct="1"/>
            <a:r>
              <a:rPr lang="en-GB" altLang="en-US" sz="2400" dirty="0" err="1">
                <a:solidFill>
                  <a:schemeClr val="tx2"/>
                </a:solidFill>
                <a:latin typeface="Gill Sans Infant Std" pitchFamily="34" charset="0"/>
                <a:cs typeface="Gill Sans Infant Std" pitchFamily="34" charset="0"/>
              </a:rPr>
              <a:t>Adecuada</a:t>
            </a:r>
            <a:r>
              <a:rPr lang="en-GB" altLang="en-US" sz="2400" dirty="0">
                <a:latin typeface="Gill Sans Infant Std" pitchFamily="34" charset="0"/>
                <a:cs typeface="Gill Sans Infant Std" pitchFamily="34" charset="0"/>
              </a:rPr>
              <a:t> en energía y nutrientes.</a:t>
            </a:r>
          </a:p>
          <a:p>
            <a:pPr lvl="2" eaLnBrk="1" hangingPunct="1"/>
            <a:r>
              <a:rPr lang="en-GB" altLang="en-US" sz="2400" dirty="0" err="1">
                <a:solidFill>
                  <a:schemeClr val="tx2"/>
                </a:solidFill>
                <a:latin typeface="Gill Sans Infant Std" pitchFamily="34" charset="0"/>
                <a:cs typeface="Gill Sans Infant Std" pitchFamily="34" charset="0"/>
              </a:rPr>
              <a:t>Higiénicamente</a:t>
            </a:r>
            <a:r>
              <a:rPr lang="en-GB" altLang="en-US" sz="2400" dirty="0">
                <a:latin typeface="Gill Sans Infant Std" pitchFamily="34" charset="0"/>
                <a:cs typeface="Gill Sans Infant Std" pitchFamily="34" charset="0"/>
              </a:rPr>
              <a:t> </a:t>
            </a:r>
            <a:r>
              <a:rPr lang="en-GB" altLang="en-US" sz="2400" dirty="0" err="1">
                <a:latin typeface="Gill Sans Infant Std" pitchFamily="34" charset="0"/>
                <a:cs typeface="Gill Sans Infant Std" pitchFamily="34" charset="0"/>
              </a:rPr>
              <a:t>preparada</a:t>
            </a:r>
            <a:r>
              <a:rPr lang="en-GB" altLang="en-US" sz="2400" dirty="0">
                <a:latin typeface="Gill Sans Infant Std" pitchFamily="34" charset="0"/>
                <a:cs typeface="Gill Sans Infant Std" pitchFamily="34" charset="0"/>
              </a:rPr>
              <a:t>, </a:t>
            </a:r>
            <a:r>
              <a:rPr lang="en-GB" altLang="en-US" sz="2400" dirty="0" err="1">
                <a:latin typeface="Gill Sans Infant Std" pitchFamily="34" charset="0"/>
                <a:cs typeface="Gill Sans Infant Std" pitchFamily="34" charset="0"/>
              </a:rPr>
              <a:t>almacenada</a:t>
            </a:r>
            <a:r>
              <a:rPr lang="en-GB" altLang="en-US" sz="2400" dirty="0">
                <a:latin typeface="Gill Sans Infant Std" pitchFamily="34" charset="0"/>
                <a:cs typeface="Gill Sans Infant Std" pitchFamily="34" charset="0"/>
              </a:rPr>
              <a:t> y </a:t>
            </a:r>
            <a:r>
              <a:rPr lang="en-GB" altLang="en-US" sz="2400" dirty="0" err="1">
                <a:latin typeface="Gill Sans Infant Std" pitchFamily="34" charset="0"/>
                <a:cs typeface="Gill Sans Infant Std" pitchFamily="34" charset="0"/>
              </a:rPr>
              <a:t>utilizada</a:t>
            </a:r>
            <a:r>
              <a:rPr lang="en-GB" altLang="en-US" sz="2400" dirty="0">
                <a:latin typeface="Gill Sans Infant Std" pitchFamily="34" charset="0"/>
                <a:cs typeface="Gill Sans Infant Std" pitchFamily="34" charset="0"/>
              </a:rPr>
              <a:t>.</a:t>
            </a:r>
          </a:p>
          <a:p>
            <a:pPr lvl="2" eaLnBrk="1" hangingPunct="1"/>
            <a:r>
              <a:rPr lang="en-GB" altLang="en-US" sz="2400" dirty="0">
                <a:solidFill>
                  <a:schemeClr val="tx2"/>
                </a:solidFill>
                <a:latin typeface="Gill Sans Infant Std" pitchFamily="34" charset="0"/>
                <a:cs typeface="Gill Sans Infant Std" pitchFamily="34" charset="0"/>
              </a:rPr>
              <a:t>Frecuencia</a:t>
            </a:r>
            <a:r>
              <a:rPr lang="en-GB" altLang="en-US" sz="2400" dirty="0">
                <a:latin typeface="Gill Sans Infant Std" pitchFamily="34" charset="0"/>
                <a:cs typeface="Gill Sans Infant Std" pitchFamily="34" charset="0"/>
              </a:rPr>
              <a:t> apropiada, método de alimentación, alimentación activa.</a:t>
            </a:r>
          </a:p>
          <a:p>
            <a:pPr lvl="2" eaLnBrk="1" hangingPunct="1"/>
            <a:r>
              <a:rPr lang="en-GB" altLang="en-US" sz="2400" dirty="0">
                <a:solidFill>
                  <a:schemeClr val="tx2"/>
                </a:solidFill>
                <a:latin typeface="Gill Sans Infant Std" pitchFamily="34" charset="0"/>
                <a:cs typeface="Gill Sans Infant Std" pitchFamily="34" charset="0"/>
              </a:rPr>
              <a:t>Lactancia materna continuada hasta los</a:t>
            </a:r>
            <a:r>
              <a:rPr lang="en-GB" altLang="en-US" sz="2400" dirty="0">
                <a:latin typeface="Gill Sans Infant Std" pitchFamily="34" charset="0"/>
                <a:cs typeface="Gill Sans Infant Std" pitchFamily="34" charset="0"/>
              </a:rPr>
              <a:t> 24 meses o más.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D378166B-3E05-47A0-A62E-2EB4557568BF}" type="slidenum">
              <a:rPr lang="en-US" altLang="en-US" smtClean="0"/>
              <a:pPr/>
              <a:t>14</a:t>
            </a:fld>
            <a:endParaRPr lang="en-US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196135" y="5782402"/>
            <a:ext cx="864096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Gill Sans Infant Std"/>
                <a:cs typeface="Gill Sans Infant Std"/>
              </a:rPr>
              <a:t>Save the Children</a:t>
            </a:r>
          </a:p>
        </p:txBody>
      </p:sp>
      <p:sp>
        <p:nvSpPr>
          <p:cNvPr id="12" name="Footer Placeholder 3"/>
          <p:cNvSpPr txBox="1">
            <a:spLocks/>
          </p:cNvSpPr>
          <p:nvPr/>
        </p:nvSpPr>
        <p:spPr bwMode="auto">
          <a:xfrm>
            <a:off x="2525716" y="6520261"/>
            <a:ext cx="3824287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GB" altLang="en-US" sz="1000" dirty="0">
                <a:latin typeface="Gill Sans Infant Std" pitchFamily="34" charset="0"/>
              </a:rPr>
              <a:t>FORMACIÓN DEL IYCF-E: ¿POR QUÉ ES IMPORTANTE EL IYCF-E?</a:t>
            </a:r>
          </a:p>
        </p:txBody>
      </p:sp>
      <p:pic>
        <p:nvPicPr>
          <p:cNvPr id="7" name="Picture 7" descr="A group of people looking at each other&#10;&#10;Description generated with high confidence">
            <a:extLst>
              <a:ext uri="{FF2B5EF4-FFF2-40B4-BE49-F238E27FC236}">
                <a16:creationId xmlns:a16="http://schemas.microsoft.com/office/drawing/2014/main" id="{F978DF29-1FBE-4D0E-BDB8-F23CB20F52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239" y="3166357"/>
            <a:ext cx="2743200" cy="182862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8576" y="4837952"/>
            <a:ext cx="129614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800" dirty="0">
                <a:solidFill>
                  <a:srgbClr val="FFFFFF"/>
                </a:solidFill>
                <a:latin typeface="Gill Sans Infant Std"/>
                <a:cs typeface="Gill Sans Infant Std"/>
              </a:rPr>
              <a:t>Save the Children</a:t>
            </a:r>
          </a:p>
        </p:txBody>
      </p:sp>
      <p:pic>
        <p:nvPicPr>
          <p:cNvPr id="9" name="Picture 9" descr="A person sitting on a table&#10;&#10;Description generated with high confidence">
            <a:extLst>
              <a:ext uri="{FF2B5EF4-FFF2-40B4-BE49-F238E27FC236}">
                <a16:creationId xmlns:a16="http://schemas.microsoft.com/office/drawing/2014/main" id="{7E795624-BEEC-4359-B96C-C12B6125DB5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7046" y="4781377"/>
            <a:ext cx="2370819" cy="154658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D3FA958-149E-4078-A024-11EAC9C4B21B}"/>
              </a:ext>
            </a:extLst>
          </p:cNvPr>
          <p:cNvSpPr txBox="1"/>
          <p:nvPr/>
        </p:nvSpPr>
        <p:spPr>
          <a:xfrm>
            <a:off x="2166215" y="6205306"/>
            <a:ext cx="922271" cy="12311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800" dirty="0">
                <a:solidFill>
                  <a:srgbClr val="FFFFFF"/>
                </a:solidFill>
                <a:latin typeface="Gill Sans Infant Std"/>
                <a:cs typeface="Gill Sans Infant Std"/>
              </a:rPr>
              <a:t>Save the Children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IYCF-E y MORTALIDAD</a:t>
            </a:r>
          </a:p>
        </p:txBody>
      </p:sp>
      <p:sp>
        <p:nvSpPr>
          <p:cNvPr id="94211" name="Content Placeholder 3"/>
          <p:cNvSpPr>
            <a:spLocks noGrp="1"/>
          </p:cNvSpPr>
          <p:nvPr>
            <p:ph idx="1"/>
          </p:nvPr>
        </p:nvSpPr>
        <p:spPr>
          <a:xfrm>
            <a:off x="611562" y="1600201"/>
            <a:ext cx="8095879" cy="4706939"/>
          </a:xfrm>
        </p:spPr>
        <p:txBody>
          <a:bodyPr/>
          <a:lstStyle/>
          <a:p>
            <a:pPr algn="ctr" eaLnBrk="1" hangingPunct="1">
              <a:defRPr/>
            </a:pPr>
            <a:r>
              <a:rPr lang="en-GB" altLang="en-US" dirty="0">
                <a:solidFill>
                  <a:srgbClr val="F20F0E"/>
                </a:solidFill>
                <a:latin typeface="Gill Sans Infant MT"/>
                <a:ea typeface="Gill Sans MT" pitchFamily="34" charset="0"/>
                <a:cs typeface="Gill Sans MT" pitchFamily="34" charset="0"/>
              </a:rPr>
              <a:t>¿Cuál cree usted que es el medio más eficaz para prevenir las muertes de menores de cinco años? </a:t>
            </a:r>
          </a:p>
          <a:p>
            <a:pPr marL="285744" indent="-285744" eaLnBrk="1" hangingPunct="1">
              <a:buClr>
                <a:schemeClr val="tx2"/>
              </a:buClr>
              <a:buFont typeface="Arial" panose="020B0604020202020204" pitchFamily="34" charset="0"/>
              <a:buChar char="•"/>
              <a:defRPr/>
            </a:pPr>
            <a:endParaRPr lang="en-US" altLang="en-US" b="0" dirty="0">
              <a:solidFill>
                <a:schemeClr val="tx1"/>
              </a:solidFill>
              <a:latin typeface="Gill Sans Infant MT"/>
              <a:ea typeface="Gill Sans MT" pitchFamily="34" charset="0"/>
              <a:cs typeface="Gill Sans MT" pitchFamily="34" charset="0"/>
            </a:endParaRPr>
          </a:p>
          <a:p>
            <a:pPr marL="285744" indent="-285744" eaLnBrk="1" hangingPunct="1">
              <a:buClr>
                <a:schemeClr val="tx2"/>
              </a:buClr>
              <a:buFont typeface="Arial" panose="020B0604020202020204" pitchFamily="34" charset="0"/>
              <a:buChar char="•"/>
              <a:defRPr/>
            </a:pPr>
            <a:r>
              <a:rPr lang="en-US" altLang="en-US" b="0" dirty="0">
                <a:solidFill>
                  <a:schemeClr val="tx1"/>
                </a:solidFill>
                <a:latin typeface="Gill Sans Infant MT"/>
                <a:ea typeface="Gill Sans MT" pitchFamily="34" charset="0"/>
                <a:cs typeface="Gill Sans MT" pitchFamily="34" charset="0"/>
              </a:rPr>
              <a:t>Materiales tratados con insecticidas.</a:t>
            </a:r>
          </a:p>
          <a:p>
            <a:pPr marL="285744" indent="-285744" eaLnBrk="1" hangingPunct="1">
              <a:buClr>
                <a:schemeClr val="tx2"/>
              </a:buClr>
              <a:buFont typeface="Arial" panose="020B0604020202020204" pitchFamily="34" charset="0"/>
              <a:buChar char="•"/>
              <a:defRPr/>
            </a:pPr>
            <a:r>
              <a:rPr lang="en-US" altLang="en-US" b="0" dirty="0">
                <a:solidFill>
                  <a:schemeClr val="tx1"/>
                </a:solidFill>
                <a:latin typeface="Gill Sans Infant MT"/>
                <a:ea typeface="Gill Sans MT" pitchFamily="34" charset="0"/>
                <a:cs typeface="Gill Sans MT" pitchFamily="34" charset="0"/>
              </a:rPr>
              <a:t>Vacuna Hib (meningitis).</a:t>
            </a:r>
          </a:p>
          <a:p>
            <a:pPr marL="285744" indent="-285744" eaLnBrk="1" hangingPunct="1">
              <a:buClr>
                <a:schemeClr val="tx2"/>
              </a:buClr>
              <a:buFont typeface="Arial" panose="020B0604020202020204" pitchFamily="34" charset="0"/>
              <a:buChar char="•"/>
              <a:defRPr/>
            </a:pPr>
            <a:r>
              <a:rPr lang="en-US" altLang="en-US" b="0" dirty="0">
                <a:solidFill>
                  <a:schemeClr val="tx1"/>
                </a:solidFill>
                <a:latin typeface="Gill Sans Infant MT"/>
                <a:ea typeface="Gill Sans MT" pitchFamily="34" charset="0"/>
                <a:cs typeface="Gill Sans MT" pitchFamily="34" charset="0"/>
              </a:rPr>
              <a:t>Lactancia materna exclusiva y continuada.</a:t>
            </a:r>
          </a:p>
          <a:p>
            <a:pPr marL="285744" indent="-285744" eaLnBrk="1" hangingPunct="1">
              <a:buClr>
                <a:schemeClr val="tx2"/>
              </a:buClr>
              <a:buFont typeface="Arial" panose="020B0604020202020204" pitchFamily="34" charset="0"/>
              <a:buChar char="•"/>
              <a:defRPr/>
            </a:pPr>
            <a:r>
              <a:rPr lang="en-US" altLang="en-US" b="0" dirty="0">
                <a:solidFill>
                  <a:schemeClr val="tx1"/>
                </a:solidFill>
                <a:latin typeface="Gill Sans Infant MT"/>
                <a:ea typeface="Gill Sans MT" pitchFamily="34" charset="0"/>
                <a:cs typeface="Gill Sans MT" pitchFamily="34" charset="0"/>
              </a:rPr>
              <a:t>Alimentación complementaria adecuada.</a:t>
            </a:r>
          </a:p>
          <a:p>
            <a:pPr marL="285744" indent="-285744" eaLnBrk="1" hangingPunct="1">
              <a:buClr>
                <a:schemeClr val="tx2"/>
              </a:buClr>
              <a:buFont typeface="Arial" panose="020B0604020202020204" pitchFamily="34" charset="0"/>
              <a:buChar char="•"/>
              <a:defRPr/>
            </a:pPr>
            <a:r>
              <a:rPr lang="en-US" altLang="en-US" b="0" dirty="0">
                <a:solidFill>
                  <a:schemeClr val="tx1"/>
                </a:solidFill>
                <a:latin typeface="Gill Sans Infant MT"/>
                <a:ea typeface="Gill Sans MT" pitchFamily="34" charset="0"/>
                <a:cs typeface="Gill Sans MT" pitchFamily="34" charset="0"/>
              </a:rPr>
              <a:t>Suplementos de vitamina A y Zinc.</a:t>
            </a:r>
          </a:p>
        </p:txBody>
      </p:sp>
      <p:sp>
        <p:nvSpPr>
          <p:cNvPr id="89093" name="Footer Placeholder 2"/>
          <p:cNvSpPr>
            <a:spLocks noGrp="1"/>
          </p:cNvSpPr>
          <p:nvPr>
            <p:ph type="ftr" sz="quarter" idx="1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32" indent="-285744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2971" indent="-228594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160" indent="-228594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349" indent="-228594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537" indent="-2285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726" indent="-2285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8914" indent="-2285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103" indent="-2285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GB" altLang="en-US" dirty="0">
                <a:solidFill>
                  <a:srgbClr val="222221"/>
                </a:solidFill>
                <a:latin typeface="Gill Sans Infant Std" pitchFamily="34" charset="0"/>
              </a:rPr>
              <a:t>FORMACIÓN DEL IYCF-E: ¿POR QUÉ ES IMPORTANTE EL IYCF-E?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1FDA2C2-69E0-46EE-8574-559CE3F29F00}" type="slidenum">
              <a:rPr lang="en-US" altLang="en-US" smtClean="0"/>
              <a:pPr/>
              <a:t>15</a:t>
            </a:fld>
            <a:endParaRPr lang="en-US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1445878"/>
              </p:ext>
            </p:extLst>
          </p:nvPr>
        </p:nvGraphicFramePr>
        <p:xfrm>
          <a:off x="408398" y="1173701"/>
          <a:ext cx="8336730" cy="5296426"/>
        </p:xfrm>
        <a:graphic>
          <a:graphicData uri="http://schemas.openxmlformats.org/drawingml/2006/table">
            <a:tbl>
              <a:tblPr/>
              <a:tblGrid>
                <a:gridCol w="48988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379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31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Intervenciones preventivas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Proporción de muertes de menores de 5 años evitadas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31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Lactancia materna exclusiva y continuada hasta el primer año de vida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13%</a:t>
                      </a:r>
                      <a:endParaRPr kumimoji="0" lang="en-AU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Gill Sans Infant Std"/>
                        <a:ea typeface="Times New Roman" charset="0"/>
                        <a:cs typeface="Gill Sans Infant Std"/>
                      </a:endParaRP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83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Materiales tratados con insecticida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7%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83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Alimentación complementaria adecuada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6%</a:t>
                      </a:r>
                      <a:endParaRPr kumimoji="0" lang="en-AU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Gill Sans Infant Std"/>
                        <a:ea typeface="Times New Roman" charset="0"/>
                        <a:cs typeface="Gill Sans Infant Std"/>
                      </a:endParaRP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83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Zinc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5%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83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Parto</a:t>
                      </a: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 </a:t>
                      </a:r>
                      <a:r>
                        <a:rPr kumimoji="0" lang="en-AU" altLang="zh-CN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higiénico</a:t>
                      </a:r>
                      <a:endParaRPr kumimoji="0" lang="en-AU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Gill Sans Infant Std"/>
                        <a:ea typeface="Times New Roman" charset="0"/>
                        <a:cs typeface="Gill Sans Infant Std"/>
                      </a:endParaRP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4%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83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Vacuna Hib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4%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83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Agua, saneamiento, higiene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3%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83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Esteroides prenatales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3%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983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Manejo de la temperatura del recién nacido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2%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983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Vitamina A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2%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95272" name="Text Box 3"/>
          <p:cNvSpPr txBox="1">
            <a:spLocks noChangeArrowheads="1"/>
          </p:cNvSpPr>
          <p:nvPr/>
        </p:nvSpPr>
        <p:spPr bwMode="auto">
          <a:xfrm>
            <a:off x="260354" y="481015"/>
            <a:ext cx="8632825" cy="3715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GB" altLang="en-US" dirty="0">
                <a:solidFill>
                  <a:srgbClr val="F20F0E"/>
                </a:solidFill>
                <a:latin typeface="Gill Sans Infant Std"/>
                <a:cs typeface="Gill Sans Infant Std"/>
              </a:rPr>
              <a:t>Responde: Lactancia materna</a:t>
            </a:r>
          </a:p>
        </p:txBody>
      </p:sp>
      <p:sp>
        <p:nvSpPr>
          <p:cNvPr id="95273" name="TextBox 3"/>
          <p:cNvSpPr txBox="1">
            <a:spLocks noChangeArrowheads="1"/>
          </p:cNvSpPr>
          <p:nvPr/>
        </p:nvSpPr>
        <p:spPr bwMode="auto">
          <a:xfrm>
            <a:off x="251522" y="6165306"/>
            <a:ext cx="71278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zh-CN" sz="1400" i="1" dirty="0">
                <a:latin typeface="+mj-lt"/>
              </a:rPr>
              <a:t>¿Cuántas muertes infantiles podemos prevenir este año? </a:t>
            </a:r>
            <a:r>
              <a:rPr lang="fr-FR" altLang="zh-CN" sz="1400" i="1" dirty="0">
                <a:latin typeface="+mj-lt"/>
              </a:rPr>
              <a:t>Lancet </a:t>
            </a:r>
            <a:r>
              <a:rPr lang="fr-FR" altLang="zh-CN" sz="1400" dirty="0">
                <a:latin typeface="+mj-lt"/>
              </a:rPr>
              <a:t>2003; 362: 65-71</a:t>
            </a:r>
            <a:endParaRPr lang="en-US" altLang="en-US" sz="1400" dirty="0">
              <a:latin typeface="+mj-lt"/>
            </a:endParaRPr>
          </a:p>
        </p:txBody>
      </p:sp>
      <p:sp>
        <p:nvSpPr>
          <p:cNvPr id="90154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32" indent="-285744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2971" indent="-228594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160" indent="-228594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349" indent="-228594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537" indent="-2285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726" indent="-2285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8914" indent="-2285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103" indent="-2285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GB" altLang="en-US" dirty="0">
                <a:solidFill>
                  <a:srgbClr val="222221"/>
                </a:solidFill>
                <a:latin typeface="Gill Sans Infant Std" pitchFamily="34" charset="0"/>
              </a:rPr>
              <a:t>FORMACIÓN DEL IYCF-E: ¿POR QUÉ ES IMPORTANTE EL IYCF-E?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E5641-1613-4164-B8B3-243AFC3157A2}" type="slidenum">
              <a:rPr lang="en-US" altLang="en-US" smtClean="0"/>
              <a:pPr/>
              <a:t>16</a:t>
            </a:fld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Objetivo</a:t>
            </a:r>
            <a:r>
              <a:rPr lang="en-US" dirty="0"/>
              <a:t> del </a:t>
            </a:r>
            <a:r>
              <a:rPr lang="en-US" dirty="0" err="1"/>
              <a:t>Curso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s-ES" sz="2400" dirty="0">
                <a:solidFill>
                  <a:schemeClr val="tx1"/>
                </a:solidFill>
              </a:rPr>
              <a:t>El objetivo de este curso es brindarle las habilidades, el conocimiento y el entendimiento para brindar consejería en </a:t>
            </a:r>
          </a:p>
          <a:p>
            <a:pPr algn="ctr"/>
            <a:endParaRPr lang="es-ES" sz="2400" dirty="0">
              <a:solidFill>
                <a:schemeClr val="tx1"/>
              </a:solidFill>
            </a:endParaRPr>
          </a:p>
          <a:p>
            <a:pPr algn="ctr"/>
            <a:r>
              <a:rPr lang="es-ES" sz="2400" dirty="0">
                <a:solidFill>
                  <a:schemeClr val="tx1"/>
                </a:solidFill>
              </a:rPr>
              <a:t>  Lactancia Materna y en alimentación complementaria</a:t>
            </a:r>
          </a:p>
          <a:p>
            <a:pPr algn="ctr"/>
            <a:endParaRPr lang="es-ES" sz="2400" dirty="0">
              <a:solidFill>
                <a:schemeClr val="tx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525022" y="6441019"/>
            <a:ext cx="382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000" b="0" i="0" kern="1200">
                <a:solidFill>
                  <a:schemeClr val="tx1"/>
                </a:solidFill>
                <a:latin typeface="Gill Sans Infant Std"/>
                <a:ea typeface="MS PGothic" pitchFamily="34" charset="-128"/>
                <a:cs typeface="Gill Sans Infant Std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  <a:cs typeface="+mn-cs"/>
              </a:defRPr>
            </a:lvl9pPr>
          </a:lstStyle>
          <a:p>
            <a:r>
              <a:rPr lang="en-GB">
                <a:solidFill>
                  <a:srgbClr val="222221"/>
                </a:solidFill>
              </a:rPr>
              <a:t>IYCF-E TRAINING: TRAINING INTRODUCTION</a:t>
            </a:r>
            <a:endParaRPr lang="en-GB" dirty="0">
              <a:solidFill>
                <a:srgbClr val="22222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030310" y="6441019"/>
            <a:ext cx="773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000" b="0" i="0" kern="1200">
                <a:solidFill>
                  <a:schemeClr val="tx1"/>
                </a:solidFill>
                <a:latin typeface="Gill Sans Infant Std"/>
                <a:ea typeface="MS PGothic" pitchFamily="34" charset="-128"/>
                <a:cs typeface="Gill Sans Infant Std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  <a:cs typeface="+mn-cs"/>
              </a:defRPr>
            </a:lvl9pPr>
          </a:lstStyle>
          <a:p>
            <a:fld id="{C3FDE51E-0052-334C-A4B2-C567FE9F326F}" type="slidenum">
              <a:rPr lang="en-US" smtClean="0">
                <a:solidFill>
                  <a:srgbClr val="222221"/>
                </a:solidFill>
              </a:rPr>
              <a:pPr/>
              <a:t>2</a:t>
            </a:fld>
            <a:endParaRPr lang="en-US" dirty="0">
              <a:solidFill>
                <a:srgbClr val="22222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4259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FE3D59C6-6F37-6845-8E5E-75442EF93F5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02845938"/>
              </p:ext>
            </p:extLst>
          </p:nvPr>
        </p:nvGraphicFramePr>
        <p:xfrm>
          <a:off x="431800" y="1600200"/>
          <a:ext cx="8275638" cy="2865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3896">
                  <a:extLst>
                    <a:ext uri="{9D8B030D-6E8A-4147-A177-3AD203B41FA5}">
                      <a16:colId xmlns:a16="http://schemas.microsoft.com/office/drawing/2014/main" val="1284942921"/>
                    </a:ext>
                  </a:extLst>
                </a:gridCol>
                <a:gridCol w="4113196">
                  <a:extLst>
                    <a:ext uri="{9D8B030D-6E8A-4147-A177-3AD203B41FA5}">
                      <a16:colId xmlns:a16="http://schemas.microsoft.com/office/drawing/2014/main" val="2664357111"/>
                    </a:ext>
                  </a:extLst>
                </a:gridCol>
                <a:gridCol w="2758546">
                  <a:extLst>
                    <a:ext uri="{9D8B030D-6E8A-4147-A177-3AD203B41FA5}">
                      <a16:colId xmlns:a16="http://schemas.microsoft.com/office/drawing/2014/main" val="29061541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Numero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Modulo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Hora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43271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Introduccion</a:t>
                      </a:r>
                      <a:r>
                        <a:rPr lang="en-US" dirty="0"/>
                        <a:t> - por </a:t>
                      </a:r>
                      <a:r>
                        <a:rPr lang="en-US" dirty="0" err="1"/>
                        <a:t>qué</a:t>
                      </a:r>
                      <a:r>
                        <a:rPr lang="en-US" dirty="0"/>
                        <a:t> es </a:t>
                      </a:r>
                      <a:r>
                        <a:rPr lang="en-US" dirty="0" err="1"/>
                        <a:t>importante</a:t>
                      </a:r>
                      <a:r>
                        <a:rPr lang="en-US" dirty="0"/>
                        <a:t> la ALNP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08.00-08.30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75902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2.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Mithos</a:t>
                      </a:r>
                      <a:r>
                        <a:rPr lang="en-US" dirty="0"/>
                        <a:t> y </a:t>
                      </a:r>
                      <a:r>
                        <a:rPr lang="en-US" dirty="0" err="1"/>
                        <a:t>creecias</a:t>
                      </a:r>
                      <a:r>
                        <a:rPr lang="en-US" dirty="0"/>
                        <a:t> - </a:t>
                      </a:r>
                      <a:r>
                        <a:rPr lang="en-US" dirty="0" err="1"/>
                        <a:t>ejercicio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08.30-08.45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7507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3.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Lactancia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materna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08.45- 9.30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39879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59637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4.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Alimentacion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complementaria</a:t>
                      </a:r>
                      <a:r>
                        <a:rPr lang="en-US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09.45- 10. 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83842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5.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Interventciones</a:t>
                      </a:r>
                      <a:r>
                        <a:rPr lang="en-US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10.30-11.00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2521892"/>
                  </a:ext>
                </a:extLst>
              </a:tr>
            </a:tbl>
          </a:graphicData>
        </a:graphic>
      </p:graphicFrame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6298FA-C1AD-F84F-B214-378B1C285A2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534A88-0D08-7A4E-A72A-54AE0AD128C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IYCF-E TRAINING: WHY IS IYCF-E IMPORTANT?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4481DC-6F26-4347-927E-A57B026418A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1FDA2C2-69E0-46EE-8574-559CE3F29F00}" type="slidenum">
              <a:rPr lang="en-US" altLang="en-US" smtClean="0"/>
              <a:pPr/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55189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46856" y="1772816"/>
            <a:ext cx="8229600" cy="4176712"/>
          </a:xfrm>
        </p:spPr>
        <p:txBody>
          <a:bodyPr>
            <a:normAutofit fontScale="92500" lnSpcReduction="10000"/>
          </a:bodyPr>
          <a:lstStyle/>
          <a:p>
            <a:pPr algn="ctr">
              <a:spcAft>
                <a:spcPts val="0"/>
              </a:spcAft>
              <a:defRPr/>
            </a:pPr>
            <a:r>
              <a:rPr lang="en-US" sz="3600" b="1" kern="0" dirty="0" err="1">
                <a:solidFill>
                  <a:sysClr val="windowText" lastClr="000000"/>
                </a:solidFill>
              </a:rPr>
              <a:t>Porque</a:t>
            </a:r>
            <a:r>
              <a:rPr lang="en-US" sz="3600" b="1" kern="0" dirty="0">
                <a:solidFill>
                  <a:sysClr val="windowText" lastClr="000000"/>
                </a:solidFill>
              </a:rPr>
              <a:t> los </a:t>
            </a:r>
            <a:r>
              <a:rPr lang="en-US" sz="3600" b="1" kern="0" dirty="0" err="1">
                <a:solidFill>
                  <a:sysClr val="windowText" lastClr="000000"/>
                </a:solidFill>
              </a:rPr>
              <a:t>bebés</a:t>
            </a:r>
            <a:r>
              <a:rPr lang="en-US" sz="3600" b="1" kern="0" dirty="0">
                <a:solidFill>
                  <a:sysClr val="windowText" lastClr="000000"/>
                </a:solidFill>
              </a:rPr>
              <a:t> y los </a:t>
            </a:r>
            <a:r>
              <a:rPr lang="en-US" sz="3600" b="1" kern="0" dirty="0" err="1">
                <a:solidFill>
                  <a:sysClr val="windowText" lastClr="000000"/>
                </a:solidFill>
              </a:rPr>
              <a:t>niños</a:t>
            </a:r>
            <a:r>
              <a:rPr lang="en-US" sz="3600" b="1" kern="0" dirty="0">
                <a:solidFill>
                  <a:sysClr val="windowText" lastClr="000000"/>
                </a:solidFill>
              </a:rPr>
              <a:t> </a:t>
            </a:r>
            <a:r>
              <a:rPr lang="en-US" sz="3600" b="1" kern="0" dirty="0" err="1">
                <a:solidFill>
                  <a:sysClr val="windowText" lastClr="000000"/>
                </a:solidFill>
              </a:rPr>
              <a:t>pequeños</a:t>
            </a:r>
            <a:r>
              <a:rPr lang="en-US" sz="3600" b="1" kern="0" dirty="0">
                <a:solidFill>
                  <a:sysClr val="windowText" lastClr="000000"/>
                </a:solidFill>
              </a:rPr>
              <a:t> son </a:t>
            </a:r>
            <a:r>
              <a:rPr lang="en-US" sz="3600" b="1" kern="0" dirty="0">
                <a:solidFill>
                  <a:srgbClr val="FF0000"/>
                </a:solidFill>
              </a:rPr>
              <a:t>EXTREMADAMENTE </a:t>
            </a:r>
            <a:r>
              <a:rPr lang="en-US" sz="3600" b="1" kern="0" dirty="0" err="1">
                <a:solidFill>
                  <a:srgbClr val="FF0000"/>
                </a:solidFill>
              </a:rPr>
              <a:t>vulnerables</a:t>
            </a:r>
            <a:r>
              <a:rPr lang="en-US" sz="3600" b="1" kern="0" dirty="0">
                <a:solidFill>
                  <a:sysClr val="windowText" lastClr="000000"/>
                </a:solidFill>
              </a:rPr>
              <a:t> 
</a:t>
            </a:r>
          </a:p>
          <a:p>
            <a:pPr algn="ctr">
              <a:spcAft>
                <a:spcPts val="0"/>
              </a:spcAft>
              <a:defRPr/>
            </a:pPr>
            <a:r>
              <a:rPr lang="en-US" sz="3600" b="1" kern="0" dirty="0">
                <a:solidFill>
                  <a:sysClr val="windowText" lastClr="000000"/>
                </a:solidFill>
              </a:rPr>
              <a:t>Son </a:t>
            </a:r>
            <a:r>
              <a:rPr lang="en-US" sz="3600" b="1" kern="0" dirty="0" err="1">
                <a:solidFill>
                  <a:sysClr val="windowText" lastClr="000000"/>
                </a:solidFill>
              </a:rPr>
              <a:t>vulnerables</a:t>
            </a:r>
            <a:r>
              <a:rPr lang="en-US" sz="3600" b="1" kern="0" dirty="0">
                <a:solidFill>
                  <a:sysClr val="windowText" lastClr="000000"/>
                </a:solidFill>
              </a:rPr>
              <a:t> a:
</a:t>
            </a:r>
          </a:p>
          <a:p>
            <a:pPr algn="ctr">
              <a:spcAft>
                <a:spcPts val="0"/>
              </a:spcAft>
              <a:defRPr/>
            </a:pPr>
            <a:r>
              <a:rPr lang="en-US" sz="3600" b="1" kern="0" dirty="0">
                <a:solidFill>
                  <a:sysClr val="windowText" lastClr="000000"/>
                </a:solidFill>
              </a:rPr>
              <a:t> </a:t>
            </a:r>
            <a:r>
              <a:rPr lang="en-US" sz="3600" b="1" kern="0" dirty="0" err="1">
                <a:solidFill>
                  <a:sysClr val="windowText" lastClr="000000"/>
                </a:solidFill>
              </a:rPr>
              <a:t>Mortalidad</a:t>
            </a:r>
            <a:r>
              <a:rPr lang="en-US" sz="3600" b="1" kern="0" dirty="0">
                <a:solidFill>
                  <a:sysClr val="windowText" lastClr="000000"/>
                </a:solidFill>
              </a:rPr>
              <a:t>
</a:t>
            </a:r>
            <a:r>
              <a:rPr lang="en-US" sz="3600" b="1" kern="0" dirty="0" err="1">
                <a:solidFill>
                  <a:sysClr val="windowText" lastClr="000000"/>
                </a:solidFill>
              </a:rPr>
              <a:t>Enfermedad</a:t>
            </a:r>
            <a:r>
              <a:rPr lang="en-US" sz="3600" b="1" kern="0" dirty="0">
                <a:solidFill>
                  <a:sysClr val="windowText" lastClr="000000"/>
                </a:solidFill>
              </a:rPr>
              <a:t>
</a:t>
            </a:r>
            <a:r>
              <a:rPr lang="en-US" sz="3600" b="1" kern="0" dirty="0" err="1">
                <a:solidFill>
                  <a:sysClr val="windowText" lastClr="000000"/>
                </a:solidFill>
              </a:rPr>
              <a:t>Desnutrición</a:t>
            </a:r>
            <a:r>
              <a:rPr lang="en-US" sz="3600" b="1" kern="0" dirty="0">
                <a:solidFill>
                  <a:sysClr val="windowText" lastClr="000000"/>
                </a:solidFill>
              </a:rPr>
              <a:t>
</a:t>
            </a:r>
            <a:endParaRPr lang="en-US" sz="2400" b="1" kern="0" dirty="0">
              <a:solidFill>
                <a:sysClr val="windowText" lastClr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02994"/>
            <a:ext cx="8707274" cy="787605"/>
          </a:xfrm>
        </p:spPr>
        <p:txBody>
          <a:bodyPr/>
          <a:lstStyle/>
          <a:p>
            <a:r>
              <a:rPr lang="en-GB" sz="2700" b="1" dirty="0"/>
              <a:t>¿Por </a:t>
            </a:r>
            <a:r>
              <a:rPr lang="en-GB" sz="2700" b="1" dirty="0" err="1"/>
              <a:t>qué</a:t>
            </a:r>
            <a:r>
              <a:rPr lang="en-GB" sz="2700" b="1" dirty="0"/>
              <a:t> es tan </a:t>
            </a:r>
            <a:r>
              <a:rPr lang="en-GB" sz="2700" b="1" dirty="0" err="1"/>
              <a:t>importante</a:t>
            </a:r>
            <a:r>
              <a:rPr lang="en-GB" sz="2700" b="1" dirty="0"/>
              <a:t> el </a:t>
            </a:r>
            <a:r>
              <a:rPr lang="en-GB" sz="2700" b="1" dirty="0" err="1"/>
              <a:t>grupo</a:t>
            </a:r>
            <a:r>
              <a:rPr lang="en-GB" sz="2700" b="1" dirty="0"/>
              <a:t> de </a:t>
            </a:r>
            <a:r>
              <a:rPr lang="en-GB" sz="2700" b="1" dirty="0" err="1"/>
              <a:t>edad</a:t>
            </a:r>
            <a:r>
              <a:rPr lang="en-GB" sz="2700" b="1" dirty="0"/>
              <a:t> de 0 a 23 meses?
</a:t>
            </a:r>
          </a:p>
        </p:txBody>
      </p:sp>
      <p:sp>
        <p:nvSpPr>
          <p:cNvPr id="4" name="Rectangle 3"/>
          <p:cNvSpPr/>
          <p:nvPr/>
        </p:nvSpPr>
        <p:spPr>
          <a:xfrm>
            <a:off x="6660232" y="6218403"/>
            <a:ext cx="20162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376104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itle 7"/>
          <p:cNvSpPr txBox="1">
            <a:spLocks/>
          </p:cNvSpPr>
          <p:nvPr/>
        </p:nvSpPr>
        <p:spPr>
          <a:xfrm>
            <a:off x="430678" y="485049"/>
            <a:ext cx="8282643" cy="1348102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500" b="1" i="0" kern="1200">
                <a:solidFill>
                  <a:schemeClr val="tx1"/>
                </a:solidFill>
                <a:latin typeface="Gill Sans Infant Std"/>
                <a:ea typeface="+mj-ea"/>
                <a:cs typeface="Gill Sans Infant Std"/>
              </a:defRPr>
            </a:lvl1pPr>
          </a:lstStyle>
          <a:p>
            <a:pPr algn="ctr"/>
            <a:r>
              <a:rPr lang="en-US" sz="4800" dirty="0" err="1">
                <a:latin typeface="Trade Gothic LT Com Cn" panose="020B0806040303020004"/>
              </a:rPr>
              <a:t>En</a:t>
            </a:r>
            <a:r>
              <a:rPr lang="en-US" sz="4800" dirty="0">
                <a:latin typeface="Trade Gothic LT Com Cn" panose="020B0806040303020004"/>
              </a:rPr>
              <a:t> Honduras:</a:t>
            </a:r>
          </a:p>
        </p:txBody>
      </p:sp>
      <p:grpSp>
        <p:nvGrpSpPr>
          <p:cNvPr id="11" name="Grupo 10"/>
          <p:cNvGrpSpPr/>
          <p:nvPr/>
        </p:nvGrpSpPr>
        <p:grpSpPr>
          <a:xfrm>
            <a:off x="-29544" y="5639007"/>
            <a:ext cx="9144000" cy="1062199"/>
            <a:chOff x="0" y="5795801"/>
            <a:chExt cx="9144000" cy="1062199"/>
          </a:xfrm>
        </p:grpSpPr>
        <p:sp>
          <p:nvSpPr>
            <p:cNvPr id="12" name="Rectángulo 11"/>
            <p:cNvSpPr/>
            <p:nvPr/>
          </p:nvSpPr>
          <p:spPr>
            <a:xfrm>
              <a:off x="0" y="5795801"/>
              <a:ext cx="9144000" cy="10621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dirty="0">
                <a:latin typeface="Gill Sans Infant Std"/>
                <a:cs typeface="Gill Sans Infant Std"/>
              </a:endParaRPr>
            </a:p>
          </p:txBody>
        </p:sp>
        <p:pic>
          <p:nvPicPr>
            <p:cNvPr id="15" name="Imagen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0106" y="6152427"/>
              <a:ext cx="1848048" cy="377318"/>
            </a:xfrm>
            <a:prstGeom prst="rect">
              <a:avLst/>
            </a:prstGeom>
          </p:spPr>
        </p:pic>
      </p:grpSp>
      <p:grpSp>
        <p:nvGrpSpPr>
          <p:cNvPr id="19" name="Grupo 18"/>
          <p:cNvGrpSpPr/>
          <p:nvPr/>
        </p:nvGrpSpPr>
        <p:grpSpPr>
          <a:xfrm>
            <a:off x="3951164" y="1398917"/>
            <a:ext cx="4436201" cy="2859742"/>
            <a:chOff x="3951164" y="1398917"/>
            <a:chExt cx="4436201" cy="2859742"/>
          </a:xfrm>
        </p:grpSpPr>
        <p:sp>
          <p:nvSpPr>
            <p:cNvPr id="20" name="Forma libre 19"/>
            <p:cNvSpPr/>
            <p:nvPr/>
          </p:nvSpPr>
          <p:spPr>
            <a:xfrm>
              <a:off x="6784022" y="1491168"/>
              <a:ext cx="1603343" cy="737998"/>
            </a:xfrm>
            <a:custGeom>
              <a:avLst/>
              <a:gdLst>
                <a:gd name="connsiteX0" fmla="*/ 123002 w 737997"/>
                <a:gd name="connsiteY0" fmla="*/ 0 h 1603342"/>
                <a:gd name="connsiteX1" fmla="*/ 614995 w 737997"/>
                <a:gd name="connsiteY1" fmla="*/ 0 h 1603342"/>
                <a:gd name="connsiteX2" fmla="*/ 737997 w 737997"/>
                <a:gd name="connsiteY2" fmla="*/ 123002 h 1603342"/>
                <a:gd name="connsiteX3" fmla="*/ 737997 w 737997"/>
                <a:gd name="connsiteY3" fmla="*/ 1603342 h 1603342"/>
                <a:gd name="connsiteX4" fmla="*/ 737997 w 737997"/>
                <a:gd name="connsiteY4" fmla="*/ 1603342 h 1603342"/>
                <a:gd name="connsiteX5" fmla="*/ 0 w 737997"/>
                <a:gd name="connsiteY5" fmla="*/ 1603342 h 1603342"/>
                <a:gd name="connsiteX6" fmla="*/ 0 w 737997"/>
                <a:gd name="connsiteY6" fmla="*/ 1603342 h 1603342"/>
                <a:gd name="connsiteX7" fmla="*/ 0 w 737997"/>
                <a:gd name="connsiteY7" fmla="*/ 123002 h 1603342"/>
                <a:gd name="connsiteX8" fmla="*/ 123002 w 737997"/>
                <a:gd name="connsiteY8" fmla="*/ 0 h 160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7997" h="1603342">
                  <a:moveTo>
                    <a:pt x="737997" y="267230"/>
                  </a:moveTo>
                  <a:lnTo>
                    <a:pt x="737997" y="1336112"/>
                  </a:lnTo>
                  <a:cubicBezTo>
                    <a:pt x="737997" y="1483698"/>
                    <a:pt x="712649" y="1603341"/>
                    <a:pt x="681381" y="1603341"/>
                  </a:cubicBezTo>
                  <a:lnTo>
                    <a:pt x="0" y="1603341"/>
                  </a:lnTo>
                  <a:lnTo>
                    <a:pt x="0" y="1603341"/>
                  </a:lnTo>
                  <a:lnTo>
                    <a:pt x="0" y="1"/>
                  </a:lnTo>
                  <a:lnTo>
                    <a:pt x="0" y="1"/>
                  </a:lnTo>
                  <a:lnTo>
                    <a:pt x="681381" y="1"/>
                  </a:lnTo>
                  <a:cubicBezTo>
                    <a:pt x="712649" y="1"/>
                    <a:pt x="737997" y="119644"/>
                    <a:pt x="737997" y="267230"/>
                  </a:cubicBezTo>
                  <a:close/>
                </a:path>
              </a:pathLst>
            </a:custGeom>
          </p:spPr>
          <p:style>
            <a:lnRef idx="2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1" tIns="159851" rIns="283676" bIns="159852" numCol="1" spcCol="1270" anchor="ctr" anchorCtr="0">
              <a:noAutofit/>
            </a:bodyPr>
            <a:lstStyle/>
            <a:p>
              <a:pPr marL="0" lvl="1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s-ES" sz="2400" kern="1200" dirty="0"/>
                <a:t>16.8</a:t>
              </a:r>
            </a:p>
          </p:txBody>
        </p:sp>
        <p:sp>
          <p:nvSpPr>
            <p:cNvPr id="21" name="Forma libre 20"/>
            <p:cNvSpPr/>
            <p:nvPr/>
          </p:nvSpPr>
          <p:spPr>
            <a:xfrm>
              <a:off x="3951164" y="1398917"/>
              <a:ext cx="2832859" cy="922497"/>
            </a:xfrm>
            <a:custGeom>
              <a:avLst/>
              <a:gdLst>
                <a:gd name="connsiteX0" fmla="*/ 0 w 2832859"/>
                <a:gd name="connsiteY0" fmla="*/ 153753 h 922497"/>
                <a:gd name="connsiteX1" fmla="*/ 153753 w 2832859"/>
                <a:gd name="connsiteY1" fmla="*/ 0 h 922497"/>
                <a:gd name="connsiteX2" fmla="*/ 2679106 w 2832859"/>
                <a:gd name="connsiteY2" fmla="*/ 0 h 922497"/>
                <a:gd name="connsiteX3" fmla="*/ 2832859 w 2832859"/>
                <a:gd name="connsiteY3" fmla="*/ 153753 h 922497"/>
                <a:gd name="connsiteX4" fmla="*/ 2832859 w 2832859"/>
                <a:gd name="connsiteY4" fmla="*/ 768744 h 922497"/>
                <a:gd name="connsiteX5" fmla="*/ 2679106 w 2832859"/>
                <a:gd name="connsiteY5" fmla="*/ 922497 h 922497"/>
                <a:gd name="connsiteX6" fmla="*/ 153753 w 2832859"/>
                <a:gd name="connsiteY6" fmla="*/ 922497 h 922497"/>
                <a:gd name="connsiteX7" fmla="*/ 0 w 2832859"/>
                <a:gd name="connsiteY7" fmla="*/ 768744 h 922497"/>
                <a:gd name="connsiteX8" fmla="*/ 0 w 2832859"/>
                <a:gd name="connsiteY8" fmla="*/ 153753 h 92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32859" h="922497">
                  <a:moveTo>
                    <a:pt x="0" y="153753"/>
                  </a:moveTo>
                  <a:cubicBezTo>
                    <a:pt x="0" y="68838"/>
                    <a:pt x="68838" y="0"/>
                    <a:pt x="153753" y="0"/>
                  </a:cubicBezTo>
                  <a:lnTo>
                    <a:pt x="2679106" y="0"/>
                  </a:lnTo>
                  <a:cubicBezTo>
                    <a:pt x="2764021" y="0"/>
                    <a:pt x="2832859" y="68838"/>
                    <a:pt x="2832859" y="153753"/>
                  </a:cubicBezTo>
                  <a:lnTo>
                    <a:pt x="2832859" y="768744"/>
                  </a:lnTo>
                  <a:cubicBezTo>
                    <a:pt x="2832859" y="853659"/>
                    <a:pt x="2764021" y="922497"/>
                    <a:pt x="2679106" y="922497"/>
                  </a:cubicBezTo>
                  <a:lnTo>
                    <a:pt x="153753" y="922497"/>
                  </a:lnTo>
                  <a:cubicBezTo>
                    <a:pt x="68838" y="922497"/>
                    <a:pt x="0" y="853659"/>
                    <a:pt x="0" y="768744"/>
                  </a:cubicBezTo>
                  <a:lnTo>
                    <a:pt x="0" y="15375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6473" tIns="90753" rIns="136473" bIns="90753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2400" dirty="0"/>
                <a:t>Mortalidad</a:t>
              </a:r>
              <a:r>
                <a:rPr lang="es-ES" sz="1200" dirty="0"/>
                <a:t> POR CADA 1.000 NACIDOS VIVOS
</a:t>
              </a:r>
              <a:endParaRPr lang="es-ES" sz="1200" kern="1200" dirty="0"/>
            </a:p>
          </p:txBody>
        </p:sp>
        <p:sp>
          <p:nvSpPr>
            <p:cNvPr id="22" name="Forma libre 21"/>
            <p:cNvSpPr/>
            <p:nvPr/>
          </p:nvSpPr>
          <p:spPr>
            <a:xfrm>
              <a:off x="6784022" y="2459789"/>
              <a:ext cx="1603343" cy="737998"/>
            </a:xfrm>
            <a:custGeom>
              <a:avLst/>
              <a:gdLst>
                <a:gd name="connsiteX0" fmla="*/ 123002 w 737997"/>
                <a:gd name="connsiteY0" fmla="*/ 0 h 1603342"/>
                <a:gd name="connsiteX1" fmla="*/ 614995 w 737997"/>
                <a:gd name="connsiteY1" fmla="*/ 0 h 1603342"/>
                <a:gd name="connsiteX2" fmla="*/ 737997 w 737997"/>
                <a:gd name="connsiteY2" fmla="*/ 123002 h 1603342"/>
                <a:gd name="connsiteX3" fmla="*/ 737997 w 737997"/>
                <a:gd name="connsiteY3" fmla="*/ 1603342 h 1603342"/>
                <a:gd name="connsiteX4" fmla="*/ 737997 w 737997"/>
                <a:gd name="connsiteY4" fmla="*/ 1603342 h 1603342"/>
                <a:gd name="connsiteX5" fmla="*/ 0 w 737997"/>
                <a:gd name="connsiteY5" fmla="*/ 1603342 h 1603342"/>
                <a:gd name="connsiteX6" fmla="*/ 0 w 737997"/>
                <a:gd name="connsiteY6" fmla="*/ 1603342 h 1603342"/>
                <a:gd name="connsiteX7" fmla="*/ 0 w 737997"/>
                <a:gd name="connsiteY7" fmla="*/ 123002 h 1603342"/>
                <a:gd name="connsiteX8" fmla="*/ 123002 w 737997"/>
                <a:gd name="connsiteY8" fmla="*/ 0 h 160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7997" h="1603342">
                  <a:moveTo>
                    <a:pt x="737997" y="267230"/>
                  </a:moveTo>
                  <a:lnTo>
                    <a:pt x="737997" y="1336112"/>
                  </a:lnTo>
                  <a:cubicBezTo>
                    <a:pt x="737997" y="1483698"/>
                    <a:pt x="712649" y="1603341"/>
                    <a:pt x="681381" y="1603341"/>
                  </a:cubicBezTo>
                  <a:lnTo>
                    <a:pt x="0" y="1603341"/>
                  </a:lnTo>
                  <a:lnTo>
                    <a:pt x="0" y="1603341"/>
                  </a:lnTo>
                  <a:lnTo>
                    <a:pt x="0" y="1"/>
                  </a:lnTo>
                  <a:lnTo>
                    <a:pt x="0" y="1"/>
                  </a:lnTo>
                  <a:lnTo>
                    <a:pt x="681381" y="1"/>
                  </a:lnTo>
                  <a:cubicBezTo>
                    <a:pt x="712649" y="1"/>
                    <a:pt x="737997" y="119644"/>
                    <a:pt x="737997" y="267230"/>
                  </a:cubicBezTo>
                  <a:close/>
                </a:path>
              </a:pathLst>
            </a:custGeom>
          </p:spPr>
          <p:style>
            <a:lnRef idx="2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1" tIns="159851" rIns="283676" bIns="159852" numCol="1" spcCol="1270" anchor="ctr" anchorCtr="0">
              <a:noAutofit/>
            </a:bodyPr>
            <a:lstStyle/>
            <a:p>
              <a:pPr marL="0" lvl="1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s-ES" sz="2400" kern="1200" dirty="0"/>
                <a:t>20%</a:t>
              </a:r>
            </a:p>
          </p:txBody>
        </p:sp>
        <p:sp>
          <p:nvSpPr>
            <p:cNvPr id="23" name="Forma libre 22"/>
            <p:cNvSpPr/>
            <p:nvPr/>
          </p:nvSpPr>
          <p:spPr>
            <a:xfrm>
              <a:off x="3951164" y="2367540"/>
              <a:ext cx="2832859" cy="922497"/>
            </a:xfrm>
            <a:custGeom>
              <a:avLst/>
              <a:gdLst>
                <a:gd name="connsiteX0" fmla="*/ 0 w 2832859"/>
                <a:gd name="connsiteY0" fmla="*/ 153753 h 922497"/>
                <a:gd name="connsiteX1" fmla="*/ 153753 w 2832859"/>
                <a:gd name="connsiteY1" fmla="*/ 0 h 922497"/>
                <a:gd name="connsiteX2" fmla="*/ 2679106 w 2832859"/>
                <a:gd name="connsiteY2" fmla="*/ 0 h 922497"/>
                <a:gd name="connsiteX3" fmla="*/ 2832859 w 2832859"/>
                <a:gd name="connsiteY3" fmla="*/ 153753 h 922497"/>
                <a:gd name="connsiteX4" fmla="*/ 2832859 w 2832859"/>
                <a:gd name="connsiteY4" fmla="*/ 768744 h 922497"/>
                <a:gd name="connsiteX5" fmla="*/ 2679106 w 2832859"/>
                <a:gd name="connsiteY5" fmla="*/ 922497 h 922497"/>
                <a:gd name="connsiteX6" fmla="*/ 153753 w 2832859"/>
                <a:gd name="connsiteY6" fmla="*/ 922497 h 922497"/>
                <a:gd name="connsiteX7" fmla="*/ 0 w 2832859"/>
                <a:gd name="connsiteY7" fmla="*/ 768744 h 922497"/>
                <a:gd name="connsiteX8" fmla="*/ 0 w 2832859"/>
                <a:gd name="connsiteY8" fmla="*/ 153753 h 92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32859" h="922497">
                  <a:moveTo>
                    <a:pt x="0" y="153753"/>
                  </a:moveTo>
                  <a:cubicBezTo>
                    <a:pt x="0" y="68838"/>
                    <a:pt x="68838" y="0"/>
                    <a:pt x="153753" y="0"/>
                  </a:cubicBezTo>
                  <a:lnTo>
                    <a:pt x="2679106" y="0"/>
                  </a:lnTo>
                  <a:cubicBezTo>
                    <a:pt x="2764021" y="0"/>
                    <a:pt x="2832859" y="68838"/>
                    <a:pt x="2832859" y="153753"/>
                  </a:cubicBezTo>
                  <a:lnTo>
                    <a:pt x="2832859" y="768744"/>
                  </a:lnTo>
                  <a:cubicBezTo>
                    <a:pt x="2832859" y="853659"/>
                    <a:pt x="2764021" y="922497"/>
                    <a:pt x="2679106" y="922497"/>
                  </a:cubicBezTo>
                  <a:lnTo>
                    <a:pt x="153753" y="922497"/>
                  </a:lnTo>
                  <a:cubicBezTo>
                    <a:pt x="68838" y="922497"/>
                    <a:pt x="0" y="853659"/>
                    <a:pt x="0" y="768744"/>
                  </a:cubicBezTo>
                  <a:lnTo>
                    <a:pt x="0" y="15375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6473" tIns="90753" rIns="136473" bIns="90753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ES" sz="2400" kern="1200" dirty="0"/>
            </a:p>
          </p:txBody>
        </p:sp>
        <p:sp>
          <p:nvSpPr>
            <p:cNvPr id="24" name="Forma libre 23"/>
            <p:cNvSpPr/>
            <p:nvPr/>
          </p:nvSpPr>
          <p:spPr>
            <a:xfrm>
              <a:off x="6784022" y="3428411"/>
              <a:ext cx="1603343" cy="737998"/>
            </a:xfrm>
            <a:custGeom>
              <a:avLst/>
              <a:gdLst>
                <a:gd name="connsiteX0" fmla="*/ 123002 w 737997"/>
                <a:gd name="connsiteY0" fmla="*/ 0 h 1603342"/>
                <a:gd name="connsiteX1" fmla="*/ 614995 w 737997"/>
                <a:gd name="connsiteY1" fmla="*/ 0 h 1603342"/>
                <a:gd name="connsiteX2" fmla="*/ 737997 w 737997"/>
                <a:gd name="connsiteY2" fmla="*/ 123002 h 1603342"/>
                <a:gd name="connsiteX3" fmla="*/ 737997 w 737997"/>
                <a:gd name="connsiteY3" fmla="*/ 1603342 h 1603342"/>
                <a:gd name="connsiteX4" fmla="*/ 737997 w 737997"/>
                <a:gd name="connsiteY4" fmla="*/ 1603342 h 1603342"/>
                <a:gd name="connsiteX5" fmla="*/ 0 w 737997"/>
                <a:gd name="connsiteY5" fmla="*/ 1603342 h 1603342"/>
                <a:gd name="connsiteX6" fmla="*/ 0 w 737997"/>
                <a:gd name="connsiteY6" fmla="*/ 1603342 h 1603342"/>
                <a:gd name="connsiteX7" fmla="*/ 0 w 737997"/>
                <a:gd name="connsiteY7" fmla="*/ 123002 h 1603342"/>
                <a:gd name="connsiteX8" fmla="*/ 123002 w 737997"/>
                <a:gd name="connsiteY8" fmla="*/ 0 h 160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7997" h="1603342">
                  <a:moveTo>
                    <a:pt x="737997" y="267230"/>
                  </a:moveTo>
                  <a:lnTo>
                    <a:pt x="737997" y="1336112"/>
                  </a:lnTo>
                  <a:cubicBezTo>
                    <a:pt x="737997" y="1483698"/>
                    <a:pt x="712649" y="1603341"/>
                    <a:pt x="681381" y="1603341"/>
                  </a:cubicBezTo>
                  <a:lnTo>
                    <a:pt x="0" y="1603341"/>
                  </a:lnTo>
                  <a:lnTo>
                    <a:pt x="0" y="1603341"/>
                  </a:lnTo>
                  <a:lnTo>
                    <a:pt x="0" y="1"/>
                  </a:lnTo>
                  <a:lnTo>
                    <a:pt x="0" y="1"/>
                  </a:lnTo>
                  <a:lnTo>
                    <a:pt x="681381" y="1"/>
                  </a:lnTo>
                  <a:cubicBezTo>
                    <a:pt x="712649" y="1"/>
                    <a:pt x="737997" y="119644"/>
                    <a:pt x="737997" y="267230"/>
                  </a:cubicBezTo>
                  <a:close/>
                </a:path>
              </a:pathLst>
            </a:custGeom>
          </p:spPr>
          <p:style>
            <a:lnRef idx="2">
              <a:schemeClr val="accent4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1" tIns="159851" rIns="283676" bIns="159852" numCol="1" spcCol="1270" anchor="ctr" anchorCtr="0">
              <a:noAutofit/>
            </a:bodyPr>
            <a:lstStyle/>
            <a:p>
              <a:pPr marL="0" lvl="1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s-ES" sz="2400" dirty="0"/>
                <a:t>1,4%</a:t>
              </a:r>
            </a:p>
          </p:txBody>
        </p:sp>
        <p:sp>
          <p:nvSpPr>
            <p:cNvPr id="25" name="Forma libre 24"/>
            <p:cNvSpPr/>
            <p:nvPr/>
          </p:nvSpPr>
          <p:spPr>
            <a:xfrm>
              <a:off x="3951164" y="3336162"/>
              <a:ext cx="2832859" cy="922497"/>
            </a:xfrm>
            <a:custGeom>
              <a:avLst/>
              <a:gdLst>
                <a:gd name="connsiteX0" fmla="*/ 0 w 2832859"/>
                <a:gd name="connsiteY0" fmla="*/ 153753 h 922497"/>
                <a:gd name="connsiteX1" fmla="*/ 153753 w 2832859"/>
                <a:gd name="connsiteY1" fmla="*/ 0 h 922497"/>
                <a:gd name="connsiteX2" fmla="*/ 2679106 w 2832859"/>
                <a:gd name="connsiteY2" fmla="*/ 0 h 922497"/>
                <a:gd name="connsiteX3" fmla="*/ 2832859 w 2832859"/>
                <a:gd name="connsiteY3" fmla="*/ 153753 h 922497"/>
                <a:gd name="connsiteX4" fmla="*/ 2832859 w 2832859"/>
                <a:gd name="connsiteY4" fmla="*/ 768744 h 922497"/>
                <a:gd name="connsiteX5" fmla="*/ 2679106 w 2832859"/>
                <a:gd name="connsiteY5" fmla="*/ 922497 h 922497"/>
                <a:gd name="connsiteX6" fmla="*/ 153753 w 2832859"/>
                <a:gd name="connsiteY6" fmla="*/ 922497 h 922497"/>
                <a:gd name="connsiteX7" fmla="*/ 0 w 2832859"/>
                <a:gd name="connsiteY7" fmla="*/ 768744 h 922497"/>
                <a:gd name="connsiteX8" fmla="*/ 0 w 2832859"/>
                <a:gd name="connsiteY8" fmla="*/ 153753 h 92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32859" h="922497">
                  <a:moveTo>
                    <a:pt x="0" y="153753"/>
                  </a:moveTo>
                  <a:cubicBezTo>
                    <a:pt x="0" y="68838"/>
                    <a:pt x="68838" y="0"/>
                    <a:pt x="153753" y="0"/>
                  </a:cubicBezTo>
                  <a:lnTo>
                    <a:pt x="2679106" y="0"/>
                  </a:lnTo>
                  <a:cubicBezTo>
                    <a:pt x="2764021" y="0"/>
                    <a:pt x="2832859" y="68838"/>
                    <a:pt x="2832859" y="153753"/>
                  </a:cubicBezTo>
                  <a:lnTo>
                    <a:pt x="2832859" y="768744"/>
                  </a:lnTo>
                  <a:cubicBezTo>
                    <a:pt x="2832859" y="853659"/>
                    <a:pt x="2764021" y="922497"/>
                    <a:pt x="2679106" y="922497"/>
                  </a:cubicBezTo>
                  <a:lnTo>
                    <a:pt x="153753" y="922497"/>
                  </a:lnTo>
                  <a:cubicBezTo>
                    <a:pt x="68838" y="922497"/>
                    <a:pt x="0" y="853659"/>
                    <a:pt x="0" y="768744"/>
                  </a:cubicBezTo>
                  <a:lnTo>
                    <a:pt x="0" y="15375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6473" tIns="90753" rIns="136473" bIns="90753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2400" dirty="0"/>
                <a:t>Desnutrición aguda</a:t>
              </a:r>
            </a:p>
          </p:txBody>
        </p:sp>
      </p:grp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5323029" y="4474208"/>
            <a:ext cx="106952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>
              <a:defRPr/>
            </a:pPr>
            <a:r>
              <a:rPr lang="en-GB" altLang="en-US" sz="1000" i="1" dirty="0">
                <a:latin typeface="Gill Sans Infant MT" panose="020B0502020104020203" pitchFamily="34" charset="0"/>
              </a:rPr>
              <a:t>UNICEF Child Info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35446D2-2922-E44F-BF38-983202007C37}"/>
              </a:ext>
            </a:extLst>
          </p:cNvPr>
          <p:cNvPicPr>
            <a:picLocks noChangeAspect="1"/>
          </p:cNvPicPr>
          <p:nvPr/>
        </p:nvPicPr>
        <p:blipFill>
          <a:blip r:embed="rId4">
            <a:grayscl/>
          </a:blip>
          <a:stretch>
            <a:fillRect/>
          </a:stretch>
        </p:blipFill>
        <p:spPr>
          <a:xfrm>
            <a:off x="74341" y="2115043"/>
            <a:ext cx="3906880" cy="2289157"/>
          </a:xfrm>
          <a:prstGeom prst="rect">
            <a:avLst/>
          </a:prstGeom>
          <a:noFill/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C7BC280-E6AC-1E47-8929-61A6B99F46E3}"/>
              </a:ext>
            </a:extLst>
          </p:cNvPr>
          <p:cNvSpPr/>
          <p:nvPr/>
        </p:nvSpPr>
        <p:spPr>
          <a:xfrm>
            <a:off x="4193053" y="2645401"/>
            <a:ext cx="2133919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2400" dirty="0">
                <a:solidFill>
                  <a:schemeClr val="lt1"/>
                </a:solidFill>
              </a:rPr>
              <a:t>Retraso en talla</a:t>
            </a:r>
          </a:p>
        </p:txBody>
      </p:sp>
    </p:spTree>
    <p:extLst>
      <p:ext uri="{BB962C8B-B14F-4D97-AF65-F5344CB8AC3E}">
        <p14:creationId xmlns:p14="http://schemas.microsoft.com/office/powerpoint/2010/main" val="2531528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042" name="Group 4"/>
          <p:cNvGrpSpPr>
            <a:grpSpLocks/>
          </p:cNvGrpSpPr>
          <p:nvPr/>
        </p:nvGrpSpPr>
        <p:grpSpPr bwMode="auto">
          <a:xfrm>
            <a:off x="828100" y="1268761"/>
            <a:ext cx="7808767" cy="4589172"/>
            <a:chOff x="1565409" y="2346336"/>
            <a:chExt cx="7128168" cy="3586377"/>
          </a:xfrm>
        </p:grpSpPr>
        <p:pic>
          <p:nvPicPr>
            <p:cNvPr id="87046" name="Picture 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5786" y="2346336"/>
              <a:ext cx="6459538" cy="3079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163" name="Rectangle 9"/>
            <p:cNvSpPr>
              <a:spLocks noChangeArrowheads="1"/>
            </p:cNvSpPr>
            <p:nvPr/>
          </p:nvSpPr>
          <p:spPr bwMode="auto">
            <a:xfrm rot="16200000">
              <a:off x="587618" y="3745438"/>
              <a:ext cx="2264628" cy="309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r>
                <a:rPr lang="en-GB" altLang="en-US" sz="1600" b="1" dirty="0" err="1">
                  <a:latin typeface="+mj-lt"/>
                </a:rPr>
                <a:t>Muertes</a:t>
              </a:r>
              <a:r>
                <a:rPr lang="en-GB" altLang="en-US" sz="1600" b="1" dirty="0">
                  <a:latin typeface="+mj-lt"/>
                </a:rPr>
                <a:t> </a:t>
              </a:r>
              <a:r>
                <a:rPr lang="en-GB" altLang="en-US" sz="1600" b="1" dirty="0" err="1">
                  <a:latin typeface="+mj-lt"/>
                </a:rPr>
                <a:t>en</a:t>
              </a:r>
              <a:r>
                <a:rPr lang="en-GB" altLang="en-US" sz="1600" b="1" dirty="0">
                  <a:latin typeface="+mj-lt"/>
                </a:rPr>
                <a:t> % de admisiones</a:t>
              </a:r>
            </a:p>
          </p:txBody>
        </p:sp>
        <p:sp>
          <p:nvSpPr>
            <p:cNvPr id="92164" name="Rectangle 10"/>
            <p:cNvSpPr>
              <a:spLocks noChangeArrowheads="1"/>
            </p:cNvSpPr>
            <p:nvPr/>
          </p:nvSpPr>
          <p:spPr bwMode="auto">
            <a:xfrm>
              <a:off x="4574095" y="5404541"/>
              <a:ext cx="1350907" cy="264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r>
                <a:rPr lang="en-GB" altLang="en-US" sz="1600" b="1" dirty="0">
                  <a:latin typeface="+mj-lt"/>
                </a:rPr>
                <a:t>Edad (meses)</a:t>
              </a:r>
            </a:p>
          </p:txBody>
        </p:sp>
        <p:sp>
          <p:nvSpPr>
            <p:cNvPr id="92165" name="Rectangle 11"/>
            <p:cNvSpPr>
              <a:spLocks noChangeArrowheads="1"/>
            </p:cNvSpPr>
            <p:nvPr/>
          </p:nvSpPr>
          <p:spPr bwMode="auto">
            <a:xfrm>
              <a:off x="2683561" y="5740295"/>
              <a:ext cx="6010016" cy="192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r>
                <a:rPr lang="en-GB" altLang="en-US" sz="1000" i="1" dirty="0">
                  <a:latin typeface="+mj-lt"/>
                </a:rPr>
                <a:t>Golden M. Comment on including infants in nutrition surveys: experiences of ACF in Kabul City. Intercambio de campo 2000;9:16-17</a:t>
              </a:r>
            </a:p>
          </p:txBody>
        </p:sp>
      </p:grp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24634" y="401820"/>
            <a:ext cx="8282640" cy="506900"/>
          </a:xfrm>
          <a:solidFill>
            <a:schemeClr val="bg1"/>
          </a:solidFill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3600" dirty="0" err="1">
                <a:latin typeface="Trade Gothic LT Com Cn"/>
              </a:rPr>
              <a:t>En</a:t>
            </a:r>
            <a:r>
              <a:rPr lang="en-GB" sz="3600" dirty="0">
                <a:latin typeface="Trade Gothic LT Com Cn"/>
              </a:rPr>
              <a:t> el </a:t>
            </a:r>
            <a:r>
              <a:rPr lang="en-GB" sz="3600" dirty="0" err="1">
                <a:latin typeface="Trade Gothic LT Com Cn"/>
              </a:rPr>
              <a:t>mundo</a:t>
            </a:r>
            <a:r>
              <a:rPr lang="en-GB" sz="3600" dirty="0">
                <a:latin typeface="Trade Gothic LT Com Cn"/>
              </a:rPr>
              <a:t> </a:t>
            </a:r>
            <a:r>
              <a:rPr lang="en-GB" sz="3600" dirty="0" err="1">
                <a:latin typeface="Trade Gothic LT Com Cn"/>
              </a:rPr>
              <a:t>mortalidad</a:t>
            </a:r>
            <a:r>
              <a:rPr lang="en-GB" sz="3600" dirty="0">
                <a:latin typeface="Trade Gothic LT Com Cn"/>
              </a:rPr>
              <a:t> es MÁS ALTA para los MÁS PEQUEÑOS</a:t>
            </a:r>
            <a:endParaRPr lang="fr-FR" sz="3600" dirty="0">
              <a:latin typeface="Trade Gothic LT Com Cn"/>
            </a:endParaRPr>
          </a:p>
        </p:txBody>
      </p:sp>
      <p:grpSp>
        <p:nvGrpSpPr>
          <p:cNvPr id="10" name="Grupo 9"/>
          <p:cNvGrpSpPr/>
          <p:nvPr/>
        </p:nvGrpSpPr>
        <p:grpSpPr>
          <a:xfrm>
            <a:off x="-22575" y="5520631"/>
            <a:ext cx="9144000" cy="1062199"/>
            <a:chOff x="0" y="5795801"/>
            <a:chExt cx="9144000" cy="1062199"/>
          </a:xfrm>
        </p:grpSpPr>
        <p:sp>
          <p:nvSpPr>
            <p:cNvPr id="11" name="Rectángulo 10"/>
            <p:cNvSpPr/>
            <p:nvPr/>
          </p:nvSpPr>
          <p:spPr>
            <a:xfrm>
              <a:off x="0" y="5795801"/>
              <a:ext cx="9144000" cy="10621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dirty="0">
                <a:latin typeface="Gill Sans Infant Std"/>
                <a:cs typeface="Gill Sans Infant Std"/>
              </a:endParaRPr>
            </a:p>
          </p:txBody>
        </p:sp>
        <p:pic>
          <p:nvPicPr>
            <p:cNvPr id="15" name="Imagen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0106" y="6152427"/>
              <a:ext cx="1848048" cy="377318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57AA64F-13A5-CC44-8642-88D18FC0BA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25022" y="6441019"/>
            <a:ext cx="382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000" b="0" i="0" kern="1200">
                <a:solidFill>
                  <a:schemeClr val="tx1"/>
                </a:solidFill>
                <a:latin typeface="Gill Sans Infant Std"/>
                <a:ea typeface="+mn-ea"/>
                <a:cs typeface="Gill Sans Infant Std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Amend presentation name in Footer and Apply to All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FE2000-0DFB-4D44-B49F-0C89D57CEC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30310" y="6441019"/>
            <a:ext cx="773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00" b="0" i="0" kern="1200">
                <a:solidFill>
                  <a:schemeClr val="tx1"/>
                </a:solidFill>
                <a:latin typeface="Gill Sans Infant Std"/>
                <a:ea typeface="+mn-ea"/>
                <a:cs typeface="Gill Sans Infant Std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3FDE51E-0052-334C-A4B2-C567FE9F326F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FB2B0CB-AF80-A047-A776-DF44456839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¿Sabes las </a:t>
            </a:r>
            <a:r>
              <a:rPr lang="es-ES_tradnl" dirty="0"/>
              <a:t>recomendaciones por ALNP</a:t>
            </a:r>
            <a:r>
              <a:rPr lang="en-US" dirty="0"/>
              <a:t>?</a:t>
            </a:r>
          </a:p>
        </p:txBody>
      </p:sp>
      <p:pic>
        <p:nvPicPr>
          <p:cNvPr id="8" name="Imagen 4">
            <a:extLst>
              <a:ext uri="{FF2B5EF4-FFF2-40B4-BE49-F238E27FC236}">
                <a16:creationId xmlns:a16="http://schemas.microsoft.com/office/drawing/2014/main" id="{DD2BB3B3-628B-0948-B906-B140695D9D2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85" t="3073" r="6697" b="21635"/>
          <a:stretch/>
        </p:blipFill>
        <p:spPr>
          <a:xfrm>
            <a:off x="107504" y="1412776"/>
            <a:ext cx="3195861" cy="423235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BDA8B88-7B78-7B48-9F2F-BBD49EEFDE1F}"/>
              </a:ext>
            </a:extLst>
          </p:cNvPr>
          <p:cNvSpPr txBox="1"/>
          <p:nvPr/>
        </p:nvSpPr>
        <p:spPr>
          <a:xfrm>
            <a:off x="3563888" y="1412776"/>
            <a:ext cx="5143518" cy="27699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>
                <a:latin typeface="Gill Sans Infant Std"/>
                <a:cs typeface="Gill Sans Infant Std"/>
              </a:rPr>
              <a:t>¿</a:t>
            </a:r>
            <a:r>
              <a:rPr lang="en-US" sz="2000" dirty="0" err="1">
                <a:latin typeface="Gill Sans Infant Std"/>
                <a:cs typeface="Gill Sans Infant Std"/>
              </a:rPr>
              <a:t>Cuáles</a:t>
            </a:r>
            <a:r>
              <a:rPr lang="en-US" sz="2000" dirty="0">
                <a:latin typeface="Gill Sans Infant Std"/>
                <a:cs typeface="Gill Sans Infant Std"/>
              </a:rPr>
              <a:t> son las </a:t>
            </a:r>
            <a:r>
              <a:rPr lang="en-US" sz="2000" dirty="0" err="1">
                <a:latin typeface="Gill Sans Infant Std"/>
                <a:cs typeface="Gill Sans Infant Std"/>
              </a:rPr>
              <a:t>recomendaciones</a:t>
            </a:r>
            <a:r>
              <a:rPr lang="en-US" sz="2000" dirty="0">
                <a:latin typeface="Gill Sans Infant Std"/>
                <a:cs typeface="Gill Sans Infant Std"/>
              </a:rPr>
              <a:t> para la </a:t>
            </a:r>
            <a:r>
              <a:rPr lang="en-US" sz="2000" dirty="0" err="1">
                <a:latin typeface="Gill Sans Infant Std"/>
                <a:cs typeface="Gill Sans Infant Std"/>
              </a:rPr>
              <a:t>alimentación</a:t>
            </a:r>
            <a:r>
              <a:rPr lang="en-US" sz="2000" dirty="0">
                <a:latin typeface="Gill Sans Infant Std"/>
                <a:cs typeface="Gill Sans Infant Std"/>
              </a:rPr>
              <a:t> de un </a:t>
            </a:r>
            <a:r>
              <a:rPr lang="en-US" sz="2000" dirty="0" err="1">
                <a:latin typeface="Gill Sans Infant Std"/>
                <a:cs typeface="Gill Sans Infant Std"/>
              </a:rPr>
              <a:t>bebé</a:t>
            </a:r>
            <a:r>
              <a:rPr lang="en-US" sz="2000" dirty="0">
                <a:latin typeface="Gill Sans Infant Std"/>
                <a:cs typeface="Gill Sans Infant Std"/>
              </a:rPr>
              <a:t> </a:t>
            </a:r>
            <a:r>
              <a:rPr lang="en-US" sz="2000" dirty="0" err="1">
                <a:latin typeface="Gill Sans Infant Std"/>
                <a:cs typeface="Gill Sans Infant Std"/>
              </a:rPr>
              <a:t>durante</a:t>
            </a:r>
            <a:r>
              <a:rPr lang="en-US" sz="2000" dirty="0">
                <a:latin typeface="Gill Sans Infant Std"/>
                <a:cs typeface="Gill Sans Infant Std"/>
              </a:rPr>
              <a:t> los </a:t>
            </a:r>
            <a:r>
              <a:rPr lang="en-US" sz="2000" dirty="0" err="1">
                <a:latin typeface="Gill Sans Infant Std"/>
                <a:cs typeface="Gill Sans Infant Std"/>
              </a:rPr>
              <a:t>primeros</a:t>
            </a:r>
            <a:r>
              <a:rPr lang="en-US" sz="2000" dirty="0">
                <a:latin typeface="Gill Sans Infant Std"/>
                <a:cs typeface="Gill Sans Infant Std"/>
              </a:rPr>
              <a:t> 6 meses de </a:t>
            </a:r>
            <a:r>
              <a:rPr lang="en-US" sz="2000" dirty="0" err="1">
                <a:latin typeface="Gill Sans Infant Std"/>
                <a:cs typeface="Gill Sans Infant Std"/>
              </a:rPr>
              <a:t>vida</a:t>
            </a:r>
            <a:r>
              <a:rPr lang="en-US" sz="2000" dirty="0">
                <a:latin typeface="Gill Sans Infant Std"/>
                <a:cs typeface="Gill Sans Infant Std"/>
              </a:rPr>
              <a:t>?</a:t>
            </a:r>
          </a:p>
          <a:p>
            <a:endParaRPr lang="en-US" sz="1500" dirty="0">
              <a:latin typeface="Gill Sans Infant Std"/>
              <a:cs typeface="Gill Sans Infant Std"/>
            </a:endParaRPr>
          </a:p>
          <a:p>
            <a:endParaRPr lang="en-US" sz="1500" dirty="0">
              <a:latin typeface="Gill Sans Infant Std"/>
              <a:cs typeface="Gill Sans Infant Std"/>
            </a:endParaRPr>
          </a:p>
          <a:p>
            <a:endParaRPr lang="en-US" sz="1500" dirty="0">
              <a:latin typeface="Gill Sans Infant Std"/>
              <a:cs typeface="Gill Sans Infant Std"/>
            </a:endParaRPr>
          </a:p>
          <a:p>
            <a:r>
              <a:rPr lang="en-US" sz="1500" dirty="0">
                <a:latin typeface="Gill Sans Infant Std"/>
                <a:cs typeface="Gill Sans Infant Std"/>
              </a:rPr>
              <a:t>¿</a:t>
            </a:r>
            <a:r>
              <a:rPr lang="en-US" sz="1500" dirty="0" err="1">
                <a:latin typeface="Gill Sans Infant Std"/>
                <a:cs typeface="Gill Sans Infant Std"/>
              </a:rPr>
              <a:t>Despues</a:t>
            </a:r>
            <a:r>
              <a:rPr lang="en-US" sz="1500" dirty="0">
                <a:latin typeface="Gill Sans Infant Std"/>
                <a:cs typeface="Gill Sans Infant Std"/>
              </a:rPr>
              <a:t> de 6 meses?</a:t>
            </a:r>
          </a:p>
          <a:p>
            <a:endParaRPr lang="en-US" sz="1500" dirty="0">
              <a:latin typeface="Gill Sans Infant Std"/>
              <a:cs typeface="Gill Sans Infant Std"/>
            </a:endParaRPr>
          </a:p>
          <a:p>
            <a:endParaRPr lang="en-US" sz="1500" dirty="0">
              <a:latin typeface="Gill Sans Infant Std"/>
              <a:cs typeface="Gill Sans Infant Std"/>
            </a:endParaRPr>
          </a:p>
          <a:p>
            <a:endParaRPr lang="en-US" sz="1500" dirty="0">
              <a:latin typeface="Gill Sans Infant Std"/>
              <a:cs typeface="Gill Sans Infant Std"/>
            </a:endParaRPr>
          </a:p>
          <a:p>
            <a:endParaRPr lang="en-US" sz="1500" dirty="0">
              <a:latin typeface="Gill Sans Infant Std"/>
              <a:cs typeface="Gill Sans Infant Std"/>
            </a:endParaRPr>
          </a:p>
        </p:txBody>
      </p:sp>
    </p:spTree>
    <p:extLst>
      <p:ext uri="{BB962C8B-B14F-4D97-AF65-F5344CB8AC3E}">
        <p14:creationId xmlns:p14="http://schemas.microsoft.com/office/powerpoint/2010/main" val="37082204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ángulo 14"/>
          <p:cNvSpPr/>
          <p:nvPr/>
        </p:nvSpPr>
        <p:spPr>
          <a:xfrm>
            <a:off x="467544" y="271194"/>
            <a:ext cx="2448272" cy="7095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latin typeface="Gill Sans Infant Std"/>
              <a:cs typeface="Gill Sans Infant Std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C17ED610-20FE-4EA6-BCE9-C120F398F2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512" y="1484784"/>
            <a:ext cx="9180512" cy="4176720"/>
          </a:xfrm>
          <a:prstGeom prst="rect">
            <a:avLst/>
          </a:prstGeom>
        </p:spPr>
      </p:pic>
      <p:sp>
        <p:nvSpPr>
          <p:cNvPr id="7" name="Title 7">
            <a:extLst>
              <a:ext uri="{FF2B5EF4-FFF2-40B4-BE49-F238E27FC236}">
                <a16:creationId xmlns:a16="http://schemas.microsoft.com/office/drawing/2014/main" id="{71E1A484-1E4F-495C-8CEC-2F17ACBDB935}"/>
              </a:ext>
            </a:extLst>
          </p:cNvPr>
          <p:cNvSpPr txBox="1">
            <a:spLocks/>
          </p:cNvSpPr>
          <p:nvPr/>
        </p:nvSpPr>
        <p:spPr>
          <a:xfrm>
            <a:off x="466837" y="548680"/>
            <a:ext cx="8282643" cy="530405"/>
          </a:xfrm>
          <a:prstGeom prst="rect">
            <a:avLst/>
          </a:prstGeom>
        </p:spPr>
        <p:txBody>
          <a:bodyPr vert="horz" lIns="0" tIns="0" rIns="0" bIns="0" rtlCol="0" anchor="t">
            <a:normAutofit fontScale="92500"/>
          </a:bodyPr>
          <a:lstStyle>
            <a:lvl1pPr algn="l" defTabSz="4572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sz="4800" b="0" i="0" kern="1200" cap="none">
                <a:solidFill>
                  <a:schemeClr val="tx1"/>
                </a:solidFill>
                <a:latin typeface="Trade Gothic LT Com Cn" panose="020B0806040303020004" pitchFamily="34" charset="0"/>
                <a:ea typeface="+mj-ea"/>
                <a:cs typeface="Trade Gothic LT Com Cn" panose="020B0806040303020004" pitchFamily="34" charset="0"/>
              </a:defRPr>
            </a:lvl1pPr>
          </a:lstStyle>
          <a:p>
            <a:pPr algn="ctr"/>
            <a:r>
              <a:rPr lang="en-US" sz="3600" b="1" dirty="0" err="1">
                <a:latin typeface="Trade Gothic LT Com Cn" panose="020B0806040303020004"/>
              </a:rPr>
              <a:t>Alimentación</a:t>
            </a:r>
            <a:r>
              <a:rPr lang="en-US" sz="3600" b="1" dirty="0">
                <a:latin typeface="Trade Gothic LT Com Cn" panose="020B0806040303020004"/>
              </a:rPr>
              <a:t> de </a:t>
            </a:r>
            <a:r>
              <a:rPr lang="en-US" sz="3600" b="1" dirty="0" err="1">
                <a:latin typeface="Trade Gothic LT Com Cn" panose="020B0806040303020004"/>
              </a:rPr>
              <a:t>niños</a:t>
            </a:r>
            <a:r>
              <a:rPr lang="en-US" sz="3600" b="1" dirty="0">
                <a:latin typeface="Trade Gothic LT Com Cn" panose="020B0806040303020004"/>
              </a:rPr>
              <a:t> y </a:t>
            </a:r>
            <a:r>
              <a:rPr lang="en-US" sz="3600" b="1" dirty="0" err="1">
                <a:latin typeface="Trade Gothic LT Com Cn" panose="020B0806040303020004"/>
              </a:rPr>
              <a:t>niñas</a:t>
            </a:r>
            <a:r>
              <a:rPr lang="en-US" sz="3600" b="1" dirty="0">
                <a:latin typeface="Trade Gothic LT Com Cn" panose="020B0806040303020004"/>
              </a:rPr>
              <a:t> de 0 a 24 </a:t>
            </a:r>
            <a:r>
              <a:rPr lang="en-US" sz="3600" b="1" dirty="0" err="1">
                <a:latin typeface="Trade Gothic LT Com Cn" panose="020B0806040303020004"/>
              </a:rPr>
              <a:t>meses</a:t>
            </a:r>
            <a:endParaRPr lang="en-US" sz="3600" b="1" dirty="0">
              <a:latin typeface="Trade Gothic LT Com Cn" panose="020B0806040303020004"/>
            </a:endParaRPr>
          </a:p>
        </p:txBody>
      </p:sp>
      <p:grpSp>
        <p:nvGrpSpPr>
          <p:cNvPr id="8" name="Grupo 7"/>
          <p:cNvGrpSpPr/>
          <p:nvPr/>
        </p:nvGrpSpPr>
        <p:grpSpPr>
          <a:xfrm>
            <a:off x="0" y="5795801"/>
            <a:ext cx="9144000" cy="1062199"/>
            <a:chOff x="0" y="5795801"/>
            <a:chExt cx="9144000" cy="1062199"/>
          </a:xfrm>
        </p:grpSpPr>
        <p:sp>
          <p:nvSpPr>
            <p:cNvPr id="9" name="Rectángulo 8"/>
            <p:cNvSpPr/>
            <p:nvPr/>
          </p:nvSpPr>
          <p:spPr>
            <a:xfrm>
              <a:off x="0" y="5795801"/>
              <a:ext cx="9144000" cy="10621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dirty="0">
                <a:latin typeface="Gill Sans Infant Std"/>
                <a:cs typeface="Gill Sans Infant Std"/>
              </a:endParaRPr>
            </a:p>
          </p:txBody>
        </p:sp>
        <p:pic>
          <p:nvPicPr>
            <p:cNvPr id="12" name="Imagen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0106" y="6152427"/>
              <a:ext cx="1848048" cy="37731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220626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itle 7"/>
          <p:cNvSpPr txBox="1">
            <a:spLocks/>
          </p:cNvSpPr>
          <p:nvPr/>
        </p:nvSpPr>
        <p:spPr>
          <a:xfrm>
            <a:off x="430678" y="485049"/>
            <a:ext cx="8282643" cy="1348102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500" b="1" i="0" kern="1200">
                <a:solidFill>
                  <a:schemeClr val="tx1"/>
                </a:solidFill>
                <a:latin typeface="Gill Sans Infant Std"/>
                <a:ea typeface="+mj-ea"/>
                <a:cs typeface="Gill Sans Infant Std"/>
              </a:defRPr>
            </a:lvl1pPr>
          </a:lstStyle>
          <a:p>
            <a:pPr algn="ctr"/>
            <a:r>
              <a:rPr lang="en-US" sz="4800" dirty="0" err="1">
                <a:latin typeface="Trade Gothic LT Com Cn" panose="020B0806040303020004"/>
              </a:rPr>
              <a:t>En</a:t>
            </a:r>
            <a:r>
              <a:rPr lang="en-US" sz="4800" dirty="0">
                <a:latin typeface="Trade Gothic LT Com Cn" panose="020B0806040303020004"/>
              </a:rPr>
              <a:t> Honduras:</a:t>
            </a:r>
          </a:p>
        </p:txBody>
      </p:sp>
      <p:grpSp>
        <p:nvGrpSpPr>
          <p:cNvPr id="11" name="Grupo 10"/>
          <p:cNvGrpSpPr/>
          <p:nvPr/>
        </p:nvGrpSpPr>
        <p:grpSpPr>
          <a:xfrm>
            <a:off x="-29544" y="5639007"/>
            <a:ext cx="9144000" cy="1062199"/>
            <a:chOff x="0" y="5795801"/>
            <a:chExt cx="9144000" cy="1062199"/>
          </a:xfrm>
        </p:grpSpPr>
        <p:sp>
          <p:nvSpPr>
            <p:cNvPr id="12" name="Rectángulo 11"/>
            <p:cNvSpPr/>
            <p:nvPr/>
          </p:nvSpPr>
          <p:spPr>
            <a:xfrm>
              <a:off x="0" y="5795801"/>
              <a:ext cx="9144000" cy="10621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dirty="0">
                <a:latin typeface="Gill Sans Infant Std"/>
                <a:cs typeface="Gill Sans Infant Std"/>
              </a:endParaRPr>
            </a:p>
          </p:txBody>
        </p:sp>
        <p:pic>
          <p:nvPicPr>
            <p:cNvPr id="15" name="Imagen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0106" y="6152427"/>
              <a:ext cx="1848048" cy="377318"/>
            </a:xfrm>
            <a:prstGeom prst="rect">
              <a:avLst/>
            </a:prstGeom>
          </p:spPr>
        </p:pic>
      </p:grpSp>
      <p:grpSp>
        <p:nvGrpSpPr>
          <p:cNvPr id="19" name="Grupo 18"/>
          <p:cNvGrpSpPr/>
          <p:nvPr/>
        </p:nvGrpSpPr>
        <p:grpSpPr>
          <a:xfrm>
            <a:off x="3951164" y="1398917"/>
            <a:ext cx="4436201" cy="3828364"/>
            <a:chOff x="3951164" y="1398917"/>
            <a:chExt cx="4436201" cy="3828364"/>
          </a:xfrm>
        </p:grpSpPr>
        <p:sp>
          <p:nvSpPr>
            <p:cNvPr id="20" name="Forma libre 19"/>
            <p:cNvSpPr/>
            <p:nvPr/>
          </p:nvSpPr>
          <p:spPr>
            <a:xfrm>
              <a:off x="6784022" y="1491168"/>
              <a:ext cx="1603343" cy="737998"/>
            </a:xfrm>
            <a:custGeom>
              <a:avLst/>
              <a:gdLst>
                <a:gd name="connsiteX0" fmla="*/ 123002 w 737997"/>
                <a:gd name="connsiteY0" fmla="*/ 0 h 1603342"/>
                <a:gd name="connsiteX1" fmla="*/ 614995 w 737997"/>
                <a:gd name="connsiteY1" fmla="*/ 0 h 1603342"/>
                <a:gd name="connsiteX2" fmla="*/ 737997 w 737997"/>
                <a:gd name="connsiteY2" fmla="*/ 123002 h 1603342"/>
                <a:gd name="connsiteX3" fmla="*/ 737997 w 737997"/>
                <a:gd name="connsiteY3" fmla="*/ 1603342 h 1603342"/>
                <a:gd name="connsiteX4" fmla="*/ 737997 w 737997"/>
                <a:gd name="connsiteY4" fmla="*/ 1603342 h 1603342"/>
                <a:gd name="connsiteX5" fmla="*/ 0 w 737997"/>
                <a:gd name="connsiteY5" fmla="*/ 1603342 h 1603342"/>
                <a:gd name="connsiteX6" fmla="*/ 0 w 737997"/>
                <a:gd name="connsiteY6" fmla="*/ 1603342 h 1603342"/>
                <a:gd name="connsiteX7" fmla="*/ 0 w 737997"/>
                <a:gd name="connsiteY7" fmla="*/ 123002 h 1603342"/>
                <a:gd name="connsiteX8" fmla="*/ 123002 w 737997"/>
                <a:gd name="connsiteY8" fmla="*/ 0 h 160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7997" h="1603342">
                  <a:moveTo>
                    <a:pt x="737997" y="267230"/>
                  </a:moveTo>
                  <a:lnTo>
                    <a:pt x="737997" y="1336112"/>
                  </a:lnTo>
                  <a:cubicBezTo>
                    <a:pt x="737997" y="1483698"/>
                    <a:pt x="712649" y="1603341"/>
                    <a:pt x="681381" y="1603341"/>
                  </a:cubicBezTo>
                  <a:lnTo>
                    <a:pt x="0" y="1603341"/>
                  </a:lnTo>
                  <a:lnTo>
                    <a:pt x="0" y="1603341"/>
                  </a:lnTo>
                  <a:lnTo>
                    <a:pt x="0" y="1"/>
                  </a:lnTo>
                  <a:lnTo>
                    <a:pt x="0" y="1"/>
                  </a:lnTo>
                  <a:lnTo>
                    <a:pt x="681381" y="1"/>
                  </a:lnTo>
                  <a:cubicBezTo>
                    <a:pt x="712649" y="1"/>
                    <a:pt x="737997" y="119644"/>
                    <a:pt x="737997" y="267230"/>
                  </a:cubicBezTo>
                  <a:close/>
                </a:path>
              </a:pathLst>
            </a:custGeom>
          </p:spPr>
          <p:style>
            <a:lnRef idx="2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1" tIns="159851" rIns="283676" bIns="159852" numCol="1" spcCol="1270" anchor="ctr" anchorCtr="0">
              <a:noAutofit/>
            </a:bodyPr>
            <a:lstStyle/>
            <a:p>
              <a:pPr marL="0" lvl="1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s-ES" sz="2400" dirty="0"/>
                <a:t> 64%</a:t>
              </a:r>
              <a:endParaRPr lang="es-ES" sz="2400" kern="1200" dirty="0"/>
            </a:p>
          </p:txBody>
        </p:sp>
        <p:sp>
          <p:nvSpPr>
            <p:cNvPr id="21" name="Forma libre 20"/>
            <p:cNvSpPr/>
            <p:nvPr/>
          </p:nvSpPr>
          <p:spPr>
            <a:xfrm>
              <a:off x="3951164" y="1398917"/>
              <a:ext cx="2832859" cy="922497"/>
            </a:xfrm>
            <a:custGeom>
              <a:avLst/>
              <a:gdLst>
                <a:gd name="connsiteX0" fmla="*/ 0 w 2832859"/>
                <a:gd name="connsiteY0" fmla="*/ 153753 h 922497"/>
                <a:gd name="connsiteX1" fmla="*/ 153753 w 2832859"/>
                <a:gd name="connsiteY1" fmla="*/ 0 h 922497"/>
                <a:gd name="connsiteX2" fmla="*/ 2679106 w 2832859"/>
                <a:gd name="connsiteY2" fmla="*/ 0 h 922497"/>
                <a:gd name="connsiteX3" fmla="*/ 2832859 w 2832859"/>
                <a:gd name="connsiteY3" fmla="*/ 153753 h 922497"/>
                <a:gd name="connsiteX4" fmla="*/ 2832859 w 2832859"/>
                <a:gd name="connsiteY4" fmla="*/ 768744 h 922497"/>
                <a:gd name="connsiteX5" fmla="*/ 2679106 w 2832859"/>
                <a:gd name="connsiteY5" fmla="*/ 922497 h 922497"/>
                <a:gd name="connsiteX6" fmla="*/ 153753 w 2832859"/>
                <a:gd name="connsiteY6" fmla="*/ 922497 h 922497"/>
                <a:gd name="connsiteX7" fmla="*/ 0 w 2832859"/>
                <a:gd name="connsiteY7" fmla="*/ 768744 h 922497"/>
                <a:gd name="connsiteX8" fmla="*/ 0 w 2832859"/>
                <a:gd name="connsiteY8" fmla="*/ 153753 h 92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32859" h="922497">
                  <a:moveTo>
                    <a:pt x="0" y="153753"/>
                  </a:moveTo>
                  <a:cubicBezTo>
                    <a:pt x="0" y="68838"/>
                    <a:pt x="68838" y="0"/>
                    <a:pt x="153753" y="0"/>
                  </a:cubicBezTo>
                  <a:lnTo>
                    <a:pt x="2679106" y="0"/>
                  </a:lnTo>
                  <a:cubicBezTo>
                    <a:pt x="2764021" y="0"/>
                    <a:pt x="2832859" y="68838"/>
                    <a:pt x="2832859" y="153753"/>
                  </a:cubicBezTo>
                  <a:lnTo>
                    <a:pt x="2832859" y="768744"/>
                  </a:lnTo>
                  <a:cubicBezTo>
                    <a:pt x="2832859" y="853659"/>
                    <a:pt x="2764021" y="922497"/>
                    <a:pt x="2679106" y="922497"/>
                  </a:cubicBezTo>
                  <a:lnTo>
                    <a:pt x="153753" y="922497"/>
                  </a:lnTo>
                  <a:cubicBezTo>
                    <a:pt x="68838" y="922497"/>
                    <a:pt x="0" y="853659"/>
                    <a:pt x="0" y="768744"/>
                  </a:cubicBezTo>
                  <a:lnTo>
                    <a:pt x="0" y="15375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6473" tIns="90753" rIns="136473" bIns="90753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2000" dirty="0"/>
                <a:t>Inicio temprano de la LM
</a:t>
              </a:r>
              <a:endParaRPr lang="es-ES" sz="2000" kern="1200" dirty="0"/>
            </a:p>
          </p:txBody>
        </p:sp>
        <p:sp>
          <p:nvSpPr>
            <p:cNvPr id="22" name="Forma libre 21"/>
            <p:cNvSpPr/>
            <p:nvPr/>
          </p:nvSpPr>
          <p:spPr>
            <a:xfrm>
              <a:off x="6784022" y="2459789"/>
              <a:ext cx="1603343" cy="737998"/>
            </a:xfrm>
            <a:custGeom>
              <a:avLst/>
              <a:gdLst>
                <a:gd name="connsiteX0" fmla="*/ 123002 w 737997"/>
                <a:gd name="connsiteY0" fmla="*/ 0 h 1603342"/>
                <a:gd name="connsiteX1" fmla="*/ 614995 w 737997"/>
                <a:gd name="connsiteY1" fmla="*/ 0 h 1603342"/>
                <a:gd name="connsiteX2" fmla="*/ 737997 w 737997"/>
                <a:gd name="connsiteY2" fmla="*/ 123002 h 1603342"/>
                <a:gd name="connsiteX3" fmla="*/ 737997 w 737997"/>
                <a:gd name="connsiteY3" fmla="*/ 1603342 h 1603342"/>
                <a:gd name="connsiteX4" fmla="*/ 737997 w 737997"/>
                <a:gd name="connsiteY4" fmla="*/ 1603342 h 1603342"/>
                <a:gd name="connsiteX5" fmla="*/ 0 w 737997"/>
                <a:gd name="connsiteY5" fmla="*/ 1603342 h 1603342"/>
                <a:gd name="connsiteX6" fmla="*/ 0 w 737997"/>
                <a:gd name="connsiteY6" fmla="*/ 1603342 h 1603342"/>
                <a:gd name="connsiteX7" fmla="*/ 0 w 737997"/>
                <a:gd name="connsiteY7" fmla="*/ 123002 h 1603342"/>
                <a:gd name="connsiteX8" fmla="*/ 123002 w 737997"/>
                <a:gd name="connsiteY8" fmla="*/ 0 h 160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7997" h="1603342">
                  <a:moveTo>
                    <a:pt x="737997" y="267230"/>
                  </a:moveTo>
                  <a:lnTo>
                    <a:pt x="737997" y="1336112"/>
                  </a:lnTo>
                  <a:cubicBezTo>
                    <a:pt x="737997" y="1483698"/>
                    <a:pt x="712649" y="1603341"/>
                    <a:pt x="681381" y="1603341"/>
                  </a:cubicBezTo>
                  <a:lnTo>
                    <a:pt x="0" y="1603341"/>
                  </a:lnTo>
                  <a:lnTo>
                    <a:pt x="0" y="1603341"/>
                  </a:lnTo>
                  <a:lnTo>
                    <a:pt x="0" y="1"/>
                  </a:lnTo>
                  <a:lnTo>
                    <a:pt x="0" y="1"/>
                  </a:lnTo>
                  <a:lnTo>
                    <a:pt x="681381" y="1"/>
                  </a:lnTo>
                  <a:cubicBezTo>
                    <a:pt x="712649" y="1"/>
                    <a:pt x="737997" y="119644"/>
                    <a:pt x="737997" y="267230"/>
                  </a:cubicBezTo>
                  <a:close/>
                </a:path>
              </a:pathLst>
            </a:custGeom>
          </p:spPr>
          <p:style>
            <a:lnRef idx="2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1" tIns="159851" rIns="283676" bIns="159852" numCol="1" spcCol="1270" anchor="ctr" anchorCtr="0">
              <a:noAutofit/>
            </a:bodyPr>
            <a:lstStyle/>
            <a:p>
              <a:pPr marL="0" lvl="1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s-ES" sz="2400" kern="1200" dirty="0"/>
                <a:t>56%</a:t>
              </a:r>
            </a:p>
          </p:txBody>
        </p:sp>
        <p:sp>
          <p:nvSpPr>
            <p:cNvPr id="23" name="Forma libre 22"/>
            <p:cNvSpPr/>
            <p:nvPr/>
          </p:nvSpPr>
          <p:spPr>
            <a:xfrm>
              <a:off x="3951164" y="2367540"/>
              <a:ext cx="2832859" cy="922497"/>
            </a:xfrm>
            <a:custGeom>
              <a:avLst/>
              <a:gdLst>
                <a:gd name="connsiteX0" fmla="*/ 0 w 2832859"/>
                <a:gd name="connsiteY0" fmla="*/ 153753 h 922497"/>
                <a:gd name="connsiteX1" fmla="*/ 153753 w 2832859"/>
                <a:gd name="connsiteY1" fmla="*/ 0 h 922497"/>
                <a:gd name="connsiteX2" fmla="*/ 2679106 w 2832859"/>
                <a:gd name="connsiteY2" fmla="*/ 0 h 922497"/>
                <a:gd name="connsiteX3" fmla="*/ 2832859 w 2832859"/>
                <a:gd name="connsiteY3" fmla="*/ 153753 h 922497"/>
                <a:gd name="connsiteX4" fmla="*/ 2832859 w 2832859"/>
                <a:gd name="connsiteY4" fmla="*/ 768744 h 922497"/>
                <a:gd name="connsiteX5" fmla="*/ 2679106 w 2832859"/>
                <a:gd name="connsiteY5" fmla="*/ 922497 h 922497"/>
                <a:gd name="connsiteX6" fmla="*/ 153753 w 2832859"/>
                <a:gd name="connsiteY6" fmla="*/ 922497 h 922497"/>
                <a:gd name="connsiteX7" fmla="*/ 0 w 2832859"/>
                <a:gd name="connsiteY7" fmla="*/ 768744 h 922497"/>
                <a:gd name="connsiteX8" fmla="*/ 0 w 2832859"/>
                <a:gd name="connsiteY8" fmla="*/ 153753 h 92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32859" h="922497">
                  <a:moveTo>
                    <a:pt x="0" y="153753"/>
                  </a:moveTo>
                  <a:cubicBezTo>
                    <a:pt x="0" y="68838"/>
                    <a:pt x="68838" y="0"/>
                    <a:pt x="153753" y="0"/>
                  </a:cubicBezTo>
                  <a:lnTo>
                    <a:pt x="2679106" y="0"/>
                  </a:lnTo>
                  <a:cubicBezTo>
                    <a:pt x="2764021" y="0"/>
                    <a:pt x="2832859" y="68838"/>
                    <a:pt x="2832859" y="153753"/>
                  </a:cubicBezTo>
                  <a:lnTo>
                    <a:pt x="2832859" y="768744"/>
                  </a:lnTo>
                  <a:cubicBezTo>
                    <a:pt x="2832859" y="853659"/>
                    <a:pt x="2764021" y="922497"/>
                    <a:pt x="2679106" y="922497"/>
                  </a:cubicBezTo>
                  <a:lnTo>
                    <a:pt x="153753" y="922497"/>
                  </a:lnTo>
                  <a:cubicBezTo>
                    <a:pt x="68838" y="922497"/>
                    <a:pt x="0" y="853659"/>
                    <a:pt x="0" y="768744"/>
                  </a:cubicBezTo>
                  <a:lnTo>
                    <a:pt x="0" y="15375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6473" tIns="90753" rIns="136473" bIns="90753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2000" dirty="0"/>
                <a:t>Dieta mínima aceptable
</a:t>
              </a:r>
              <a:endParaRPr lang="es-ES" sz="2000" kern="1200" dirty="0"/>
            </a:p>
          </p:txBody>
        </p:sp>
        <p:sp>
          <p:nvSpPr>
            <p:cNvPr id="24" name="Forma libre 23"/>
            <p:cNvSpPr/>
            <p:nvPr/>
          </p:nvSpPr>
          <p:spPr>
            <a:xfrm>
              <a:off x="6784022" y="3428411"/>
              <a:ext cx="1603343" cy="737998"/>
            </a:xfrm>
            <a:custGeom>
              <a:avLst/>
              <a:gdLst>
                <a:gd name="connsiteX0" fmla="*/ 123002 w 737997"/>
                <a:gd name="connsiteY0" fmla="*/ 0 h 1603342"/>
                <a:gd name="connsiteX1" fmla="*/ 614995 w 737997"/>
                <a:gd name="connsiteY1" fmla="*/ 0 h 1603342"/>
                <a:gd name="connsiteX2" fmla="*/ 737997 w 737997"/>
                <a:gd name="connsiteY2" fmla="*/ 123002 h 1603342"/>
                <a:gd name="connsiteX3" fmla="*/ 737997 w 737997"/>
                <a:gd name="connsiteY3" fmla="*/ 1603342 h 1603342"/>
                <a:gd name="connsiteX4" fmla="*/ 737997 w 737997"/>
                <a:gd name="connsiteY4" fmla="*/ 1603342 h 1603342"/>
                <a:gd name="connsiteX5" fmla="*/ 0 w 737997"/>
                <a:gd name="connsiteY5" fmla="*/ 1603342 h 1603342"/>
                <a:gd name="connsiteX6" fmla="*/ 0 w 737997"/>
                <a:gd name="connsiteY6" fmla="*/ 1603342 h 1603342"/>
                <a:gd name="connsiteX7" fmla="*/ 0 w 737997"/>
                <a:gd name="connsiteY7" fmla="*/ 123002 h 1603342"/>
                <a:gd name="connsiteX8" fmla="*/ 123002 w 737997"/>
                <a:gd name="connsiteY8" fmla="*/ 0 h 160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7997" h="1603342">
                  <a:moveTo>
                    <a:pt x="737997" y="267230"/>
                  </a:moveTo>
                  <a:lnTo>
                    <a:pt x="737997" y="1336112"/>
                  </a:lnTo>
                  <a:cubicBezTo>
                    <a:pt x="737997" y="1483698"/>
                    <a:pt x="712649" y="1603341"/>
                    <a:pt x="681381" y="1603341"/>
                  </a:cubicBezTo>
                  <a:lnTo>
                    <a:pt x="0" y="1603341"/>
                  </a:lnTo>
                  <a:lnTo>
                    <a:pt x="0" y="1603341"/>
                  </a:lnTo>
                  <a:lnTo>
                    <a:pt x="0" y="1"/>
                  </a:lnTo>
                  <a:lnTo>
                    <a:pt x="0" y="1"/>
                  </a:lnTo>
                  <a:lnTo>
                    <a:pt x="681381" y="1"/>
                  </a:lnTo>
                  <a:cubicBezTo>
                    <a:pt x="712649" y="1"/>
                    <a:pt x="737997" y="119644"/>
                    <a:pt x="737997" y="267230"/>
                  </a:cubicBezTo>
                  <a:close/>
                </a:path>
              </a:pathLst>
            </a:custGeom>
          </p:spPr>
          <p:style>
            <a:lnRef idx="2">
              <a:schemeClr val="accent4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1" tIns="159851" rIns="283676" bIns="159852" numCol="1" spcCol="1270" anchor="ctr" anchorCtr="0">
              <a:noAutofit/>
            </a:bodyPr>
            <a:lstStyle/>
            <a:p>
              <a:pPr marL="0" lvl="1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s-ES" sz="2400" kern="1200" dirty="0">
                  <a:sym typeface="Wingdings" panose="05000000000000000000" pitchFamily="2" charset="2"/>
                </a:rPr>
                <a:t>31%</a:t>
              </a:r>
              <a:endParaRPr lang="es-ES" sz="2400" kern="1200" dirty="0"/>
            </a:p>
          </p:txBody>
        </p:sp>
        <p:sp>
          <p:nvSpPr>
            <p:cNvPr id="25" name="Forma libre 24"/>
            <p:cNvSpPr/>
            <p:nvPr/>
          </p:nvSpPr>
          <p:spPr>
            <a:xfrm>
              <a:off x="3951164" y="3336162"/>
              <a:ext cx="2832859" cy="922497"/>
            </a:xfrm>
            <a:custGeom>
              <a:avLst/>
              <a:gdLst>
                <a:gd name="connsiteX0" fmla="*/ 0 w 2832859"/>
                <a:gd name="connsiteY0" fmla="*/ 153753 h 922497"/>
                <a:gd name="connsiteX1" fmla="*/ 153753 w 2832859"/>
                <a:gd name="connsiteY1" fmla="*/ 0 h 922497"/>
                <a:gd name="connsiteX2" fmla="*/ 2679106 w 2832859"/>
                <a:gd name="connsiteY2" fmla="*/ 0 h 922497"/>
                <a:gd name="connsiteX3" fmla="*/ 2832859 w 2832859"/>
                <a:gd name="connsiteY3" fmla="*/ 153753 h 922497"/>
                <a:gd name="connsiteX4" fmla="*/ 2832859 w 2832859"/>
                <a:gd name="connsiteY4" fmla="*/ 768744 h 922497"/>
                <a:gd name="connsiteX5" fmla="*/ 2679106 w 2832859"/>
                <a:gd name="connsiteY5" fmla="*/ 922497 h 922497"/>
                <a:gd name="connsiteX6" fmla="*/ 153753 w 2832859"/>
                <a:gd name="connsiteY6" fmla="*/ 922497 h 922497"/>
                <a:gd name="connsiteX7" fmla="*/ 0 w 2832859"/>
                <a:gd name="connsiteY7" fmla="*/ 768744 h 922497"/>
                <a:gd name="connsiteX8" fmla="*/ 0 w 2832859"/>
                <a:gd name="connsiteY8" fmla="*/ 153753 h 92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32859" h="922497">
                  <a:moveTo>
                    <a:pt x="0" y="153753"/>
                  </a:moveTo>
                  <a:cubicBezTo>
                    <a:pt x="0" y="68838"/>
                    <a:pt x="68838" y="0"/>
                    <a:pt x="153753" y="0"/>
                  </a:cubicBezTo>
                  <a:lnTo>
                    <a:pt x="2679106" y="0"/>
                  </a:lnTo>
                  <a:cubicBezTo>
                    <a:pt x="2764021" y="0"/>
                    <a:pt x="2832859" y="68838"/>
                    <a:pt x="2832859" y="153753"/>
                  </a:cubicBezTo>
                  <a:lnTo>
                    <a:pt x="2832859" y="768744"/>
                  </a:lnTo>
                  <a:cubicBezTo>
                    <a:pt x="2832859" y="853659"/>
                    <a:pt x="2764021" y="922497"/>
                    <a:pt x="2679106" y="922497"/>
                  </a:cubicBezTo>
                  <a:lnTo>
                    <a:pt x="153753" y="922497"/>
                  </a:lnTo>
                  <a:cubicBezTo>
                    <a:pt x="68838" y="922497"/>
                    <a:pt x="0" y="853659"/>
                    <a:pt x="0" y="768744"/>
                  </a:cubicBezTo>
                  <a:lnTo>
                    <a:pt x="0" y="15375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6473" tIns="90753" rIns="136473" bIns="90753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2400" kern="1200" dirty="0" err="1"/>
                <a:t>LMe</a:t>
              </a:r>
              <a:r>
                <a:rPr lang="es-ES" sz="2400" kern="1200" dirty="0"/>
                <a:t> &lt;6 meses</a:t>
              </a:r>
            </a:p>
          </p:txBody>
        </p:sp>
        <p:sp>
          <p:nvSpPr>
            <p:cNvPr id="26" name="Forma libre 25"/>
            <p:cNvSpPr/>
            <p:nvPr/>
          </p:nvSpPr>
          <p:spPr>
            <a:xfrm>
              <a:off x="6784022" y="4397034"/>
              <a:ext cx="1603343" cy="737998"/>
            </a:xfrm>
            <a:custGeom>
              <a:avLst/>
              <a:gdLst>
                <a:gd name="connsiteX0" fmla="*/ 123002 w 737997"/>
                <a:gd name="connsiteY0" fmla="*/ 0 h 1603342"/>
                <a:gd name="connsiteX1" fmla="*/ 614995 w 737997"/>
                <a:gd name="connsiteY1" fmla="*/ 0 h 1603342"/>
                <a:gd name="connsiteX2" fmla="*/ 737997 w 737997"/>
                <a:gd name="connsiteY2" fmla="*/ 123002 h 1603342"/>
                <a:gd name="connsiteX3" fmla="*/ 737997 w 737997"/>
                <a:gd name="connsiteY3" fmla="*/ 1603342 h 1603342"/>
                <a:gd name="connsiteX4" fmla="*/ 737997 w 737997"/>
                <a:gd name="connsiteY4" fmla="*/ 1603342 h 1603342"/>
                <a:gd name="connsiteX5" fmla="*/ 0 w 737997"/>
                <a:gd name="connsiteY5" fmla="*/ 1603342 h 1603342"/>
                <a:gd name="connsiteX6" fmla="*/ 0 w 737997"/>
                <a:gd name="connsiteY6" fmla="*/ 1603342 h 1603342"/>
                <a:gd name="connsiteX7" fmla="*/ 0 w 737997"/>
                <a:gd name="connsiteY7" fmla="*/ 123002 h 1603342"/>
                <a:gd name="connsiteX8" fmla="*/ 123002 w 737997"/>
                <a:gd name="connsiteY8" fmla="*/ 0 h 160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7997" h="1603342">
                  <a:moveTo>
                    <a:pt x="737997" y="267230"/>
                  </a:moveTo>
                  <a:lnTo>
                    <a:pt x="737997" y="1336112"/>
                  </a:lnTo>
                  <a:cubicBezTo>
                    <a:pt x="737997" y="1483698"/>
                    <a:pt x="712649" y="1603341"/>
                    <a:pt x="681381" y="1603341"/>
                  </a:cubicBezTo>
                  <a:lnTo>
                    <a:pt x="0" y="1603341"/>
                  </a:lnTo>
                  <a:lnTo>
                    <a:pt x="0" y="1603341"/>
                  </a:lnTo>
                  <a:lnTo>
                    <a:pt x="0" y="1"/>
                  </a:lnTo>
                  <a:lnTo>
                    <a:pt x="0" y="1"/>
                  </a:lnTo>
                  <a:lnTo>
                    <a:pt x="681381" y="1"/>
                  </a:lnTo>
                  <a:cubicBezTo>
                    <a:pt x="712649" y="1"/>
                    <a:pt x="737997" y="119644"/>
                    <a:pt x="737997" y="267230"/>
                  </a:cubicBezTo>
                  <a:close/>
                </a:path>
              </a:pathLst>
            </a:custGeom>
          </p:spPr>
          <p:style>
            <a:lnRef idx="2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1" tIns="159851" rIns="283676" bIns="159852" numCol="1" spcCol="1270" anchor="ctr" anchorCtr="0">
              <a:noAutofit/>
            </a:bodyPr>
            <a:lstStyle/>
            <a:p>
              <a:pPr marL="0" lvl="1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s-ES" sz="2400" kern="1200" dirty="0">
                  <a:sym typeface="Wingdings" panose="05000000000000000000" pitchFamily="2" charset="2"/>
                </a:rPr>
                <a:t>34%</a:t>
              </a:r>
              <a:endParaRPr lang="es-ES" sz="2400" kern="1200" dirty="0"/>
            </a:p>
          </p:txBody>
        </p:sp>
        <p:sp>
          <p:nvSpPr>
            <p:cNvPr id="27" name="Forma libre 26"/>
            <p:cNvSpPr/>
            <p:nvPr/>
          </p:nvSpPr>
          <p:spPr>
            <a:xfrm>
              <a:off x="3951164" y="4304784"/>
              <a:ext cx="2832859" cy="922497"/>
            </a:xfrm>
            <a:custGeom>
              <a:avLst/>
              <a:gdLst>
                <a:gd name="connsiteX0" fmla="*/ 0 w 2832859"/>
                <a:gd name="connsiteY0" fmla="*/ 153753 h 922497"/>
                <a:gd name="connsiteX1" fmla="*/ 153753 w 2832859"/>
                <a:gd name="connsiteY1" fmla="*/ 0 h 922497"/>
                <a:gd name="connsiteX2" fmla="*/ 2679106 w 2832859"/>
                <a:gd name="connsiteY2" fmla="*/ 0 h 922497"/>
                <a:gd name="connsiteX3" fmla="*/ 2832859 w 2832859"/>
                <a:gd name="connsiteY3" fmla="*/ 153753 h 922497"/>
                <a:gd name="connsiteX4" fmla="*/ 2832859 w 2832859"/>
                <a:gd name="connsiteY4" fmla="*/ 768744 h 922497"/>
                <a:gd name="connsiteX5" fmla="*/ 2679106 w 2832859"/>
                <a:gd name="connsiteY5" fmla="*/ 922497 h 922497"/>
                <a:gd name="connsiteX6" fmla="*/ 153753 w 2832859"/>
                <a:gd name="connsiteY6" fmla="*/ 922497 h 922497"/>
                <a:gd name="connsiteX7" fmla="*/ 0 w 2832859"/>
                <a:gd name="connsiteY7" fmla="*/ 768744 h 922497"/>
                <a:gd name="connsiteX8" fmla="*/ 0 w 2832859"/>
                <a:gd name="connsiteY8" fmla="*/ 153753 h 92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32859" h="922497">
                  <a:moveTo>
                    <a:pt x="0" y="153753"/>
                  </a:moveTo>
                  <a:cubicBezTo>
                    <a:pt x="0" y="68838"/>
                    <a:pt x="68838" y="0"/>
                    <a:pt x="153753" y="0"/>
                  </a:cubicBezTo>
                  <a:lnTo>
                    <a:pt x="2679106" y="0"/>
                  </a:lnTo>
                  <a:cubicBezTo>
                    <a:pt x="2764021" y="0"/>
                    <a:pt x="2832859" y="68838"/>
                    <a:pt x="2832859" y="153753"/>
                  </a:cubicBezTo>
                  <a:lnTo>
                    <a:pt x="2832859" y="768744"/>
                  </a:lnTo>
                  <a:cubicBezTo>
                    <a:pt x="2832859" y="853659"/>
                    <a:pt x="2764021" y="922497"/>
                    <a:pt x="2679106" y="922497"/>
                  </a:cubicBezTo>
                  <a:lnTo>
                    <a:pt x="153753" y="922497"/>
                  </a:lnTo>
                  <a:cubicBezTo>
                    <a:pt x="68838" y="922497"/>
                    <a:pt x="0" y="853659"/>
                    <a:pt x="0" y="768744"/>
                  </a:cubicBezTo>
                  <a:lnTo>
                    <a:pt x="0" y="15375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6473" tIns="90753" rIns="136473" bIns="90753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2400" kern="1200" dirty="0" err="1"/>
                <a:t>LMc</a:t>
              </a:r>
              <a:endParaRPr lang="es-ES" sz="2400" kern="1200" dirty="0"/>
            </a:p>
          </p:txBody>
        </p:sp>
      </p:grp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5216554" y="5226971"/>
            <a:ext cx="106952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>
              <a:defRPr/>
            </a:pPr>
            <a:r>
              <a:rPr lang="en-GB" altLang="en-US" sz="1000" i="1" dirty="0">
                <a:latin typeface="Gill Sans Infant MT" panose="020B0502020104020203" pitchFamily="34" charset="0"/>
              </a:rPr>
              <a:t>UNICEF Child Info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35446D2-2922-E44F-BF38-983202007C37}"/>
              </a:ext>
            </a:extLst>
          </p:cNvPr>
          <p:cNvPicPr>
            <a:picLocks noChangeAspect="1"/>
          </p:cNvPicPr>
          <p:nvPr/>
        </p:nvPicPr>
        <p:blipFill>
          <a:blip r:embed="rId4">
            <a:grayscl/>
          </a:blip>
          <a:stretch>
            <a:fillRect/>
          </a:stretch>
        </p:blipFill>
        <p:spPr>
          <a:xfrm>
            <a:off x="74341" y="2115043"/>
            <a:ext cx="3906880" cy="22891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84837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_PPT_Template">
  <a:themeElements>
    <a:clrScheme name="STC Custom">
      <a:dk1>
        <a:sysClr val="windowText" lastClr="000000"/>
      </a:dk1>
      <a:lt1>
        <a:sysClr val="window" lastClr="FFFFFF"/>
      </a:lt1>
      <a:dk2>
        <a:srgbClr val="595959"/>
      </a:dk2>
      <a:lt2>
        <a:srgbClr val="F2F2F2"/>
      </a:lt2>
      <a:accent1>
        <a:srgbClr val="DC241F"/>
      </a:accent1>
      <a:accent2>
        <a:srgbClr val="8296A1"/>
      </a:accent2>
      <a:accent3>
        <a:srgbClr val="6AB023"/>
      </a:accent3>
      <a:accent4>
        <a:srgbClr val="582F87"/>
      </a:accent4>
      <a:accent5>
        <a:srgbClr val="11568C"/>
      </a:accent5>
      <a:accent6>
        <a:srgbClr val="FFD000"/>
      </a:accent6>
      <a:hlink>
        <a:srgbClr val="E3005F"/>
      </a:hlink>
      <a:folHlink>
        <a:srgbClr val="9ED3CC"/>
      </a:folHlink>
    </a:clrScheme>
    <a:fontScheme name="Urban Pop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5000"/>
                <a:satMod val="150000"/>
              </a:schemeClr>
            </a:gs>
            <a:gs pos="35000">
              <a:schemeClr val="phClr">
                <a:shade val="60000"/>
                <a:satMod val="150000"/>
              </a:schemeClr>
            </a:gs>
            <a:gs pos="100000">
              <a:schemeClr val="phClr">
                <a:tint val="97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NEW_PPT_Template">
  <a:themeElements>
    <a:clrScheme name="STC Custom">
      <a:dk1>
        <a:sysClr val="windowText" lastClr="000000"/>
      </a:dk1>
      <a:lt1>
        <a:sysClr val="window" lastClr="FFFFFF"/>
      </a:lt1>
      <a:dk2>
        <a:srgbClr val="595959"/>
      </a:dk2>
      <a:lt2>
        <a:srgbClr val="F2F2F2"/>
      </a:lt2>
      <a:accent1>
        <a:srgbClr val="DC241F"/>
      </a:accent1>
      <a:accent2>
        <a:srgbClr val="8296A1"/>
      </a:accent2>
      <a:accent3>
        <a:srgbClr val="6AB023"/>
      </a:accent3>
      <a:accent4>
        <a:srgbClr val="582F87"/>
      </a:accent4>
      <a:accent5>
        <a:srgbClr val="11568C"/>
      </a:accent5>
      <a:accent6>
        <a:srgbClr val="FFD000"/>
      </a:accent6>
      <a:hlink>
        <a:srgbClr val="E3005F"/>
      </a:hlink>
      <a:folHlink>
        <a:srgbClr val="9ED3CC"/>
      </a:folHlink>
    </a:clrScheme>
    <a:fontScheme name="Urban Pop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5000"/>
                <a:satMod val="150000"/>
              </a:schemeClr>
            </a:gs>
            <a:gs pos="35000">
              <a:schemeClr val="phClr">
                <a:shade val="60000"/>
                <a:satMod val="150000"/>
              </a:schemeClr>
            </a:gs>
            <a:gs pos="100000">
              <a:schemeClr val="phClr">
                <a:tint val="97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NEW_PPT_Template">
  <a:themeElements>
    <a:clrScheme name="STC Custom">
      <a:dk1>
        <a:sysClr val="windowText" lastClr="000000"/>
      </a:dk1>
      <a:lt1>
        <a:sysClr val="window" lastClr="FFFFFF"/>
      </a:lt1>
      <a:dk2>
        <a:srgbClr val="595959"/>
      </a:dk2>
      <a:lt2>
        <a:srgbClr val="F2F2F2"/>
      </a:lt2>
      <a:accent1>
        <a:srgbClr val="DC241F"/>
      </a:accent1>
      <a:accent2>
        <a:srgbClr val="8296A1"/>
      </a:accent2>
      <a:accent3>
        <a:srgbClr val="6AB023"/>
      </a:accent3>
      <a:accent4>
        <a:srgbClr val="582F87"/>
      </a:accent4>
      <a:accent5>
        <a:srgbClr val="11568C"/>
      </a:accent5>
      <a:accent6>
        <a:srgbClr val="FFD000"/>
      </a:accent6>
      <a:hlink>
        <a:srgbClr val="E3005F"/>
      </a:hlink>
      <a:folHlink>
        <a:srgbClr val="9ED3CC"/>
      </a:folHlink>
    </a:clrScheme>
    <a:fontScheme name="Urban Pop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5000"/>
                <a:satMod val="150000"/>
              </a:schemeClr>
            </a:gs>
            <a:gs pos="35000">
              <a:schemeClr val="phClr">
                <a:shade val="60000"/>
                <a:satMod val="150000"/>
              </a:schemeClr>
            </a:gs>
            <a:gs pos="100000">
              <a:schemeClr val="phClr">
                <a:tint val="97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Save the Children PPT Theme">
  <a:themeElements>
    <a:clrScheme name="Save the Children 1">
      <a:dk1>
        <a:srgbClr val="222221"/>
      </a:dk1>
      <a:lt1>
        <a:srgbClr val="FFFFFF"/>
      </a:lt1>
      <a:dk2>
        <a:srgbClr val="F20F0E"/>
      </a:dk2>
      <a:lt2>
        <a:srgbClr val="D1CCBD"/>
      </a:lt2>
      <a:accent1>
        <a:srgbClr val="9A3324"/>
      </a:accent1>
      <a:accent2>
        <a:srgbClr val="FF4C02"/>
      </a:accent2>
      <a:accent3>
        <a:srgbClr val="F2A900"/>
      </a:accent3>
      <a:accent4>
        <a:srgbClr val="009CA6"/>
      </a:accent4>
      <a:accent5>
        <a:srgbClr val="F31512"/>
      </a:accent5>
      <a:accent6>
        <a:srgbClr val="D1CCBD"/>
      </a:accent6>
      <a:hlink>
        <a:srgbClr val="9A3324"/>
      </a:hlink>
      <a:folHlink>
        <a:srgbClr val="FF4C02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  <a:effectLst/>
      </a:spPr>
      <a:bodyPr rtlCol="0" anchor="ctr"/>
      <a:lstStyle>
        <a:defPPr algn="ctr">
          <a:defRPr dirty="0" smtClean="0">
            <a:latin typeface="Gill Sans Infant Std"/>
            <a:cs typeface="Gill Sans Infant Std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>
          <a:defRPr sz="1500" dirty="0" smtClean="0">
            <a:latin typeface="Gill Sans Infant Std"/>
            <a:cs typeface="Gill Sans Infant Std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3_NEW_PPT_Template">
  <a:themeElements>
    <a:clrScheme name="STC Custom">
      <a:dk1>
        <a:sysClr val="windowText" lastClr="000000"/>
      </a:dk1>
      <a:lt1>
        <a:sysClr val="window" lastClr="FFFFFF"/>
      </a:lt1>
      <a:dk2>
        <a:srgbClr val="595959"/>
      </a:dk2>
      <a:lt2>
        <a:srgbClr val="F2F2F2"/>
      </a:lt2>
      <a:accent1>
        <a:srgbClr val="DC241F"/>
      </a:accent1>
      <a:accent2>
        <a:srgbClr val="8296A1"/>
      </a:accent2>
      <a:accent3>
        <a:srgbClr val="6AB023"/>
      </a:accent3>
      <a:accent4>
        <a:srgbClr val="582F87"/>
      </a:accent4>
      <a:accent5>
        <a:srgbClr val="11568C"/>
      </a:accent5>
      <a:accent6>
        <a:srgbClr val="FFD000"/>
      </a:accent6>
      <a:hlink>
        <a:srgbClr val="E3005F"/>
      </a:hlink>
      <a:folHlink>
        <a:srgbClr val="9ED3CC"/>
      </a:folHlink>
    </a:clrScheme>
    <a:fontScheme name="Urban Pop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5000"/>
                <a:satMod val="150000"/>
              </a:schemeClr>
            </a:gs>
            <a:gs pos="35000">
              <a:schemeClr val="phClr">
                <a:shade val="60000"/>
                <a:satMod val="150000"/>
              </a:schemeClr>
            </a:gs>
            <a:gs pos="100000">
              <a:schemeClr val="phClr">
                <a:tint val="97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3_STC_Template_APR16">
  <a:themeElements>
    <a:clrScheme name="Save the Children 1">
      <a:dk1>
        <a:srgbClr val="222221"/>
      </a:dk1>
      <a:lt1>
        <a:srgbClr val="FFFFFF"/>
      </a:lt1>
      <a:dk2>
        <a:srgbClr val="F20F0E"/>
      </a:dk2>
      <a:lt2>
        <a:srgbClr val="D1CCBD"/>
      </a:lt2>
      <a:accent1>
        <a:srgbClr val="9A3324"/>
      </a:accent1>
      <a:accent2>
        <a:srgbClr val="FF4C02"/>
      </a:accent2>
      <a:accent3>
        <a:srgbClr val="F2A900"/>
      </a:accent3>
      <a:accent4>
        <a:srgbClr val="009CA6"/>
      </a:accent4>
      <a:accent5>
        <a:srgbClr val="F31512"/>
      </a:accent5>
      <a:accent6>
        <a:srgbClr val="D1CCBD"/>
      </a:accent6>
      <a:hlink>
        <a:srgbClr val="9A3324"/>
      </a:hlink>
      <a:folHlink>
        <a:srgbClr val="FF4C02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  <a:effectLst/>
      </a:spPr>
      <a:bodyPr rtlCol="0" anchor="ctr"/>
      <a:lstStyle>
        <a:defPPr algn="ctr">
          <a:defRPr dirty="0" smtClean="0">
            <a:latin typeface="Gill Sans Infant Std"/>
            <a:cs typeface="Gill Sans Infant Std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>
          <a:defRPr sz="1500" dirty="0" smtClean="0">
            <a:latin typeface="Gill Sans Infant Std"/>
            <a:cs typeface="Gill Sans Infant Std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ave the Children PowerPoint Template.potx [Read-Only]" id="{47073393-FE9D-40D0-B30C-8B63EF07F228}" vid="{D435B11E-FA63-4C30-B1E3-46DDE0ECDDB4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10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11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12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13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14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15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16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17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18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19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2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20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21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3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4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5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6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7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8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9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FEBDE5D13C7C844895D4D0785CE1387" ma:contentTypeVersion="16" ma:contentTypeDescription="Create a new document." ma:contentTypeScope="" ma:versionID="dbdf93e8d38e87797be39c64e7f351a7">
  <xsd:schema xmlns:xsd="http://www.w3.org/2001/XMLSchema" xmlns:xs="http://www.w3.org/2001/XMLSchema" xmlns:p="http://schemas.microsoft.com/office/2006/metadata/properties" xmlns:ns2="b545358d-e310-4d04-b43f-541cad9994cd" xmlns:ns3="7a9f276f-f162-4cb8-9653-eafef4bd0861" targetNamespace="http://schemas.microsoft.com/office/2006/metadata/properties" ma:root="true" ma:fieldsID="a7a61707f5d29fb456a8791d374a35aa" ns2:_="" ns3:_="">
    <xsd:import namespace="b545358d-e310-4d04-b43f-541cad9994cd"/>
    <xsd:import namespace="7a9f276f-f162-4cb8-9653-eafef4bd086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545358d-e310-4d04-b43f-541cad9994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23913a5-fff7-4b25-bc4b-eac5b45096e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9f276f-f162-4cb8-9653-eafef4bd086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1633779-304a-4fec-a556-a2839aab83d9}" ma:internalName="TaxCatchAll" ma:showField="CatchAllData" ma:web="7a9f276f-f162-4cb8-9653-eafef4bd086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a9f276f-f162-4cb8-9653-eafef4bd0861" xsi:nil="true"/>
    <lcf76f155ced4ddcb4097134ff3c332f xmlns="b545358d-e310-4d04-b43f-541cad9994cd">
      <Terms xmlns="http://schemas.microsoft.com/office/infopath/2007/PartnerControls"/>
    </lcf76f155ced4ddcb4097134ff3c332f>
  </documentManagement>
</p:properties>
</file>

<file path=customXml/item3.xml><?xml version="1.0" encoding="utf-8"?>
<LongProperties xmlns="http://schemas.microsoft.com/office/2006/metadata/longProperties"/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F584363-65A3-4F53-8DC5-FBA855D07EEC}"/>
</file>

<file path=customXml/itemProps2.xml><?xml version="1.0" encoding="utf-8"?>
<ds:datastoreItem xmlns:ds="http://schemas.openxmlformats.org/officeDocument/2006/customXml" ds:itemID="{96366EE9-47D3-4E03-838B-2E560A701C5E}">
  <ds:schemaRefs>
    <ds:schemaRef ds:uri="http://schemas.openxmlformats.org/package/2006/metadata/core-properties"/>
    <ds:schemaRef ds:uri="http://purl.org/dc/elements/1.1/"/>
    <ds:schemaRef ds:uri="2f48e1d0-7cb8-41d9-828b-ed81fdeb0972"/>
    <ds:schemaRef ds:uri="782e7d56-4414-4efa-b9b7-ed5e763f3663"/>
    <ds:schemaRef ds:uri="http://schemas.microsoft.com/office/2006/metadata/properties"/>
    <ds:schemaRef ds:uri="http://schemas.microsoft.com/office/2006/documentManagement/types"/>
    <ds:schemaRef ds:uri="http://purl.org/dc/terms/"/>
    <ds:schemaRef ds:uri="http://www.w3.org/XML/1998/namespace"/>
    <ds:schemaRef ds:uri="http://purl.org/dc/dcmitype/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4949F189-F087-4945-985D-4AF7DA88C6EC}">
  <ds:schemaRefs>
    <ds:schemaRef ds:uri="http://schemas.microsoft.com/office/2006/metadata/longProperties"/>
  </ds:schemaRefs>
</ds:datastoreItem>
</file>

<file path=customXml/itemProps4.xml><?xml version="1.0" encoding="utf-8"?>
<ds:datastoreItem xmlns:ds="http://schemas.openxmlformats.org/officeDocument/2006/customXml" ds:itemID="{57C885AD-3EE4-4731-A488-124F219530A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STC_PPT_Template_Standard</Template>
  <TotalTime>16477</TotalTime>
  <Words>1580</Words>
  <Application>Microsoft Macintosh PowerPoint</Application>
  <PresentationFormat>On-screen Show (4:3)</PresentationFormat>
  <Paragraphs>214</Paragraphs>
  <Slides>17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17</vt:i4>
      </vt:variant>
    </vt:vector>
  </HeadingPairs>
  <TitlesOfParts>
    <vt:vector size="32" baseType="lpstr">
      <vt:lpstr>Arial</vt:lpstr>
      <vt:lpstr>Calibri</vt:lpstr>
      <vt:lpstr>Gill Sans Infant MT</vt:lpstr>
      <vt:lpstr>Gill Sans Infant Std</vt:lpstr>
      <vt:lpstr>Gill Sans MT</vt:lpstr>
      <vt:lpstr>Times New Roman</vt:lpstr>
      <vt:lpstr>Trade Gothic LT Com Cn</vt:lpstr>
      <vt:lpstr>TradeGothic LT CondEighteen</vt:lpstr>
      <vt:lpstr>Wingdings</vt:lpstr>
      <vt:lpstr>NEW_PPT_Template</vt:lpstr>
      <vt:lpstr>1_NEW_PPT_Template</vt:lpstr>
      <vt:lpstr>2_NEW_PPT_Template</vt:lpstr>
      <vt:lpstr>Save the Children PPT Theme</vt:lpstr>
      <vt:lpstr>3_NEW_PPT_Template</vt:lpstr>
      <vt:lpstr>3_STC_Template_APR16</vt:lpstr>
      <vt:lpstr> CURSO TALLER ALIMENTACIÓN DEL LACTANTE Y DEL NIÑO Y DE LA NIÑA MENOR DE DOS AÑOS EN EMERGENCIAS </vt:lpstr>
      <vt:lpstr>Objetivo del Curso</vt:lpstr>
      <vt:lpstr>PowerPoint Presentation</vt:lpstr>
      <vt:lpstr>¿Por qué es tan importante el grupo de edad de 0 a 23 meses?
</vt:lpstr>
      <vt:lpstr>PowerPoint Presentation</vt:lpstr>
      <vt:lpstr>En el mundo mortalidad es MÁS ALTA para los MÁS PEQUEÑOS</vt:lpstr>
      <vt:lpstr>¿Sabes las recomendaciones por ALNP?</vt:lpstr>
      <vt:lpstr>PowerPoint Presentation</vt:lpstr>
      <vt:lpstr>PowerPoint Presentation</vt:lpstr>
      <vt:lpstr>¿POR QUÉ ES IMPORTANTE  LA ALNP-E? </vt:lpstr>
      <vt:lpstr>PowerPoint Presentation</vt:lpstr>
      <vt:lpstr>La alimentación artificial siempre es arriesgada</vt:lpstr>
      <vt:lpstr>PowerPoint Presentation</vt:lpstr>
      <vt:lpstr>¿Qué entendemos por prácticas recomendadas de la ALNP?</vt:lpstr>
      <vt:lpstr>IYCF-E y MORTALIDAD</vt:lpstr>
      <vt:lpstr>PowerPoint Presentation</vt:lpstr>
      <vt:lpstr>PowerPoint Presentation</vt:lpstr>
    </vt:vector>
  </TitlesOfParts>
  <Company>Save The Children Alliance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Alison Donnelly</dc:creator>
  <cp:lastModifiedBy>Alison Donnelly</cp:lastModifiedBy>
  <cp:revision>601</cp:revision>
  <cp:lastPrinted>2017-04-27T10:08:58Z</cp:lastPrinted>
  <dcterms:created xsi:type="dcterms:W3CDTF">2010-03-23T15:39:38Z</dcterms:created>
  <dcterms:modified xsi:type="dcterms:W3CDTF">2021-10-29T13:30:22Z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">
    <vt:lpwstr>OneNet Document</vt:lpwstr>
  </property>
  <property fmtid="{D5CDD505-2E9C-101B-9397-08002B2CF9AE}" pid="3" name="display_urn:schemas-microsoft-com:office:office#Editor">
    <vt:lpwstr>Onate, Silvia</vt:lpwstr>
  </property>
  <property fmtid="{D5CDD505-2E9C-101B-9397-08002B2CF9AE}" pid="4" name="display_urn:schemas-microsoft-com:office:office#Author">
    <vt:lpwstr>Onate, Silvia</vt:lpwstr>
  </property>
  <property fmtid="{D5CDD505-2E9C-101B-9397-08002B2CF9AE}" pid="5" name="ContentTypeId">
    <vt:lpwstr>0x010100EFEBDE5D13C7C844895D4D0785CE1387</vt:lpwstr>
  </property>
  <property fmtid="{D5CDD505-2E9C-101B-9397-08002B2CF9AE}" pid="6" name="AuthorIds_UIVersion_11776">
    <vt:lpwstr>2066</vt:lpwstr>
  </property>
</Properties>
</file>