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82" r:id="rId3"/>
    <p:sldId id="309" r:id="rId4"/>
    <p:sldId id="31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Ahoya" initials="BA" lastIdx="4" clrIdx="0">
    <p:extLst>
      <p:ext uri="{19B8F6BF-5375-455C-9EA6-DF929625EA0E}">
        <p15:presenceInfo xmlns:p15="http://schemas.microsoft.com/office/powerpoint/2012/main" userId="Brenda Ahoya" providerId="None"/>
      </p:ext>
    </p:extLst>
  </p:cmAuthor>
  <p:cmAuthor id="2" name="Trizer" initials="T" lastIdx="1" clrIdx="1">
    <p:extLst>
      <p:ext uri="{19B8F6BF-5375-455C-9EA6-DF929625EA0E}">
        <p15:presenceInfo xmlns:p15="http://schemas.microsoft.com/office/powerpoint/2012/main" userId="8fc3fbce17fa08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H%20USER\Documents\MIYCN\Somali%20Docs\Book1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b="1"/>
              <a:t>Nutritional Status of Women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K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Sheet1!$C$21:$D$26</c:f>
              <c:multiLvlStrCache>
                <c:ptCount val="6"/>
                <c:lvl>
                  <c:pt idx="0">
                    <c:v>Thin</c:v>
                  </c:pt>
                  <c:pt idx="1">
                    <c:v>Overweight</c:v>
                  </c:pt>
                  <c:pt idx="2">
                    <c:v>Obese</c:v>
                  </c:pt>
                  <c:pt idx="3">
                    <c:v>Anemic</c:v>
                  </c:pt>
                  <c:pt idx="4">
                    <c:v>Anemic</c:v>
                  </c:pt>
                  <c:pt idx="5">
                    <c:v>Anemic</c:v>
                  </c:pt>
                </c:lvl>
                <c:lvl>
                  <c:pt idx="0">
                    <c:v>Somalia</c:v>
                  </c:pt>
                  <c:pt idx="4">
                    <c:v>Global</c:v>
                  </c:pt>
                  <c:pt idx="5">
                    <c:v>Africa</c:v>
                  </c:pt>
                </c:lvl>
              </c:multiLvlStrCache>
            </c:multiLvlStrRef>
          </c:cat>
          <c:val>
            <c:numRef>
              <c:f>Sheet1!$E$21:$E$26</c:f>
              <c:numCache>
                <c:formatCode>0%</c:formatCode>
                <c:ptCount val="6"/>
                <c:pt idx="0">
                  <c:v>0.15</c:v>
                </c:pt>
                <c:pt idx="1">
                  <c:v>0.22</c:v>
                </c:pt>
                <c:pt idx="2">
                  <c:v>0.11</c:v>
                </c:pt>
                <c:pt idx="3">
                  <c:v>0.48</c:v>
                </c:pt>
                <c:pt idx="4">
                  <c:v>0.4</c:v>
                </c:pt>
                <c:pt idx="5" formatCode="0.00%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3-4636-A31B-3CE3D700E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779584"/>
        <c:axId val="90412928"/>
      </c:barChart>
      <c:catAx>
        <c:axId val="8977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b="1"/>
                  <a:t>Women's Nutritional Status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KE"/>
          </a:p>
        </c:txPr>
        <c:crossAx val="90412928"/>
        <c:crosses val="autoZero"/>
        <c:auto val="1"/>
        <c:lblAlgn val="ctr"/>
        <c:lblOffset val="100"/>
        <c:noMultiLvlLbl val="0"/>
      </c:catAx>
      <c:valAx>
        <c:axId val="90412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b="1"/>
                  <a:t>%</a:t>
                </a:r>
                <a:r>
                  <a:rPr lang="en-US" b="1" baseline="0"/>
                  <a:t> Prevalence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K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KE"/>
          </a:p>
        </c:txPr>
        <c:crossAx val="897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K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Sheet2!$C$3:$C$12</c:f>
              <c:strCache>
                <c:ptCount val="10"/>
                <c:pt idx="0">
                  <c:v>Early initiation of breastfeeding </c:v>
                </c:pt>
                <c:pt idx="1">
                  <c:v>Exclusive breastfeeding 0 - 5 months</c:v>
                </c:pt>
                <c:pt idx="2">
                  <c:v>Introduction to complementary food 6 - 8 months</c:v>
                </c:pt>
                <c:pt idx="3">
                  <c:v>Minimum dietary diveristy</c:v>
                </c:pt>
                <c:pt idx="4">
                  <c:v>Minimum meal frequency</c:v>
                </c:pt>
                <c:pt idx="5">
                  <c:v>Minimum Acceptable Diet</c:v>
                </c:pt>
                <c:pt idx="6">
                  <c:v>Anaemic</c:v>
                </c:pt>
                <c:pt idx="7">
                  <c:v>Consumed foods rich in Vitamin A</c:v>
                </c:pt>
                <c:pt idx="8">
                  <c:v>Consumed foods rich in Iron</c:v>
                </c:pt>
                <c:pt idx="9">
                  <c:v>Bottle fed</c:v>
                </c:pt>
              </c:strCache>
            </c:strRef>
          </c:cat>
          <c:val>
            <c:numRef>
              <c:f>Sheet2!$D$3:$D$12</c:f>
              <c:numCache>
                <c:formatCode>0%</c:formatCode>
                <c:ptCount val="10"/>
                <c:pt idx="0">
                  <c:v>0.6</c:v>
                </c:pt>
                <c:pt idx="1">
                  <c:v>0.34</c:v>
                </c:pt>
                <c:pt idx="2">
                  <c:v>0.41</c:v>
                </c:pt>
                <c:pt idx="3">
                  <c:v>0.13</c:v>
                </c:pt>
                <c:pt idx="4">
                  <c:v>0.28000000000000003</c:v>
                </c:pt>
                <c:pt idx="5">
                  <c:v>0.05</c:v>
                </c:pt>
                <c:pt idx="6">
                  <c:v>0.6</c:v>
                </c:pt>
                <c:pt idx="7">
                  <c:v>0.33</c:v>
                </c:pt>
                <c:pt idx="8">
                  <c:v>0.21</c:v>
                </c:pt>
                <c:pt idx="9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B-4371-BCE8-AB791565A6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434944"/>
        <c:axId val="92350720"/>
      </c:barChart>
      <c:catAx>
        <c:axId val="904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92350720"/>
        <c:crosses val="autoZero"/>
        <c:auto val="1"/>
        <c:lblAlgn val="ctr"/>
        <c:lblOffset val="100"/>
        <c:noMultiLvlLbl val="0"/>
      </c:catAx>
      <c:valAx>
        <c:axId val="9235072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KE"/>
          </a:p>
        </c:txPr>
        <c:crossAx val="904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819585C-C97A-4CB6-AC35-2EF00146A7E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402685A-A639-4186-82FA-FD8E55B7F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693964"/>
            <a:ext cx="10943167" cy="265339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MIYCAN Operational and Programmatic Guideline</a:t>
            </a:r>
            <a:br>
              <a:rPr lang="en-US" sz="4400" b="1" dirty="0">
                <a:solidFill>
                  <a:schemeClr val="accent4"/>
                </a:solidFill>
              </a:rPr>
            </a:br>
            <a:r>
              <a:rPr lang="en-US" sz="4400" b="1" dirty="0">
                <a:solidFill>
                  <a:schemeClr val="accent4"/>
                </a:solidFill>
              </a:rPr>
              <a:t> Basic training and orientation slides</a:t>
            </a:r>
            <a:br>
              <a:rPr lang="en-US" sz="4400" b="1" dirty="0">
                <a:solidFill>
                  <a:schemeClr val="accent4"/>
                </a:solidFill>
              </a:rPr>
            </a:b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533" y="2422525"/>
            <a:ext cx="10949517" cy="4071040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MARCH, 2023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By Clementina </a:t>
            </a:r>
            <a:r>
              <a:rPr lang="en-US" dirty="0" err="1">
                <a:solidFill>
                  <a:schemeClr val="accent4"/>
                </a:solidFill>
              </a:rPr>
              <a:t>Ngina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MIYCN-E Advisor, Consultant</a:t>
            </a:r>
          </a:p>
          <a:p>
            <a:r>
              <a:rPr lang="en-US" dirty="0">
                <a:solidFill>
                  <a:schemeClr val="accent4"/>
                </a:solidFill>
              </a:rPr>
              <a:t>Global Nutrition Cluster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051891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Guiding Principles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4" y="1605418"/>
            <a:ext cx="10009716" cy="4497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Implementation within the human rights context including;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 Mother &amp; child care is a legal duty of the state in Article 28 (2) family care in the Constitution of Somalia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Every child has the right to care from their parents 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Strengthening Gender &amp; Social Equity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Building Resilience of households with mothers, infants, young children &amp; adolescents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Life-cycle approach to MIYCAN interventions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Public health approach to MIYCAN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Comprehensive, integrated &amp; equitably distributed interventions 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Adherence to the international code of marketing of breastmilk substitutes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Scope of the Implementation Guidelines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49"/>
            <a:ext cx="6248400" cy="5479143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Maternal nutrition in pregnancy and lactation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Adolescents nutrition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Infant and young child nutrition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Micronutrient supplementation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Feeding in difficult circumstances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Growth Monitoring and Promotion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Infant and Young Child Feeding in Emergencies (IYCF-E)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Breastmilk substitutes (BMS)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Counselling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Roles and responsibilities of different stakeholders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Linkages and referrals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Monitoring and evaluation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7456" y="1333380"/>
            <a:ext cx="3796162" cy="50810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07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8" y="2706389"/>
            <a:ext cx="2189527" cy="15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53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 descr="Description: A picture containing logo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45" y="2706389"/>
            <a:ext cx="2074635" cy="125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text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46" y="2706389"/>
            <a:ext cx="2049272" cy="1085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D04BB-216C-4B24-92EF-BF3F9C1586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73237" y="2706389"/>
            <a:ext cx="2523490" cy="1071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85" y="172278"/>
            <a:ext cx="10701132" cy="569844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785" y="172278"/>
            <a:ext cx="9390361" cy="1265582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Global Context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1630016"/>
            <a:ext cx="5158316" cy="5062331"/>
          </a:xfrm>
        </p:spPr>
        <p:txBody>
          <a:bodyPr/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Estimated 170 million women are underweight</a:t>
            </a: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610 million are overweight</a:t>
            </a: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40% of pregnant women are anaemic (South East Asia (49%), Africa (46%) and the Eastern Mediterranean (41%)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497495"/>
            <a:ext cx="5183717" cy="4692167"/>
          </a:xfrm>
        </p:spPr>
        <p:txBody>
          <a:bodyPr/>
          <a:lstStyle/>
          <a:p>
            <a:r>
              <a:rPr lang="en-US" sz="2400" dirty="0"/>
              <a:t>Estimated 14% of adolescent girls gave birth before age 18 in 2021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LMICs adolescents 15–19 years of age, 21 million pregnancies with approximately 50% unintended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02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32523"/>
            <a:ext cx="10515600" cy="1060174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and Context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037" y="1192697"/>
            <a:ext cx="9581431" cy="5261112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47% initiated to breastfeeding within one hour of birth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48% exclusively breastfeed</a:t>
            </a: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70% breastfeed their infant for at least one year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45% breastfeeding by two years of age declined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74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169" y="176169"/>
            <a:ext cx="10586750" cy="97312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Background &amp; Context:</a:t>
            </a:r>
            <a:b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Women’s Nutritional status in Somalia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7791" y="6188529"/>
            <a:ext cx="1845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Source: FAO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8696279"/>
              </p:ext>
            </p:extLst>
          </p:nvPr>
        </p:nvGraphicFramePr>
        <p:xfrm>
          <a:off x="480392" y="1512528"/>
          <a:ext cx="538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Causes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Anaemia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prevalence 40% of pregnant women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Gaps in preconception care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Poor quality diets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Insufficient access to essential nutrition services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Suboptimal practices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5304" y="365125"/>
            <a:ext cx="11751044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IYCN &amp; Nutritional Status of children in Somalia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5305" y="1690688"/>
          <a:ext cx="8673193" cy="482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169" y="176169"/>
            <a:ext cx="11803310" cy="97312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Causes of Malnutrition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3625" y="944217"/>
            <a:ext cx="5669365" cy="5722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Contributors to malnutrition- global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Poor quality diets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Insufficient access to essential nutrition services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Suboptimal practices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Gender inequalities </a:t>
            </a:r>
          </a:p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Causes of micronutrient malnutrition in Somalia include;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Household food insecurity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Inadequate care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Unhealthy household environment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Lack of health services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Low education levels or illiteracy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High poverty levels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Severe drought 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0365" y="1548884"/>
            <a:ext cx="5384800" cy="3599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3304" y="5271343"/>
            <a:ext cx="3440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Source: UNICEF Somalia- Knowles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Coursin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161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Adolescent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08364"/>
            <a:ext cx="4184035" cy="4432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Global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Adolescent pregnancies 14%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50% of pregnancies unintended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GBV affects 1 in 3 women</a:t>
            </a:r>
          </a:p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Somalia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Adolescents at high risk of;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Child marriage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Early pregnancy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Female Genital Mutilation/Cutting (FGM/C) </a:t>
            </a: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5720" y="1673677"/>
            <a:ext cx="5120002" cy="46289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Risk factors for GBV;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Mental health issues; multiple displacements, flooding, droughts and armed conflicts.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93% of GBV cases in women, adolescent girls and children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Exposure to GBV contributes to suboptimal nutrition outcomes e.g. stunting, LBW and sub optimal breastfeeding. </a:t>
            </a: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53109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Global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334000" cy="448627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Reduce stunting among under 5s by 40%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Reduce anemia in women of reproductive age by 50%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Reduce low birth weight by 30%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No increase of childhood overweight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Increased rates of EBF in the first six months by up to at least 50%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Reduce and maintain  childhood wasting by 5%</a:t>
            </a: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86550" y="1825625"/>
            <a:ext cx="466725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12" y="1270000"/>
            <a:ext cx="5601453" cy="4849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835"/>
            <a:ext cx="10515600" cy="906011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Goal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1" y="889233"/>
            <a:ext cx="10376808" cy="5813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Goal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Reduce all forms of malnutrition in children &lt; 5 years of age, adolescent girls, pregnant and lactating women in Somalia by enhancing, knowledge, skills and competencies to improve the health and nutrition.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Provide guidance to HWs &amp; CHWs in protection, promotion, &amp; support for optimal MIYCAN</a:t>
            </a: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Improve knowledge, skills, &amp; competencies of MIYCAN among HWs &amp; CHWs 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Enhance integration of MIYCAN interventions within existing health &amp; community services and across sectors. 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Enhance optimal MIYCAN in difficult circumstances. 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Promote gender mainstreaming in MIYCAN interventions.  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Enhance community linkages and referrals.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481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1_Office Theme</vt:lpstr>
      <vt:lpstr>Blue Waves</vt:lpstr>
      <vt:lpstr>MIYCAN Operational and Programmatic Guideline  Basic training and orientation slides </vt:lpstr>
      <vt:lpstr>Background</vt:lpstr>
      <vt:lpstr>Background and Context cont….</vt:lpstr>
      <vt:lpstr>Background &amp; Context: Women’s Nutritional status in Somalia</vt:lpstr>
      <vt:lpstr>IYCN &amp; Nutritional Status of children in Somalia</vt:lpstr>
      <vt:lpstr>Causes of Malnutrition</vt:lpstr>
      <vt:lpstr>Adolescent health</vt:lpstr>
      <vt:lpstr>Global Targets</vt:lpstr>
      <vt:lpstr>Goal and Objectives</vt:lpstr>
      <vt:lpstr>Guiding Principles</vt:lpstr>
      <vt:lpstr>Scope of the Implementation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Gathi</dc:creator>
  <cp:lastModifiedBy>Clementina Ngina</cp:lastModifiedBy>
  <cp:revision>57</cp:revision>
  <dcterms:created xsi:type="dcterms:W3CDTF">2023-02-20T11:40:00Z</dcterms:created>
  <dcterms:modified xsi:type="dcterms:W3CDTF">2023-03-19T07:56:15Z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A372BDB614DF48149C7849ED51B58E05</vt:lpwstr>
  </property>
  <property fmtid="{D5CDD505-2E9C-101B-9397-08002B2CF9AE}" pid="3" name="KSOProductBuildVer">
    <vt:lpwstr>1033-11.2.0.11440</vt:lpwstr>
  </property>
</Properties>
</file>