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415" r:id="rId3"/>
    <p:sldId id="418" r:id="rId4"/>
    <p:sldId id="419" r:id="rId5"/>
    <p:sldId id="273" r:id="rId6"/>
    <p:sldId id="298" r:id="rId7"/>
    <p:sldId id="421" r:id="rId8"/>
    <p:sldId id="400" r:id="rId9"/>
    <p:sldId id="361" r:id="rId10"/>
    <p:sldId id="396" r:id="rId11"/>
    <p:sldId id="382" r:id="rId12"/>
    <p:sldId id="395" r:id="rId13"/>
    <p:sldId id="386" r:id="rId14"/>
    <p:sldId id="405" r:id="rId15"/>
    <p:sldId id="409" r:id="rId16"/>
    <p:sldId id="410" r:id="rId17"/>
    <p:sldId id="414" r:id="rId18"/>
    <p:sldId id="408" r:id="rId19"/>
    <p:sldId id="407" r:id="rId20"/>
    <p:sldId id="406" r:id="rId21"/>
    <p:sldId id="364" r:id="rId22"/>
    <p:sldId id="4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43D8E-934E-4BA3-B6DD-C633701C9CB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9F707B7E-2569-490F-A972-9DA0580AB5F7}">
      <dgm:prSet phldrT="[Text]"/>
      <dgm:spPr/>
      <dgm:t>
        <a:bodyPr/>
        <a:lstStyle/>
        <a:p>
          <a:r>
            <a:rPr lang="en-GB" dirty="0"/>
            <a:t>1</a:t>
          </a:r>
        </a:p>
      </dgm:t>
    </dgm:pt>
    <dgm:pt modelId="{29461982-B1CC-4584-B7D2-710204B3856A}" type="parTrans" cxnId="{BB968300-92A0-46BD-81EB-E6B08146D2CC}">
      <dgm:prSet/>
      <dgm:spPr/>
      <dgm:t>
        <a:bodyPr/>
        <a:lstStyle/>
        <a:p>
          <a:endParaRPr lang="en-GB"/>
        </a:p>
      </dgm:t>
    </dgm:pt>
    <dgm:pt modelId="{74235A3D-015E-4AAE-AF85-65BEEA2FC0AE}" type="sibTrans" cxnId="{BB968300-92A0-46BD-81EB-E6B08146D2CC}">
      <dgm:prSet/>
      <dgm:spPr/>
      <dgm:t>
        <a:bodyPr/>
        <a:lstStyle/>
        <a:p>
          <a:endParaRPr lang="en-GB"/>
        </a:p>
      </dgm:t>
    </dgm:pt>
    <dgm:pt modelId="{D0B54428-27D1-44F5-BD60-3838C097030A}">
      <dgm:prSet phldrT="[Text]"/>
      <dgm:spPr/>
      <dgm:t>
        <a:bodyPr/>
        <a:lstStyle/>
        <a:p>
          <a:r>
            <a:rPr lang="en-GB" dirty="0"/>
            <a:t>2</a:t>
          </a:r>
        </a:p>
      </dgm:t>
    </dgm:pt>
    <dgm:pt modelId="{F7AAF89A-72CD-4493-AFAB-1D41D8F4F429}" type="parTrans" cxnId="{063A2079-C6C4-4775-8BFD-A317CEE6EE57}">
      <dgm:prSet/>
      <dgm:spPr/>
      <dgm:t>
        <a:bodyPr/>
        <a:lstStyle/>
        <a:p>
          <a:endParaRPr lang="en-GB"/>
        </a:p>
      </dgm:t>
    </dgm:pt>
    <dgm:pt modelId="{AD5CEB5A-111A-46D3-853C-F6FC70855E6F}" type="sibTrans" cxnId="{063A2079-C6C4-4775-8BFD-A317CEE6EE57}">
      <dgm:prSet/>
      <dgm:spPr/>
      <dgm:t>
        <a:bodyPr/>
        <a:lstStyle/>
        <a:p>
          <a:endParaRPr lang="en-GB"/>
        </a:p>
      </dgm:t>
    </dgm:pt>
    <dgm:pt modelId="{8A170BE9-702D-46A0-8AA6-27A78FD2610F}">
      <dgm:prSet phldrT="[Text]"/>
      <dgm:spPr/>
      <dgm:t>
        <a:bodyPr/>
        <a:lstStyle/>
        <a:p>
          <a:r>
            <a:rPr lang="en-GB" dirty="0"/>
            <a:t>3</a:t>
          </a:r>
        </a:p>
      </dgm:t>
    </dgm:pt>
    <dgm:pt modelId="{BB5EDA5B-0041-46F5-86D2-1E71A8A2B5E2}" type="parTrans" cxnId="{B9A68E0D-D1F3-41C1-AAD8-CF54593D2740}">
      <dgm:prSet/>
      <dgm:spPr/>
      <dgm:t>
        <a:bodyPr/>
        <a:lstStyle/>
        <a:p>
          <a:endParaRPr lang="en-GB"/>
        </a:p>
      </dgm:t>
    </dgm:pt>
    <dgm:pt modelId="{797CD21F-AE74-4CA5-B872-BDE198AC998E}" type="sibTrans" cxnId="{B9A68E0D-D1F3-41C1-AAD8-CF54593D2740}">
      <dgm:prSet/>
      <dgm:spPr/>
      <dgm:t>
        <a:bodyPr/>
        <a:lstStyle/>
        <a:p>
          <a:endParaRPr lang="en-GB"/>
        </a:p>
      </dgm:t>
    </dgm:pt>
    <dgm:pt modelId="{0E2CDDA9-0D7D-4726-9511-D731484A34CC}">
      <dgm:prSet phldrT="[Text]"/>
      <dgm:spPr/>
      <dgm:t>
        <a:bodyPr/>
        <a:lstStyle/>
        <a:p>
          <a:r>
            <a:rPr lang="en-GB" dirty="0"/>
            <a:t>4</a:t>
          </a:r>
        </a:p>
      </dgm:t>
    </dgm:pt>
    <dgm:pt modelId="{1B8066C8-BD5A-45EE-B800-E76B2D6BE37F}" type="parTrans" cxnId="{ED0A46C1-12E0-46D2-9B7E-5F0714EF13E5}">
      <dgm:prSet/>
      <dgm:spPr/>
      <dgm:t>
        <a:bodyPr/>
        <a:lstStyle/>
        <a:p>
          <a:endParaRPr lang="en-GB"/>
        </a:p>
      </dgm:t>
    </dgm:pt>
    <dgm:pt modelId="{1F0F85B0-D50D-470E-95E5-F50E1526D0B5}" type="sibTrans" cxnId="{ED0A46C1-12E0-46D2-9B7E-5F0714EF13E5}">
      <dgm:prSet/>
      <dgm:spPr/>
      <dgm:t>
        <a:bodyPr/>
        <a:lstStyle/>
        <a:p>
          <a:endParaRPr lang="en-GB"/>
        </a:p>
      </dgm:t>
    </dgm:pt>
    <dgm:pt modelId="{9D432A21-DA3D-4CE3-A952-39391E4AC250}">
      <dgm:prSet phldrT="[Text]"/>
      <dgm:spPr/>
      <dgm:t>
        <a:bodyPr/>
        <a:lstStyle/>
        <a:p>
          <a:r>
            <a:rPr lang="en-GB" dirty="0"/>
            <a:t>5</a:t>
          </a:r>
        </a:p>
      </dgm:t>
    </dgm:pt>
    <dgm:pt modelId="{26F81E5D-4445-4615-A96B-0009E0153B41}" type="parTrans" cxnId="{DEB49D22-4E9E-4833-ABA5-889D00CDE8ED}">
      <dgm:prSet/>
      <dgm:spPr/>
      <dgm:t>
        <a:bodyPr/>
        <a:lstStyle/>
        <a:p>
          <a:endParaRPr lang="en-GB"/>
        </a:p>
      </dgm:t>
    </dgm:pt>
    <dgm:pt modelId="{DDBD641B-64B3-4BCC-B4ED-BA2AF07DA400}" type="sibTrans" cxnId="{DEB49D22-4E9E-4833-ABA5-889D00CDE8ED}">
      <dgm:prSet/>
      <dgm:spPr/>
      <dgm:t>
        <a:bodyPr/>
        <a:lstStyle/>
        <a:p>
          <a:endParaRPr lang="en-GB"/>
        </a:p>
      </dgm:t>
    </dgm:pt>
    <dgm:pt modelId="{216812F6-D0A2-4A72-90E9-44CB3410B413}">
      <dgm:prSet phldrT="[Text]"/>
      <dgm:spPr/>
      <dgm:t>
        <a:bodyPr/>
        <a:lstStyle/>
        <a:p>
          <a:r>
            <a:rPr lang="en-GB" dirty="0"/>
            <a:t>6</a:t>
          </a:r>
        </a:p>
      </dgm:t>
    </dgm:pt>
    <dgm:pt modelId="{46AC0C1A-A0E2-4FB6-95B5-D5686A496827}" type="parTrans" cxnId="{E80665E7-E54A-4665-9B4B-5F629386A517}">
      <dgm:prSet/>
      <dgm:spPr/>
      <dgm:t>
        <a:bodyPr/>
        <a:lstStyle/>
        <a:p>
          <a:endParaRPr lang="en-GB"/>
        </a:p>
      </dgm:t>
    </dgm:pt>
    <dgm:pt modelId="{6C693989-3E23-4F70-BC20-7D44E2E688F2}" type="sibTrans" cxnId="{E80665E7-E54A-4665-9B4B-5F629386A517}">
      <dgm:prSet/>
      <dgm:spPr/>
      <dgm:t>
        <a:bodyPr/>
        <a:lstStyle/>
        <a:p>
          <a:endParaRPr lang="en-GB"/>
        </a:p>
      </dgm:t>
    </dgm:pt>
    <dgm:pt modelId="{FE02310C-72BA-4956-83FF-062C578346EC}" type="pres">
      <dgm:prSet presAssocID="{3BB43D8E-934E-4BA3-B6DD-C633701C9CBB}" presName="Name0" presStyleCnt="0">
        <dgm:presLayoutVars>
          <dgm:chMax val="11"/>
          <dgm:chPref val="11"/>
          <dgm:dir/>
          <dgm:resizeHandles/>
        </dgm:presLayoutVars>
      </dgm:prSet>
      <dgm:spPr/>
    </dgm:pt>
    <dgm:pt modelId="{51787343-8E47-4B99-B948-F42AFE6BECF3}" type="pres">
      <dgm:prSet presAssocID="{216812F6-D0A2-4A72-90E9-44CB3410B413}" presName="Accent6" presStyleCnt="0"/>
      <dgm:spPr/>
    </dgm:pt>
    <dgm:pt modelId="{8CD0467A-76DE-40DE-A657-888C7215336B}" type="pres">
      <dgm:prSet presAssocID="{216812F6-D0A2-4A72-90E9-44CB3410B413}" presName="Accent" presStyleLbl="node1" presStyleIdx="0" presStyleCnt="6"/>
      <dgm:spPr/>
    </dgm:pt>
    <dgm:pt modelId="{D051CA80-F52B-4BD9-B03D-DE8168909FD6}" type="pres">
      <dgm:prSet presAssocID="{216812F6-D0A2-4A72-90E9-44CB3410B413}" presName="ParentBackground6" presStyleCnt="0"/>
      <dgm:spPr/>
    </dgm:pt>
    <dgm:pt modelId="{7C8AE962-AB60-458F-B75E-538BC84F7315}" type="pres">
      <dgm:prSet presAssocID="{216812F6-D0A2-4A72-90E9-44CB3410B413}" presName="ParentBackground" presStyleLbl="fgAcc1" presStyleIdx="0" presStyleCnt="6"/>
      <dgm:spPr/>
    </dgm:pt>
    <dgm:pt modelId="{38F52DE4-EDF3-42DA-A23E-A3BFC0C17D52}" type="pres">
      <dgm:prSet presAssocID="{216812F6-D0A2-4A72-90E9-44CB3410B413}" presName="Parent6" presStyleLbl="revTx" presStyleIdx="0" presStyleCnt="0">
        <dgm:presLayoutVars>
          <dgm:chMax val="1"/>
          <dgm:chPref val="1"/>
          <dgm:bulletEnabled val="1"/>
        </dgm:presLayoutVars>
      </dgm:prSet>
      <dgm:spPr/>
    </dgm:pt>
    <dgm:pt modelId="{03DB2760-7548-48B6-A129-3388F5B92910}" type="pres">
      <dgm:prSet presAssocID="{9D432A21-DA3D-4CE3-A952-39391E4AC250}" presName="Accent5" presStyleCnt="0"/>
      <dgm:spPr/>
    </dgm:pt>
    <dgm:pt modelId="{55867E3E-4D21-4FC7-93A0-63CAE4DE8CA4}" type="pres">
      <dgm:prSet presAssocID="{9D432A21-DA3D-4CE3-A952-39391E4AC250}" presName="Accent" presStyleLbl="node1" presStyleIdx="1" presStyleCnt="6"/>
      <dgm:spPr/>
    </dgm:pt>
    <dgm:pt modelId="{704B0505-6587-4148-88B4-071FA2F050C7}" type="pres">
      <dgm:prSet presAssocID="{9D432A21-DA3D-4CE3-A952-39391E4AC250}" presName="ParentBackground5" presStyleCnt="0"/>
      <dgm:spPr/>
    </dgm:pt>
    <dgm:pt modelId="{DD98B512-0F38-4CF1-87D0-07AEDA2B80EA}" type="pres">
      <dgm:prSet presAssocID="{9D432A21-DA3D-4CE3-A952-39391E4AC250}" presName="ParentBackground" presStyleLbl="fgAcc1" presStyleIdx="1" presStyleCnt="6"/>
      <dgm:spPr/>
    </dgm:pt>
    <dgm:pt modelId="{38C27E0F-6395-4045-B932-F5A2A15416C7}" type="pres">
      <dgm:prSet presAssocID="{9D432A21-DA3D-4CE3-A952-39391E4AC250}" presName="Parent5" presStyleLbl="revTx" presStyleIdx="0" presStyleCnt="0">
        <dgm:presLayoutVars>
          <dgm:chMax val="1"/>
          <dgm:chPref val="1"/>
          <dgm:bulletEnabled val="1"/>
        </dgm:presLayoutVars>
      </dgm:prSet>
      <dgm:spPr/>
    </dgm:pt>
    <dgm:pt modelId="{1BF74342-F7EE-4F1A-9E87-4869453A132B}" type="pres">
      <dgm:prSet presAssocID="{0E2CDDA9-0D7D-4726-9511-D731484A34CC}" presName="Accent4" presStyleCnt="0"/>
      <dgm:spPr/>
    </dgm:pt>
    <dgm:pt modelId="{341E4D14-B277-41AC-ADD1-AA1AF75B9335}" type="pres">
      <dgm:prSet presAssocID="{0E2CDDA9-0D7D-4726-9511-D731484A34CC}" presName="Accent" presStyleLbl="node1" presStyleIdx="2" presStyleCnt="6"/>
      <dgm:spPr/>
    </dgm:pt>
    <dgm:pt modelId="{B1A2DB9C-B0AF-4CF0-A8F5-26B72AD4A743}" type="pres">
      <dgm:prSet presAssocID="{0E2CDDA9-0D7D-4726-9511-D731484A34CC}" presName="ParentBackground4" presStyleCnt="0"/>
      <dgm:spPr/>
    </dgm:pt>
    <dgm:pt modelId="{B847E127-46D7-4F76-B25C-A2A320AAB4A6}" type="pres">
      <dgm:prSet presAssocID="{0E2CDDA9-0D7D-4726-9511-D731484A34CC}" presName="ParentBackground" presStyleLbl="fgAcc1" presStyleIdx="2" presStyleCnt="6"/>
      <dgm:spPr/>
    </dgm:pt>
    <dgm:pt modelId="{22E09ACE-BA07-4AAC-96AB-FC9531268944}" type="pres">
      <dgm:prSet presAssocID="{0E2CDDA9-0D7D-4726-9511-D731484A34CC}" presName="Parent4" presStyleLbl="revTx" presStyleIdx="0" presStyleCnt="0">
        <dgm:presLayoutVars>
          <dgm:chMax val="1"/>
          <dgm:chPref val="1"/>
          <dgm:bulletEnabled val="1"/>
        </dgm:presLayoutVars>
      </dgm:prSet>
      <dgm:spPr/>
    </dgm:pt>
    <dgm:pt modelId="{A2DC69ED-A7D8-4016-94A9-3708321E604E}" type="pres">
      <dgm:prSet presAssocID="{8A170BE9-702D-46A0-8AA6-27A78FD2610F}" presName="Accent3" presStyleCnt="0"/>
      <dgm:spPr/>
    </dgm:pt>
    <dgm:pt modelId="{D762A51F-5AD8-49CF-9D4E-5AC38C307687}" type="pres">
      <dgm:prSet presAssocID="{8A170BE9-702D-46A0-8AA6-27A78FD2610F}" presName="Accent" presStyleLbl="node1" presStyleIdx="3" presStyleCnt="6"/>
      <dgm:spPr/>
    </dgm:pt>
    <dgm:pt modelId="{AB6C94D0-63B5-4682-A9E8-3C589DA87FFE}" type="pres">
      <dgm:prSet presAssocID="{8A170BE9-702D-46A0-8AA6-27A78FD2610F}" presName="ParentBackground3" presStyleCnt="0"/>
      <dgm:spPr/>
    </dgm:pt>
    <dgm:pt modelId="{54888586-4137-4B7F-A034-C4BA6A52BA01}" type="pres">
      <dgm:prSet presAssocID="{8A170BE9-702D-46A0-8AA6-27A78FD2610F}" presName="ParentBackground" presStyleLbl="fgAcc1" presStyleIdx="3" presStyleCnt="6"/>
      <dgm:spPr/>
    </dgm:pt>
    <dgm:pt modelId="{5720843A-32A1-4C39-96CB-0C588437062D}" type="pres">
      <dgm:prSet presAssocID="{8A170BE9-702D-46A0-8AA6-27A78FD2610F}" presName="Parent3" presStyleLbl="revTx" presStyleIdx="0" presStyleCnt="0">
        <dgm:presLayoutVars>
          <dgm:chMax val="1"/>
          <dgm:chPref val="1"/>
          <dgm:bulletEnabled val="1"/>
        </dgm:presLayoutVars>
      </dgm:prSet>
      <dgm:spPr/>
    </dgm:pt>
    <dgm:pt modelId="{CE048C54-1671-455B-BFF0-FF63A9038F5B}" type="pres">
      <dgm:prSet presAssocID="{D0B54428-27D1-44F5-BD60-3838C097030A}" presName="Accent2" presStyleCnt="0"/>
      <dgm:spPr/>
    </dgm:pt>
    <dgm:pt modelId="{DD76A9EF-FC7B-4CB0-ABF5-D76F49957260}" type="pres">
      <dgm:prSet presAssocID="{D0B54428-27D1-44F5-BD60-3838C097030A}" presName="Accent" presStyleLbl="node1" presStyleIdx="4" presStyleCnt="6"/>
      <dgm:spPr/>
    </dgm:pt>
    <dgm:pt modelId="{2D11E571-63AE-4104-83DD-7D7F5E55A6E7}" type="pres">
      <dgm:prSet presAssocID="{D0B54428-27D1-44F5-BD60-3838C097030A}" presName="ParentBackground2" presStyleCnt="0"/>
      <dgm:spPr/>
    </dgm:pt>
    <dgm:pt modelId="{F51B36DA-A8D4-4854-9DE4-02C4822FFC6A}" type="pres">
      <dgm:prSet presAssocID="{D0B54428-27D1-44F5-BD60-3838C097030A}" presName="ParentBackground" presStyleLbl="fgAcc1" presStyleIdx="4" presStyleCnt="6"/>
      <dgm:spPr/>
    </dgm:pt>
    <dgm:pt modelId="{EEF5E2C3-2B8E-4194-BEF6-6D88FD2189A5}" type="pres">
      <dgm:prSet presAssocID="{D0B54428-27D1-44F5-BD60-3838C097030A}" presName="Parent2" presStyleLbl="revTx" presStyleIdx="0" presStyleCnt="0">
        <dgm:presLayoutVars>
          <dgm:chMax val="1"/>
          <dgm:chPref val="1"/>
          <dgm:bulletEnabled val="1"/>
        </dgm:presLayoutVars>
      </dgm:prSet>
      <dgm:spPr/>
    </dgm:pt>
    <dgm:pt modelId="{F4AE4A53-C7C3-4734-AC6B-696408AC5CF3}" type="pres">
      <dgm:prSet presAssocID="{9F707B7E-2569-490F-A972-9DA0580AB5F7}" presName="Accent1" presStyleCnt="0"/>
      <dgm:spPr/>
    </dgm:pt>
    <dgm:pt modelId="{9D5FCCE6-0672-4DB5-B795-F2F1DFDF8FB1}" type="pres">
      <dgm:prSet presAssocID="{9F707B7E-2569-490F-A972-9DA0580AB5F7}" presName="Accent" presStyleLbl="node1" presStyleIdx="5" presStyleCnt="6"/>
      <dgm:spPr/>
    </dgm:pt>
    <dgm:pt modelId="{1BF7088D-7947-4891-8ECE-FD5D7E2ACF22}" type="pres">
      <dgm:prSet presAssocID="{9F707B7E-2569-490F-A972-9DA0580AB5F7}" presName="ParentBackground1" presStyleCnt="0"/>
      <dgm:spPr/>
    </dgm:pt>
    <dgm:pt modelId="{324D406A-10AC-49DA-A456-479087D3DB9D}" type="pres">
      <dgm:prSet presAssocID="{9F707B7E-2569-490F-A972-9DA0580AB5F7}" presName="ParentBackground" presStyleLbl="fgAcc1" presStyleIdx="5" presStyleCnt="6"/>
      <dgm:spPr/>
    </dgm:pt>
    <dgm:pt modelId="{D64A8D64-CFE8-4BD5-B214-E35BCA4A2EBA}" type="pres">
      <dgm:prSet presAssocID="{9F707B7E-2569-490F-A972-9DA0580AB5F7}" presName="Parent1" presStyleLbl="revTx" presStyleIdx="0" presStyleCnt="0">
        <dgm:presLayoutVars>
          <dgm:chMax val="1"/>
          <dgm:chPref val="1"/>
          <dgm:bulletEnabled val="1"/>
        </dgm:presLayoutVars>
      </dgm:prSet>
      <dgm:spPr/>
    </dgm:pt>
  </dgm:ptLst>
  <dgm:cxnLst>
    <dgm:cxn modelId="{BB968300-92A0-46BD-81EB-E6B08146D2CC}" srcId="{3BB43D8E-934E-4BA3-B6DD-C633701C9CBB}" destId="{9F707B7E-2569-490F-A972-9DA0580AB5F7}" srcOrd="0" destOrd="0" parTransId="{29461982-B1CC-4584-B7D2-710204B3856A}" sibTransId="{74235A3D-015E-4AAE-AF85-65BEEA2FC0AE}"/>
    <dgm:cxn modelId="{5CC90804-0F3C-4206-B6B3-1BF7B498DFA0}" type="presOf" srcId="{9D432A21-DA3D-4CE3-A952-39391E4AC250}" destId="{38C27E0F-6395-4045-B932-F5A2A15416C7}" srcOrd="1" destOrd="0" presId="urn:microsoft.com/office/officeart/2011/layout/CircleProcess"/>
    <dgm:cxn modelId="{B9A68E0D-D1F3-41C1-AAD8-CF54593D2740}" srcId="{3BB43D8E-934E-4BA3-B6DD-C633701C9CBB}" destId="{8A170BE9-702D-46A0-8AA6-27A78FD2610F}" srcOrd="2" destOrd="0" parTransId="{BB5EDA5B-0041-46F5-86D2-1E71A8A2B5E2}" sibTransId="{797CD21F-AE74-4CA5-B872-BDE198AC998E}"/>
    <dgm:cxn modelId="{DEB49D22-4E9E-4833-ABA5-889D00CDE8ED}" srcId="{3BB43D8E-934E-4BA3-B6DD-C633701C9CBB}" destId="{9D432A21-DA3D-4CE3-A952-39391E4AC250}" srcOrd="4" destOrd="0" parTransId="{26F81E5D-4445-4615-A96B-0009E0153B41}" sibTransId="{DDBD641B-64B3-4BCC-B4ED-BA2AF07DA400}"/>
    <dgm:cxn modelId="{D9A13D32-24D6-49D0-B456-F4A45A8238AF}" type="presOf" srcId="{9F707B7E-2569-490F-A972-9DA0580AB5F7}" destId="{D64A8D64-CFE8-4BD5-B214-E35BCA4A2EBA}" srcOrd="1" destOrd="0" presId="urn:microsoft.com/office/officeart/2011/layout/CircleProcess"/>
    <dgm:cxn modelId="{C4F0285F-F651-4415-90E2-14E39ECC2564}" type="presOf" srcId="{216812F6-D0A2-4A72-90E9-44CB3410B413}" destId="{38F52DE4-EDF3-42DA-A23E-A3BFC0C17D52}" srcOrd="1" destOrd="0" presId="urn:microsoft.com/office/officeart/2011/layout/CircleProcess"/>
    <dgm:cxn modelId="{875A2C71-0E93-46F0-85AB-37F7DD8E89B4}" type="presOf" srcId="{0E2CDDA9-0D7D-4726-9511-D731484A34CC}" destId="{22E09ACE-BA07-4AAC-96AB-FC9531268944}" srcOrd="1" destOrd="0" presId="urn:microsoft.com/office/officeart/2011/layout/CircleProcess"/>
    <dgm:cxn modelId="{6D9F7D74-CF4E-41A3-A46F-BD0BED1897D6}" type="presOf" srcId="{D0B54428-27D1-44F5-BD60-3838C097030A}" destId="{F51B36DA-A8D4-4854-9DE4-02C4822FFC6A}" srcOrd="0" destOrd="0" presId="urn:microsoft.com/office/officeart/2011/layout/CircleProcess"/>
    <dgm:cxn modelId="{B890A754-E575-4E3D-A843-5286423B0A8C}" type="presOf" srcId="{0E2CDDA9-0D7D-4726-9511-D731484A34CC}" destId="{B847E127-46D7-4F76-B25C-A2A320AAB4A6}" srcOrd="0" destOrd="0" presId="urn:microsoft.com/office/officeart/2011/layout/CircleProcess"/>
    <dgm:cxn modelId="{C7B97455-1C3A-4886-867F-CE2DE47613FE}" type="presOf" srcId="{D0B54428-27D1-44F5-BD60-3838C097030A}" destId="{EEF5E2C3-2B8E-4194-BEF6-6D88FD2189A5}" srcOrd="1" destOrd="0" presId="urn:microsoft.com/office/officeart/2011/layout/CircleProcess"/>
    <dgm:cxn modelId="{063A2079-C6C4-4775-8BFD-A317CEE6EE57}" srcId="{3BB43D8E-934E-4BA3-B6DD-C633701C9CBB}" destId="{D0B54428-27D1-44F5-BD60-3838C097030A}" srcOrd="1" destOrd="0" parTransId="{F7AAF89A-72CD-4493-AFAB-1D41D8F4F429}" sibTransId="{AD5CEB5A-111A-46D3-853C-F6FC70855E6F}"/>
    <dgm:cxn modelId="{621EB897-7FCC-4054-BCC6-6E4863340C1B}" type="presOf" srcId="{3BB43D8E-934E-4BA3-B6DD-C633701C9CBB}" destId="{FE02310C-72BA-4956-83FF-062C578346EC}" srcOrd="0" destOrd="0" presId="urn:microsoft.com/office/officeart/2011/layout/CircleProcess"/>
    <dgm:cxn modelId="{E3F7F8A6-C56A-425A-A855-8EF042165D70}" type="presOf" srcId="{8A170BE9-702D-46A0-8AA6-27A78FD2610F}" destId="{5720843A-32A1-4C39-96CB-0C588437062D}" srcOrd="1" destOrd="0" presId="urn:microsoft.com/office/officeart/2011/layout/CircleProcess"/>
    <dgm:cxn modelId="{8004D0B4-357E-43A4-A674-2C1B35AE0F38}" type="presOf" srcId="{9F707B7E-2569-490F-A972-9DA0580AB5F7}" destId="{324D406A-10AC-49DA-A456-479087D3DB9D}" srcOrd="0" destOrd="0" presId="urn:microsoft.com/office/officeart/2011/layout/CircleProcess"/>
    <dgm:cxn modelId="{859EEAB5-E7A6-41BD-9025-2239F1483FC5}" type="presOf" srcId="{216812F6-D0A2-4A72-90E9-44CB3410B413}" destId="{7C8AE962-AB60-458F-B75E-538BC84F7315}" srcOrd="0" destOrd="0" presId="urn:microsoft.com/office/officeart/2011/layout/CircleProcess"/>
    <dgm:cxn modelId="{ED0A46C1-12E0-46D2-9B7E-5F0714EF13E5}" srcId="{3BB43D8E-934E-4BA3-B6DD-C633701C9CBB}" destId="{0E2CDDA9-0D7D-4726-9511-D731484A34CC}" srcOrd="3" destOrd="0" parTransId="{1B8066C8-BD5A-45EE-B800-E76B2D6BE37F}" sibTransId="{1F0F85B0-D50D-470E-95E5-F50E1526D0B5}"/>
    <dgm:cxn modelId="{9B2EABC4-0AA3-4E66-ABFB-CD4489D2108E}" type="presOf" srcId="{9D432A21-DA3D-4CE3-A952-39391E4AC250}" destId="{DD98B512-0F38-4CF1-87D0-07AEDA2B80EA}" srcOrd="0" destOrd="0" presId="urn:microsoft.com/office/officeart/2011/layout/CircleProcess"/>
    <dgm:cxn modelId="{80FADCCA-4D7D-43CD-8443-BD1FCC22E8C9}" type="presOf" srcId="{8A170BE9-702D-46A0-8AA6-27A78FD2610F}" destId="{54888586-4137-4B7F-A034-C4BA6A52BA01}" srcOrd="0" destOrd="0" presId="urn:microsoft.com/office/officeart/2011/layout/CircleProcess"/>
    <dgm:cxn modelId="{E80665E7-E54A-4665-9B4B-5F629386A517}" srcId="{3BB43D8E-934E-4BA3-B6DD-C633701C9CBB}" destId="{216812F6-D0A2-4A72-90E9-44CB3410B413}" srcOrd="5" destOrd="0" parTransId="{46AC0C1A-A0E2-4FB6-95B5-D5686A496827}" sibTransId="{6C693989-3E23-4F70-BC20-7D44E2E688F2}"/>
    <dgm:cxn modelId="{87769FE3-3044-47A8-B4CD-E83455E0D3DF}" type="presParOf" srcId="{FE02310C-72BA-4956-83FF-062C578346EC}" destId="{51787343-8E47-4B99-B948-F42AFE6BECF3}" srcOrd="0" destOrd="0" presId="urn:microsoft.com/office/officeart/2011/layout/CircleProcess"/>
    <dgm:cxn modelId="{10D27197-72B5-4ABC-B680-EF01AA18C319}" type="presParOf" srcId="{51787343-8E47-4B99-B948-F42AFE6BECF3}" destId="{8CD0467A-76DE-40DE-A657-888C7215336B}" srcOrd="0" destOrd="0" presId="urn:microsoft.com/office/officeart/2011/layout/CircleProcess"/>
    <dgm:cxn modelId="{B764DF70-5196-496E-9524-EFED0C4CCF9D}" type="presParOf" srcId="{FE02310C-72BA-4956-83FF-062C578346EC}" destId="{D051CA80-F52B-4BD9-B03D-DE8168909FD6}" srcOrd="1" destOrd="0" presId="urn:microsoft.com/office/officeart/2011/layout/CircleProcess"/>
    <dgm:cxn modelId="{CE3B4D26-BD0B-4DE7-9631-D14F2BA3D8C0}" type="presParOf" srcId="{D051CA80-F52B-4BD9-B03D-DE8168909FD6}" destId="{7C8AE962-AB60-458F-B75E-538BC84F7315}" srcOrd="0" destOrd="0" presId="urn:microsoft.com/office/officeart/2011/layout/CircleProcess"/>
    <dgm:cxn modelId="{1E7C519A-29AE-4A12-98DE-8F5D9D95EB4B}" type="presParOf" srcId="{FE02310C-72BA-4956-83FF-062C578346EC}" destId="{38F52DE4-EDF3-42DA-A23E-A3BFC0C17D52}" srcOrd="2" destOrd="0" presId="urn:microsoft.com/office/officeart/2011/layout/CircleProcess"/>
    <dgm:cxn modelId="{BD1B9007-71C7-4B8B-BE5D-FC0CA7A9A2DC}" type="presParOf" srcId="{FE02310C-72BA-4956-83FF-062C578346EC}" destId="{03DB2760-7548-48B6-A129-3388F5B92910}" srcOrd="3" destOrd="0" presId="urn:microsoft.com/office/officeart/2011/layout/CircleProcess"/>
    <dgm:cxn modelId="{05633E73-4614-4F4E-BBE5-E9B608E82C64}" type="presParOf" srcId="{03DB2760-7548-48B6-A129-3388F5B92910}" destId="{55867E3E-4D21-4FC7-93A0-63CAE4DE8CA4}" srcOrd="0" destOrd="0" presId="urn:microsoft.com/office/officeart/2011/layout/CircleProcess"/>
    <dgm:cxn modelId="{F9D1D4EB-C56A-498B-93FC-6052630F9464}" type="presParOf" srcId="{FE02310C-72BA-4956-83FF-062C578346EC}" destId="{704B0505-6587-4148-88B4-071FA2F050C7}" srcOrd="4" destOrd="0" presId="urn:microsoft.com/office/officeart/2011/layout/CircleProcess"/>
    <dgm:cxn modelId="{FCB7ED3A-6DDE-4F52-8E36-8A392DEC1CC8}" type="presParOf" srcId="{704B0505-6587-4148-88B4-071FA2F050C7}" destId="{DD98B512-0F38-4CF1-87D0-07AEDA2B80EA}" srcOrd="0" destOrd="0" presId="urn:microsoft.com/office/officeart/2011/layout/CircleProcess"/>
    <dgm:cxn modelId="{E5B25C8E-E1AD-4C30-9F8F-ABF0BBBF828F}" type="presParOf" srcId="{FE02310C-72BA-4956-83FF-062C578346EC}" destId="{38C27E0F-6395-4045-B932-F5A2A15416C7}" srcOrd="5" destOrd="0" presId="urn:microsoft.com/office/officeart/2011/layout/CircleProcess"/>
    <dgm:cxn modelId="{D5C1598C-C22A-4067-96BD-C40CCD39D91D}" type="presParOf" srcId="{FE02310C-72BA-4956-83FF-062C578346EC}" destId="{1BF74342-F7EE-4F1A-9E87-4869453A132B}" srcOrd="6" destOrd="0" presId="urn:microsoft.com/office/officeart/2011/layout/CircleProcess"/>
    <dgm:cxn modelId="{15FD2910-24F2-4D17-A475-02460E0A78B3}" type="presParOf" srcId="{1BF74342-F7EE-4F1A-9E87-4869453A132B}" destId="{341E4D14-B277-41AC-ADD1-AA1AF75B9335}" srcOrd="0" destOrd="0" presId="urn:microsoft.com/office/officeart/2011/layout/CircleProcess"/>
    <dgm:cxn modelId="{7A406718-C5F4-493E-9027-F1498930A9AC}" type="presParOf" srcId="{FE02310C-72BA-4956-83FF-062C578346EC}" destId="{B1A2DB9C-B0AF-4CF0-A8F5-26B72AD4A743}" srcOrd="7" destOrd="0" presId="urn:microsoft.com/office/officeart/2011/layout/CircleProcess"/>
    <dgm:cxn modelId="{0C0DD060-69D6-45DE-B74C-DF4F022E06FF}" type="presParOf" srcId="{B1A2DB9C-B0AF-4CF0-A8F5-26B72AD4A743}" destId="{B847E127-46D7-4F76-B25C-A2A320AAB4A6}" srcOrd="0" destOrd="0" presId="urn:microsoft.com/office/officeart/2011/layout/CircleProcess"/>
    <dgm:cxn modelId="{25212365-BB7C-43ED-8C22-BCCCFE832CEB}" type="presParOf" srcId="{FE02310C-72BA-4956-83FF-062C578346EC}" destId="{22E09ACE-BA07-4AAC-96AB-FC9531268944}" srcOrd="8" destOrd="0" presId="urn:microsoft.com/office/officeart/2011/layout/CircleProcess"/>
    <dgm:cxn modelId="{A2A28303-1C1B-4536-998F-D1A3471FE50A}" type="presParOf" srcId="{FE02310C-72BA-4956-83FF-062C578346EC}" destId="{A2DC69ED-A7D8-4016-94A9-3708321E604E}" srcOrd="9" destOrd="0" presId="urn:microsoft.com/office/officeart/2011/layout/CircleProcess"/>
    <dgm:cxn modelId="{AF846090-E525-4EA8-BAFD-E028D00B6D7E}" type="presParOf" srcId="{A2DC69ED-A7D8-4016-94A9-3708321E604E}" destId="{D762A51F-5AD8-49CF-9D4E-5AC38C307687}" srcOrd="0" destOrd="0" presId="urn:microsoft.com/office/officeart/2011/layout/CircleProcess"/>
    <dgm:cxn modelId="{6D88357B-117B-4C45-BF36-660A2756BDB1}" type="presParOf" srcId="{FE02310C-72BA-4956-83FF-062C578346EC}" destId="{AB6C94D0-63B5-4682-A9E8-3C589DA87FFE}" srcOrd="10" destOrd="0" presId="urn:microsoft.com/office/officeart/2011/layout/CircleProcess"/>
    <dgm:cxn modelId="{7A3233F2-F9B8-46F2-AEB9-F47F75BEE4D4}" type="presParOf" srcId="{AB6C94D0-63B5-4682-A9E8-3C589DA87FFE}" destId="{54888586-4137-4B7F-A034-C4BA6A52BA01}" srcOrd="0" destOrd="0" presId="urn:microsoft.com/office/officeart/2011/layout/CircleProcess"/>
    <dgm:cxn modelId="{7A76611C-00C9-418C-AFEA-254BFF5FCA2C}" type="presParOf" srcId="{FE02310C-72BA-4956-83FF-062C578346EC}" destId="{5720843A-32A1-4C39-96CB-0C588437062D}" srcOrd="11" destOrd="0" presId="urn:microsoft.com/office/officeart/2011/layout/CircleProcess"/>
    <dgm:cxn modelId="{D7607903-7388-4AE4-BC31-13D263C4C6C6}" type="presParOf" srcId="{FE02310C-72BA-4956-83FF-062C578346EC}" destId="{CE048C54-1671-455B-BFF0-FF63A9038F5B}" srcOrd="12" destOrd="0" presId="urn:microsoft.com/office/officeart/2011/layout/CircleProcess"/>
    <dgm:cxn modelId="{A91690E2-89E7-4767-B1C5-0241C97244EA}" type="presParOf" srcId="{CE048C54-1671-455B-BFF0-FF63A9038F5B}" destId="{DD76A9EF-FC7B-4CB0-ABF5-D76F49957260}" srcOrd="0" destOrd="0" presId="urn:microsoft.com/office/officeart/2011/layout/CircleProcess"/>
    <dgm:cxn modelId="{2334FAF3-983E-4980-AF8B-62B41E494C83}" type="presParOf" srcId="{FE02310C-72BA-4956-83FF-062C578346EC}" destId="{2D11E571-63AE-4104-83DD-7D7F5E55A6E7}" srcOrd="13" destOrd="0" presId="urn:microsoft.com/office/officeart/2011/layout/CircleProcess"/>
    <dgm:cxn modelId="{9468AFC8-51FE-44ED-9DA1-3717AAF29211}" type="presParOf" srcId="{2D11E571-63AE-4104-83DD-7D7F5E55A6E7}" destId="{F51B36DA-A8D4-4854-9DE4-02C4822FFC6A}" srcOrd="0" destOrd="0" presId="urn:microsoft.com/office/officeart/2011/layout/CircleProcess"/>
    <dgm:cxn modelId="{B282448E-4DE7-441F-B16C-615082083DAE}" type="presParOf" srcId="{FE02310C-72BA-4956-83FF-062C578346EC}" destId="{EEF5E2C3-2B8E-4194-BEF6-6D88FD2189A5}" srcOrd="14" destOrd="0" presId="urn:microsoft.com/office/officeart/2011/layout/CircleProcess"/>
    <dgm:cxn modelId="{52CD8BBA-EED0-4FCC-B36E-C9180A1BC964}" type="presParOf" srcId="{FE02310C-72BA-4956-83FF-062C578346EC}" destId="{F4AE4A53-C7C3-4734-AC6B-696408AC5CF3}" srcOrd="15" destOrd="0" presId="urn:microsoft.com/office/officeart/2011/layout/CircleProcess"/>
    <dgm:cxn modelId="{28880A22-5EAC-4B92-A83D-8E99CA6206ED}" type="presParOf" srcId="{F4AE4A53-C7C3-4734-AC6B-696408AC5CF3}" destId="{9D5FCCE6-0672-4DB5-B795-F2F1DFDF8FB1}" srcOrd="0" destOrd="0" presId="urn:microsoft.com/office/officeart/2011/layout/CircleProcess"/>
    <dgm:cxn modelId="{A2EEDB02-0026-48F3-99EE-5BB94719703B}" type="presParOf" srcId="{FE02310C-72BA-4956-83FF-062C578346EC}" destId="{1BF7088D-7947-4891-8ECE-FD5D7E2ACF22}" srcOrd="16" destOrd="0" presId="urn:microsoft.com/office/officeart/2011/layout/CircleProcess"/>
    <dgm:cxn modelId="{308C5891-E63C-4F37-B34E-BA9DF7A87BD2}" type="presParOf" srcId="{1BF7088D-7947-4891-8ECE-FD5D7E2ACF22}" destId="{324D406A-10AC-49DA-A456-479087D3DB9D}" srcOrd="0" destOrd="0" presId="urn:microsoft.com/office/officeart/2011/layout/CircleProcess"/>
    <dgm:cxn modelId="{953210FF-0E52-4D6F-A0E3-0440B520AA10}" type="presParOf" srcId="{FE02310C-72BA-4956-83FF-062C578346EC}" destId="{D64A8D64-CFE8-4BD5-B214-E35BCA4A2EBA}"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0467A-76DE-40DE-A657-888C7215336B}">
      <dsp:nvSpPr>
        <dsp:cNvPr id="0" name=""/>
        <dsp:cNvSpPr/>
      </dsp:nvSpPr>
      <dsp:spPr>
        <a:xfrm>
          <a:off x="6355377" y="1830739"/>
          <a:ext cx="1171549" cy="11713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AE962-AB60-458F-B75E-538BC84F7315}">
      <dsp:nvSpPr>
        <dsp:cNvPr id="0" name=""/>
        <dsp:cNvSpPr/>
      </dsp:nvSpPr>
      <dsp:spPr>
        <a:xfrm>
          <a:off x="6394826" y="1869790"/>
          <a:ext cx="1093396" cy="10932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t>6</a:t>
          </a:r>
        </a:p>
      </dsp:txBody>
      <dsp:txXfrm>
        <a:off x="6551132" y="2025994"/>
        <a:ext cx="780784" cy="780815"/>
      </dsp:txXfrm>
    </dsp:sp>
    <dsp:sp modelId="{55867E3E-4D21-4FC7-93A0-63CAE4DE8CA4}">
      <dsp:nvSpPr>
        <dsp:cNvPr id="0" name=""/>
        <dsp:cNvSpPr/>
      </dsp:nvSpPr>
      <dsp:spPr>
        <a:xfrm rot="2700000">
          <a:off x="5145206" y="1830607"/>
          <a:ext cx="1171384" cy="117138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98B512-0F38-4CF1-87D0-07AEDA2B80EA}">
      <dsp:nvSpPr>
        <dsp:cNvPr id="0" name=""/>
        <dsp:cNvSpPr/>
      </dsp:nvSpPr>
      <dsp:spPr>
        <a:xfrm>
          <a:off x="5184572" y="1869790"/>
          <a:ext cx="1093396" cy="10932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t>5</a:t>
          </a:r>
        </a:p>
      </dsp:txBody>
      <dsp:txXfrm>
        <a:off x="5340878" y="2025994"/>
        <a:ext cx="780784" cy="780815"/>
      </dsp:txXfrm>
    </dsp:sp>
    <dsp:sp modelId="{341E4D14-B277-41AC-ADD1-AA1AF75B9335}">
      <dsp:nvSpPr>
        <dsp:cNvPr id="0" name=""/>
        <dsp:cNvSpPr/>
      </dsp:nvSpPr>
      <dsp:spPr>
        <a:xfrm rot="2700000">
          <a:off x="3934953" y="1830607"/>
          <a:ext cx="1171384" cy="117138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7E127-46D7-4F76-B25C-A2A320AAB4A6}">
      <dsp:nvSpPr>
        <dsp:cNvPr id="0" name=""/>
        <dsp:cNvSpPr/>
      </dsp:nvSpPr>
      <dsp:spPr>
        <a:xfrm>
          <a:off x="3974319" y="1869790"/>
          <a:ext cx="1093396" cy="10932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t>4</a:t>
          </a:r>
        </a:p>
      </dsp:txBody>
      <dsp:txXfrm>
        <a:off x="4130625" y="2025994"/>
        <a:ext cx="780784" cy="780815"/>
      </dsp:txXfrm>
    </dsp:sp>
    <dsp:sp modelId="{D762A51F-5AD8-49CF-9D4E-5AC38C307687}">
      <dsp:nvSpPr>
        <dsp:cNvPr id="0" name=""/>
        <dsp:cNvSpPr/>
      </dsp:nvSpPr>
      <dsp:spPr>
        <a:xfrm rot="2700000">
          <a:off x="2724699" y="1830607"/>
          <a:ext cx="1171384" cy="117138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88586-4137-4B7F-A034-C4BA6A52BA01}">
      <dsp:nvSpPr>
        <dsp:cNvPr id="0" name=""/>
        <dsp:cNvSpPr/>
      </dsp:nvSpPr>
      <dsp:spPr>
        <a:xfrm>
          <a:off x="2764065" y="1869790"/>
          <a:ext cx="1093396" cy="10932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t>3</a:t>
          </a:r>
        </a:p>
      </dsp:txBody>
      <dsp:txXfrm>
        <a:off x="2919627" y="2025994"/>
        <a:ext cx="780784" cy="780815"/>
      </dsp:txXfrm>
    </dsp:sp>
    <dsp:sp modelId="{DD76A9EF-FC7B-4CB0-ABF5-D76F49957260}">
      <dsp:nvSpPr>
        <dsp:cNvPr id="0" name=""/>
        <dsp:cNvSpPr/>
      </dsp:nvSpPr>
      <dsp:spPr>
        <a:xfrm rot="2700000">
          <a:off x="1514446" y="1830607"/>
          <a:ext cx="1171384" cy="117138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B36DA-A8D4-4854-9DE4-02C4822FFC6A}">
      <dsp:nvSpPr>
        <dsp:cNvPr id="0" name=""/>
        <dsp:cNvSpPr/>
      </dsp:nvSpPr>
      <dsp:spPr>
        <a:xfrm>
          <a:off x="1553812" y="1869790"/>
          <a:ext cx="1093396" cy="10932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t>2</a:t>
          </a:r>
        </a:p>
      </dsp:txBody>
      <dsp:txXfrm>
        <a:off x="1709373" y="2025994"/>
        <a:ext cx="780784" cy="780815"/>
      </dsp:txXfrm>
    </dsp:sp>
    <dsp:sp modelId="{9D5FCCE6-0672-4DB5-B795-F2F1DFDF8FB1}">
      <dsp:nvSpPr>
        <dsp:cNvPr id="0" name=""/>
        <dsp:cNvSpPr/>
      </dsp:nvSpPr>
      <dsp:spPr>
        <a:xfrm rot="2700000">
          <a:off x="304192" y="1830607"/>
          <a:ext cx="1171384" cy="117138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D406A-10AC-49DA-A456-479087D3DB9D}">
      <dsp:nvSpPr>
        <dsp:cNvPr id="0" name=""/>
        <dsp:cNvSpPr/>
      </dsp:nvSpPr>
      <dsp:spPr>
        <a:xfrm>
          <a:off x="342814" y="1869790"/>
          <a:ext cx="1093396" cy="10932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t>1</a:t>
          </a:r>
        </a:p>
      </dsp:txBody>
      <dsp:txXfrm>
        <a:off x="499120" y="2025994"/>
        <a:ext cx="780784" cy="78081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B6D54-6326-47EB-BAE0-26C71B8BC507}"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BEED0-D5E3-4405-81BC-18519DAE7BF7}" type="slidenum">
              <a:rPr lang="en-US" smtClean="0"/>
              <a:t>‹#›</a:t>
            </a:fld>
            <a:endParaRPr lang="en-US"/>
          </a:p>
        </p:txBody>
      </p:sp>
    </p:spTree>
    <p:extLst>
      <p:ext uri="{BB962C8B-B14F-4D97-AF65-F5344CB8AC3E}">
        <p14:creationId xmlns:p14="http://schemas.microsoft.com/office/powerpoint/2010/main" val="371429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q3EUk2c1sk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99" b="1" kern="1200" dirty="0">
                <a:solidFill>
                  <a:schemeClr val="tx1"/>
                </a:solidFill>
                <a:effectLst/>
                <a:latin typeface="+mn-lt"/>
                <a:ea typeface="+mn-ea"/>
                <a:cs typeface="+mn-cs"/>
              </a:rPr>
              <a:t>SAY:</a:t>
            </a:r>
            <a:endParaRPr lang="en-US" dirty="0"/>
          </a:p>
          <a:p>
            <a:r>
              <a:rPr lang="en-US" dirty="0"/>
              <a:t>•MAMI stands for the management of small and nutritionally at-risk infants under 6-months and their mothers. </a:t>
            </a:r>
          </a:p>
          <a:p>
            <a:r>
              <a:rPr lang="en-US" dirty="0"/>
              <a:t>•As the name suggests, the population focus of MAMI is small and nutritionally at risk infants under 6 months of age.</a:t>
            </a:r>
          </a:p>
          <a:p>
            <a:r>
              <a:rPr lang="en-US" dirty="0"/>
              <a:t>•This includes infants who were born with low birth weight, are underweight, wasted or stunted or are failing to grow well, have feeding problems or other specific risk factors. </a:t>
            </a:r>
          </a:p>
          <a:p>
            <a:r>
              <a:rPr lang="en-US" dirty="0"/>
              <a:t>•The focus for MAMI is not just the infant, but also includes the mother or caregiver of these infants who might require nutrition, health, mental health or social support themselves. The health of a baby is closely linked to the health of his/her mother so we must also consider their needs.</a:t>
            </a:r>
          </a:p>
          <a:p>
            <a:r>
              <a:rPr lang="en-US" dirty="0"/>
              <a:t>•MAMI doesn't just focus on nutrition, but also health, nurturing care for early child hood development and maternal mental health and wellbeing.   </a:t>
            </a:r>
            <a:endParaRPr lang="en-US" dirty="0">
              <a:cs typeface="Calibri"/>
            </a:endParaRPr>
          </a:p>
          <a:p>
            <a:endParaRPr lang="en-US" dirty="0">
              <a:cs typeface="Calibri"/>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40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a:solidFill>
                  <a:schemeClr val="tx1"/>
                </a:solidFill>
                <a:effectLst/>
                <a:latin typeface="+mn-lt"/>
                <a:ea typeface="+mn-ea"/>
                <a:cs typeface="+mn-cs"/>
              </a:rPr>
              <a:t>SAY: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are 4 aspects to the</a:t>
            </a:r>
            <a:r>
              <a:rPr lang="en-GB" sz="1200" kern="1200" baseline="0" dirty="0">
                <a:solidFill>
                  <a:schemeClr val="tx1"/>
                </a:solidFill>
                <a:effectLst/>
                <a:latin typeface="+mn-lt"/>
                <a:ea typeface="+mn-ea"/>
                <a:cs typeface="+mn-cs"/>
              </a:rPr>
              <a:t> support package:</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Counselling on core topics</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Tailored counselling and actions</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Referral of mother infant-pairs</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Continuous monitoring and follow up to 6 months of 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21DC17-0E38-4D46-843B-266A061BFB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59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Component 1 of the support package: counselling on core topics for all enrolled pairs</a:t>
            </a:r>
          </a:p>
          <a:p>
            <a:pPr marL="171450" indent="-171450">
              <a:buFont typeface="Arial" panose="020B0604020202020204" pitchFamily="34" charset="0"/>
              <a:buChar char="•"/>
            </a:pPr>
            <a:r>
              <a:rPr lang="en-US" b="0" dirty="0"/>
              <a:t>The core topics</a:t>
            </a:r>
            <a:r>
              <a:rPr lang="en-US" b="0" baseline="0" dirty="0"/>
              <a:t> include:</a:t>
            </a:r>
          </a:p>
          <a:p>
            <a:pPr marL="628650" lvl="1" indent="-171450">
              <a:buFont typeface="Arial" panose="020B0604020202020204" pitchFamily="34" charset="0"/>
              <a:buChar char="•"/>
            </a:pPr>
            <a:r>
              <a:rPr lang="en-US" b="0" baseline="0" dirty="0"/>
              <a:t>Family and partner support</a:t>
            </a:r>
          </a:p>
          <a:p>
            <a:pPr marL="628650" lvl="1" indent="-171450">
              <a:buFont typeface="Arial" panose="020B0604020202020204" pitchFamily="34" charset="0"/>
              <a:buChar char="•"/>
            </a:pPr>
            <a:r>
              <a:rPr lang="en-US" b="0" baseline="0" dirty="0"/>
              <a:t>Community support</a:t>
            </a:r>
          </a:p>
          <a:p>
            <a:pPr marL="628650" lvl="1" indent="-171450">
              <a:buFont typeface="Arial" panose="020B0604020202020204" pitchFamily="34" charset="0"/>
              <a:buChar char="•"/>
            </a:pPr>
            <a:r>
              <a:rPr lang="en-US" b="0" baseline="0" dirty="0"/>
              <a:t>Family planning</a:t>
            </a:r>
          </a:p>
          <a:p>
            <a:pPr marL="628650" lvl="1" indent="-171450">
              <a:buFont typeface="Arial" panose="020B0604020202020204" pitchFamily="34" charset="0"/>
              <a:buChar char="•"/>
            </a:pPr>
            <a:r>
              <a:rPr lang="en-US" b="0" baseline="0" dirty="0"/>
              <a:t>Crying and sleeping</a:t>
            </a:r>
          </a:p>
          <a:p>
            <a:pPr marL="628650" lvl="1" indent="-171450">
              <a:buFont typeface="Arial" panose="020B0604020202020204" pitchFamily="34" charset="0"/>
              <a:buChar char="•"/>
            </a:pPr>
            <a:r>
              <a:rPr lang="en-US" b="0" baseline="0" dirty="0"/>
              <a:t>Relaxation</a:t>
            </a:r>
          </a:p>
          <a:p>
            <a:pPr marL="628650" lvl="1" indent="-171450">
              <a:buFont typeface="Arial" panose="020B0604020202020204" pitchFamily="34" charset="0"/>
              <a:buChar char="•"/>
            </a:pPr>
            <a:r>
              <a:rPr lang="en-US" b="0" baseline="0" dirty="0"/>
              <a:t>Introduction of complementary feeding</a:t>
            </a:r>
          </a:p>
          <a:p>
            <a:pPr marL="628650" lvl="1" indent="-171450">
              <a:buFont typeface="Arial" panose="020B0604020202020204" pitchFamily="34" charset="0"/>
              <a:buChar char="•"/>
            </a:pPr>
            <a:r>
              <a:rPr lang="en-US" b="0" baseline="0" dirty="0"/>
              <a:t>Nurturing Care</a:t>
            </a:r>
          </a:p>
          <a:p>
            <a:pPr marL="171450" lvl="0" indent="-171450">
              <a:buFont typeface="Arial" panose="020B0604020202020204" pitchFamily="34" charset="0"/>
              <a:buChar char="•"/>
            </a:pPr>
            <a:r>
              <a:rPr lang="en-US" b="0" baseline="0" dirty="0"/>
              <a:t>These are topics that will be supportive and helpful to all caregivers of infants and they are therefore termed ‘Core Topics’</a:t>
            </a:r>
          </a:p>
          <a:p>
            <a:pPr marL="171450" lvl="0" indent="-171450">
              <a:buFont typeface="Arial" panose="020B0604020202020204" pitchFamily="34" charset="0"/>
              <a:buChar char="•"/>
            </a:pPr>
            <a:r>
              <a:rPr lang="en-US" b="0" baseline="0" dirty="0"/>
              <a:t>Each Core Topic has MAMI Counselling cards to aid health workers in providing support for this area </a:t>
            </a:r>
            <a:endParaRPr lang="en-US" b="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15</a:t>
            </a:fld>
            <a:endParaRPr lang="en-GB"/>
          </a:p>
        </p:txBody>
      </p:sp>
    </p:spTree>
    <p:extLst>
      <p:ext uri="{BB962C8B-B14F-4D97-AF65-F5344CB8AC3E}">
        <p14:creationId xmlns:p14="http://schemas.microsoft.com/office/powerpoint/2010/main" val="381774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Component 2 of the support</a:t>
            </a:r>
            <a:r>
              <a:rPr lang="en-US" b="0" baseline="0" dirty="0"/>
              <a:t> </a:t>
            </a:r>
            <a:r>
              <a:rPr lang="en-US" b="0" dirty="0"/>
              <a:t>package: Tailored counselling and actions to address specific risk factors</a:t>
            </a:r>
            <a:r>
              <a:rPr lang="en-US" b="0" baseline="0" dirty="0"/>
              <a:t> and problems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This is the 1-1 counselling we are likely familiar with in IYCF/ MIYCN </a:t>
            </a:r>
            <a:r>
              <a:rPr lang="en-US" b="0" baseline="0" dirty="0" err="1"/>
              <a:t>programmes</a:t>
            </a:r>
            <a:r>
              <a:rPr lang="en-US" b="0"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This is where health workers provide specific counselling for challenge and risk factors identified during the MAMI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For example, if incorrect position and/or attachment during a breastfeed is noted in the MAMI Assessment, you would provide targeted 1-1 counselling to support the mother to overcome this challenge and correct the position and attachment for an improved breastfeeding practice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16</a:t>
            </a:fld>
            <a:endParaRPr lang="en-GB"/>
          </a:p>
        </p:txBody>
      </p:sp>
    </p:spTree>
    <p:extLst>
      <p:ext uri="{BB962C8B-B14F-4D97-AF65-F5344CB8AC3E}">
        <p14:creationId xmlns:p14="http://schemas.microsoft.com/office/powerpoint/2010/main" val="67523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baseline="0"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Component 3 of the support</a:t>
            </a:r>
            <a:r>
              <a:rPr lang="en-US" b="0" baseline="0" dirty="0"/>
              <a:t> </a:t>
            </a:r>
            <a:r>
              <a:rPr lang="en-US" b="0" dirty="0"/>
              <a:t>package: Referral</a:t>
            </a:r>
            <a:r>
              <a:rPr lang="en-US" b="0" baseline="0" dirty="0"/>
              <a:t> of mother-infant pairs to other relevant services as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There may be mother-infant pairs who have challenges we identify that we are not able to address in our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In this case, we need to do our best to refer them to appropriate services to address that need or challenge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baseline="0" dirty="0"/>
          </a:p>
        </p:txBody>
      </p:sp>
      <p:sp>
        <p:nvSpPr>
          <p:cNvPr id="4" name="Slide Number Placehold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177355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SAY:</a:t>
            </a:r>
            <a:r>
              <a:rPr lang="en-GB" sz="12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Component 4 of the support</a:t>
            </a:r>
            <a:r>
              <a:rPr lang="en-US" b="0" baseline="0" dirty="0"/>
              <a:t> </a:t>
            </a:r>
            <a:r>
              <a:rPr lang="en-US" b="0" dirty="0"/>
              <a:t>package: Continuous monitoring of the mother-infant pair’s progress and wellbeing at each</a:t>
            </a:r>
            <a:r>
              <a:rPr lang="en-US" b="0" baseline="0" dirty="0"/>
              <a:t> visit.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One key element is that the</a:t>
            </a:r>
            <a:r>
              <a:rPr lang="en-GB" sz="1200" kern="1200" baseline="0" dirty="0">
                <a:solidFill>
                  <a:schemeClr val="tx1"/>
                </a:solidFill>
                <a:effectLst/>
                <a:latin typeface="+mn-lt"/>
                <a:ea typeface="+mn-ea"/>
                <a:cs typeface="+mn-cs"/>
              </a:rPr>
              <a:t> MAMI Care Pathway</a:t>
            </a:r>
            <a:r>
              <a:rPr lang="en-GB" sz="1200" kern="1200" dirty="0">
                <a:solidFill>
                  <a:schemeClr val="tx1"/>
                </a:solidFill>
                <a:effectLst/>
                <a:latin typeface="+mn-lt"/>
                <a:ea typeface="+mn-ea"/>
                <a:cs typeface="+mn-cs"/>
              </a:rPr>
              <a:t> acts as a follow up service – which is secondary prevention – for those infants at higher risk of adverse outcomes such as infants born with a LBW and for early intervention for those who develop growth failure in the first six months of life.</a:t>
            </a:r>
            <a:endParaRPr lang="en-US" b="1"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At</a:t>
            </a:r>
            <a:r>
              <a:rPr lang="en-US" b="0" i="0" baseline="0" dirty="0"/>
              <a:t> each visit, we monitor how the infant and mother are progressing and assess for any new risks</a:t>
            </a:r>
          </a:p>
          <a:p>
            <a:pPr marL="171450" indent="-171450">
              <a:buFont typeface="Arial" panose="020B0604020202020204" pitchFamily="34" charset="0"/>
              <a:buChar char="•"/>
            </a:pPr>
            <a:r>
              <a:rPr lang="en-US" b="0" i="0" baseline="0" dirty="0"/>
              <a:t>At each visit, we provide targeted counselling to the mother or caregiver on the challenges that we have identified in the initial assessment, and/or on any new challenges that have been identified during the follow-up visits.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How often we see the mother</a:t>
            </a:r>
            <a:r>
              <a:rPr lang="en-GB" sz="1200" kern="1200" baseline="0" dirty="0">
                <a:solidFill>
                  <a:schemeClr val="tx1"/>
                </a:solidFill>
                <a:effectLst/>
                <a:latin typeface="+mn-lt"/>
                <a:ea typeface="+mn-ea"/>
                <a:cs typeface="+mn-cs"/>
              </a:rPr>
              <a:t> and infant depends on how they are progressing.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FFFF08-BA74-3E4E-B67B-CFCBDE5D9836}" type="slidenum">
              <a:rPr lang="en-US" smtClean="0"/>
              <a:t>18</a:t>
            </a:fld>
            <a:endParaRPr lang="en-US"/>
          </a:p>
        </p:txBody>
      </p:sp>
    </p:spTree>
    <p:extLst>
      <p:ext uri="{BB962C8B-B14F-4D97-AF65-F5344CB8AC3E}">
        <p14:creationId xmlns:p14="http://schemas.microsoft.com/office/powerpoint/2010/main" val="293072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aseline="0" dirty="0"/>
              <a:t>At each visit we determine the progress of the mother and infant and adjust the frequency of follow-up visits accordingly: if they are doing well, then we can see them less often, if they begin to deteriorate you may increase the frequency and if at any point they develop complications, they will be referred to inpatient care</a:t>
            </a:r>
          </a:p>
          <a:p>
            <a:pPr marL="171450" indent="-171450">
              <a:buFont typeface="Arial" panose="020B0604020202020204" pitchFamily="34" charset="0"/>
              <a:buChar char="•"/>
            </a:pPr>
            <a:r>
              <a:rPr lang="en-US" baseline="0" dirty="0"/>
              <a:t>The helps for MAMI to not put a great time and effort burden on the health worker or on the mother of family</a:t>
            </a:r>
          </a:p>
          <a:p>
            <a:pPr marL="171450" indent="-171450">
              <a:buFont typeface="Arial" panose="020B0604020202020204" pitchFamily="34" charset="0"/>
              <a:buChar char="•"/>
            </a:pPr>
            <a:r>
              <a:rPr lang="en-US" baseline="0" dirty="0"/>
              <a:t>We determine whether they are doing well or not by the criteria listed in this table</a:t>
            </a:r>
          </a:p>
          <a:p>
            <a:pPr marL="171450" indent="-171450">
              <a:buFont typeface="Arial" panose="020B0604020202020204" pitchFamily="34" charset="0"/>
              <a:buChar char="•"/>
            </a:pPr>
            <a:r>
              <a:rPr lang="en-US" baseline="0" dirty="0"/>
              <a:t>We look at the weight gain, in g/kg/day, and whether there are any issues that are not yet resolving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21DC17-0E38-4D46-843B-266A061BFB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87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At 6 months of age, each</a:t>
            </a:r>
            <a:r>
              <a:rPr lang="en-US" baseline="0" dirty="0"/>
              <a:t> infant and mother will have their final visit to the MAMI </a:t>
            </a:r>
            <a:r>
              <a:rPr lang="en-US" baseline="0" dirty="0" err="1"/>
              <a:t>programme</a:t>
            </a:r>
            <a:r>
              <a:rPr lang="en-US" baseline="0" dirty="0"/>
              <a:t> and undergo a ‘6-month of age outcome’ assessment</a:t>
            </a:r>
          </a:p>
          <a:p>
            <a:pPr marL="171450" indent="-171450">
              <a:buFont typeface="Arial" panose="020B0604020202020204" pitchFamily="34" charset="0"/>
              <a:buChar char="•"/>
            </a:pPr>
            <a:r>
              <a:rPr lang="en-US" baseline="0" dirty="0"/>
              <a:t>This is to d</a:t>
            </a:r>
            <a:r>
              <a:rPr lang="en-US" dirty="0"/>
              <a:t>ecide if there is any</a:t>
            </a:r>
            <a:r>
              <a:rPr lang="en-US" baseline="0" dirty="0"/>
              <a:t> continuation of support needed for the infant or for the mother – are either still at risk?</a:t>
            </a:r>
          </a:p>
          <a:p>
            <a:pPr marL="171450" indent="-171450">
              <a:buFont typeface="Arial" panose="020B0604020202020204" pitchFamily="34" charset="0"/>
              <a:buChar char="•"/>
            </a:pPr>
            <a:r>
              <a:rPr lang="en-US" baseline="0" dirty="0"/>
              <a:t>For example if at 6-months the infants WLZ is &lt;-2.0 then we would refer them to the IMAM </a:t>
            </a:r>
            <a:r>
              <a:rPr lang="en-US" baseline="0" dirty="0" err="1"/>
              <a:t>programme</a:t>
            </a:r>
            <a:r>
              <a:rPr lang="en-US" baseline="0" dirty="0"/>
              <a:t> for assessment and admission. </a:t>
            </a:r>
          </a:p>
          <a:p>
            <a:pPr marL="171450" indent="-171450">
              <a:buFont typeface="Arial" panose="020B0604020202020204" pitchFamily="34" charset="0"/>
              <a:buChar char="•"/>
            </a:pPr>
            <a:r>
              <a:rPr lang="en-US" i="0" baseline="0" dirty="0"/>
              <a:t>As well as ensuring continuum of care, the 6-month of age review data also allows us to assess the impact of the MAMI </a:t>
            </a:r>
            <a:r>
              <a:rPr lang="en-US" i="0" baseline="0" dirty="0" err="1"/>
              <a:t>programme</a:t>
            </a:r>
            <a:r>
              <a:rPr lang="en-US" i="0" baseline="0" dirty="0"/>
              <a:t> by seeing the outcome of the infant and mother at the point of exit from the </a:t>
            </a:r>
            <a:r>
              <a:rPr lang="en-US" i="0" baseline="0" dirty="0" err="1"/>
              <a:t>programme</a:t>
            </a:r>
            <a:endParaRPr lang="en-US" i="0" baseline="0" dirty="0"/>
          </a:p>
          <a:p>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20</a:t>
            </a:fld>
            <a:endParaRPr lang="en-GB"/>
          </a:p>
        </p:txBody>
      </p:sp>
    </p:spTree>
    <p:extLst>
      <p:ext uri="{BB962C8B-B14F-4D97-AF65-F5344CB8AC3E}">
        <p14:creationId xmlns:p14="http://schemas.microsoft.com/office/powerpoint/2010/main" val="118677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FB325-B46F-46A8-BE69-133D0D4310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8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 up</a:t>
            </a:r>
            <a:r>
              <a:rPr lang="en-US" baseline="0" dirty="0"/>
              <a:t> link: </a:t>
            </a:r>
            <a:r>
              <a:rPr lang="en-US" sz="1200" dirty="0">
                <a:hlinkClick r:id="rId3"/>
              </a:rPr>
              <a:t>https://youtu.be/q3EUk2c1skc</a:t>
            </a:r>
            <a:endParaRPr lang="en-US" sz="1200" dirty="0"/>
          </a:p>
          <a:p>
            <a:endParaRPr lang="en-US" dirty="0"/>
          </a:p>
        </p:txBody>
      </p:sp>
      <p:sp>
        <p:nvSpPr>
          <p:cNvPr id="4" name="Slide Number Placeholder 3"/>
          <p:cNvSpPr>
            <a:spLocks noGrp="1"/>
          </p:cNvSpPr>
          <p:nvPr>
            <p:ph type="sldNum" sz="quarter" idx="10"/>
          </p:nvPr>
        </p:nvSpPr>
        <p:spPr/>
        <p:txBody>
          <a:bodyPr/>
          <a:lstStyle/>
          <a:p>
            <a:fld id="{A7B6ADB9-0C30-44F8-B712-5E2BA2C741B5}" type="slidenum">
              <a:rPr lang="en-GB" smtClean="0"/>
              <a:t>22</a:t>
            </a:fld>
            <a:endParaRPr lang="en-GB"/>
          </a:p>
        </p:txBody>
      </p:sp>
    </p:spTree>
    <p:extLst>
      <p:ext uri="{BB962C8B-B14F-4D97-AF65-F5344CB8AC3E}">
        <p14:creationId xmlns:p14="http://schemas.microsoft.com/office/powerpoint/2010/main" val="163639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a:t>SAY:</a:t>
            </a:r>
          </a:p>
          <a:p>
            <a:pPr marL="171450" indent="-171450">
              <a:buFont typeface="Arial" panose="020B0604020202020204" pitchFamily="34" charset="0"/>
              <a:buChar char="•"/>
            </a:pPr>
            <a:r>
              <a:rPr lang="en-US" dirty="0"/>
              <a:t>These are the results of an analysis done in late 2018 of DHS data from 54 countries over the last 10 years (75,804 infants).</a:t>
            </a:r>
          </a:p>
          <a:p>
            <a:pPr marL="171450" indent="-171450">
              <a:buFont typeface="Arial" panose="020B0604020202020204" pitchFamily="34" charset="0"/>
              <a:buChar char="•"/>
            </a:pPr>
            <a:r>
              <a:rPr lang="en-US" dirty="0"/>
              <a:t>They reflect a high burden of underweight, wasted and stunted infants under six months</a:t>
            </a:r>
            <a:r>
              <a:rPr lang="en-US" baseline="0" dirty="0"/>
              <a:t> globally.</a:t>
            </a:r>
          </a:p>
          <a:p>
            <a:pPr marL="171450" indent="-171450">
              <a:buFont typeface="Arial" panose="020B0604020202020204" pitchFamily="34" charset="0"/>
              <a:buChar char="•"/>
            </a:pPr>
            <a:r>
              <a:rPr lang="en-US" dirty="0"/>
              <a:t>Approximatel</a:t>
            </a:r>
            <a:r>
              <a:rPr lang="en-US" baseline="0" dirty="0"/>
              <a:t>y 1 in 5 infants &lt;6 months are born low birth weight</a:t>
            </a:r>
          </a:p>
          <a:p>
            <a:pPr marL="171450" indent="-171450">
              <a:buFont typeface="Arial" panose="020B0604020202020204" pitchFamily="34" charset="0"/>
              <a:buChar char="•"/>
            </a:pPr>
            <a:r>
              <a:rPr lang="en-US" baseline="0" dirty="0"/>
              <a:t>Approximately 1 in 5 infants &lt;6 months are underweight, are stunted, are wasted</a:t>
            </a:r>
          </a:p>
          <a:p>
            <a:pPr marL="171450" indent="-171450">
              <a:buFont typeface="Arial" panose="020B0604020202020204" pitchFamily="34" charset="0"/>
              <a:buChar char="•"/>
            </a:pPr>
            <a:r>
              <a:rPr lang="en-US" dirty="0">
                <a:cs typeface="Calibri"/>
              </a:rPr>
              <a:t>Infants can be born</a:t>
            </a:r>
            <a:r>
              <a:rPr lang="en-US" baseline="0" dirty="0">
                <a:cs typeface="Calibri"/>
              </a:rPr>
              <a:t> nutritionally at-risk</a:t>
            </a:r>
            <a:r>
              <a:rPr lang="en-US" dirty="0">
                <a:cs typeface="Calibri"/>
              </a:rPr>
              <a:t> e.g. low birthweight,</a:t>
            </a:r>
            <a:r>
              <a:rPr lang="en-US" baseline="0" dirty="0">
                <a:cs typeface="Calibri"/>
              </a:rPr>
              <a:t> preterm, or </a:t>
            </a:r>
            <a:r>
              <a:rPr lang="en-US" dirty="0">
                <a:cs typeface="Calibri"/>
              </a:rPr>
              <a:t> and nutritionally at-risk, or may become at-risk due to various sub-optimal circumstances in early life</a:t>
            </a:r>
            <a:r>
              <a:rPr lang="en-US" baseline="0" dirty="0">
                <a:cs typeface="Calibri"/>
              </a:rPr>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a:t>
            </a:r>
            <a:r>
              <a:rPr lang="en-US" baseline="0" dirty="0"/>
              <a:t> of t</a:t>
            </a:r>
            <a:r>
              <a:rPr lang="en-US" dirty="0"/>
              <a:t>hese infants are at increased risk </a:t>
            </a:r>
            <a:r>
              <a:rPr lang="en-US" b="0" i="0" dirty="0"/>
              <a:t>of death, sickness, malnutrition, poor growth and development, in the short and long</a:t>
            </a:r>
            <a:r>
              <a:rPr lang="en-US" b="0" i="0" baseline="0" dirty="0"/>
              <a:t> term</a:t>
            </a:r>
          </a:p>
          <a:p>
            <a:pPr marL="171450" indent="-171450">
              <a:buFont typeface="Arial" panose="020B0604020202020204" pitchFamily="34" charset="0"/>
              <a:buChar char="•"/>
            </a:pPr>
            <a:r>
              <a:rPr lang="en-GB" sz="1199" kern="1200" dirty="0">
                <a:solidFill>
                  <a:schemeClr val="tx1"/>
                </a:solidFill>
                <a:effectLst/>
                <a:latin typeface="+mn-lt"/>
                <a:ea typeface="+mn-ea"/>
                <a:cs typeface="+mn-cs"/>
              </a:rPr>
              <a:t>For example, LBW </a:t>
            </a:r>
            <a:r>
              <a:rPr lang="en-GB" sz="1199" kern="1200" dirty="0" err="1">
                <a:solidFill>
                  <a:schemeClr val="tx1"/>
                </a:solidFill>
                <a:effectLst/>
                <a:latin typeface="+mn-lt"/>
                <a:ea typeface="+mn-ea"/>
                <a:cs typeface="+mn-cs"/>
              </a:rPr>
              <a:t>newborns</a:t>
            </a:r>
            <a:r>
              <a:rPr lang="en-GB" sz="1199" kern="1200" dirty="0">
                <a:solidFill>
                  <a:schemeClr val="tx1"/>
                </a:solidFill>
                <a:effectLst/>
                <a:latin typeface="+mn-lt"/>
                <a:ea typeface="+mn-ea"/>
                <a:cs typeface="+mn-cs"/>
              </a:rPr>
              <a:t> have a higher risk of morbidity</a:t>
            </a:r>
            <a:r>
              <a:rPr lang="en-GB" sz="1199" kern="1200" baseline="0" dirty="0">
                <a:solidFill>
                  <a:schemeClr val="tx1"/>
                </a:solidFill>
                <a:effectLst/>
                <a:latin typeface="+mn-lt"/>
                <a:ea typeface="+mn-ea"/>
                <a:cs typeface="+mn-cs"/>
              </a:rPr>
              <a:t> and</a:t>
            </a:r>
            <a:r>
              <a:rPr lang="en-GB" sz="1199" kern="1200" dirty="0">
                <a:solidFill>
                  <a:schemeClr val="tx1"/>
                </a:solidFill>
                <a:effectLst/>
                <a:latin typeface="+mn-lt"/>
                <a:ea typeface="+mn-ea"/>
                <a:cs typeface="+mn-cs"/>
              </a:rPr>
              <a:t> stunting in childhood and long-term mental and physical ill health.  </a:t>
            </a:r>
          </a:p>
          <a:p>
            <a:pPr marL="0" indent="0">
              <a:buFontTx/>
              <a:buNone/>
            </a:pPr>
            <a:endParaRPr lang="en-US" b="1" baseline="0" dirty="0"/>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99" b="1" kern="1200" dirty="0">
                <a:solidFill>
                  <a:schemeClr val="tx1"/>
                </a:solidFill>
                <a:effectLst/>
                <a:latin typeface="+mn-lt"/>
                <a:ea typeface="+mn-ea"/>
                <a:cs typeface="+mn-cs"/>
              </a:rPr>
              <a:t>SAY:</a:t>
            </a:r>
          </a:p>
          <a:p>
            <a:pPr marL="171450" indent="-171450">
              <a:buFont typeface="Arial" panose="020B0604020202020204" pitchFamily="34" charset="0"/>
              <a:buChar char="•"/>
            </a:pPr>
            <a:r>
              <a:rPr lang="en-US" dirty="0"/>
              <a:t>Some of these infants may be picked up in existing services, but many others are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We are missing many of these infants within health systems globally. We are not identifying them routinely, or supporting them as best we could.</a:t>
            </a:r>
            <a:endParaRPr lang="en-US" dirty="0"/>
          </a:p>
          <a:p>
            <a:pPr marL="171450" indent="-171450">
              <a:buFont typeface="Arial" panose="020B0604020202020204" pitchFamily="34" charset="0"/>
              <a:buChar char="•"/>
            </a:pPr>
            <a:r>
              <a:rPr lang="en-US" dirty="0"/>
              <a:t>Often we only identify these infants</a:t>
            </a:r>
            <a:r>
              <a:rPr lang="en-US" baseline="0" dirty="0"/>
              <a:t> when they </a:t>
            </a:r>
            <a:r>
              <a:rPr lang="en-US" dirty="0"/>
              <a:t>present as very sick,</a:t>
            </a:r>
            <a:r>
              <a:rPr lang="en-US" baseline="0" dirty="0"/>
              <a:t> or not at all until they reach 6 months and are picked up through IMAM</a:t>
            </a:r>
            <a:endParaRPr lang="en-US" b="0" i="0" baseline="0" dirty="0"/>
          </a:p>
          <a:p>
            <a:pPr marL="171450" indent="-171450">
              <a:buFont typeface="Arial" panose="020B0604020202020204" pitchFamily="34" charset="0"/>
              <a:buChar char="•"/>
            </a:pPr>
            <a:r>
              <a:rPr lang="en-US" dirty="0"/>
              <a:t>It's important we do something to improve their identification and care. </a:t>
            </a:r>
          </a:p>
          <a:p>
            <a:pPr marL="171450" indent="-171450">
              <a:buFont typeface="Arial" panose="020B0604020202020204" pitchFamily="34" charset="0"/>
              <a:buChar char="•"/>
            </a:pPr>
            <a:r>
              <a:rPr lang="en-US" dirty="0"/>
              <a:t>There are existing</a:t>
            </a:r>
            <a:r>
              <a:rPr lang="en-US" baseline="0" dirty="0"/>
              <a:t> services available for infants and mothers, </a:t>
            </a:r>
            <a:r>
              <a:rPr lang="en-US" dirty="0">
                <a:cs typeface="Calibri"/>
              </a:rPr>
              <a:t>such as newborn care, postnatal care, IYCF, treatment of malnutrition, integrated management of childhood illness amongst others</a:t>
            </a:r>
            <a:r>
              <a:rPr lang="en-US" baseline="0" dirty="0">
                <a:cs typeface="Calibri"/>
              </a:rPr>
              <a:t> </a:t>
            </a:r>
            <a:r>
              <a:rPr lang="en-US" dirty="0"/>
              <a:t>for these infants and their mothers, but we see:</a:t>
            </a:r>
          </a:p>
          <a:p>
            <a:pPr marL="628650" lvl="1" indent="-171450">
              <a:buFont typeface="Arial" panose="020B0604020202020204" pitchFamily="34" charset="0"/>
              <a:buChar char="•"/>
            </a:pPr>
            <a:r>
              <a:rPr lang="en-GB" sz="1199" kern="1200" dirty="0">
                <a:solidFill>
                  <a:schemeClr val="tx1"/>
                </a:solidFill>
                <a:effectLst/>
                <a:latin typeface="+mn-lt"/>
                <a:ea typeface="+mn-ea"/>
                <a:cs typeface="+mn-cs"/>
              </a:rPr>
              <a:t>1. Limited continuity of care for at-risk new-borns</a:t>
            </a:r>
          </a:p>
          <a:p>
            <a:pPr marL="628650" lvl="1" indent="-171450">
              <a:buFont typeface="Arial" panose="020B0604020202020204" pitchFamily="34" charset="0"/>
              <a:buChar char="•"/>
            </a:pPr>
            <a:r>
              <a:rPr lang="en-GB" sz="1199" kern="1200" dirty="0">
                <a:solidFill>
                  <a:schemeClr val="tx1"/>
                </a:solidFill>
                <a:effectLst/>
                <a:latin typeface="+mn-lt"/>
                <a:ea typeface="+mn-ea"/>
                <a:cs typeface="+mn-cs"/>
              </a:rPr>
              <a:t>2. Insufficient community-based support for at-risk infants 0-6 months</a:t>
            </a:r>
          </a:p>
          <a:p>
            <a:pPr marL="628650" lvl="1" indent="-171450">
              <a:buFont typeface="Arial" panose="020B0604020202020204" pitchFamily="34" charset="0"/>
              <a:buChar char="•"/>
            </a:pPr>
            <a:r>
              <a:rPr lang="en-GB" sz="1199" kern="1200" dirty="0">
                <a:solidFill>
                  <a:schemeClr val="tx1"/>
                </a:solidFill>
                <a:effectLst/>
                <a:latin typeface="+mn-lt"/>
                <a:ea typeface="+mn-ea"/>
                <a:cs typeface="+mn-cs"/>
              </a:rPr>
              <a:t>3. Many at risk infants are currently being missed </a:t>
            </a:r>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see that there needs to be a bridging intervention between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care and those appropriate services that start at 6 months of 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need to leverage key elements of, and create stronger links with,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care.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need to ensure a continuity of care between one and two months of age and filling the care gap with nutrition and health support and maternal mental health services up to six months of 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is not possible, necessary or appropriate (may carry risk of infection, may not offer the support they need) for them all to these infants to go to inpatient care, so services need to be available in the community.</a:t>
            </a:r>
          </a:p>
          <a:p>
            <a:pPr marL="171450" indent="-171450">
              <a:buFont typeface="Arial"/>
              <a:buChar char="•"/>
            </a:pPr>
            <a:r>
              <a:rPr lang="en-US" dirty="0">
                <a:cs typeface="Calibri"/>
              </a:rPr>
              <a:t>Services are dis-jointed, and we can and must do better by working together.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B2D97B-C71F-41A6-8C4C-8ECB96F54568}" type="slidenum">
              <a:rPr lang="en-US" smtClean="0"/>
              <a:t>7</a:t>
            </a:fld>
            <a:endParaRPr lang="en-US"/>
          </a:p>
        </p:txBody>
      </p:sp>
    </p:spTree>
    <p:extLst>
      <p:ext uri="{BB962C8B-B14F-4D97-AF65-F5344CB8AC3E}">
        <p14:creationId xmlns:p14="http://schemas.microsoft.com/office/powerpoint/2010/main" val="311314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1" baseline="0" dirty="0"/>
              <a:t> </a:t>
            </a:r>
            <a:r>
              <a:rPr lang="en-US" b="0" baseline="0" dirty="0"/>
              <a:t>The MAMI Global Network’s vision is that every small and nutritionally at-risk infant less than 6 months and their mother is supported to survive and thrive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2D97B-C71F-41A6-8C4C-8ECB96F54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86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b="1" baseline="0"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help put the</a:t>
            </a:r>
            <a:r>
              <a:rPr lang="en-GB" sz="1200" kern="1200" baseline="0" dirty="0">
                <a:solidFill>
                  <a:schemeClr val="tx1"/>
                </a:solidFill>
                <a:effectLst/>
                <a:latin typeface="+mn-lt"/>
                <a:ea typeface="+mn-ea"/>
                <a:cs typeface="+mn-cs"/>
              </a:rPr>
              <a:t> MAMI </a:t>
            </a:r>
            <a:r>
              <a:rPr lang="en-GB" sz="1200" kern="1200" dirty="0">
                <a:solidFill>
                  <a:schemeClr val="tx1"/>
                </a:solidFill>
                <a:effectLst/>
                <a:latin typeface="+mn-lt"/>
                <a:ea typeface="+mn-ea"/>
                <a:cs typeface="+mn-cs"/>
              </a:rPr>
              <a:t>vision into action and help fill the critical care gap for vulnerable infants under six months and their mothers,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MAMI Global Network developed the MAMI Care Pathway Package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MAMI Care Pathway was developed to</a:t>
            </a:r>
            <a:r>
              <a:rPr lang="en-US" sz="1200" kern="1200" baseline="0" dirty="0">
                <a:solidFill>
                  <a:schemeClr val="tx1"/>
                </a:solidFill>
                <a:effectLst/>
                <a:latin typeface="+mn-lt"/>
                <a:ea typeface="+mn-ea"/>
                <a:cs typeface="+mn-cs"/>
              </a:rPr>
              <a:t> help support the care of small and nutritionally at-risk infants &lt;6-months and their mothers especially in outpatient health centers and in the community.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package provides healthcare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practitioners with a resource to screen, assess, and support small and nutritionally at risk infants under 6 months and their mothers.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 what does the MAMI Care Pathway involve in practice? Let’s take a look…</a:t>
            </a:r>
          </a:p>
        </p:txBody>
      </p:sp>
      <p:sp>
        <p:nvSpPr>
          <p:cNvPr id="4" name="Slide Number Placeholder 3"/>
          <p:cNvSpPr>
            <a:spLocks noGrp="1"/>
          </p:cNvSpPr>
          <p:nvPr>
            <p:ph type="sldNum" sz="quarter" idx="10"/>
          </p:nvPr>
        </p:nvSpPr>
        <p:spPr/>
        <p:txBody>
          <a:bodyPr/>
          <a:lstStyle/>
          <a:p>
            <a:fld id="{59A4ADD0-21D5-4B73-AB44-7C75712B7C33}" type="slidenum">
              <a:rPr lang="en-US" smtClean="0"/>
              <a:t>9</a:t>
            </a:fld>
            <a:endParaRPr lang="en-US"/>
          </a:p>
        </p:txBody>
      </p:sp>
    </p:spTree>
    <p:extLst>
      <p:ext uri="{BB962C8B-B14F-4D97-AF65-F5344CB8AC3E}">
        <p14:creationId xmlns:p14="http://schemas.microsoft.com/office/powerpoint/2010/main" val="74079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99" b="1" kern="1200" dirty="0">
                <a:solidFill>
                  <a:schemeClr val="tx1"/>
                </a:solidFill>
                <a:effectLst/>
                <a:latin typeface="+mn-lt"/>
                <a:ea typeface="+mn-ea"/>
                <a:cs typeface="+mn-cs"/>
              </a:rPr>
              <a:t>SAY:</a:t>
            </a:r>
            <a:endParaRPr lang="en-US"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Care Pathway helps put the 2013 WHO guidelines for the management of severe acute malnutrition in infants under six months of age into practice</a:t>
            </a:r>
            <a:r>
              <a:rPr lang="en-GB" sz="1200" kern="1200" baseline="0" dirty="0">
                <a:solidFill>
                  <a:schemeClr val="tx1"/>
                </a:solidFill>
                <a:effectLst/>
                <a:latin typeface="+mn-lt"/>
                <a:ea typeface="+mn-ea"/>
                <a:cs typeface="+mn-cs"/>
              </a:rPr>
              <a:t>.</a:t>
            </a:r>
            <a:endParaRPr lang="en-US" b="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MAMI Care pathway is modelled on an integrated care pathway approach.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means that it works with the services that exist and connects them together so that the mother and baby get the support the need from birth to 6 months of age. It makes more sense to work with what already exists and look how to do it better.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MAMI approach always considers the needs of the mother and supports the mother and infant together,</a:t>
            </a:r>
            <a:r>
              <a:rPr lang="en-US" sz="1200" kern="1200" baseline="0" dirty="0">
                <a:solidFill>
                  <a:schemeClr val="tx1"/>
                </a:solidFill>
                <a:effectLst/>
                <a:latin typeface="+mn-lt"/>
                <a:ea typeface="+mn-ea"/>
                <a:cs typeface="+mn-cs"/>
              </a:rPr>
              <a:t> bridging interventions.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this looks in practice will depend on the particular situation or context - one size does not fit all</a:t>
            </a:r>
            <a:r>
              <a:rPr lang="en-US" sz="1200" kern="1200" baseline="0" dirty="0">
                <a:solidFill>
                  <a:schemeClr val="tx1"/>
                </a:solidFill>
                <a:effectLst/>
                <a:latin typeface="+mn-lt"/>
                <a:ea typeface="+mn-ea"/>
                <a:cs typeface="+mn-cs"/>
              </a:rPr>
              <a:t> - </a:t>
            </a:r>
            <a:r>
              <a:rPr lang="en-US" dirty="0"/>
              <a:t>meaning it can also be applied, and is intended to be</a:t>
            </a:r>
            <a:r>
              <a:rPr lang="en-US" dirty="0">
                <a:cs typeface="Calibri"/>
              </a:rPr>
              <a:t> applied, to both humanitarian and development contexts</a:t>
            </a:r>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59A4ADD0-21D5-4B73-AB44-7C75712B7C33}" type="slidenum">
              <a:rPr lang="en-US" smtClean="0"/>
              <a:t>10</a:t>
            </a:fld>
            <a:endParaRPr lang="en-US"/>
          </a:p>
        </p:txBody>
      </p:sp>
    </p:spTree>
    <p:extLst>
      <p:ext uri="{BB962C8B-B14F-4D97-AF65-F5344CB8AC3E}">
        <p14:creationId xmlns:p14="http://schemas.microsoft.com/office/powerpoint/2010/main" val="128880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99" b="1" kern="1200" dirty="0">
                <a:solidFill>
                  <a:schemeClr val="tx1"/>
                </a:solidFill>
                <a:effectLst/>
                <a:latin typeface="+mn-lt"/>
                <a:ea typeface="+mn-ea"/>
                <a:cs typeface="+mn-cs"/>
              </a:rPr>
              <a:t>SAY:</a:t>
            </a:r>
            <a:r>
              <a:rPr lang="en-GB" sz="1200" b="1"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So what does the MAMI Care Pathway involve in practice?”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are three key phases: screening, assessment, and management.”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“Screening is a quick assessment that takes place at any contact point with infants and mothers, like vaccinations or growth monitoring visits to cast a wide net for identifying at risk infants.”</a:t>
            </a: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“If a high risk infant is identified, they will be referred for urgent hospital care.”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infants will have no problems and will be referred to routine healthcare and IYCF counselling.”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If a potential risk is identified at screening, then the infant and mother are referred for a more in-depth assessment by someone who has more specialised training. At this point, they would be classified into one of three situations:”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They might end up being low risk and be referred to routine healthcare and IYCF counselling.”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hey may be high risk and need referral to hospital or inpatient care.”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Or they may be moderate risk but can be safely treated in an outpatient or community setting.”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infants in routine healthcare develop issues, they can be referred into MAMI programming.”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focus of MAMI care is those infants who are high risk  or at moderate risk but medically stable. These are the infants who are followed up in MAMI care until 6 months of age.”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“At 6 months of age, infants and mothers have an outcome review and are either deemed recovered or referred on for continued support in other programmes.”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A3FB325-B46F-46A8-BE69-133D0D43104C}" type="slidenum">
              <a:rPr lang="en-GB" smtClean="0"/>
              <a:t>11</a:t>
            </a:fld>
            <a:endParaRPr lang="en-GB"/>
          </a:p>
        </p:txBody>
      </p:sp>
    </p:spTree>
    <p:extLst>
      <p:ext uri="{BB962C8B-B14F-4D97-AF65-F5344CB8AC3E}">
        <p14:creationId xmlns:p14="http://schemas.microsoft.com/office/powerpoint/2010/main" val="16222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SAY:</a:t>
            </a:r>
          </a:p>
          <a:p>
            <a:pPr marL="171450" indent="-171450">
              <a:buFont typeface="Arial" panose="020B0604020202020204" pitchFamily="34" charset="0"/>
              <a:buChar char="•"/>
            </a:pPr>
            <a:r>
              <a:rPr lang="en-US" baseline="0" dirty="0"/>
              <a:t>To determine low risk, moderate risk or high risk we need to assess the full picture. Therefore the MAMI Assessment includes assessment of:</a:t>
            </a:r>
          </a:p>
          <a:p>
            <a:pPr marL="628650" lvl="1" indent="-171450">
              <a:buFont typeface="Arial" panose="020B0604020202020204" pitchFamily="34" charset="0"/>
              <a:buChar char="•"/>
            </a:pPr>
            <a:r>
              <a:rPr lang="en-US" baseline="0" dirty="0"/>
              <a:t>Infants nutritional status</a:t>
            </a:r>
          </a:p>
          <a:p>
            <a:pPr marL="628650" lvl="1" indent="-171450">
              <a:buFont typeface="Arial" panose="020B0604020202020204" pitchFamily="34" charset="0"/>
              <a:buChar char="•"/>
            </a:pPr>
            <a:r>
              <a:rPr lang="en-US" baseline="0" dirty="0"/>
              <a:t>Infants clinical status</a:t>
            </a:r>
          </a:p>
          <a:p>
            <a:pPr marL="628650" lvl="1" indent="-171450">
              <a:buFont typeface="Arial" panose="020B0604020202020204" pitchFamily="34" charset="0"/>
              <a:buChar char="•"/>
            </a:pPr>
            <a:r>
              <a:rPr lang="en-US" i="0" baseline="0" dirty="0"/>
              <a:t>F</a:t>
            </a:r>
            <a:r>
              <a:rPr lang="en-US" baseline="0" dirty="0"/>
              <a:t>eeding practices</a:t>
            </a:r>
          </a:p>
          <a:p>
            <a:pPr marL="628650" lvl="1" indent="-171450">
              <a:buFont typeface="Arial" panose="020B0604020202020204" pitchFamily="34" charset="0"/>
              <a:buChar char="•"/>
            </a:pPr>
            <a:r>
              <a:rPr lang="en-US" baseline="0" dirty="0"/>
              <a:t>Mother’s mental health</a:t>
            </a:r>
          </a:p>
          <a:p>
            <a:pPr marL="628650" lvl="1" indent="-171450">
              <a:buFont typeface="Arial" panose="020B0604020202020204" pitchFamily="34" charset="0"/>
              <a:buChar char="•"/>
            </a:pPr>
            <a:r>
              <a:rPr lang="en-US" baseline="0" dirty="0"/>
              <a:t>MAMI risk factors – such as LBW, premature birth, multiple births, adolescent mothers, maternal malnutrition.</a:t>
            </a:r>
          </a:p>
          <a:p>
            <a:pPr marL="457200" lvl="1" indent="0">
              <a:buFont typeface="Arial" panose="020B0604020202020204" pitchFamily="34" charset="0"/>
              <a:buNone/>
            </a:pPr>
            <a:endParaRPr lang="en-US" baseline="0" dirty="0"/>
          </a:p>
          <a:p>
            <a:pPr marL="342900" lvl="0" indent="-342900">
              <a:buChar char="•"/>
            </a:pPr>
            <a:r>
              <a:rPr lang="en-GB" sz="1200" b="1" i="0" baseline="0" dirty="0">
                <a:solidFill>
                  <a:schemeClr val="tx1"/>
                </a:solidFill>
                <a:effectLst/>
              </a:rPr>
              <a:t>Infant’s Clinical Status:</a:t>
            </a:r>
          </a:p>
          <a:p>
            <a:pPr marL="800100" lvl="1" indent="-342900">
              <a:buChar char="•"/>
            </a:pPr>
            <a:r>
              <a:rPr lang="en-GB" sz="1200" b="0" i="0" baseline="0" dirty="0">
                <a:solidFill>
                  <a:schemeClr val="tx1"/>
                </a:solidFill>
                <a:effectLst/>
              </a:rPr>
              <a:t>If an infant has an underlying illness or clinical issue, this will impact their ability to properly grow and develop and they will be nutritionally at risk. </a:t>
            </a:r>
            <a:endParaRPr lang="en-GB" sz="1200" b="1" i="0" baseline="0" dirty="0">
              <a:solidFill>
                <a:schemeClr val="tx1"/>
              </a:solidFill>
              <a:effectLst/>
            </a:endParaRPr>
          </a:p>
          <a:p>
            <a:pPr marL="457200" lvl="1" indent="0">
              <a:buNone/>
            </a:pPr>
            <a:endParaRPr lang="en-GB" sz="1200" b="0" i="0" baseline="0" dirty="0">
              <a:solidFill>
                <a:schemeClr val="tx1"/>
              </a:solidFill>
              <a:effectLst/>
            </a:endParaRPr>
          </a:p>
          <a:p>
            <a:pPr marL="342900" lvl="0" indent="-342900">
              <a:buChar char="•"/>
            </a:pPr>
            <a:r>
              <a:rPr lang="en-GB" sz="1200" b="1" i="0" baseline="0" dirty="0">
                <a:solidFill>
                  <a:schemeClr val="tx1"/>
                </a:solidFill>
                <a:effectLst/>
              </a:rPr>
              <a:t>Feeding Practices:</a:t>
            </a:r>
          </a:p>
          <a:p>
            <a:pPr marL="800100" lvl="1" indent="-342900">
              <a:buChar char="•"/>
            </a:pPr>
            <a:r>
              <a:rPr lang="en-GB" sz="1200" b="0" i="0" baseline="0" dirty="0">
                <a:solidFill>
                  <a:schemeClr val="tx1"/>
                </a:solidFill>
                <a:effectLst/>
              </a:rPr>
              <a:t>If an infant is not being fed adequately, their growth and development will be negatively impacted and they will be nutritionally at risk. </a:t>
            </a:r>
          </a:p>
          <a:p>
            <a:pPr marL="342900" indent="-342900">
              <a:buChar char="•"/>
            </a:pPr>
            <a:endParaRPr lang="en-US" b="1" dirty="0"/>
          </a:p>
          <a:p>
            <a:pPr marL="342900" indent="-342900">
              <a:buChar char="•"/>
            </a:pPr>
            <a:r>
              <a:rPr lang="en-US" b="1" dirty="0"/>
              <a:t>Mother’s Mental Health: </a:t>
            </a:r>
          </a:p>
          <a:p>
            <a:pPr marL="800100" lvl="1" indent="-342900">
              <a:buChar char="•"/>
            </a:pPr>
            <a:r>
              <a:rPr lang="en-GB" sz="1200" b="0" i="0" dirty="0">
                <a:solidFill>
                  <a:schemeClr val="tx1"/>
                </a:solidFill>
                <a:effectLst/>
              </a:rPr>
              <a:t>Low moods and excessive worrying can lead to poor attachment and </a:t>
            </a:r>
            <a:r>
              <a:rPr lang="en-GB" sz="1200" b="0" dirty="0">
                <a:solidFill>
                  <a:schemeClr val="tx1"/>
                </a:solidFill>
              </a:rPr>
              <a:t>care practices, and challenges</a:t>
            </a:r>
            <a:r>
              <a:rPr lang="en-GB" sz="1200" b="0" baseline="0" dirty="0">
                <a:solidFill>
                  <a:schemeClr val="tx1"/>
                </a:solidFill>
              </a:rPr>
              <a:t> with breastfeeding</a:t>
            </a:r>
            <a:endParaRPr lang="en-GB" sz="1200" b="0" dirty="0">
              <a:solidFill>
                <a:schemeClr val="tx1"/>
              </a:solidFill>
            </a:endParaRPr>
          </a:p>
          <a:p>
            <a:pPr marL="800100" lvl="1" indent="-342900">
              <a:buChar char="•"/>
            </a:pPr>
            <a:r>
              <a:rPr lang="en-GB" sz="1200" b="0" dirty="0">
                <a:solidFill>
                  <a:schemeClr val="tx1"/>
                </a:solidFill>
              </a:rPr>
              <a:t>Poor maternal wellbeing can have</a:t>
            </a:r>
            <a:r>
              <a:rPr lang="en-GB" sz="1200" b="0" i="0" dirty="0">
                <a:solidFill>
                  <a:schemeClr val="tx1"/>
                </a:solidFill>
                <a:effectLst/>
              </a:rPr>
              <a:t> negative impacts on child health and development</a:t>
            </a:r>
          </a:p>
          <a:p>
            <a:pPr marL="800100" lvl="1" indent="-342900">
              <a:buChar char="•"/>
            </a:pPr>
            <a:r>
              <a:rPr lang="en-GB" sz="1200" b="0" i="0" dirty="0">
                <a:solidFill>
                  <a:schemeClr val="tx1"/>
                </a:solidFill>
                <a:effectLst/>
              </a:rPr>
              <a:t>Therefore if a mother has</a:t>
            </a:r>
            <a:r>
              <a:rPr lang="en-GB" sz="1200" b="0" i="0" baseline="0" dirty="0">
                <a:solidFill>
                  <a:schemeClr val="tx1"/>
                </a:solidFill>
                <a:effectLst/>
              </a:rPr>
              <a:t> a mental health illness, the infant is nutritionally at risk, as well as the mother needing support for her own wellbeing. </a:t>
            </a:r>
            <a:endParaRPr lang="en-GB" sz="1200" b="0" i="0" dirty="0">
              <a:solidFill>
                <a:schemeClr val="tx1"/>
              </a:solidFill>
              <a:effectLst/>
            </a:endParaRPr>
          </a:p>
          <a:p>
            <a:pPr marL="457200" lvl="1" indent="0">
              <a:buNone/>
            </a:pPr>
            <a:endParaRPr lang="en-GB" sz="1200" b="0" i="0" dirty="0">
              <a:solidFill>
                <a:schemeClr val="tx1"/>
              </a:solidFill>
              <a:effectLst/>
            </a:endParaRPr>
          </a:p>
          <a:p>
            <a:pPr marL="342900" lvl="0" indent="-342900">
              <a:buChar char="•"/>
            </a:pPr>
            <a:r>
              <a:rPr lang="en-GB" sz="1200" b="1" i="0" baseline="0" dirty="0">
                <a:solidFill>
                  <a:schemeClr val="tx1"/>
                </a:solidFill>
                <a:effectLst/>
              </a:rPr>
              <a:t>Infant’s Nutritional Status:</a:t>
            </a:r>
          </a:p>
          <a:p>
            <a:pPr marL="800100" lvl="1" indent="-342900">
              <a:buChar char="•"/>
            </a:pPr>
            <a:r>
              <a:rPr lang="en-GB" sz="1200" b="0" i="0" baseline="0" dirty="0">
                <a:solidFill>
                  <a:schemeClr val="tx1"/>
                </a:solidFill>
                <a:effectLst/>
              </a:rPr>
              <a:t>Poor nutritional status of the infant shows us whether there is already poor growth – we need to ‘</a:t>
            </a:r>
            <a:r>
              <a:rPr lang="en-GB" sz="1200" b="1" i="0" baseline="0" dirty="0">
                <a:solidFill>
                  <a:schemeClr val="tx1"/>
                </a:solidFill>
                <a:effectLst/>
              </a:rPr>
              <a:t>treat</a:t>
            </a:r>
            <a:r>
              <a:rPr lang="en-GB" sz="1200" b="0" i="0" baseline="0" dirty="0">
                <a:solidFill>
                  <a:schemeClr val="tx1"/>
                </a:solidFill>
                <a:effectLst/>
              </a:rPr>
              <a:t>’ these infants. Ideally we want to detect infants before they get to this stage, so we can ‘</a:t>
            </a:r>
            <a:r>
              <a:rPr lang="en-GB" sz="1200" b="1" i="0" baseline="0" dirty="0">
                <a:solidFill>
                  <a:schemeClr val="tx1"/>
                </a:solidFill>
                <a:effectLst/>
              </a:rPr>
              <a:t>prevent</a:t>
            </a:r>
            <a:r>
              <a:rPr lang="en-GB" sz="1200" b="0" i="0" baseline="0" dirty="0">
                <a:solidFill>
                  <a:schemeClr val="tx1"/>
                </a:solidFill>
                <a:effectLst/>
              </a:rPr>
              <a:t>’ poor growth. The MAMI Care Pathway aims to both treat and prevent malnutrition.</a:t>
            </a:r>
          </a:p>
          <a:p>
            <a:pPr marL="800100" lvl="1" indent="-342900">
              <a:buChar char="•"/>
            </a:pPr>
            <a:endParaRPr lang="en-GB" sz="1200" b="0" i="0" baseline="0" dirty="0">
              <a:solidFill>
                <a:schemeClr val="tx1"/>
              </a:solidFill>
              <a:effectLst/>
            </a:endParaRPr>
          </a:p>
          <a:p>
            <a:pPr marL="342900" lvl="0" indent="-342900">
              <a:buChar char="•"/>
            </a:pPr>
            <a:r>
              <a:rPr lang="en-GB" sz="1200" b="1" i="0" baseline="0" dirty="0">
                <a:solidFill>
                  <a:schemeClr val="tx1"/>
                </a:solidFill>
                <a:effectLst/>
              </a:rPr>
              <a:t>MAMI Risk factors</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en-GB" sz="1200" b="0" i="0" baseline="0" dirty="0">
                <a:solidFill>
                  <a:schemeClr val="tx1"/>
                </a:solidFill>
                <a:effectLst/>
              </a:rPr>
              <a:t>These are evidence-based risk factors that have been found to impact on an infant’s growth outcomes, therefore if the infant-mother pair have any of these risk factors they have an increased risk of being small and nutritionally at-risk. </a:t>
            </a:r>
          </a:p>
          <a:p>
            <a:pPr marL="0" lvl="0" indent="0">
              <a:buFont typeface="Arial" panose="020B0604020202020204" pitchFamily="34" charset="0"/>
              <a:buNone/>
            </a:pPr>
            <a:endParaRPr lang="en-GB" sz="1200" b="0" i="0" baseline="0" dirty="0">
              <a:solidFill>
                <a:schemeClr val="tx1"/>
              </a:solidFill>
              <a:effectLst/>
            </a:endParaRPr>
          </a:p>
        </p:txBody>
      </p:sp>
      <p:sp>
        <p:nvSpPr>
          <p:cNvPr id="4" name="Slide Number Placeholder 3"/>
          <p:cNvSpPr>
            <a:spLocks noGrp="1"/>
          </p:cNvSpPr>
          <p:nvPr>
            <p:ph type="sldNum" sz="quarter" idx="10"/>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247899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The three core materials in the package are:</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1. User Guides, which can serve as training materials or references and are formatted in the IMCI style</a:t>
            </a:r>
            <a:endParaRPr lang="en-GB" sz="1200" b="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0" kern="1200" baseline="0" dirty="0">
                <a:solidFill>
                  <a:schemeClr val="tx1"/>
                </a:solidFill>
                <a:effectLst/>
                <a:latin typeface="+mn-lt"/>
                <a:ea typeface="+mn-ea"/>
                <a:cs typeface="+mn-cs"/>
              </a:rPr>
              <a:t>2. Forms to guide the assessment, enrolment and monitoring of the mother and infant </a:t>
            </a:r>
          </a:p>
          <a:p>
            <a:pPr marL="628650" lvl="1" indent="-171450">
              <a:buFont typeface="Arial" panose="020B0604020202020204" pitchFamily="34" charset="0"/>
              <a:buChar char="•"/>
            </a:pPr>
            <a:r>
              <a:rPr lang="en-GB" sz="1200" b="0" kern="1200" baseline="0" dirty="0">
                <a:solidFill>
                  <a:schemeClr val="tx1"/>
                </a:solidFill>
                <a:effectLst/>
                <a:latin typeface="+mn-lt"/>
                <a:ea typeface="+mn-ea"/>
                <a:cs typeface="+mn-cs"/>
              </a:rPr>
              <a:t>3. </a:t>
            </a:r>
            <a:r>
              <a:rPr lang="en-GB" sz="1200" b="0" kern="1200" dirty="0">
                <a:solidFill>
                  <a:schemeClr val="tx1"/>
                </a:solidFill>
                <a:effectLst/>
                <a:latin typeface="+mn-lt"/>
                <a:ea typeface="+mn-ea"/>
                <a:cs typeface="+mn-cs"/>
              </a:rPr>
              <a:t>Counselling Cards and Support Actions Booklet for frontline use by health workers: </a:t>
            </a:r>
            <a:r>
              <a:rPr lang="en-US" sz="1200" b="0" kern="1200" dirty="0">
                <a:solidFill>
                  <a:schemeClr val="tx1"/>
                </a:solidFill>
                <a:effectLst/>
                <a:latin typeface="+mn-lt"/>
                <a:ea typeface="+mn-ea"/>
                <a:cs typeface="+mn-cs"/>
              </a:rPr>
              <a:t>there</a:t>
            </a:r>
            <a:r>
              <a:rPr lang="en-US" sz="1200" b="0" kern="1200" baseline="0" dirty="0">
                <a:solidFill>
                  <a:schemeClr val="tx1"/>
                </a:solidFill>
                <a:effectLst/>
                <a:latin typeface="+mn-lt"/>
                <a:ea typeface="+mn-ea"/>
                <a:cs typeface="+mn-cs"/>
              </a:rPr>
              <a:t> are</a:t>
            </a:r>
            <a:r>
              <a:rPr lang="en-US" dirty="0"/>
              <a:t> MAMI specific Counselling Cards and Support Actions in the package</a:t>
            </a:r>
            <a:r>
              <a:rPr lang="en-US" baseline="0" dirty="0"/>
              <a:t> but you can also utilize the existing IYCF counselling tools and materials that you have and health workers are familiar with. </a:t>
            </a:r>
            <a:r>
              <a:rPr lang="en-GB" sz="1200" kern="1200" dirty="0">
                <a:solidFill>
                  <a:schemeClr val="tx1"/>
                </a:solidFill>
                <a:effectLst/>
                <a:latin typeface="+mn-lt"/>
                <a:ea typeface="+mn-ea"/>
                <a:cs typeface="+mn-cs"/>
              </a:rPr>
              <a:t>There</a:t>
            </a:r>
            <a:r>
              <a:rPr lang="en-GB" sz="1200" kern="1200" baseline="0" dirty="0">
                <a:solidFill>
                  <a:schemeClr val="tx1"/>
                </a:solidFill>
                <a:effectLst/>
                <a:latin typeface="+mn-lt"/>
                <a:ea typeface="+mn-ea"/>
                <a:cs typeface="+mn-cs"/>
              </a:rPr>
              <a:t> are 3 sections: breastfeeding support, support for the non-breastfed infant, and Core Topics.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A4ADD0-21D5-4B73-AB44-7C75712B7C33}" type="slidenum">
              <a:rPr lang="en-US" smtClean="0"/>
              <a:t>13</a:t>
            </a:fld>
            <a:endParaRPr lang="en-US"/>
          </a:p>
        </p:txBody>
      </p:sp>
    </p:spTree>
    <p:extLst>
      <p:ext uri="{BB962C8B-B14F-4D97-AF65-F5344CB8AC3E}">
        <p14:creationId xmlns:p14="http://schemas.microsoft.com/office/powerpoint/2010/main" val="43078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30CD-8284-D4FA-B964-57DE4C9C9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01EB23-9658-3D95-771B-AAEA31779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68F771-7B2B-AE79-3267-57007FE0411A}"/>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5" name="Footer Placeholder 4">
            <a:extLst>
              <a:ext uri="{FF2B5EF4-FFF2-40B4-BE49-F238E27FC236}">
                <a16:creationId xmlns:a16="http://schemas.microsoft.com/office/drawing/2014/main" id="{8F654051-8021-81CC-4458-CE97BAF75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CDA71-7EC9-6734-A1B2-F6678C1AC0A3}"/>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320459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6A1-B05B-5B29-16A5-659A01653A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D2106-9CBF-2883-A8D0-B79E56160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845D6-F0C8-9CED-90EB-E3AF43B3B378}"/>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5" name="Footer Placeholder 4">
            <a:extLst>
              <a:ext uri="{FF2B5EF4-FFF2-40B4-BE49-F238E27FC236}">
                <a16:creationId xmlns:a16="http://schemas.microsoft.com/office/drawing/2014/main" id="{7F5A6FF6-4926-0E3B-B65D-24A2B175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1A547-9C6F-108F-AFAF-43655FEC887F}"/>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407099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E6304-8A20-90DD-FC49-FA7B85ED2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5CEE0C-2C1E-FB4E-936C-EA921AC69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C8787-3E5B-333C-D01F-02F0FC375230}"/>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5" name="Footer Placeholder 4">
            <a:extLst>
              <a:ext uri="{FF2B5EF4-FFF2-40B4-BE49-F238E27FC236}">
                <a16:creationId xmlns:a16="http://schemas.microsoft.com/office/drawing/2014/main" id="{295872B0-457B-01C1-AED6-6650CE63F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AB56A-B06A-47F9-88A6-36F786F3F230}"/>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84211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0" i="0" baseline="0">
                <a:latin typeface="Open Sans" panose="020B0606030504020204" pitchFamily="34" charset="0"/>
                <a:cs typeface="Open Sans" panose="020B0606030504020204" pitchFamily="34" charset="0"/>
              </a:defRPr>
            </a:lvl1pPr>
          </a:lstStyle>
          <a:p>
            <a:r>
              <a:rPr lang="en-US" dirty="0"/>
              <a:t>Click to insert cover page picture</a:t>
            </a:r>
          </a:p>
        </p:txBody>
      </p:sp>
      <p:sp>
        <p:nvSpPr>
          <p:cNvPr id="13"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2628796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with Partners">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9F29CA9A-0B97-49C7-B633-EBDEC1C751F4}"/>
              </a:ext>
            </a:extLst>
          </p:cNvPr>
          <p:cNvSpPr>
            <a:spLocks noGrp="1"/>
          </p:cNvSpPr>
          <p:nvPr>
            <p:ph type="title" hasCustomPrompt="1"/>
          </p:nvPr>
        </p:nvSpPr>
        <p:spPr>
          <a:xfrm>
            <a:off x="838200" y="2022438"/>
            <a:ext cx="10515600" cy="833717"/>
          </a:xfrm>
          <a:prstGeom prst="rect">
            <a:avLst/>
          </a:prstGeom>
          <a:ln>
            <a:noFill/>
          </a:ln>
        </p:spPr>
        <p:txBody>
          <a:bodyPr anchor="b"/>
          <a:lstStyle>
            <a:lvl1pPr>
              <a:defRPr sz="4000" b="0" i="0">
                <a:solidFill>
                  <a:srgbClr val="E75B31"/>
                </a:solidFill>
                <a:latin typeface="Open Sans" panose="020B0606030504020204" pitchFamily="34" charset="0"/>
              </a:defRPr>
            </a:lvl1pPr>
          </a:lstStyle>
          <a:p>
            <a:pPr lvl="0"/>
            <a:r>
              <a:rPr lang="fr-FR" dirty="0"/>
              <a:t>BIG TITLE</a:t>
            </a:r>
          </a:p>
        </p:txBody>
      </p:sp>
      <p:sp>
        <p:nvSpPr>
          <p:cNvPr id="10" name="Espace réservé du texte 4">
            <a:extLst>
              <a:ext uri="{FF2B5EF4-FFF2-40B4-BE49-F238E27FC236}">
                <a16:creationId xmlns:a16="http://schemas.microsoft.com/office/drawing/2014/main" id="{FC025B9F-AB56-493D-BFEB-F0310E084E67}"/>
              </a:ext>
            </a:extLst>
          </p:cNvPr>
          <p:cNvSpPr>
            <a:spLocks noGrp="1"/>
          </p:cNvSpPr>
          <p:nvPr>
            <p:ph type="body" sz="quarter" idx="11" hasCustomPrompt="1"/>
          </p:nvPr>
        </p:nvSpPr>
        <p:spPr>
          <a:xfrm>
            <a:off x="1866452" y="2968421"/>
            <a:ext cx="8455025" cy="1173274"/>
          </a:xfrm>
          <a:prstGeom prst="rect">
            <a:avLst/>
          </a:prstGeom>
        </p:spPr>
        <p:txBody>
          <a:bodyPr/>
          <a:lstStyle>
            <a:lvl1pPr marL="0" indent="0" algn="ctr">
              <a:buNone/>
              <a:defRPr sz="2400" b="0" i="0">
                <a:solidFill>
                  <a:schemeClr val="tx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p>
          <a:p>
            <a:pPr lvl="0"/>
            <a:endParaRPr lang="fr-FR" dirty="0"/>
          </a:p>
        </p:txBody>
      </p:sp>
    </p:spTree>
    <p:extLst>
      <p:ext uri="{BB962C8B-B14F-4D97-AF65-F5344CB8AC3E}">
        <p14:creationId xmlns:p14="http://schemas.microsoft.com/office/powerpoint/2010/main" val="37549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8BF0B8B-F316-46B8-AF5C-818F699B30A8}" type="datetime1">
              <a:rPr lang="en-US" smtClean="0"/>
              <a:t>6/14/2023</a:t>
            </a:fld>
            <a:endParaRPr lang="en-US" dirty="0"/>
          </a:p>
        </p:txBody>
      </p:sp>
      <p:sp>
        <p:nvSpPr>
          <p:cNvPr id="4" name="Footer Placeholder 3"/>
          <p:cNvSpPr>
            <a:spLocks noGrp="1"/>
          </p:cNvSpPr>
          <p:nvPr>
            <p:ph type="ftr" sz="quarter" idx="11"/>
          </p:nvPr>
        </p:nvSpPr>
        <p:spPr/>
        <p:txBody>
          <a:bodyPr/>
          <a:lstStyle/>
          <a:p>
            <a:r>
              <a:rPr lang="en-US"/>
              <a:t>MAMI Orientation for Uganda</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50" y="705603"/>
            <a:ext cx="11042868" cy="363537"/>
          </a:xfrm>
        </p:spPr>
        <p:txBody>
          <a:bodyPr>
            <a:normAutofit/>
          </a:bodyPr>
          <a:lstStyle>
            <a:lvl1pPr>
              <a:defRPr sz="1875"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202171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3CDB9-17FD-473E-AB99-9B7117D853C6}"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00114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3CDB9-17FD-473E-AB99-9B7117D853C6}"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97821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50AED-910B-4CA1-8329-D4EF5427C5A0}"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a:t>
            </a:fld>
            <a:endParaRPr lang="en-US" dirty="0"/>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99467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20E2-7A3F-ADC8-F6F7-ECE886879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D01A3E-A5FB-6A37-7E91-DD4AB60C5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A26B8-27D3-C2A2-5F03-2B2462E3CF20}"/>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5" name="Footer Placeholder 4">
            <a:extLst>
              <a:ext uri="{FF2B5EF4-FFF2-40B4-BE49-F238E27FC236}">
                <a16:creationId xmlns:a16="http://schemas.microsoft.com/office/drawing/2014/main" id="{D3C04F60-5999-79BE-BC5B-1ADE283F2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FC0D5-F3A3-D2D7-7C68-B027902A63BF}"/>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290269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C499-F3DE-3D7A-4E19-B894CCBA11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ADA17-DA5A-BF69-A80B-2F707DE63A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9522D-BEB9-95A3-3E4A-8181F08F1EF6}"/>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5" name="Footer Placeholder 4">
            <a:extLst>
              <a:ext uri="{FF2B5EF4-FFF2-40B4-BE49-F238E27FC236}">
                <a16:creationId xmlns:a16="http://schemas.microsoft.com/office/drawing/2014/main" id="{39B8B307-9C9B-480A-487A-563A85ED8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A23A1-828C-11AA-2E51-07C89B0E7978}"/>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138843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6D45-011A-136B-A19D-30B75BF85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3A9B2-9BD4-DDAF-3D86-DC9C0B549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96BA5-C12E-A84A-682E-EB36090E73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299B04-018D-AF8F-AE66-1B99534490DC}"/>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6" name="Footer Placeholder 5">
            <a:extLst>
              <a:ext uri="{FF2B5EF4-FFF2-40B4-BE49-F238E27FC236}">
                <a16:creationId xmlns:a16="http://schemas.microsoft.com/office/drawing/2014/main" id="{E1928126-A0D6-DE3E-B669-11B7786CAA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5F931-AF34-20AC-8DBE-4AF3957DF993}"/>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250325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45EA-5D31-8B62-0A2B-FB721CDCC9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16C9B6-C045-166C-E28D-04A613584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0EE81-E8FC-F821-083A-0BB9D7860F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CCCD3D-18D8-C87C-EC43-0DA687725A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0B521-761D-6597-1009-83FCA30FF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F2848C-F22E-1D4C-6729-3C47533C6A22}"/>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8" name="Footer Placeholder 7">
            <a:extLst>
              <a:ext uri="{FF2B5EF4-FFF2-40B4-BE49-F238E27FC236}">
                <a16:creationId xmlns:a16="http://schemas.microsoft.com/office/drawing/2014/main" id="{9CF32464-9257-65B1-9717-D1A5A5A3EB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1EDDBD-422F-065E-D64C-55B730900360}"/>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367116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ECB4-007D-62BC-6467-410BE3F42F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ACE0EA-4C9F-3128-D1FE-0A9173B8F333}"/>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4" name="Footer Placeholder 3">
            <a:extLst>
              <a:ext uri="{FF2B5EF4-FFF2-40B4-BE49-F238E27FC236}">
                <a16:creationId xmlns:a16="http://schemas.microsoft.com/office/drawing/2014/main" id="{9A377FB7-0EE2-B1E1-241A-5473EF8197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15736-1207-BC3A-A763-35E712C32FAE}"/>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91772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EFC5F-836F-E2F7-79A7-EFDCEE2873DC}"/>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3" name="Footer Placeholder 2">
            <a:extLst>
              <a:ext uri="{FF2B5EF4-FFF2-40B4-BE49-F238E27FC236}">
                <a16:creationId xmlns:a16="http://schemas.microsoft.com/office/drawing/2014/main" id="{3B2937EE-7AD2-0B3D-790B-EA0FF7BCC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01830-5F71-1E7C-FF94-53C36FD0BFDC}"/>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6965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2695-5E21-AE0B-784E-B5EBC0D28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FC6A94-63DE-3080-556D-3BB7A7CEB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85EEA1-E369-B97A-EA90-4259CE463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C4F8F-4A4B-13AA-0FDB-7365E5EF0F39}"/>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6" name="Footer Placeholder 5">
            <a:extLst>
              <a:ext uri="{FF2B5EF4-FFF2-40B4-BE49-F238E27FC236}">
                <a16:creationId xmlns:a16="http://schemas.microsoft.com/office/drawing/2014/main" id="{11FFEA94-C630-12F5-9DD3-0CA4471BA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070AB-7F0D-FAB8-A95B-BB11E9406667}"/>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229327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8409-338D-3F40-9887-571606FD3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06314-991B-F77B-C16B-CB3B8EBF1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B641E7-B751-4E9D-A1DF-57F258B29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3F5EE-4F8F-2A8D-D8FC-C09DBFC6DCD8}"/>
              </a:ext>
            </a:extLst>
          </p:cNvPr>
          <p:cNvSpPr>
            <a:spLocks noGrp="1"/>
          </p:cNvSpPr>
          <p:nvPr>
            <p:ph type="dt" sz="half" idx="10"/>
          </p:nvPr>
        </p:nvSpPr>
        <p:spPr/>
        <p:txBody>
          <a:bodyPr/>
          <a:lstStyle/>
          <a:p>
            <a:fld id="{255358BE-75EA-4E0A-8F68-25F1B3D98AB2}" type="datetimeFigureOut">
              <a:rPr lang="en-US" smtClean="0"/>
              <a:t>6/14/2023</a:t>
            </a:fld>
            <a:endParaRPr lang="en-US"/>
          </a:p>
        </p:txBody>
      </p:sp>
      <p:sp>
        <p:nvSpPr>
          <p:cNvPr id="6" name="Footer Placeholder 5">
            <a:extLst>
              <a:ext uri="{FF2B5EF4-FFF2-40B4-BE49-F238E27FC236}">
                <a16:creationId xmlns:a16="http://schemas.microsoft.com/office/drawing/2014/main" id="{063EF3CD-E202-ED06-6E4B-8B56311A2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FAE4A-24EB-2FE4-BADF-C7DF1AEAE1F6}"/>
              </a:ext>
            </a:extLst>
          </p:cNvPr>
          <p:cNvSpPr>
            <a:spLocks noGrp="1"/>
          </p:cNvSpPr>
          <p:nvPr>
            <p:ph type="sldNum" sz="quarter" idx="12"/>
          </p:nvPr>
        </p:nvSpPr>
        <p:spPr/>
        <p:txBody>
          <a:bodyPr/>
          <a:lstStyle/>
          <a:p>
            <a:fld id="{F6F947BA-E949-4F11-B6B6-C36585DB221F}" type="slidenum">
              <a:rPr lang="en-US" smtClean="0"/>
              <a:t>‹#›</a:t>
            </a:fld>
            <a:endParaRPr lang="en-US"/>
          </a:p>
        </p:txBody>
      </p:sp>
    </p:spTree>
    <p:extLst>
      <p:ext uri="{BB962C8B-B14F-4D97-AF65-F5344CB8AC3E}">
        <p14:creationId xmlns:p14="http://schemas.microsoft.com/office/powerpoint/2010/main" val="75327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203F2-78C7-FE7E-D07D-718E94433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508C5-3E10-2A08-4475-7345D0B0D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2E792-94F3-DF99-67DD-25FCF7EC5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358BE-75EA-4E0A-8F68-25F1B3D98AB2}" type="datetimeFigureOut">
              <a:rPr lang="en-US" smtClean="0"/>
              <a:t>6/14/2023</a:t>
            </a:fld>
            <a:endParaRPr lang="en-US"/>
          </a:p>
        </p:txBody>
      </p:sp>
      <p:sp>
        <p:nvSpPr>
          <p:cNvPr id="5" name="Footer Placeholder 4">
            <a:extLst>
              <a:ext uri="{FF2B5EF4-FFF2-40B4-BE49-F238E27FC236}">
                <a16:creationId xmlns:a16="http://schemas.microsoft.com/office/drawing/2014/main" id="{4DF103DD-2A4F-4E91-39AC-5F4C0CB82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CCB58-FD9A-CED6-F84D-0C953E528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947BA-E949-4F11-B6B6-C36585DB221F}" type="slidenum">
              <a:rPr lang="en-US" smtClean="0"/>
              <a:t>‹#›</a:t>
            </a:fld>
            <a:endParaRPr lang="en-US"/>
          </a:p>
        </p:txBody>
      </p:sp>
    </p:spTree>
    <p:extLst>
      <p:ext uri="{BB962C8B-B14F-4D97-AF65-F5344CB8AC3E}">
        <p14:creationId xmlns:p14="http://schemas.microsoft.com/office/powerpoint/2010/main" val="158297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yk60Yxm-xI&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hyperlink" Target="https://www.youtube.com/watch?v=Lyk60Yxm-xI"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AF1B-F302-9206-EE96-BF1F2BE38F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FA57291-DC1D-63A0-2FAA-FFBE64D670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815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331FA50-2DB9-4EF9-B644-4112E5990C73}"/>
              </a:ext>
            </a:extLst>
          </p:cNvPr>
          <p:cNvSpPr txBox="1">
            <a:spLocks/>
          </p:cNvSpPr>
          <p:nvPr/>
        </p:nvSpPr>
        <p:spPr>
          <a:xfrm>
            <a:off x="838200" y="1599714"/>
            <a:ext cx="8362950" cy="4351338"/>
          </a:xfrm>
          <a:prstGeom prst="rect">
            <a:avLst/>
          </a:prstGeom>
        </p:spPr>
        <p:txBody>
          <a:bodyPr vert="horz" lIns="0" tIns="0" rIns="0" bIns="0" rtlCol="0">
            <a:noAutofit/>
          </a:bodyPr>
          <a:lstStyle>
            <a:lvl1pPr marL="0" indent="0" algn="ctr" defTabSz="457200" rtl="0" eaLnBrk="1" latinLnBrk="0" hangingPunct="1">
              <a:spcBef>
                <a:spcPts val="0"/>
              </a:spcBef>
              <a:spcAft>
                <a:spcPts val="600"/>
              </a:spcAft>
              <a:buFont typeface="Arial"/>
              <a:buNone/>
              <a:defRPr sz="2400" b="1" i="0" kern="1200">
                <a:solidFill>
                  <a:schemeClr val="tx2"/>
                </a:solidFill>
                <a:latin typeface="Gill Sans Infant Std"/>
                <a:ea typeface="+mn-ea"/>
                <a:cs typeface="Gill Sans Infant Std"/>
              </a:defRPr>
            </a:lvl1pPr>
            <a:lvl2pPr marL="457200" indent="0" algn="ctr" defTabSz="457200" rtl="0" eaLnBrk="1" latinLnBrk="0" hangingPunct="1">
              <a:spcBef>
                <a:spcPts val="0"/>
              </a:spcBef>
              <a:spcAft>
                <a:spcPts val="600"/>
              </a:spcAft>
              <a:buFont typeface="Arial"/>
              <a:buNone/>
              <a:defRPr sz="2000" b="0" i="0" kern="1200">
                <a:solidFill>
                  <a:schemeClr val="tx1"/>
                </a:solidFill>
                <a:latin typeface="Gill Sans Infant Std"/>
                <a:ea typeface="+mn-ea"/>
                <a:cs typeface="Gill Sans Infant Std"/>
              </a:defRPr>
            </a:lvl2pPr>
            <a:lvl3pPr marL="914400" indent="0" algn="ctr" defTabSz="457200" rtl="0" eaLnBrk="1" latinLnBrk="0" hangingPunct="1">
              <a:spcBef>
                <a:spcPts val="0"/>
              </a:spcBef>
              <a:spcAft>
                <a:spcPts val="600"/>
              </a:spcAft>
              <a:buClr>
                <a:schemeClr val="tx2"/>
              </a:buClr>
              <a:buFont typeface="Arial"/>
              <a:buNone/>
              <a:defRPr sz="1800" b="0" i="0" kern="1200">
                <a:solidFill>
                  <a:schemeClr val="tx1"/>
                </a:solidFill>
                <a:latin typeface="Gill Sans Infant Std"/>
                <a:ea typeface="+mn-ea"/>
                <a:cs typeface="Gill Sans Infant Std"/>
              </a:defRPr>
            </a:lvl3pPr>
            <a:lvl4pPr marL="1371600" indent="0" algn="ctr" defTabSz="457200" rtl="0" eaLnBrk="1" latinLnBrk="0" hangingPunct="1">
              <a:spcBef>
                <a:spcPts val="0"/>
              </a:spcBef>
              <a:spcAft>
                <a:spcPts val="600"/>
              </a:spcAft>
              <a:buFont typeface="Arial"/>
              <a:buNone/>
              <a:defRPr sz="1600" b="0" i="0" kern="1200">
                <a:solidFill>
                  <a:schemeClr val="tx1"/>
                </a:solidFill>
                <a:latin typeface="Gill Sans Infant Std"/>
                <a:ea typeface="+mn-ea"/>
                <a:cs typeface="Gill Sans Infant Std"/>
              </a:defRPr>
            </a:lvl4pPr>
            <a:lvl5pPr marL="1828800" indent="0" algn="ctr" defTabSz="457200" rtl="0" eaLnBrk="1" latinLnBrk="0" hangingPunct="1">
              <a:spcBef>
                <a:spcPts val="0"/>
              </a:spcBef>
              <a:spcAft>
                <a:spcPts val="600"/>
              </a:spcAft>
              <a:buClr>
                <a:schemeClr val="tx2"/>
              </a:buClr>
              <a:buFont typeface="Arial"/>
              <a:buNone/>
              <a:defRPr sz="1600" b="0" i="0" kern="1200">
                <a:solidFill>
                  <a:schemeClr val="tx1"/>
                </a:solidFill>
                <a:latin typeface="Gill Sans Infant Std"/>
                <a:ea typeface="+mn-ea"/>
                <a:cs typeface="Gill Sans Infant Std"/>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pPr marL="457200" indent="-457200" algn="l" fontAlgn="base">
              <a:lnSpc>
                <a:spcPct val="150000"/>
              </a:lnSpc>
              <a:buFont typeface="Arial" panose="020B0604020202020204" pitchFamily="34" charset="0"/>
              <a:buChar char="•"/>
            </a:pPr>
            <a:r>
              <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Operationalizes WHO guidelines (2013)</a:t>
            </a:r>
            <a:endParaRPr lang="en-GB" sz="2800" b="0" dirty="0">
              <a:solidFill>
                <a:schemeClr val="tx1"/>
              </a:solidFill>
              <a:latin typeface="Calibri Light" panose="020F0302020204030204" pitchFamily="34" charset="0"/>
              <a:cs typeface="Calibri Light" panose="020F0302020204030204" pitchFamily="34" charset="0"/>
            </a:endParaRPr>
          </a:p>
          <a:p>
            <a:pPr marL="457200" indent="-457200" algn="l" fontAlgn="base">
              <a:lnSpc>
                <a:spcPct val="150000"/>
              </a:lnSpc>
              <a:buFont typeface="Arial" panose="020B0604020202020204" pitchFamily="34" charset="0"/>
              <a:buChar char="•"/>
            </a:pPr>
            <a:r>
              <a:rPr lang="en-GB" sz="2800" b="0" dirty="0">
                <a:solidFill>
                  <a:schemeClr val="tx1"/>
                </a:solidFill>
                <a:latin typeface="Calibri Light" panose="020F0302020204030204" pitchFamily="34" charset="0"/>
                <a:cs typeface="Calibri Light" panose="020F0302020204030204" pitchFamily="34" charset="0"/>
              </a:rPr>
              <a:t>Integrated care pathway </a:t>
            </a:r>
          </a:p>
          <a:p>
            <a:pPr marL="457200" indent="-457200" algn="l" fontAlgn="base">
              <a:lnSpc>
                <a:spcPct val="150000"/>
              </a:lnSpc>
              <a:buFont typeface="Arial" panose="020B0604020202020204" pitchFamily="34" charset="0"/>
              <a:buChar char="•"/>
            </a:pPr>
            <a:r>
              <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Uses existing services </a:t>
            </a:r>
            <a:r>
              <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 what do you already have?</a:t>
            </a:r>
            <a:endPar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endParaRPr>
          </a:p>
          <a:p>
            <a:pPr marL="457200" indent="-457200" algn="l" fontAlgn="base">
              <a:lnSpc>
                <a:spcPct val="150000"/>
              </a:lnSpc>
              <a:buFont typeface="Arial" panose="020B0604020202020204" pitchFamily="34" charset="0"/>
              <a:buChar char="•"/>
            </a:pPr>
            <a:r>
              <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Bridges interventions </a:t>
            </a:r>
            <a:endPar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endParaRPr>
          </a:p>
          <a:p>
            <a:pPr marL="457200" indent="-457200" algn="l" fontAlgn="base">
              <a:lnSpc>
                <a:spcPct val="150000"/>
              </a:lnSpc>
              <a:buFont typeface="Arial" panose="020B0604020202020204" pitchFamily="34" charset="0"/>
              <a:buChar char="•"/>
            </a:pPr>
            <a:r>
              <a:rPr lang="en-GB" sz="2800" b="0" dirty="0">
                <a:solidFill>
                  <a:schemeClr val="tx1"/>
                </a:solidFill>
                <a:latin typeface="Calibri Light" panose="020F0302020204030204" pitchFamily="34" charset="0"/>
                <a:ea typeface="Times New Roman" panose="02020603050405020304" pitchFamily="18" charset="0"/>
                <a:cs typeface="Calibri Light" panose="020F0302020204030204" pitchFamily="34" charset="0"/>
              </a:rPr>
              <a:t>Development and emergency</a:t>
            </a:r>
          </a:p>
        </p:txBody>
      </p:sp>
      <p:pic>
        <p:nvPicPr>
          <p:cNvPr id="9" name="Picture 8">
            <a:extLst>
              <a:ext uri="{FF2B5EF4-FFF2-40B4-BE49-F238E27FC236}">
                <a16:creationId xmlns:a16="http://schemas.microsoft.com/office/drawing/2014/main" id="{195633AE-A247-4212-BA41-1864D68BD521}"/>
              </a:ext>
            </a:extLst>
          </p:cNvPr>
          <p:cNvPicPr>
            <a:picLocks noChangeAspect="1"/>
          </p:cNvPicPr>
          <p:nvPr/>
        </p:nvPicPr>
        <p:blipFill>
          <a:blip r:embed="rId3"/>
          <a:stretch>
            <a:fillRect/>
          </a:stretch>
        </p:blipFill>
        <p:spPr>
          <a:xfrm>
            <a:off x="9683597" y="1599714"/>
            <a:ext cx="1492714" cy="4223700"/>
          </a:xfrm>
          <a:prstGeom prst="rect">
            <a:avLst/>
          </a:prstGeom>
        </p:spPr>
      </p:pic>
      <p:sp>
        <p:nvSpPr>
          <p:cNvPr id="10" name="Title 1">
            <a:extLst>
              <a:ext uri="{FF2B5EF4-FFF2-40B4-BE49-F238E27FC236}">
                <a16:creationId xmlns:a16="http://schemas.microsoft.com/office/drawing/2014/main" id="{4185AC04-69AC-472F-8394-83211F3B8FB4}"/>
              </a:ext>
            </a:extLst>
          </p:cNvPr>
          <p:cNvSpPr txBox="1">
            <a:spLocks/>
          </p:cNvSpPr>
          <p:nvPr/>
        </p:nvSpPr>
        <p:spPr>
          <a:xfrm>
            <a:off x="660711" y="158430"/>
            <a:ext cx="10515600" cy="839731"/>
          </a:xfrm>
          <a:prstGeom prst="rect">
            <a:avLst/>
          </a:prstGeom>
        </p:spPr>
        <p:txBody>
          <a:bodyPr vert="horz" lIns="0" tIns="0" rIns="0" bIns="0" rtlCol="0" anchor="b">
            <a:normAutofit/>
          </a:bodyPr>
          <a:lstStyle>
            <a:lvl1pPr algn="ctr" defTabSz="457200" rtl="0" eaLnBrk="1" latinLnBrk="0" hangingPunct="1">
              <a:spcBef>
                <a:spcPct val="0"/>
              </a:spcBef>
              <a:buNone/>
              <a:defRPr sz="6000" b="1" i="0" kern="1200">
                <a:solidFill>
                  <a:schemeClr val="tx1"/>
                </a:solidFill>
                <a:latin typeface="Gill Sans Infant Std"/>
                <a:ea typeface="+mj-ea"/>
                <a:cs typeface="Gill Sans Infant Std"/>
              </a:defRPr>
            </a:lvl1pPr>
          </a:lstStyle>
          <a:p>
            <a:pPr algn="l"/>
            <a:r>
              <a:rPr lang="en-GB" sz="3600" b="0" dirty="0">
                <a:latin typeface="Calibri Light" panose="020F0302020204030204" pitchFamily="34" charset="0"/>
                <a:cs typeface="Calibri Light" panose="020F0302020204030204" pitchFamily="34" charset="0"/>
              </a:rPr>
              <a:t>Guiding principles</a:t>
            </a:r>
          </a:p>
        </p:txBody>
      </p:sp>
      <p:pic>
        <p:nvPicPr>
          <p:cNvPr id="11" name="Picture 10" descr="Logo&#10;&#10;Description automatically generated">
            <a:extLst>
              <a:ext uri="{FF2B5EF4-FFF2-40B4-BE49-F238E27FC236}">
                <a16:creationId xmlns:a16="http://schemas.microsoft.com/office/drawing/2014/main" id="{6F3E2469-CD5E-480D-AA06-E006025FBF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635" y="5726853"/>
            <a:ext cx="2826765" cy="1118790"/>
          </a:xfrm>
          <a:prstGeom prst="rect">
            <a:avLst/>
          </a:prstGeom>
        </p:spPr>
      </p:pic>
      <p:sp>
        <p:nvSpPr>
          <p:cNvPr id="13" name="TextBox 12"/>
          <p:cNvSpPr txBox="1"/>
          <p:nvPr/>
        </p:nvSpPr>
        <p:spPr>
          <a:xfrm>
            <a:off x="6890436" y="866692"/>
            <a:ext cx="4621427" cy="230832"/>
          </a:xfrm>
          <a:prstGeom prst="rect">
            <a:avLst/>
          </a:prstGeom>
          <a:noFill/>
        </p:spPr>
        <p:txBody>
          <a:bodyPr wrap="square" lIns="0" tIns="0" rIns="0" bIns="0" rtlCol="0">
            <a:spAutoFit/>
          </a:bodyPr>
          <a:lstStyle/>
          <a:p>
            <a:pPr algn="r"/>
            <a:r>
              <a:rPr lang="en-US" sz="1500" i="1" dirty="0">
                <a:latin typeface="Gill Sans Infant Std"/>
                <a:cs typeface="Gill Sans Infant Std"/>
              </a:rPr>
              <a:t>Slide produced by the MAMI GN</a:t>
            </a:r>
          </a:p>
        </p:txBody>
      </p:sp>
      <p:sp>
        <p:nvSpPr>
          <p:cNvPr id="2" name="Date Placeholder 1"/>
          <p:cNvSpPr>
            <a:spLocks noGrp="1"/>
          </p:cNvSpPr>
          <p:nvPr>
            <p:ph type="dt" sz="half" idx="10"/>
          </p:nvPr>
        </p:nvSpPr>
        <p:spPr/>
        <p:txBody>
          <a:bodyPr/>
          <a:lstStyle/>
          <a:p>
            <a:fld id="{A4A94917-2D3F-4C7E-A213-056737C4E25E}" type="datetime1">
              <a:rPr lang="en-US" smtClean="0"/>
              <a:t>6/14/2023</a:t>
            </a:fld>
            <a:endParaRPr lang="en-GB"/>
          </a:p>
        </p:txBody>
      </p:sp>
      <p:sp>
        <p:nvSpPr>
          <p:cNvPr id="3" name="Footer Placeholder 2"/>
          <p:cNvSpPr>
            <a:spLocks noGrp="1"/>
          </p:cNvSpPr>
          <p:nvPr>
            <p:ph type="ftr" sz="quarter" idx="11"/>
          </p:nvPr>
        </p:nvSpPr>
        <p:spPr/>
        <p:txBody>
          <a:bodyPr/>
          <a:lstStyle/>
          <a:p>
            <a:r>
              <a:rPr lang="en-GB"/>
              <a:t>MAMI Orientation for Uganda</a:t>
            </a:r>
          </a:p>
        </p:txBody>
      </p:sp>
      <p:sp>
        <p:nvSpPr>
          <p:cNvPr id="4" name="Slide Number Placeholder 3"/>
          <p:cNvSpPr>
            <a:spLocks noGrp="1"/>
          </p:cNvSpPr>
          <p:nvPr>
            <p:ph type="sldNum" sz="quarter" idx="12"/>
          </p:nvPr>
        </p:nvSpPr>
        <p:spPr/>
        <p:txBody>
          <a:bodyPr/>
          <a:lstStyle/>
          <a:p>
            <a:fld id="{4F92D02D-F875-40C4-AD1E-9E8CD2C0A91A}" type="slidenum">
              <a:rPr lang="en-GB" smtClean="0"/>
              <a:t>10</a:t>
            </a:fld>
            <a:endParaRPr lang="en-GB"/>
          </a:p>
        </p:txBody>
      </p:sp>
    </p:spTree>
    <p:extLst>
      <p:ext uri="{BB962C8B-B14F-4D97-AF65-F5344CB8AC3E}">
        <p14:creationId xmlns:p14="http://schemas.microsoft.com/office/powerpoint/2010/main" val="4172646056"/>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0D244-155F-4BA5-A660-6FBA0C6CFAB0}"/>
              </a:ext>
            </a:extLst>
          </p:cNvPr>
          <p:cNvPicPr>
            <a:picLocks noChangeAspect="1"/>
          </p:cNvPicPr>
          <p:nvPr/>
        </p:nvPicPr>
        <p:blipFill>
          <a:blip r:embed="rId3"/>
          <a:stretch>
            <a:fillRect/>
          </a:stretch>
        </p:blipFill>
        <p:spPr>
          <a:xfrm>
            <a:off x="0" y="604433"/>
            <a:ext cx="12191999" cy="6263587"/>
          </a:xfrm>
          <a:prstGeom prst="rect">
            <a:avLst/>
          </a:prstGeom>
        </p:spPr>
      </p:pic>
      <p:sp>
        <p:nvSpPr>
          <p:cNvPr id="6" name="Title 1">
            <a:extLst>
              <a:ext uri="{FF2B5EF4-FFF2-40B4-BE49-F238E27FC236}">
                <a16:creationId xmlns:a16="http://schemas.microsoft.com/office/drawing/2014/main" id="{DEF411CE-3F5F-40B2-A836-DA30429FFBC6}"/>
              </a:ext>
            </a:extLst>
          </p:cNvPr>
          <p:cNvSpPr txBox="1">
            <a:spLocks/>
          </p:cNvSpPr>
          <p:nvPr/>
        </p:nvSpPr>
        <p:spPr>
          <a:xfrm>
            <a:off x="299155" y="75855"/>
            <a:ext cx="10515600" cy="522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latin typeface="Calibri Light" panose="020F0302020204030204" pitchFamily="34" charset="0"/>
                <a:ea typeface="MS Gothic" panose="020B0609070205080204" pitchFamily="49" charset="-128"/>
                <a:cs typeface="Calibri Light" panose="020F0302020204030204" pitchFamily="34" charset="0"/>
              </a:rPr>
              <a:t>MAMI Care Pathway ‘flow’</a:t>
            </a:r>
          </a:p>
        </p:txBody>
      </p:sp>
      <p:grpSp>
        <p:nvGrpSpPr>
          <p:cNvPr id="12" name="Graphic 10" descr="Baby">
            <a:extLst>
              <a:ext uri="{FF2B5EF4-FFF2-40B4-BE49-F238E27FC236}">
                <a16:creationId xmlns:a16="http://schemas.microsoft.com/office/drawing/2014/main" id="{B5F4ABC8-1EB8-4A35-A220-55811E9ED973}"/>
              </a:ext>
            </a:extLst>
          </p:cNvPr>
          <p:cNvGrpSpPr/>
          <p:nvPr/>
        </p:nvGrpSpPr>
        <p:grpSpPr>
          <a:xfrm>
            <a:off x="515587" y="2854091"/>
            <a:ext cx="1294696" cy="1294696"/>
            <a:chOff x="517649" y="2851226"/>
            <a:chExt cx="1294696" cy="1294696"/>
          </a:xfrm>
        </p:grpSpPr>
        <p:sp>
          <p:nvSpPr>
            <p:cNvPr id="13" name="Freeform: Shape 12">
              <a:extLst>
                <a:ext uri="{FF2B5EF4-FFF2-40B4-BE49-F238E27FC236}">
                  <a16:creationId xmlns:a16="http://schemas.microsoft.com/office/drawing/2014/main" id="{EE42F411-EE24-4CE3-A9E7-D5DCDA4931B8}"/>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solidFill>
              <a:srgbClr val="FFFF00"/>
            </a:solidFill>
            <a:ln w="1339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924C576-F2F9-49DA-B9B2-57A63A72D0D2}"/>
                </a:ext>
              </a:extLst>
            </p:cNvPr>
            <p:cNvSpPr/>
            <p:nvPr/>
          </p:nvSpPr>
          <p:spPr>
            <a:xfrm>
              <a:off x="732401" y="3309027"/>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solidFill>
              <a:srgbClr val="FFFF00"/>
            </a:solidFill>
            <a:ln w="13395" cap="flat">
              <a:noFill/>
              <a:prstDash val="solid"/>
              <a:miter/>
            </a:ln>
          </p:spPr>
          <p:txBody>
            <a:bodyPr rtlCol="0" anchor="ctr"/>
            <a:lstStyle/>
            <a:p>
              <a:endParaRPr lang="en-GB"/>
            </a:p>
          </p:txBody>
        </p:sp>
      </p:grpSp>
      <p:grpSp>
        <p:nvGrpSpPr>
          <p:cNvPr id="15" name="Graphic 9" descr="Baby">
            <a:extLst>
              <a:ext uri="{FF2B5EF4-FFF2-40B4-BE49-F238E27FC236}">
                <a16:creationId xmlns:a16="http://schemas.microsoft.com/office/drawing/2014/main" id="{30E8DFF0-E11A-4E57-8738-28770FB33EB8}"/>
              </a:ext>
            </a:extLst>
          </p:cNvPr>
          <p:cNvGrpSpPr/>
          <p:nvPr/>
        </p:nvGrpSpPr>
        <p:grpSpPr>
          <a:xfrm>
            <a:off x="516618" y="4338334"/>
            <a:ext cx="1294696" cy="1294696"/>
            <a:chOff x="517649" y="4330852"/>
            <a:chExt cx="1294696" cy="1294696"/>
          </a:xfrm>
          <a:solidFill>
            <a:srgbClr val="00B050"/>
          </a:solidFill>
        </p:grpSpPr>
        <p:sp>
          <p:nvSpPr>
            <p:cNvPr id="16" name="Freeform: Shape 15">
              <a:extLst>
                <a:ext uri="{FF2B5EF4-FFF2-40B4-BE49-F238E27FC236}">
                  <a16:creationId xmlns:a16="http://schemas.microsoft.com/office/drawing/2014/main" id="{1845B523-BC6F-4F0F-8B4C-F305FC0835CD}"/>
                </a:ext>
              </a:extLst>
            </p:cNvPr>
            <p:cNvSpPr/>
            <p:nvPr/>
          </p:nvSpPr>
          <p:spPr>
            <a:xfrm>
              <a:off x="982193" y="4424519"/>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CC91F81-BA0D-4331-91BC-480481B270BC}"/>
                </a:ext>
              </a:extLst>
            </p:cNvPr>
            <p:cNvSpPr/>
            <p:nvPr/>
          </p:nvSpPr>
          <p:spPr>
            <a:xfrm>
              <a:off x="732401" y="4788653"/>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grpSp>
        <p:nvGrpSpPr>
          <p:cNvPr id="18" name="Graphic 10" descr="Baby">
            <a:extLst>
              <a:ext uri="{FF2B5EF4-FFF2-40B4-BE49-F238E27FC236}">
                <a16:creationId xmlns:a16="http://schemas.microsoft.com/office/drawing/2014/main" id="{329BA240-CD3F-42DE-A441-35C72C8DB465}"/>
              </a:ext>
            </a:extLst>
          </p:cNvPr>
          <p:cNvGrpSpPr/>
          <p:nvPr/>
        </p:nvGrpSpPr>
        <p:grpSpPr>
          <a:xfrm>
            <a:off x="2941986" y="3311891"/>
            <a:ext cx="1294696" cy="1294696"/>
            <a:chOff x="517649" y="2851226"/>
            <a:chExt cx="1294696" cy="1294696"/>
          </a:xfrm>
          <a:solidFill>
            <a:srgbClr val="FF0000"/>
          </a:solidFill>
        </p:grpSpPr>
        <p:sp>
          <p:nvSpPr>
            <p:cNvPr id="19" name="Freeform: Shape 18">
              <a:extLst>
                <a:ext uri="{FF2B5EF4-FFF2-40B4-BE49-F238E27FC236}">
                  <a16:creationId xmlns:a16="http://schemas.microsoft.com/office/drawing/2014/main" id="{E0F2F57D-9BD0-46EA-A982-DBEAE345C3DD}"/>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ACABA03-E2B8-4BDA-9003-415A86EC5FC9}"/>
                </a:ext>
              </a:extLst>
            </p:cNvPr>
            <p:cNvSpPr/>
            <p:nvPr/>
          </p:nvSpPr>
          <p:spPr>
            <a:xfrm>
              <a:off x="732401" y="3309027"/>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grpSp>
        <p:nvGrpSpPr>
          <p:cNvPr id="24" name="Graphic 10" descr="Baby">
            <a:extLst>
              <a:ext uri="{FF2B5EF4-FFF2-40B4-BE49-F238E27FC236}">
                <a16:creationId xmlns:a16="http://schemas.microsoft.com/office/drawing/2014/main" id="{B5041A63-1D0D-4830-A201-E548CA0185FB}"/>
              </a:ext>
            </a:extLst>
          </p:cNvPr>
          <p:cNvGrpSpPr/>
          <p:nvPr/>
        </p:nvGrpSpPr>
        <p:grpSpPr>
          <a:xfrm>
            <a:off x="3156737" y="3522667"/>
            <a:ext cx="863131" cy="1071493"/>
            <a:chOff x="731369" y="2944893"/>
            <a:chExt cx="863131" cy="1071493"/>
          </a:xfrm>
          <a:solidFill>
            <a:schemeClr val="accent2"/>
          </a:solidFill>
        </p:grpSpPr>
        <p:sp>
          <p:nvSpPr>
            <p:cNvPr id="25" name="Freeform: Shape 24">
              <a:extLst>
                <a:ext uri="{FF2B5EF4-FFF2-40B4-BE49-F238E27FC236}">
                  <a16:creationId xmlns:a16="http://schemas.microsoft.com/office/drawing/2014/main" id="{65DFC07C-2FE9-48AA-8B8F-85B5A9D76813}"/>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5A70759-CC15-4F70-86FE-D1C5776959D5}"/>
                </a:ext>
              </a:extLst>
            </p:cNvPr>
            <p:cNvSpPr/>
            <p:nvPr/>
          </p:nvSpPr>
          <p:spPr>
            <a:xfrm>
              <a:off x="731369" y="3288119"/>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grpSp>
        <p:nvGrpSpPr>
          <p:cNvPr id="2" name="Group 1">
            <a:extLst>
              <a:ext uri="{FF2B5EF4-FFF2-40B4-BE49-F238E27FC236}">
                <a16:creationId xmlns:a16="http://schemas.microsoft.com/office/drawing/2014/main" id="{D73DE8CF-BE28-4AA8-BB58-F2A86523B4BB}"/>
              </a:ext>
            </a:extLst>
          </p:cNvPr>
          <p:cNvGrpSpPr/>
          <p:nvPr/>
        </p:nvGrpSpPr>
        <p:grpSpPr>
          <a:xfrm>
            <a:off x="730339" y="1333598"/>
            <a:ext cx="863131" cy="1089349"/>
            <a:chOff x="2206801" y="1618400"/>
            <a:chExt cx="863131" cy="1089349"/>
          </a:xfrm>
        </p:grpSpPr>
        <p:sp>
          <p:nvSpPr>
            <p:cNvPr id="21" name="Freeform: Shape 20">
              <a:extLst>
                <a:ext uri="{FF2B5EF4-FFF2-40B4-BE49-F238E27FC236}">
                  <a16:creationId xmlns:a16="http://schemas.microsoft.com/office/drawing/2014/main" id="{976957DA-0976-4AD2-963B-D4D6A6587451}"/>
                </a:ext>
              </a:extLst>
            </p:cNvPr>
            <p:cNvSpPr/>
            <p:nvPr/>
          </p:nvSpPr>
          <p:spPr>
            <a:xfrm>
              <a:off x="2456299" y="1618400"/>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solidFill>
              <a:srgbClr val="FF0000"/>
            </a:solidFill>
            <a:ln w="1339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581487B-FB58-4EB6-A727-FABDAF8EBF57}"/>
                </a:ext>
              </a:extLst>
            </p:cNvPr>
            <p:cNvSpPr/>
            <p:nvPr/>
          </p:nvSpPr>
          <p:spPr>
            <a:xfrm>
              <a:off x="2206801" y="1979482"/>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solidFill>
              <a:srgbClr val="FF0000"/>
            </a:solidFill>
            <a:ln w="13395" cap="flat">
              <a:noFill/>
              <a:prstDash val="solid"/>
              <a:miter/>
            </a:ln>
          </p:spPr>
          <p:txBody>
            <a:bodyPr rtlCol="0" anchor="ctr"/>
            <a:lstStyle/>
            <a:p>
              <a:endParaRPr lang="en-GB"/>
            </a:p>
          </p:txBody>
        </p:sp>
      </p:grpSp>
      <p:grpSp>
        <p:nvGrpSpPr>
          <p:cNvPr id="23" name="Graphic 9" descr="Baby">
            <a:extLst>
              <a:ext uri="{FF2B5EF4-FFF2-40B4-BE49-F238E27FC236}">
                <a16:creationId xmlns:a16="http://schemas.microsoft.com/office/drawing/2014/main" id="{FBE0FCDF-7489-433C-9D32-5410858D0327}"/>
              </a:ext>
            </a:extLst>
          </p:cNvPr>
          <p:cNvGrpSpPr/>
          <p:nvPr/>
        </p:nvGrpSpPr>
        <p:grpSpPr>
          <a:xfrm>
            <a:off x="3156737" y="3605247"/>
            <a:ext cx="863131" cy="1092400"/>
            <a:chOff x="1529333" y="5199345"/>
            <a:chExt cx="863131" cy="1092400"/>
          </a:xfrm>
          <a:solidFill>
            <a:srgbClr val="00B050"/>
          </a:solidFill>
        </p:grpSpPr>
        <p:sp>
          <p:nvSpPr>
            <p:cNvPr id="27" name="Freeform: Shape 26">
              <a:extLst>
                <a:ext uri="{FF2B5EF4-FFF2-40B4-BE49-F238E27FC236}">
                  <a16:creationId xmlns:a16="http://schemas.microsoft.com/office/drawing/2014/main" id="{267D3C72-5EF0-45D0-9782-07B1A659CABA}"/>
                </a:ext>
              </a:extLst>
            </p:cNvPr>
            <p:cNvSpPr/>
            <p:nvPr/>
          </p:nvSpPr>
          <p:spPr>
            <a:xfrm>
              <a:off x="1778833" y="5199345"/>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DE03F49-59B0-48BD-9CD3-CCEEAEAD5078}"/>
                </a:ext>
              </a:extLst>
            </p:cNvPr>
            <p:cNvSpPr/>
            <p:nvPr/>
          </p:nvSpPr>
          <p:spPr>
            <a:xfrm>
              <a:off x="1529333" y="5563478"/>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endParaRPr lang="en-GB"/>
            </a:p>
          </p:txBody>
        </p:sp>
      </p:grpSp>
      <p:sp>
        <p:nvSpPr>
          <p:cNvPr id="29" name="TextBox 28"/>
          <p:cNvSpPr txBox="1"/>
          <p:nvPr/>
        </p:nvSpPr>
        <p:spPr>
          <a:xfrm>
            <a:off x="7338756" y="604434"/>
            <a:ext cx="4621427" cy="230832"/>
          </a:xfrm>
          <a:prstGeom prst="rect">
            <a:avLst/>
          </a:prstGeom>
          <a:noFill/>
        </p:spPr>
        <p:txBody>
          <a:bodyPr wrap="square" lIns="0" tIns="0" rIns="0" bIns="0" rtlCol="0">
            <a:spAutoFit/>
          </a:bodyPr>
          <a:lstStyle/>
          <a:p>
            <a:pPr algn="r"/>
            <a:r>
              <a:rPr lang="en-US" sz="1500" i="1" dirty="0">
                <a:latin typeface="Gill Sans Infant Std"/>
                <a:cs typeface="Gill Sans Infant Std"/>
              </a:rPr>
              <a:t>Slide produced by the MAMI GN</a:t>
            </a:r>
          </a:p>
        </p:txBody>
      </p:sp>
      <p:sp>
        <p:nvSpPr>
          <p:cNvPr id="3" name="Date Placeholder 2"/>
          <p:cNvSpPr>
            <a:spLocks noGrp="1"/>
          </p:cNvSpPr>
          <p:nvPr>
            <p:ph type="dt" sz="half" idx="10"/>
          </p:nvPr>
        </p:nvSpPr>
        <p:spPr/>
        <p:txBody>
          <a:bodyPr/>
          <a:lstStyle/>
          <a:p>
            <a:fld id="{13A9CB65-2EB6-40C8-820E-636A42A70919}"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dirty="0"/>
              <a:t>MAMI Orientation for Uganda</a:t>
            </a:r>
          </a:p>
        </p:txBody>
      </p:sp>
      <p:sp>
        <p:nvSpPr>
          <p:cNvPr id="7" name="Slide Number Placeholder 6"/>
          <p:cNvSpPr>
            <a:spLocks noGrp="1"/>
          </p:cNvSpPr>
          <p:nvPr>
            <p:ph type="sldNum" sz="quarter" idx="12"/>
          </p:nvPr>
        </p:nvSpPr>
        <p:spPr/>
        <p:txBody>
          <a:bodyPr/>
          <a:lstStyle/>
          <a:p>
            <a:fld id="{6269C16A-F1A3-204E-B629-27D5C172EE1D}" type="slidenum">
              <a:rPr lang="en-US" smtClean="0"/>
              <a:t>11</a:t>
            </a:fld>
            <a:endParaRPr lang="en-US" dirty="0"/>
          </a:p>
        </p:txBody>
      </p:sp>
    </p:spTree>
    <p:extLst>
      <p:ext uri="{BB962C8B-B14F-4D97-AF65-F5344CB8AC3E}">
        <p14:creationId xmlns:p14="http://schemas.microsoft.com/office/powerpoint/2010/main" val="1881405300"/>
      </p:ext>
    </p:extLst>
  </p:cSld>
  <p:clrMapOvr>
    <a:masterClrMapping/>
  </p:clrMapOvr>
  <mc:AlternateContent xmlns:mc="http://schemas.openxmlformats.org/markup-compatibility/2006" xmlns:p14="http://schemas.microsoft.com/office/powerpoint/2010/main">
    <mc:Choice Requires="p14">
      <p:transition spd="slow" p14:dur="2000" advTm="237643"/>
    </mc:Choice>
    <mc:Fallback xmlns="">
      <p:transition spd="slow" advTm="237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4.44444E-6 L 0.42474 -0.08055 " pathEditMode="relative" rAng="0" ptsTypes="AA">
                                      <p:cBhvr>
                                        <p:cTn id="6" dur="2000" fill="hold"/>
                                        <p:tgtEl>
                                          <p:spTgt spid="2"/>
                                        </p:tgtEl>
                                        <p:attrNameLst>
                                          <p:attrName>ppt_x</p:attrName>
                                          <p:attrName>ppt_y</p:attrName>
                                        </p:attrNameLst>
                                      </p:cBhvr>
                                      <p:rCtr x="21185" y="-381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013 0.02107 L -0.00742 0.18033 L 0.43203 0.17153 L 0.58776 0.16435 L 0.58776 0.16435 " pathEditMode="relative" ptsTypes="AAAAA">
                                      <p:cBhvr>
                                        <p:cTn id="14" dur="5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17 0.00694 L -0.00156 0.10115 L 0.128 0.09814 L 0.19649 0.09676 L 0.19649 0.09699 " pathEditMode="relative" rAng="0" ptsTypes="AAAAA">
                                      <p:cBhvr>
                                        <p:cTn id="22" dur="3000" fill="hold"/>
                                        <p:tgtEl>
                                          <p:spTgt spid="12"/>
                                        </p:tgtEl>
                                        <p:attrNameLst>
                                          <p:attrName>ppt_x</p:attrName>
                                          <p:attrName>ppt_y</p:attrName>
                                        </p:attrNameLst>
                                      </p:cBhvr>
                                      <p:rCtr x="9570" y="4699"/>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2.91667E-6 1.85185E-6 L 0.05534 -0.24236 L 0.17266 -0.40278 L 0.22982 -0.44074 L 0.22982 -0.44051 L 0.22982 -0.44074 " pathEditMode="relative" rAng="0" ptsTypes="AAAAAA">
                                      <p:cBhvr>
                                        <p:cTn id="30" dur="2000" fill="hold"/>
                                        <p:tgtEl>
                                          <p:spTgt spid="18"/>
                                        </p:tgtEl>
                                        <p:attrNameLst>
                                          <p:attrName>ppt_x</p:attrName>
                                          <p:attrName>ppt_y</p:attrName>
                                        </p:attrNameLst>
                                      </p:cBhvr>
                                      <p:rCtr x="11484" y="-2203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013 0.00069 L 0.20547 -0.0007 L 0.32787 -0.0007 " pathEditMode="relative" rAng="0" ptsTypes="AAA">
                                      <p:cBhvr>
                                        <p:cTn id="38" dur="2000" fill="hold"/>
                                        <p:tgtEl>
                                          <p:spTgt spid="24"/>
                                        </p:tgtEl>
                                        <p:attrNameLst>
                                          <p:attrName>ppt_x</p:attrName>
                                          <p:attrName>ppt_y</p:attrName>
                                        </p:attrNameLst>
                                      </p:cBhvr>
                                      <p:rCtr x="16380" y="-69"/>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0247 0.00208 L -0.00729 0.2956 L 0.28789 0.27917 L 0.39258 0.26597 L 0.39258 0.26644 " pathEditMode="relative" rAng="0" ptsTypes="AAAAA">
                                      <p:cBhvr>
                                        <p:cTn id="46" dur="5000" fill="hold"/>
                                        <p:tgtEl>
                                          <p:spTgt spid="23"/>
                                        </p:tgtEl>
                                        <p:attrNameLst>
                                          <p:attrName>ppt_x</p:attrName>
                                          <p:attrName>ppt_y</p:attrName>
                                        </p:attrNameLst>
                                      </p:cBhvr>
                                      <p:rCtr x="19505" y="14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3460" x="146050" y="4995863"/>
          <p14:tracePt t="13471" x="192088" y="5178425"/>
          <p14:tracePt t="13477" x="292100" y="5607050"/>
          <p14:tracePt t="13486" x="319088" y="5707063"/>
          <p14:tracePt t="13491" x="365125" y="5918200"/>
          <p14:tracePt t="13498" x="392113" y="6081713"/>
          <p14:tracePt t="13505" x="411163" y="6227763"/>
          <p14:tracePt t="13513" x="411163" y="6264275"/>
          <p14:tracePt t="13735" x="465138" y="6346825"/>
          <p14:tracePt t="13742" x="484188" y="6364288"/>
          <p14:tracePt t="13750" x="511175" y="6392863"/>
          <p14:tracePt t="13757" x="557213" y="6429375"/>
          <p14:tracePt t="13763" x="611188" y="6465888"/>
          <p14:tracePt t="13771" x="647700" y="6483350"/>
          <p14:tracePt t="13778" x="712788" y="6510338"/>
          <p14:tracePt t="13787" x="730250" y="6529388"/>
          <p14:tracePt t="13793" x="776288" y="6556375"/>
          <p14:tracePt t="13801" x="839788" y="6592888"/>
          <p14:tracePt t="13807" x="885825" y="6629400"/>
          <p14:tracePt t="13814" x="922338" y="6675438"/>
          <p14:tracePt t="13822" x="958850" y="6711950"/>
          <p14:tracePt t="13828" x="985838" y="6729413"/>
          <p14:tracePt t="13837" x="1004888" y="6757988"/>
          <p14:tracePt t="13844" x="1031875" y="6775450"/>
          <p14:tracePt t="13850" x="1031875" y="6784975"/>
          <p14:tracePt t="13858" x="1041400" y="6794500"/>
          <p14:tracePt t="13865" x="1050925" y="6794500"/>
          <p14:tracePt t="13901" x="1050925" y="6802438"/>
          <p14:tracePt t="13972" x="1077913" y="6757988"/>
          <p14:tracePt t="13979" x="1150938" y="6675438"/>
          <p14:tracePt t="13988" x="1223963" y="6556375"/>
          <p14:tracePt t="13994" x="1260475" y="6510338"/>
          <p14:tracePt t="14001" x="1314450" y="6410325"/>
          <p14:tracePt t="14008" x="1343025" y="6327775"/>
          <p14:tracePt t="14015" x="1387475" y="6254750"/>
          <p14:tracePt t="14023" x="1397000" y="6210300"/>
          <p14:tracePt t="14029" x="1433513" y="6145213"/>
          <p14:tracePt t="14037" x="1443038" y="6064250"/>
          <p14:tracePt t="14043" x="1452563" y="6035675"/>
          <p14:tracePt t="14053" x="1470025" y="6008688"/>
          <p14:tracePt t="14058" x="1479550" y="5935663"/>
          <p14:tracePt t="14066" x="1506538" y="5872163"/>
          <p14:tracePt t="14072" x="1525588" y="5826125"/>
          <p14:tracePt t="14079" x="1579563" y="5716588"/>
          <p14:tracePt t="14088" x="1606550" y="5616575"/>
          <p14:tracePt t="14093" x="1671638" y="5424488"/>
          <p14:tracePt t="14102" x="1754188" y="5278438"/>
          <p14:tracePt t="14108" x="1808163" y="5105400"/>
          <p14:tracePt t="14115" x="1835150" y="4995863"/>
          <p14:tracePt t="14122" x="1871663" y="4949825"/>
          <p14:tracePt t="14129" x="1881188" y="4913313"/>
          <p14:tracePt t="14137" x="1890713" y="4903788"/>
          <p14:tracePt t="14144" x="1900238" y="4884738"/>
          <p14:tracePt t="14153" x="1917700" y="4857750"/>
          <p14:tracePt t="14159" x="1927225" y="4840288"/>
          <p14:tracePt t="14167" x="1954213" y="4803775"/>
          <p14:tracePt t="14180" x="1954213" y="4784725"/>
          <p14:tracePt t="14188" x="1963738" y="4775200"/>
          <p14:tracePt t="14203" x="1963738" y="4757738"/>
          <p14:tracePt t="14208" x="1963738" y="4748213"/>
          <p14:tracePt t="14424" x="1908175" y="4748213"/>
          <p14:tracePt t="14431" x="1781175" y="4748213"/>
          <p14:tracePt t="14439" x="1689100" y="4748213"/>
          <p14:tracePt t="14446" x="1652588" y="4748213"/>
          <p14:tracePt t="14454" x="1606550" y="4748213"/>
          <p14:tracePt t="14460" x="1533525" y="4748213"/>
          <p14:tracePt t="14471" x="1479550" y="4738688"/>
          <p14:tracePt t="14475" x="1387475" y="4738688"/>
          <p14:tracePt t="14482" x="1343025" y="4730750"/>
          <p14:tracePt t="14489" x="1306513" y="4730750"/>
          <p14:tracePt t="14496" x="1250950" y="4730750"/>
          <p14:tracePt t="14504" x="1214438" y="4730750"/>
          <p14:tracePt t="14510" x="1187450" y="4730750"/>
          <p14:tracePt t="14519" x="1168400" y="4730750"/>
          <p14:tracePt t="14525" x="1131888" y="4738688"/>
          <p14:tracePt t="14532" x="1123950" y="4738688"/>
          <p14:tracePt t="14539" x="1087438" y="4748213"/>
          <p14:tracePt t="14546" x="1068388" y="4757738"/>
          <p14:tracePt t="14555" x="1058863" y="4757738"/>
          <p14:tracePt t="14560" x="1031875" y="4775200"/>
          <p14:tracePt t="14569" x="1022350" y="4775200"/>
          <p14:tracePt t="14575" x="995363" y="4784725"/>
          <p14:tracePt t="14583" x="977900" y="4794250"/>
          <p14:tracePt t="14619" x="968375" y="4794250"/>
          <p14:tracePt t="14624" x="958850" y="4811713"/>
          <p14:tracePt t="14668" x="958850" y="4821238"/>
          <p14:tracePt t="14690" x="958850" y="4830763"/>
          <p14:tracePt t="14696" x="958850" y="4840288"/>
          <p14:tracePt t="14710" x="958850" y="4848225"/>
          <p14:tracePt t="14720" x="958850" y="4857750"/>
          <p14:tracePt t="14725" x="968375" y="4867275"/>
          <p14:tracePt t="14733" x="977900" y="4867275"/>
          <p14:tracePt t="14747" x="985838" y="4876800"/>
          <p14:tracePt t="14755" x="995363" y="4876800"/>
          <p14:tracePt t="14761" x="995363" y="4884738"/>
          <p14:tracePt t="14770" x="1004888" y="4884738"/>
          <p14:tracePt t="14783" x="1014413" y="4884738"/>
          <p14:tracePt t="14790" x="1022350" y="4884738"/>
          <p14:tracePt t="14797" x="1031875" y="4884738"/>
          <p14:tracePt t="14804" x="1050925" y="4884738"/>
          <p14:tracePt t="14821" x="1058863" y="4884738"/>
          <p14:tracePt t="14826" x="1087438" y="4884738"/>
          <p14:tracePt t="14833" x="1104900" y="4884738"/>
          <p14:tracePt t="14855" x="1123950" y="4884738"/>
          <p14:tracePt t="14883" x="1141413" y="4884738"/>
          <p14:tracePt t="14891" x="1150938" y="4884738"/>
          <p14:tracePt t="14897" x="1160463" y="4884738"/>
          <p14:tracePt t="14904" x="1168400" y="4884738"/>
          <p14:tracePt t="14921" x="1196975" y="4884738"/>
          <p14:tracePt t="14970" x="1204913" y="4884738"/>
          <p14:tracePt t="15629" x="1233488" y="4876800"/>
          <p14:tracePt t="15637" x="1241425" y="4867275"/>
          <p14:tracePt t="15644" x="1250950" y="4867275"/>
          <p14:tracePt t="15653" x="1270000" y="4867275"/>
          <p14:tracePt t="15659" x="1287463" y="4867275"/>
          <p14:tracePt t="15665" x="1296988" y="4857750"/>
          <p14:tracePt t="15673" x="1314450" y="4857750"/>
          <p14:tracePt t="15680" x="1323975" y="4857750"/>
          <p14:tracePt t="15688" x="1343025" y="4848225"/>
          <p14:tracePt t="15694" x="1360488" y="4848225"/>
          <p14:tracePt t="15703" x="1370013" y="4848225"/>
          <p14:tracePt t="15709" x="1387475" y="4848225"/>
          <p14:tracePt t="15716" x="1406525" y="4848225"/>
          <p14:tracePt t="15723" x="1423988" y="4840288"/>
          <p14:tracePt t="15730" x="1452563" y="4840288"/>
          <p14:tracePt t="15737" x="1470025" y="4840288"/>
          <p14:tracePt t="15744" x="1489075" y="4840288"/>
          <p14:tracePt t="15753" x="1525588" y="4840288"/>
          <p14:tracePt t="15759" x="1570038" y="4840288"/>
          <p14:tracePt t="15765" x="1681163" y="4830763"/>
          <p14:tracePt t="15773" x="1744663" y="4803775"/>
          <p14:tracePt t="15780" x="1817688" y="4803775"/>
          <p14:tracePt t="15788" x="1917700" y="4784725"/>
          <p14:tracePt t="15794" x="2009775" y="4784725"/>
          <p14:tracePt t="15802" x="2046288" y="4784725"/>
          <p14:tracePt t="15809" x="2100263" y="4784725"/>
          <p14:tracePt t="15817" x="2146300" y="4784725"/>
          <p14:tracePt t="15824" x="2173288" y="4784725"/>
          <p14:tracePt t="15830" x="2236788" y="4784725"/>
          <p14:tracePt t="15837" x="2338388" y="4784725"/>
          <p14:tracePt t="15845" x="2392363" y="4784725"/>
          <p14:tracePt t="15853" x="2465388" y="4784725"/>
          <p14:tracePt t="15859" x="2557463" y="4784725"/>
          <p14:tracePt t="15866" x="2647950" y="4784725"/>
          <p14:tracePt t="15873" x="2684463" y="4784725"/>
          <p14:tracePt t="15880" x="2749550" y="4775200"/>
          <p14:tracePt t="15888" x="2803525" y="4775200"/>
          <p14:tracePt t="15894" x="2840038" y="4775200"/>
          <p14:tracePt t="15902" x="2913063" y="4775200"/>
          <p14:tracePt t="15909" x="2968625" y="4775200"/>
          <p14:tracePt t="15919" x="2995613" y="4775200"/>
          <p14:tracePt t="15924" x="3041650" y="4775200"/>
          <p14:tracePt t="15931" x="3068638" y="4775200"/>
          <p14:tracePt t="15938" x="3122613" y="4794250"/>
          <p14:tracePt t="15955" x="3159125" y="4803775"/>
          <p14:tracePt t="15959" x="3195638" y="4811713"/>
          <p14:tracePt t="15974" x="3214688" y="4821238"/>
          <p14:tracePt t="15991" x="3224213" y="4830763"/>
          <p14:tracePt t="16003" x="3241675" y="4840288"/>
          <p14:tracePt t="16017" x="3251200" y="4840288"/>
          <p14:tracePt t="16031" x="3270250" y="4848225"/>
          <p14:tracePt t="16038" x="3278188" y="4867275"/>
          <p14:tracePt t="16045" x="3287713" y="4867275"/>
          <p14:tracePt t="16053" x="3306763" y="4876800"/>
          <p14:tracePt t="16068" x="3324225" y="4894263"/>
          <p14:tracePt t="16074" x="3343275" y="4922838"/>
          <p14:tracePt t="16081" x="3370263" y="4930775"/>
          <p14:tracePt t="16089" x="3387725" y="4949825"/>
          <p14:tracePt t="16095" x="3424238" y="4959350"/>
          <p14:tracePt t="16103" x="3452813" y="4976813"/>
          <p14:tracePt t="16109" x="3470275" y="4986338"/>
          <p14:tracePt t="16120" x="3506788" y="5022850"/>
          <p14:tracePt t="16124" x="3525838" y="5032375"/>
          <p14:tracePt t="16132" x="3525838" y="5040313"/>
          <p14:tracePt t="16139" x="3552825" y="5049838"/>
          <p14:tracePt t="16146" x="3562350" y="5049838"/>
          <p14:tracePt t="16154" x="3570288" y="5049838"/>
          <p14:tracePt t="17640" x="3579813" y="5049838"/>
          <p14:tracePt t="17645" x="3589338" y="5049838"/>
          <p14:tracePt t="17654" x="3598863" y="5049838"/>
          <p14:tracePt t="17660" x="3606800" y="5049838"/>
          <p14:tracePt t="17674" x="3625850" y="5049838"/>
          <p14:tracePt t="17682" x="3662363" y="5040313"/>
          <p14:tracePt t="17689" x="3679825" y="5032375"/>
          <p14:tracePt t="17695" x="3708400" y="5022850"/>
          <p14:tracePt t="17704" x="3735388" y="5003800"/>
          <p14:tracePt t="17710" x="3752850" y="5003800"/>
          <p14:tracePt t="17721" x="3825875" y="4995863"/>
          <p14:tracePt t="17724" x="3881438" y="4976813"/>
          <p14:tracePt t="17732" x="3944938" y="4959350"/>
          <p14:tracePt t="17739" x="3990975" y="4940300"/>
          <p14:tracePt t="17746" x="4064000" y="4922838"/>
          <p14:tracePt t="17753" x="4127500" y="4894263"/>
          <p14:tracePt t="17760" x="4302125" y="4848225"/>
          <p14:tracePt t="17769" x="4448175" y="4830763"/>
          <p14:tracePt t="17775" x="4575175" y="4821238"/>
          <p14:tracePt t="17782" x="4703763" y="4775200"/>
          <p14:tracePt t="17789" x="4803775" y="4757738"/>
          <p14:tracePt t="17796" x="4895850" y="4757738"/>
          <p14:tracePt t="17803" x="5022850" y="4730750"/>
          <p14:tracePt t="17810" x="5114925" y="4730750"/>
          <p14:tracePt t="17820" x="5224463" y="4730750"/>
          <p14:tracePt t="17825" x="5351463" y="4730750"/>
          <p14:tracePt t="17831" x="5407025" y="4730750"/>
          <p14:tracePt t="17839" x="5487988" y="4730750"/>
          <p14:tracePt t="17846" x="5580063" y="4730750"/>
          <p14:tracePt t="17854" x="5616575" y="4730750"/>
          <p14:tracePt t="17860" x="5643563" y="4730750"/>
          <p14:tracePt t="17868" x="5680075" y="4721225"/>
          <p14:tracePt t="17875" x="5708650" y="4721225"/>
          <p14:tracePt t="17882" x="5726113" y="4721225"/>
          <p14:tracePt t="17889" x="5753100" y="4721225"/>
          <p14:tracePt t="17896" x="5762625" y="4730750"/>
          <p14:tracePt t="17903" x="5799138" y="4738688"/>
          <p14:tracePt t="17910" x="5818188" y="4738688"/>
          <p14:tracePt t="17920" x="5845175" y="4757738"/>
          <p14:tracePt t="17925" x="5854700" y="4757738"/>
          <p14:tracePt t="17932" x="5872163" y="4767263"/>
          <p14:tracePt t="17939" x="5899150" y="4767263"/>
          <p14:tracePt t="17946" x="5927725" y="4775200"/>
          <p14:tracePt t="17955" x="5935663" y="4775200"/>
          <p14:tracePt t="17961" x="5935663" y="4784725"/>
          <p14:tracePt t="17970" x="5954713" y="4784725"/>
          <p14:tracePt t="17975" x="5964238" y="4784725"/>
          <p14:tracePt t="17997" x="5964238" y="4794250"/>
          <p14:tracePt t="18084" x="5972175" y="4794250"/>
          <p14:tracePt t="18256" x="5981700" y="4794250"/>
          <p14:tracePt t="18263" x="5991225" y="4803775"/>
          <p14:tracePt t="18450" x="6000750" y="4803775"/>
          <p14:tracePt t="18470" x="6008688" y="4803775"/>
          <p14:tracePt t="18480" x="6018213" y="4811713"/>
          <p14:tracePt t="18486" x="6027738" y="4811713"/>
          <p14:tracePt t="18492" x="6037263" y="4811713"/>
          <p14:tracePt t="18507" x="6054725" y="4821238"/>
          <p14:tracePt t="18521" x="6073775" y="4830763"/>
          <p14:tracePt t="18536" x="6091238" y="4840288"/>
          <p14:tracePt t="18557" x="6100763" y="4840288"/>
          <p14:tracePt t="18570" x="6118225" y="4848225"/>
          <p14:tracePt t="18580" x="6137275" y="4848225"/>
          <p14:tracePt t="18592" x="6183313" y="4848225"/>
          <p14:tracePt t="18600" x="6210300" y="4848225"/>
          <p14:tracePt t="18607" x="6227763" y="4848225"/>
          <p14:tracePt t="18613" x="6256338" y="4848225"/>
          <p14:tracePt t="18621" x="6283325" y="4848225"/>
          <p14:tracePt t="18628" x="6310313" y="4848225"/>
          <p14:tracePt t="18636" x="6356350" y="4857750"/>
          <p14:tracePt t="18642" x="6373813" y="4857750"/>
          <p14:tracePt t="18651" x="6402388" y="4867275"/>
          <p14:tracePt t="18657" x="6429375" y="4867275"/>
          <p14:tracePt t="18664" x="6446838" y="4867275"/>
          <p14:tracePt t="18671" x="6475413" y="4867275"/>
          <p14:tracePt t="18678" x="6521450" y="4867275"/>
          <p14:tracePt t="18687" x="6557963" y="4867275"/>
          <p14:tracePt t="18692" x="6594475" y="4867275"/>
          <p14:tracePt t="18700" x="6621463" y="4867275"/>
          <p14:tracePt t="18707" x="6657975" y="4867275"/>
          <p14:tracePt t="18714" x="6667500" y="4867275"/>
          <p14:tracePt t="18722" x="6711950" y="4867275"/>
          <p14:tracePt t="18729" x="6748463" y="4867275"/>
          <p14:tracePt t="18736" x="6777038" y="4876800"/>
          <p14:tracePt t="18743" x="6804025" y="4876800"/>
          <p14:tracePt t="18751" x="6821488" y="4876800"/>
          <p14:tracePt t="18757" x="6850063" y="4876800"/>
          <p14:tracePt t="18765" x="6858000" y="4876800"/>
          <p14:tracePt t="18772" x="6904038" y="4876800"/>
          <p14:tracePt t="18779" x="6913563" y="4876800"/>
          <p14:tracePt t="18787" x="6931025" y="4876800"/>
          <p14:tracePt t="18794" x="6977063" y="4876800"/>
          <p14:tracePt t="18802" x="6996113" y="4867275"/>
          <p14:tracePt t="18807" x="7013575" y="4857750"/>
          <p14:tracePt t="18815" x="7013575" y="4848225"/>
          <p14:tracePt t="18822" x="7023100" y="4848225"/>
          <p14:tracePt t="19210" x="7032625" y="4848225"/>
          <p14:tracePt t="19217" x="7077075" y="4848225"/>
          <p14:tracePt t="19224" x="7113588" y="4848225"/>
          <p14:tracePt t="19231" x="7159625" y="4848225"/>
          <p14:tracePt t="19238" x="7196138" y="4848225"/>
          <p14:tracePt t="19245" x="7251700" y="4840288"/>
          <p14:tracePt t="19254" x="7334250" y="4830763"/>
          <p14:tracePt t="19260" x="7397750" y="4803775"/>
          <p14:tracePt t="19268" x="7434263" y="4794250"/>
          <p14:tracePt t="19275" x="7480300" y="4784725"/>
          <p14:tracePt t="19281" x="7516813" y="4784725"/>
          <p14:tracePt t="19289" x="7534275" y="4775200"/>
          <p14:tracePt t="19295" x="7570788" y="4775200"/>
          <p14:tracePt t="19310" x="7589838" y="4775200"/>
          <p14:tracePt t="19525" x="7597775" y="4775200"/>
          <p14:tracePt t="19532" x="7616825" y="4775200"/>
          <p14:tracePt t="19539" x="7634288" y="4775200"/>
          <p14:tracePt t="19547" x="7643813" y="4767263"/>
          <p14:tracePt t="19554" x="7653338" y="4767263"/>
          <p14:tracePt t="19561" x="7662863" y="4757738"/>
          <p14:tracePt t="19570" x="7689850" y="4748213"/>
          <p14:tracePt t="19575" x="7707313" y="4730750"/>
          <p14:tracePt t="19583" x="7735888" y="4711700"/>
          <p14:tracePt t="19590" x="7762875" y="4711700"/>
          <p14:tracePt t="19597" x="7808913" y="4702175"/>
          <p14:tracePt t="19604" x="7853363" y="4684713"/>
          <p14:tracePt t="19611" x="7899400" y="4657725"/>
          <p14:tracePt t="19620" x="7954963" y="4657725"/>
          <p14:tracePt t="19625" x="7999413" y="4638675"/>
          <p14:tracePt t="19635" x="8035925" y="4629150"/>
          <p14:tracePt t="19640" x="8081963" y="4621213"/>
          <p14:tracePt t="19647" x="8154988" y="4602163"/>
          <p14:tracePt t="19654" x="8220075" y="4602163"/>
          <p14:tracePt t="19661" x="8329613" y="4575175"/>
          <p14:tracePt t="19669" x="8393113" y="4565650"/>
          <p14:tracePt t="19676" x="8502650" y="4548188"/>
          <p14:tracePt t="19685" x="8575675" y="4548188"/>
          <p14:tracePt t="19690" x="8639175" y="4538663"/>
          <p14:tracePt t="19697" x="8694738" y="4538663"/>
          <p14:tracePt t="19704" x="8721725" y="4538663"/>
          <p14:tracePt t="19712" x="8739188" y="4538663"/>
          <p14:tracePt t="19719" x="8767763" y="4538663"/>
          <p14:tracePt t="19726" x="8775700" y="4538663"/>
          <p14:tracePt t="19734" x="8794750" y="4538663"/>
          <p14:tracePt t="19740" x="8821738" y="4538663"/>
          <p14:tracePt t="19748" x="8831263" y="4538663"/>
          <p14:tracePt t="19755" x="8858250" y="4548188"/>
          <p14:tracePt t="19770" x="8877300" y="4565650"/>
          <p14:tracePt t="19776" x="8904288" y="4575175"/>
          <p14:tracePt t="19785" x="8904288" y="4584700"/>
          <p14:tracePt t="19791" x="8940800" y="4592638"/>
          <p14:tracePt t="19798" x="8950325" y="4602163"/>
          <p14:tracePt t="19805" x="8959850" y="4621213"/>
          <p14:tracePt t="19812" x="8977313" y="4629150"/>
          <p14:tracePt t="19820" x="9004300" y="4638675"/>
          <p14:tracePt t="19827" x="9040813" y="4657725"/>
          <p14:tracePt t="19835" x="9040813" y="4665663"/>
          <p14:tracePt t="19841" x="9050338" y="4665663"/>
          <p14:tracePt t="19849" x="9077325" y="4675188"/>
          <p14:tracePt t="19855" x="9086850" y="4694238"/>
          <p14:tracePt t="19862" x="9096375" y="4694238"/>
          <p14:tracePt t="19870" x="9105900" y="4711700"/>
          <p14:tracePt t="19885" x="9113838" y="4711700"/>
          <p14:tracePt t="19891" x="9123363" y="4721225"/>
          <p14:tracePt t="21662" x="9132888" y="4721225"/>
          <p14:tracePt t="21669" x="9142413" y="4721225"/>
          <p14:tracePt t="21677" x="9178925" y="4721225"/>
          <p14:tracePt t="21685" x="9186863" y="4721225"/>
          <p14:tracePt t="21691" x="9232900" y="4721225"/>
          <p14:tracePt t="21699" x="9242425" y="4721225"/>
          <p14:tracePt t="21706" x="9288463" y="4721225"/>
          <p14:tracePt t="21712" x="9315450" y="4721225"/>
          <p14:tracePt t="21720" x="9361488" y="4694238"/>
          <p14:tracePt t="21727" x="9471025" y="4665663"/>
          <p14:tracePt t="21736" x="9534525" y="4648200"/>
          <p14:tracePt t="21742" x="9634538" y="4621213"/>
          <p14:tracePt t="21750" x="9690100" y="4621213"/>
          <p14:tracePt t="21756" x="9780588" y="4592638"/>
          <p14:tracePt t="21763" x="9826625" y="4584700"/>
          <p14:tracePt t="21770" x="9890125" y="4548188"/>
          <p14:tracePt t="21778" x="9972675" y="4519613"/>
          <p14:tracePt t="21787" x="10101263" y="4519613"/>
          <p14:tracePt t="21792" x="10137775" y="4511675"/>
          <p14:tracePt t="21800" x="10247313" y="4511675"/>
          <p14:tracePt t="21806" x="10291763" y="4511675"/>
          <p14:tracePt t="21813" x="10374313" y="4492625"/>
          <p14:tracePt t="21821" x="10474325" y="4456113"/>
          <p14:tracePt t="21828" x="10510838" y="4456113"/>
          <p14:tracePt t="21835" x="10556875" y="4456113"/>
          <p14:tracePt t="21842" x="10612438" y="4456113"/>
          <p14:tracePt t="21852" x="10685463" y="4438650"/>
          <p14:tracePt t="21856" x="10739438" y="4438650"/>
          <p14:tracePt t="21863" x="10812463" y="4438650"/>
          <p14:tracePt t="21871" x="10914063" y="4456113"/>
          <p14:tracePt t="21878" x="10968038" y="4456113"/>
          <p14:tracePt t="21887" x="11050588" y="4475163"/>
          <p14:tracePt t="21892" x="11104563" y="4475163"/>
          <p14:tracePt t="21900" x="11177588" y="4475163"/>
          <p14:tracePt t="21906" x="11223625" y="4483100"/>
          <p14:tracePt t="21914" x="11260138" y="4483100"/>
          <p14:tracePt t="21921" x="11306175" y="4483100"/>
          <p14:tracePt t="21928" x="11352213" y="4483100"/>
          <p14:tracePt t="21935" x="11434763" y="4511675"/>
          <p14:tracePt t="21942" x="11479213" y="4519613"/>
          <p14:tracePt t="21954" x="11507788" y="4529138"/>
          <p14:tracePt t="21957" x="11561763" y="4556125"/>
          <p14:tracePt t="21971" x="11571288" y="4556125"/>
          <p14:tracePt t="21978" x="11588750" y="4565650"/>
          <p14:tracePt t="21987" x="11607800" y="4575175"/>
          <p14:tracePt t="22001" x="11607800" y="4584700"/>
          <p14:tracePt t="22007" x="11617325" y="4592638"/>
          <p14:tracePt t="22014" x="11625263" y="4602163"/>
          <p14:tracePt t="22021" x="11634788" y="4621213"/>
          <p14:tracePt t="22028" x="11644313" y="4621213"/>
          <p14:tracePt t="22036" x="11653838" y="4629150"/>
          <p14:tracePt t="22042" x="11653838" y="4638675"/>
          <p14:tracePt t="22057" x="11661775" y="4657725"/>
          <p14:tracePt t="22071" x="11661775" y="4675188"/>
          <p14:tracePt t="22093" x="11661775" y="4694238"/>
          <p14:tracePt t="23952" x="11653838" y="4694238"/>
          <p14:tracePt t="23961" x="11607800" y="4694238"/>
          <p14:tracePt t="23965" x="11507788" y="4694238"/>
          <p14:tracePt t="23972" x="11415713" y="4694238"/>
          <p14:tracePt t="23979" x="11306175" y="4694238"/>
          <p14:tracePt t="23987" x="11160125" y="4694238"/>
          <p14:tracePt t="23994" x="11104563" y="4694238"/>
          <p14:tracePt t="24003" x="10977563" y="4694238"/>
          <p14:tracePt t="24009" x="10848975" y="4694238"/>
          <p14:tracePt t="24018" x="10685463" y="4675188"/>
          <p14:tracePt t="24023" x="10520363" y="4657725"/>
          <p14:tracePt t="24030" x="10356850" y="4657725"/>
          <p14:tracePt t="24037" x="10228263" y="4657725"/>
          <p14:tracePt t="24044" x="10101263" y="4657725"/>
          <p14:tracePt t="24052" x="9936163" y="4648200"/>
          <p14:tracePt t="24059" x="9680575" y="4611688"/>
          <p14:tracePt t="24067" x="9498013" y="4611688"/>
          <p14:tracePt t="24073" x="9142413" y="4611688"/>
          <p14:tracePt t="24080" x="8959850" y="4611688"/>
          <p14:tracePt t="24087" x="8685213" y="4611688"/>
          <p14:tracePt t="24094" x="8274050" y="4611688"/>
          <p14:tracePt t="24102" x="7826375" y="4611688"/>
          <p14:tracePt t="24108" x="7561263" y="4611688"/>
          <p14:tracePt t="24118" x="7378700" y="4611688"/>
          <p14:tracePt t="24123" x="6913563" y="4592638"/>
          <p14:tracePt t="24131" x="6410325" y="4629150"/>
          <p14:tracePt t="24137" x="6073775" y="4629150"/>
          <p14:tracePt t="24144" x="5835650" y="4648200"/>
          <p14:tracePt t="24153" x="5378450" y="4694238"/>
          <p14:tracePt t="24159" x="5114925" y="4694238"/>
          <p14:tracePt t="24167" x="4694238" y="4711700"/>
          <p14:tracePt t="24174" x="4584700" y="4738688"/>
          <p14:tracePt t="24183" x="4492625" y="4738688"/>
          <p14:tracePt t="24189" x="4402138" y="4738688"/>
          <p14:tracePt t="24195" x="4237038" y="4775200"/>
          <p14:tracePt t="24203" x="4164013" y="4775200"/>
          <p14:tracePt t="24209" x="4100513" y="4775200"/>
          <p14:tracePt t="24218" x="4073525" y="4775200"/>
          <p14:tracePt t="24224" x="4037013" y="4775200"/>
          <p14:tracePt t="24231" x="4000500" y="4775200"/>
          <p14:tracePt t="24518" x="3898900" y="4775200"/>
          <p14:tracePt t="24525" x="3771900" y="4775200"/>
          <p14:tracePt t="24532" x="3570288" y="4775200"/>
          <p14:tracePt t="24541" x="3370263" y="4784725"/>
          <p14:tracePt t="24547" x="3187700" y="4784725"/>
          <p14:tracePt t="24554" x="2968625" y="4784725"/>
          <p14:tracePt t="24561" x="2840038" y="4784725"/>
          <p14:tracePt t="24569" x="2693988" y="4784725"/>
          <p14:tracePt t="24576" x="2438400" y="4775200"/>
          <p14:tracePt t="24585" x="2309813" y="4775200"/>
          <p14:tracePt t="24589" x="2127250" y="4748213"/>
          <p14:tracePt t="24597" x="1963738" y="4748213"/>
          <p14:tracePt t="24604" x="1817688" y="4748213"/>
          <p14:tracePt t="24611" x="1790700" y="4748213"/>
          <p14:tracePt t="24620" x="1708150" y="4748213"/>
          <p14:tracePt t="24625" x="1635125" y="4748213"/>
          <p14:tracePt t="24634" x="1543050" y="4748213"/>
          <p14:tracePt t="24640" x="1489075" y="4748213"/>
          <p14:tracePt t="24647" x="1452563" y="4748213"/>
          <p14:tracePt t="24655" x="1423988" y="4748213"/>
          <p14:tracePt t="24661" x="1397000" y="4748213"/>
          <p14:tracePt t="24669" x="1379538" y="4748213"/>
          <p14:tracePt t="24676" x="1360488" y="4748213"/>
          <p14:tracePt t="24684" x="1350963" y="4748213"/>
          <p14:tracePt t="24690" x="1333500" y="4748213"/>
          <p14:tracePt t="24697" x="1306513" y="4748213"/>
          <p14:tracePt t="24704" x="1296988" y="4748213"/>
          <p14:tracePt t="24720" x="1287463" y="4748213"/>
          <p14:tracePt t="24726" x="1277938" y="4748213"/>
          <p14:tracePt t="24740" x="1270000" y="4748213"/>
          <p14:tracePt t="24784" x="1260475" y="4738688"/>
          <p14:tracePt t="24797" x="1250950" y="4738688"/>
          <p14:tracePt t="24805" x="1250950" y="4730750"/>
          <p14:tracePt t="24812" x="1233488" y="4721225"/>
          <p14:tracePt t="24826" x="1233488" y="4711700"/>
          <p14:tracePt t="24835" x="1223963" y="4702175"/>
          <p14:tracePt t="24840" x="1204913" y="4694238"/>
          <p14:tracePt t="24855" x="1187450" y="4684713"/>
          <p14:tracePt t="24891" x="1177925" y="4684713"/>
          <p14:tracePt t="25114" x="1168400" y="4684713"/>
          <p14:tracePt t="25178" x="1160463" y="4684713"/>
          <p14:tracePt t="25201" x="1150938" y="4694238"/>
          <p14:tracePt t="25228" x="1141413" y="4694238"/>
          <p14:tracePt t="25235" x="1141413" y="4702175"/>
          <p14:tracePt t="25243" x="1141413" y="4711700"/>
          <p14:tracePt t="25257" x="1131888" y="4721225"/>
          <p14:tracePt t="25279" x="1131888" y="4730750"/>
          <p14:tracePt t="25301" x="1131888" y="4738688"/>
          <p14:tracePt t="25328" x="1123950" y="4748213"/>
          <p14:tracePt t="35963" x="1095375" y="4730750"/>
          <p14:tracePt t="35971" x="1058863" y="4694238"/>
          <p14:tracePt t="35978" x="1041400" y="4675188"/>
          <p14:tracePt t="35986" x="1014413" y="4638675"/>
          <p14:tracePt t="35992" x="995363" y="4621213"/>
          <p14:tracePt t="36000" x="968375" y="4592638"/>
          <p14:tracePt t="36006" x="949325" y="4584700"/>
          <p14:tracePt t="36013" x="931863" y="4556125"/>
          <p14:tracePt t="36021" x="895350" y="4511675"/>
          <p14:tracePt t="36027" x="868363" y="4456113"/>
          <p14:tracePt t="36035" x="822325" y="4383088"/>
          <p14:tracePt t="36041" x="785813" y="4300538"/>
          <p14:tracePt t="36051" x="739775" y="4200525"/>
          <p14:tracePt t="36056" x="693738" y="4164013"/>
          <p14:tracePt t="36063" x="684213" y="4110038"/>
          <p14:tracePt t="36071" x="630238" y="4037013"/>
          <p14:tracePt t="36078" x="611188" y="4017963"/>
          <p14:tracePt t="36086" x="584200" y="3963988"/>
          <p14:tracePt t="36092" x="574675" y="3954463"/>
          <p14:tracePt t="36101" x="566738" y="3927475"/>
          <p14:tracePt t="36106" x="557213" y="3908425"/>
          <p14:tracePt t="36115" x="547688" y="3881438"/>
          <p14:tracePt t="36121" x="530225" y="3862388"/>
          <p14:tracePt t="36129" x="520700" y="3771900"/>
          <p14:tracePt t="36135" x="511175" y="3752850"/>
          <p14:tracePt t="36142" x="501650" y="3725863"/>
          <p14:tracePt t="36152" x="484188" y="3679825"/>
          <p14:tracePt t="36157" x="484188" y="3662363"/>
          <p14:tracePt t="36164" x="484188" y="3625850"/>
          <p14:tracePt t="36171" x="484188" y="3606800"/>
          <p14:tracePt t="36178" x="484188" y="3589338"/>
          <p14:tracePt t="36186" x="484188" y="3560763"/>
          <p14:tracePt t="36192" x="484188" y="3543300"/>
          <p14:tracePt t="36200" x="484188" y="3516313"/>
          <p14:tracePt t="36207" x="484188" y="3497263"/>
          <p14:tracePt t="36218" x="484188" y="3479800"/>
          <p14:tracePt t="36221" x="484188" y="3451225"/>
          <p14:tracePt t="36228" x="484188" y="3443288"/>
          <p14:tracePt t="36235" x="484188" y="3406775"/>
          <p14:tracePt t="36242" x="484188" y="3387725"/>
          <p14:tracePt t="36251" x="484188" y="3370263"/>
          <p14:tracePt t="36257" x="484188" y="3341688"/>
          <p14:tracePt t="36265" x="484188" y="3314700"/>
          <p14:tracePt t="36271" x="484188" y="3260725"/>
          <p14:tracePt t="36278" x="484188" y="3251200"/>
          <p14:tracePt t="36286" x="484188" y="3224213"/>
          <p14:tracePt t="36293" x="484188" y="3214688"/>
          <p14:tracePt t="36300" x="484188" y="3205163"/>
          <p14:tracePt t="36307" x="484188" y="3187700"/>
          <p14:tracePt t="36328" x="484188" y="3178175"/>
          <p14:tracePt t="36343" x="484188" y="3168650"/>
          <p14:tracePt t="36351" x="484188" y="3159125"/>
          <p14:tracePt t="36358" x="484188" y="3141663"/>
          <p14:tracePt t="36366" x="484188" y="3132138"/>
          <p14:tracePt t="36379" x="493713" y="3122613"/>
          <p14:tracePt t="36387" x="501650" y="3086100"/>
          <p14:tracePt t="36429" x="501650" y="3068638"/>
          <p14:tracePt t="36436" x="511175" y="3059113"/>
          <p14:tracePt t="36451" x="511175" y="3049588"/>
          <p14:tracePt t="36458" x="511175" y="3041650"/>
          <p14:tracePt t="36467" x="511175" y="3032125"/>
          <p14:tracePt t="36472" x="511175" y="3022600"/>
          <p14:tracePt t="36487" x="511175" y="3013075"/>
          <p14:tracePt t="36493" x="511175" y="3005138"/>
          <p14:tracePt t="36508" x="511175" y="2995613"/>
          <p14:tracePt t="36523" x="511175" y="2976563"/>
          <p14:tracePt t="36537" x="501650" y="2976563"/>
          <p14:tracePt t="36803" x="493713" y="2968625"/>
          <p14:tracePt t="36831" x="484188" y="2949575"/>
          <p14:tracePt t="36846" x="474663" y="2949575"/>
          <p14:tracePt t="36868" x="465138" y="2949575"/>
          <p14:tracePt t="36896" x="457200" y="2949575"/>
          <p14:tracePt t="36903" x="447675" y="2949575"/>
          <p14:tracePt t="36939" x="438150" y="2949575"/>
          <p14:tracePt t="37219" x="428625" y="2949575"/>
          <p14:tracePt t="37340" x="411163" y="2922588"/>
          <p14:tracePt t="43709" x="401638" y="2922588"/>
          <p14:tracePt t="43745" x="392113" y="2922588"/>
          <p14:tracePt t="43923" x="384175" y="2922588"/>
          <p14:tracePt t="44183" x="374650" y="2922588"/>
          <p14:tracePt t="47166" x="374650" y="2930525"/>
          <p14:tracePt t="47173" x="365125" y="2949575"/>
          <p14:tracePt t="47181" x="365125" y="2968625"/>
          <p14:tracePt t="47188" x="355600" y="2995613"/>
          <p14:tracePt t="47195" x="355600" y="3005138"/>
          <p14:tracePt t="47202" x="355600" y="3022600"/>
          <p14:tracePt t="47217" x="347663" y="3049588"/>
          <p14:tracePt t="47233" x="347663" y="3078163"/>
          <p14:tracePt t="47238" x="338138" y="3086100"/>
          <p14:tracePt t="47245" x="338138" y="3095625"/>
          <p14:tracePt t="47252" x="338138" y="3114675"/>
          <p14:tracePt t="47258" x="328613" y="3132138"/>
          <p14:tracePt t="47267" x="328613" y="3151188"/>
          <p14:tracePt t="47273" x="328613" y="3168650"/>
          <p14:tracePt t="47282" x="319088" y="3178175"/>
          <p14:tracePt t="47288" x="319088" y="3187700"/>
          <p14:tracePt t="47295" x="319088" y="3205163"/>
          <p14:tracePt t="47302" x="319088" y="3224213"/>
          <p14:tracePt t="47309" x="311150" y="3268663"/>
          <p14:tracePt t="47317" x="311150" y="3287713"/>
          <p14:tracePt t="47324" x="311150" y="3305175"/>
          <p14:tracePt t="47339" x="311150" y="3333750"/>
          <p14:tracePt t="47346" x="311150" y="3341688"/>
          <p14:tracePt t="47352" x="301625" y="3360738"/>
          <p14:tracePt t="47416" x="301625" y="3370263"/>
          <p14:tracePt t="47424" x="301625" y="3378200"/>
          <p14:tracePt t="47433" x="301625" y="3387725"/>
          <p14:tracePt t="47438" x="301625" y="3406775"/>
          <p14:tracePt t="47445" x="301625" y="3414713"/>
          <p14:tracePt t="47452" x="292100" y="3443288"/>
          <p14:tracePt t="47459" x="292100" y="3460750"/>
          <p14:tracePt t="47467" x="292100" y="3479800"/>
          <p14:tracePt t="47474" x="282575" y="3487738"/>
          <p14:tracePt t="47482" x="282575" y="3506788"/>
          <p14:tracePt t="47488" x="282575" y="3552825"/>
          <p14:tracePt t="47498" x="282575" y="3560763"/>
          <p14:tracePt t="47503" x="282575" y="3579813"/>
          <p14:tracePt t="47517" x="282575" y="3597275"/>
          <p14:tracePt t="47524" x="282575" y="3643313"/>
          <p14:tracePt t="47532" x="282575" y="3652838"/>
          <p14:tracePt t="47539" x="282575" y="3662363"/>
          <p14:tracePt t="47560" x="282575" y="3679825"/>
          <p14:tracePt t="47568" x="282575" y="3698875"/>
          <p14:tracePt t="47574" x="282575" y="3706813"/>
          <p14:tracePt t="47582" x="282575" y="3725863"/>
          <p14:tracePt t="47589" x="282575" y="3735388"/>
          <p14:tracePt t="47598" x="292100" y="3762375"/>
          <p14:tracePt t="47604" x="292100" y="3779838"/>
          <p14:tracePt t="47612" x="292100" y="3798888"/>
          <p14:tracePt t="47618" x="292100" y="3825875"/>
          <p14:tracePt t="47626" x="301625" y="3835400"/>
          <p14:tracePt t="47633" x="311150" y="3871913"/>
          <p14:tracePt t="47639" x="311150" y="3881438"/>
          <p14:tracePt t="47647" x="311150" y="3917950"/>
          <p14:tracePt t="47661" x="319088" y="3935413"/>
          <p14:tracePt t="47668" x="319088" y="3954463"/>
          <p14:tracePt t="47682" x="319088" y="4000500"/>
          <p14:tracePt t="47704" x="328613" y="4017963"/>
          <p14:tracePt t="47748" x="338138" y="4037013"/>
          <p14:tracePt t="47754" x="347663" y="4044950"/>
          <p14:tracePt t="47769" x="355600" y="4064000"/>
          <p14:tracePt t="47833" x="365125" y="4110038"/>
          <p14:tracePt t="47870" x="365125" y="4117975"/>
          <p14:tracePt t="63128" x="374650" y="4117975"/>
          <p14:tracePt t="63135" x="392113" y="4117975"/>
          <p14:tracePt t="63143" x="411163" y="4117975"/>
          <p14:tracePt t="63150" x="420688" y="4117975"/>
          <p14:tracePt t="63165" x="447675" y="4117975"/>
          <p14:tracePt t="63171" x="465138" y="4117975"/>
          <p14:tracePt t="63180" x="474663" y="4117975"/>
          <p14:tracePt t="63187" x="511175" y="4127500"/>
          <p14:tracePt t="63193" x="538163" y="4127500"/>
          <p14:tracePt t="63200" x="574675" y="4137025"/>
          <p14:tracePt t="63207" x="611188" y="4137025"/>
          <p14:tracePt t="63215" x="639763" y="4146550"/>
          <p14:tracePt t="63221" x="693738" y="4146550"/>
          <p14:tracePt t="63231" x="730250" y="4154488"/>
          <p14:tracePt t="63236" x="766763" y="4164013"/>
          <p14:tracePt t="63243" x="803275" y="4173538"/>
          <p14:tracePt t="63251" x="839788" y="4183063"/>
          <p14:tracePt t="63257" x="885825" y="4200525"/>
          <p14:tracePt t="63266" x="949325" y="4219575"/>
          <p14:tracePt t="63271" x="985838" y="4237038"/>
          <p14:tracePt t="63280" x="1004888" y="4237038"/>
          <p14:tracePt t="63286" x="1050925" y="4246563"/>
          <p14:tracePt t="63295" x="1087438" y="4256088"/>
          <p14:tracePt t="63301" x="1123950" y="4264025"/>
          <p14:tracePt t="63308" x="1150938" y="4264025"/>
          <p14:tracePt t="63315" x="1177925" y="4273550"/>
          <p14:tracePt t="63322" x="1196975" y="4283075"/>
          <p14:tracePt t="63331" x="1214438" y="4283075"/>
          <p14:tracePt t="63336" x="1241425" y="4292600"/>
          <p14:tracePt t="63344" x="1260475" y="4292600"/>
          <p14:tracePt t="63350" x="1270000" y="4300538"/>
          <p14:tracePt t="63357" x="1277938" y="4300538"/>
          <p14:tracePt t="63365" x="1287463" y="4300538"/>
          <p14:tracePt t="63372" x="1306513" y="4310063"/>
          <p14:tracePt t="63386" x="1333500" y="4319588"/>
          <p14:tracePt t="63395" x="1333500" y="4329113"/>
          <p14:tracePt t="63401" x="1343025" y="4329113"/>
          <p14:tracePt t="63412" x="1360488" y="4329113"/>
          <p14:tracePt t="63422" x="1370013" y="4337050"/>
          <p14:tracePt t="63430" x="1379538" y="4356100"/>
          <p14:tracePt t="63436" x="1416050" y="4383088"/>
          <p14:tracePt t="63450" x="1433513" y="4392613"/>
          <p14:tracePt t="63458" x="1452563" y="4410075"/>
          <p14:tracePt t="63465" x="1470025" y="4419600"/>
          <p14:tracePt t="63472" x="1489075" y="4429125"/>
          <p14:tracePt t="63487" x="1489075" y="4438650"/>
          <p14:tracePt t="63496" x="1516063" y="4446588"/>
          <p14:tracePt t="63508" x="1533525" y="4456113"/>
          <p14:tracePt t="63515" x="1552575" y="4465638"/>
          <p14:tracePt t="63522" x="1562100" y="4475163"/>
          <p14:tracePt t="63530" x="1579563" y="4475163"/>
          <p14:tracePt t="63537" x="1589088" y="4483100"/>
          <p14:tracePt t="63546" x="1606550" y="4483100"/>
          <p14:tracePt t="63551" x="1616075" y="4492625"/>
          <p14:tracePt t="63559" x="1635125" y="4502150"/>
          <p14:tracePt t="63573" x="1652588" y="4511675"/>
          <p14:tracePt t="63581" x="1662113" y="4511675"/>
          <p14:tracePt t="63587" x="1689100" y="4519613"/>
          <p14:tracePt t="63597" x="1698625" y="4519613"/>
          <p14:tracePt t="63602" x="1717675" y="4519613"/>
          <p14:tracePt t="63609" x="1725613" y="4519613"/>
          <p14:tracePt t="63623" x="1754188" y="4529138"/>
          <p14:tracePt t="63632" x="1771650" y="4529138"/>
          <p14:tracePt t="63637" x="1790700" y="4538663"/>
          <p14:tracePt t="63646" x="1827213" y="4538663"/>
          <p14:tracePt t="63651" x="1835150" y="4538663"/>
          <p14:tracePt t="63659" x="1854200" y="4538663"/>
          <p14:tracePt t="63666" x="1863725" y="4538663"/>
          <p14:tracePt t="63673" x="1890713" y="4538663"/>
          <p14:tracePt t="63687" x="1917700" y="4548188"/>
          <p14:tracePt t="63703" x="1927225" y="4556125"/>
          <p14:tracePt t="63709" x="1944688" y="4556125"/>
          <p14:tracePt t="63724" x="1963738" y="4565650"/>
          <p14:tracePt t="63738" x="1981200" y="4565650"/>
          <p14:tracePt t="63756" x="2000250" y="4565650"/>
          <p14:tracePt t="63767" x="2009775" y="4565650"/>
          <p14:tracePt t="63774" x="2017713" y="4565650"/>
          <p14:tracePt t="63788" x="2027238" y="4565650"/>
          <p14:tracePt t="63810" x="2036763" y="4565650"/>
          <p14:tracePt t="63825" x="2046288" y="4565650"/>
          <p14:tracePt t="63838" x="2054225" y="4575175"/>
          <p14:tracePt t="63853" x="2082800" y="4584700"/>
          <p14:tracePt t="63868" x="2090738" y="4584700"/>
          <p14:tracePt t="63875" x="2100263" y="4584700"/>
          <p14:tracePt t="63882" x="2119313" y="4584700"/>
          <p14:tracePt t="63897" x="2136775" y="4584700"/>
          <p14:tracePt t="63912" x="2146300" y="4584700"/>
          <p14:tracePt t="63925" x="2163763" y="4584700"/>
          <p14:tracePt t="63939" x="2173288" y="4584700"/>
          <p14:tracePt t="63963" x="2182813" y="4592638"/>
          <p14:tracePt t="63982" x="2192338" y="4592638"/>
          <p14:tracePt t="64039" x="2200275" y="4592638"/>
          <p14:tracePt t="64047" x="2200275" y="4602163"/>
          <p14:tracePt t="72807" x="2209800" y="4602163"/>
          <p14:tracePt t="72821" x="2219325" y="4602163"/>
          <p14:tracePt t="72879" x="2228850" y="4602163"/>
          <p14:tracePt t="72891" x="2236788" y="4602163"/>
          <p14:tracePt t="72902" x="2255838" y="4592638"/>
          <p14:tracePt t="72922" x="2273300" y="4592638"/>
          <p14:tracePt t="72932" x="2273300" y="4584700"/>
          <p14:tracePt t="72957" x="2301875" y="4575175"/>
          <p14:tracePt t="72973" x="2328863" y="4565650"/>
          <p14:tracePt t="72982" x="2338388" y="4565650"/>
          <p14:tracePt t="72989" x="2355850" y="4565650"/>
          <p14:tracePt t="73010" x="2382838" y="4556125"/>
          <p14:tracePt t="73023" x="2401888" y="4556125"/>
          <p14:tracePt t="73029" x="2411413" y="4548188"/>
          <p14:tracePt t="73051" x="2428875" y="4548188"/>
          <p14:tracePt t="73059" x="2438400" y="4548188"/>
          <p14:tracePt t="73088" x="2447925" y="4548188"/>
          <p14:tracePt t="73124" x="2465388" y="4538663"/>
          <p14:tracePt t="73137" x="2474913" y="4538663"/>
          <p14:tracePt t="73151" x="2493963" y="4529138"/>
          <p14:tracePt t="73168" x="2511425" y="4529138"/>
          <p14:tracePt t="73173" x="2530475" y="4519613"/>
          <p14:tracePt t="73183" x="2538413" y="4511675"/>
          <p14:tracePt t="73196" x="2566988" y="4511675"/>
          <p14:tracePt t="73202" x="2574925" y="4511675"/>
          <p14:tracePt t="73218" x="2611438" y="4502150"/>
          <p14:tracePt t="73223" x="2630488" y="4502150"/>
          <p14:tracePt t="73231" x="2647950" y="4502150"/>
          <p14:tracePt t="73249" x="2667000" y="4492625"/>
          <p14:tracePt t="73265" x="2703513" y="4483100"/>
          <p14:tracePt t="73280" x="2720975" y="4475163"/>
          <p14:tracePt t="73294" x="2730500" y="4475163"/>
          <p14:tracePt t="73310" x="2776538" y="4475163"/>
          <p14:tracePt t="73316" x="2786063" y="4465638"/>
          <p14:tracePt t="73325" x="2794000" y="4465638"/>
          <p14:tracePt t="73333" x="2803525" y="4465638"/>
          <p14:tracePt t="73339" x="2813050" y="4465638"/>
          <p14:tracePt t="73348" x="2840038" y="4465638"/>
          <p14:tracePt t="73361" x="2886075" y="4465638"/>
          <p14:tracePt t="73374" x="2886075" y="4456113"/>
          <p14:tracePt t="73380" x="2895600" y="4456113"/>
          <p14:tracePt t="73398" x="2903538" y="4446588"/>
          <p14:tracePt t="73409" x="2913063" y="4446588"/>
          <p14:tracePt t="73433" x="2922588" y="4446588"/>
          <p14:tracePt t="73460" x="2932113" y="4438650"/>
          <p14:tracePt t="73474" x="2940050" y="4438650"/>
          <p14:tracePt t="73489" x="2949575" y="4438650"/>
          <p14:tracePt t="73511" x="2959100" y="4438650"/>
          <p14:tracePt t="73534" x="2968625" y="4438650"/>
          <p14:tracePt t="73548" x="2968625" y="4429125"/>
          <p14:tracePt t="73561" x="2976563" y="4429125"/>
          <p14:tracePt t="73597" x="2986088" y="4429125"/>
          <p14:tracePt t="73613" x="2995613" y="4429125"/>
          <p14:tracePt t="73669" x="3005138" y="4429125"/>
          <p14:tracePt t="73732" x="3013075" y="4429125"/>
          <p14:tracePt t="73764" x="3022600" y="4429125"/>
          <p14:tracePt t="73779" x="3032125" y="4429125"/>
          <p14:tracePt t="73793" x="3041650" y="4429125"/>
          <p14:tracePt t="73812" x="3049588" y="4429125"/>
          <p14:tracePt t="73842" x="3059113" y="4429125"/>
          <p14:tracePt t="73878" x="3068638" y="4429125"/>
          <p14:tracePt t="73883" x="3068638" y="4438650"/>
          <p14:tracePt t="73890" x="3078163" y="4446588"/>
          <p14:tracePt t="73914" x="3095625" y="4456113"/>
          <p14:tracePt t="73927" x="3105150" y="4456113"/>
          <p14:tracePt t="73933" x="3114675" y="4475163"/>
          <p14:tracePt t="73944" x="3114675" y="4483100"/>
          <p14:tracePt t="73958" x="3122613" y="4502150"/>
          <p14:tracePt t="73976" x="3151188" y="4529138"/>
          <p14:tracePt t="73995" x="3159125" y="4538663"/>
          <p14:tracePt t="74008" x="3168650" y="4556125"/>
          <p14:tracePt t="74127" x="3178175" y="4556125"/>
          <p14:tracePt t="78720" x="3205163" y="4519613"/>
          <p14:tracePt t="78728" x="3224213" y="4502150"/>
          <p14:tracePt t="78735" x="3251200" y="4465638"/>
          <p14:tracePt t="78741" x="3278188" y="4446588"/>
          <p14:tracePt t="78749" x="3343275" y="4373563"/>
          <p14:tracePt t="78755" x="3370263" y="4337050"/>
          <p14:tracePt t="78764" x="3424238" y="4273550"/>
          <p14:tracePt t="78770" x="3489325" y="4210050"/>
          <p14:tracePt t="78779" x="3589338" y="4037013"/>
          <p14:tracePt t="78784" x="3662363" y="3935413"/>
          <p14:tracePt t="78791" x="3708400" y="3871913"/>
          <p14:tracePt t="78799" x="3854450" y="3743325"/>
          <p14:tracePt t="78809" x="4044950" y="3552825"/>
          <p14:tracePt t="78814" x="4100513" y="3470275"/>
          <p14:tracePt t="78820" x="4402138" y="3187700"/>
          <p14:tracePt t="78828" x="4502150" y="3068638"/>
          <p14:tracePt t="78834" x="4557713" y="2986088"/>
          <p14:tracePt t="78844" x="4648200" y="2867025"/>
          <p14:tracePt t="78849" x="4667250" y="2849563"/>
          <p14:tracePt t="78857" x="4703763" y="2776538"/>
          <p14:tracePt t="78863" x="4711700" y="2730500"/>
          <p14:tracePt t="78870" x="4740275" y="2684463"/>
          <p14:tracePt t="78878" x="4757738" y="2657475"/>
          <p14:tracePt t="78884" x="4767263" y="2630488"/>
          <p14:tracePt t="78895" x="4776788" y="2611438"/>
          <p14:tracePt t="78899" x="4794250" y="2547938"/>
          <p14:tracePt t="78906" x="4821238" y="2520950"/>
          <p14:tracePt t="78913" x="4830763" y="2501900"/>
          <p14:tracePt t="78920" x="4840288" y="2492375"/>
          <p14:tracePt t="78929" x="4849813" y="2465388"/>
          <p14:tracePt t="79021" x="4849813" y="2455863"/>
          <p14:tracePt t="79028" x="4849813" y="2447925"/>
          <p14:tracePt t="79035" x="4849813" y="2438400"/>
          <p14:tracePt t="79049" x="4849813" y="2419350"/>
          <p14:tracePt t="79057" x="4849813" y="2401888"/>
          <p14:tracePt t="79065" x="4849813" y="2382838"/>
          <p14:tracePt t="79079" x="4849813" y="2365375"/>
          <p14:tracePt t="79100" x="4830763" y="2355850"/>
          <p14:tracePt t="79107" x="4821238" y="2355850"/>
          <p14:tracePt t="79115" x="4776788" y="2355850"/>
          <p14:tracePt t="79121" x="4748213" y="2355850"/>
          <p14:tracePt t="79130" x="4721225" y="2355850"/>
          <p14:tracePt t="79136" x="4684713" y="2374900"/>
          <p14:tracePt t="79145" x="4657725" y="2411413"/>
          <p14:tracePt t="79150" x="4638675" y="2419350"/>
          <p14:tracePt t="79159" x="4594225" y="2438400"/>
          <p14:tracePt t="79165" x="4584700" y="2447925"/>
          <p14:tracePt t="79172" x="4565650" y="2455863"/>
          <p14:tracePt t="79179" x="4557713" y="2465388"/>
          <p14:tracePt t="79186" x="4557713" y="2474913"/>
          <p14:tracePt t="79196" x="4548188" y="2474913"/>
          <p14:tracePt t="79207" x="4548188" y="2492375"/>
          <p14:tracePt t="79215" x="4538663" y="2501900"/>
          <p14:tracePt t="79223" x="4529138" y="2501900"/>
          <p14:tracePt t="79230" x="4521200" y="2520950"/>
          <p14:tracePt t="79236" x="4521200" y="2528888"/>
          <p14:tracePt t="79245" x="4521200" y="2547938"/>
          <p14:tracePt t="79262" x="4521200" y="2557463"/>
          <p14:tracePt t="79272" x="4521200" y="2565400"/>
          <p14:tracePt t="79904" x="4521200" y="2574925"/>
          <p14:tracePt t="79911" x="4521200" y="2593975"/>
          <p14:tracePt t="79918" x="4521200" y="2611438"/>
          <p14:tracePt t="79933" x="4521200" y="2638425"/>
          <p14:tracePt t="79946" x="4521200" y="2647950"/>
          <p14:tracePt t="79947" x="4521200" y="2657475"/>
          <p14:tracePt t="79955" x="4521200" y="2674938"/>
          <p14:tracePt t="79963" x="4521200" y="2703513"/>
          <p14:tracePt t="79977" x="4521200" y="2711450"/>
          <p14:tracePt t="79983" x="4521200" y="2720975"/>
          <p14:tracePt t="79990" x="4521200" y="2730500"/>
          <p14:tracePt t="79997" x="4529138" y="2740025"/>
          <p14:tracePt t="80004" x="4529138" y="2757488"/>
          <p14:tracePt t="80012" x="4538663" y="2767013"/>
          <p14:tracePt t="80018" x="4538663" y="2776538"/>
          <p14:tracePt t="80028" x="4538663" y="2794000"/>
          <p14:tracePt t="80033" x="4538663" y="2813050"/>
          <p14:tracePt t="80040" x="4538663" y="2849563"/>
          <p14:tracePt t="80047" x="4538663" y="2857500"/>
          <p14:tracePt t="80054" x="4548188" y="2876550"/>
          <p14:tracePt t="80063" x="4565650" y="2903538"/>
          <p14:tracePt t="80069" x="4565650" y="2922588"/>
          <p14:tracePt t="80083" x="4575175" y="2959100"/>
          <p14:tracePt t="80091" x="4575175" y="2968625"/>
          <p14:tracePt t="80098" x="4575175" y="3013075"/>
          <p14:tracePt t="80105" x="4575175" y="3022600"/>
          <p14:tracePt t="80112" x="4584700" y="3059113"/>
          <p14:tracePt t="80119" x="4584700" y="3078163"/>
          <p14:tracePt t="80128" x="4584700" y="3105150"/>
          <p14:tracePt t="80140" x="4584700" y="3141663"/>
          <p14:tracePt t="80148" x="4584700" y="3159125"/>
          <p14:tracePt t="80154" x="4584700" y="3168650"/>
          <p14:tracePt t="80163" x="4594225" y="3195638"/>
          <p14:tracePt t="80169" x="4594225" y="3241675"/>
          <p14:tracePt t="80178" x="4611688" y="3268663"/>
          <p14:tracePt t="80184" x="4611688" y="3305175"/>
          <p14:tracePt t="80191" x="4611688" y="3314700"/>
          <p14:tracePt t="80198" x="4611688" y="3341688"/>
          <p14:tracePt t="80205" x="4621213" y="3414713"/>
          <p14:tracePt t="80213" x="4630738" y="3424238"/>
          <p14:tracePt t="80219" x="4630738" y="3451225"/>
          <p14:tracePt t="80229" x="4638675" y="3487738"/>
          <p14:tracePt t="80241" x="4638675" y="3533775"/>
          <p14:tracePt t="80248" x="4638675" y="3552825"/>
          <p14:tracePt t="80255" x="4638675" y="3579813"/>
          <p14:tracePt t="80262" x="4648200" y="3633788"/>
          <p14:tracePt t="80269" x="4657725" y="3662363"/>
          <p14:tracePt t="80277" x="4657725" y="3679825"/>
          <p14:tracePt t="80284" x="4657725" y="3698875"/>
          <p14:tracePt t="80293" x="4667250" y="3716338"/>
          <p14:tracePt t="80299" x="4675188" y="3735388"/>
          <p14:tracePt t="80305" x="4675188" y="3752850"/>
          <p14:tracePt t="80313" x="4684713" y="3779838"/>
          <p14:tracePt t="80320" x="4684713" y="3789363"/>
          <p14:tracePt t="80328" x="4684713" y="3798888"/>
          <p14:tracePt t="80334" x="4684713" y="3816350"/>
          <p14:tracePt t="80343" x="4684713" y="3825875"/>
          <p14:tracePt t="80349" x="4694238" y="3835400"/>
          <p14:tracePt t="81361" x="4694238" y="3844925"/>
          <p14:tracePt t="81367" x="4703763" y="3862388"/>
          <p14:tracePt t="81375" x="4703763" y="3898900"/>
          <p14:tracePt t="81382" x="4703763" y="3954463"/>
          <p14:tracePt t="81390" x="4703763" y="4008438"/>
          <p14:tracePt t="81396" x="4703763" y="4064000"/>
          <p14:tracePt t="81403" x="4703763" y="4110038"/>
          <p14:tracePt t="81411" x="4703763" y="4146550"/>
          <p14:tracePt t="81418" x="4703763" y="4173538"/>
          <p14:tracePt t="81425" x="4703763" y="4219575"/>
          <p14:tracePt t="81433" x="4684713" y="4264025"/>
          <p14:tracePt t="81439" x="4657725" y="4356100"/>
          <p14:tracePt t="81446" x="4611688" y="4492625"/>
          <p14:tracePt t="81453" x="4584700" y="4602163"/>
          <p14:tracePt t="81462" x="4529138" y="4684713"/>
          <p14:tracePt t="81468" x="4465638" y="4784725"/>
          <p14:tracePt t="81477" x="4448175" y="4821238"/>
          <p14:tracePt t="81482" x="4411663" y="4894263"/>
          <p14:tracePt t="81489" x="4392613" y="4922838"/>
          <p14:tracePt t="81497" x="4375150" y="4940300"/>
          <p14:tracePt t="81503" x="4338638" y="4995863"/>
          <p14:tracePt t="81512" x="4329113" y="5022850"/>
          <p14:tracePt t="81518" x="4292600" y="5059363"/>
          <p14:tracePt t="81527" x="4283075" y="5095875"/>
          <p14:tracePt t="81533" x="4265613" y="5122863"/>
          <p14:tracePt t="81540" x="4256088" y="5168900"/>
          <p14:tracePt t="81546" x="4246563" y="5195888"/>
          <p14:tracePt t="81553" x="4229100" y="5222875"/>
          <p14:tracePt t="81562" x="4229100" y="5232400"/>
          <p14:tracePt t="81568" x="4219575" y="5287963"/>
          <p14:tracePt t="81633" x="4219575" y="5314950"/>
          <p14:tracePt t="81640" x="4219575" y="5324475"/>
          <p14:tracePt t="81654" x="4219575" y="5351463"/>
          <p14:tracePt t="81668" x="4210050" y="5368925"/>
          <p14:tracePt t="81683" x="4210050" y="5378450"/>
          <p14:tracePt t="83543" x="4229100" y="5351463"/>
          <p14:tracePt t="83548" x="4256088" y="5251450"/>
          <p14:tracePt t="83556" x="4265613" y="5222875"/>
          <p14:tracePt t="83564" x="4283075" y="5178425"/>
          <p14:tracePt t="83570" x="4302125" y="5086350"/>
          <p14:tracePt t="83578" x="4329113" y="5003800"/>
          <p14:tracePt t="83585" x="4329113" y="4840288"/>
          <p14:tracePt t="83596" x="4356100" y="4730750"/>
          <p14:tracePt t="83599" x="4365625" y="4602163"/>
          <p14:tracePt t="83607" x="4402138" y="4446588"/>
          <p14:tracePt t="83615" x="4411663" y="4319588"/>
          <p14:tracePt t="83621" x="4411663" y="4227513"/>
          <p14:tracePt t="83628" x="4429125" y="4100513"/>
          <p14:tracePt t="83635" x="4438650" y="4008438"/>
          <p14:tracePt t="83645" x="4438650" y="3908425"/>
          <p14:tracePt t="83650" x="4456113" y="3816350"/>
          <p14:tracePt t="83656" x="4465638" y="3689350"/>
          <p14:tracePt t="83663" x="4492625" y="3606800"/>
          <p14:tracePt t="83670" x="4511675" y="3533775"/>
          <p14:tracePt t="83679" x="4521200" y="3443288"/>
          <p14:tracePt t="83685" x="4529138" y="3406775"/>
          <p14:tracePt t="83694" x="4538663" y="3370263"/>
          <p14:tracePt t="83699" x="4565650" y="3287713"/>
          <p14:tracePt t="83707" x="4575175" y="3260725"/>
          <p14:tracePt t="83713" x="4575175" y="3241675"/>
          <p14:tracePt t="83729" x="4575175" y="3214688"/>
          <p14:tracePt t="83778" x="4575175" y="3168650"/>
          <p14:tracePt t="83785" x="4575175" y="3151188"/>
          <p14:tracePt t="83793" x="4575175" y="3132138"/>
          <p14:tracePt t="83799" x="4575175" y="3114675"/>
          <p14:tracePt t="83807" x="4575175" y="3095625"/>
          <p14:tracePt t="83814" x="4575175" y="3078163"/>
          <p14:tracePt t="83833" x="4575175" y="3059113"/>
          <p14:tracePt t="83844" x="4575175" y="3041650"/>
          <p14:tracePt t="83849" x="4575175" y="3022600"/>
          <p14:tracePt t="83857" x="4565650" y="3013075"/>
          <p14:tracePt t="83864" x="4565650" y="2995613"/>
          <p14:tracePt t="83871" x="4557713" y="2976563"/>
          <p14:tracePt t="83879" x="4548188" y="2949575"/>
          <p14:tracePt t="83895" x="4529138" y="2913063"/>
          <p14:tracePt t="83915" x="4521200" y="2894013"/>
          <p14:tracePt t="83936" x="4511675" y="2876550"/>
          <p14:tracePt t="83950" x="4502150" y="2876550"/>
          <p14:tracePt t="83962" x="4492625" y="2867025"/>
          <p14:tracePt t="83965" x="4492625" y="2857500"/>
          <p14:tracePt t="83972" x="4492625" y="2849563"/>
          <p14:tracePt t="83979" x="4484688" y="2830513"/>
          <p14:tracePt t="83986" x="4484688" y="2820988"/>
          <p14:tracePt t="83996" x="4484688" y="2794000"/>
          <p14:tracePt t="84123" x="4465638" y="2767013"/>
          <p14:tracePt t="84295" x="4465638" y="2757488"/>
          <p14:tracePt t="85795" x="4475163" y="2757488"/>
          <p14:tracePt t="85801" x="4511675" y="2757488"/>
          <p14:tracePt t="85809" x="4529138" y="2747963"/>
          <p14:tracePt t="85816" x="4565650" y="2740025"/>
          <p14:tracePt t="85823" x="4584700" y="2740025"/>
          <p14:tracePt t="85830" x="4602163" y="2740025"/>
          <p14:tracePt t="85837" x="4630738" y="2730500"/>
          <p14:tracePt t="85845" x="4638675" y="2720975"/>
          <p14:tracePt t="85852" x="4667250" y="2720975"/>
          <p14:tracePt t="85860" x="4684713" y="2720975"/>
          <p14:tracePt t="85866" x="4711700" y="2703513"/>
          <p14:tracePt t="85873" x="4721225" y="2703513"/>
          <p14:tracePt t="85880" x="4740275" y="2703513"/>
          <p14:tracePt t="85887" x="4757738" y="2693988"/>
          <p14:tracePt t="85895" x="4776788" y="2684463"/>
          <p14:tracePt t="85901" x="4794250" y="2674938"/>
          <p14:tracePt t="85909" x="4803775" y="2667000"/>
          <p14:tracePt t="85916" x="4830763" y="2667000"/>
          <p14:tracePt t="85923" x="4849813" y="2657475"/>
          <p14:tracePt t="85930" x="4867275" y="2647950"/>
          <p14:tracePt t="85938" x="4876800" y="2638425"/>
          <p14:tracePt t="85945" x="4903788" y="2630488"/>
          <p14:tracePt t="85961" x="4922838" y="2620963"/>
          <p14:tracePt t="85973" x="4949825" y="2611438"/>
          <p14:tracePt t="85988" x="4968875" y="2593975"/>
          <p14:tracePt t="85996" x="4976813" y="2593975"/>
          <p14:tracePt t="86002" x="4986338" y="2584450"/>
          <p14:tracePt t="86011" x="4995863" y="2574925"/>
          <p14:tracePt t="86016" x="5013325" y="2574925"/>
          <p14:tracePt t="86024" x="5022850" y="2557463"/>
          <p14:tracePt t="86031" x="5041900" y="2547938"/>
          <p14:tracePt t="86038" x="5049838" y="2547938"/>
          <p14:tracePt t="86046" x="5059363" y="2528888"/>
          <p14:tracePt t="86052" x="5078413" y="2501900"/>
          <p14:tracePt t="86061" x="5095875" y="2492375"/>
          <p14:tracePt t="86067" x="5122863" y="2455863"/>
          <p14:tracePt t="86074" x="5168900" y="2438400"/>
          <p14:tracePt t="86081" x="5178425" y="2419350"/>
          <p14:tracePt t="86088" x="5232400" y="2382838"/>
          <p14:tracePt t="86095" x="5268913" y="2346325"/>
          <p14:tracePt t="86103" x="5297488" y="2319338"/>
          <p14:tracePt t="86111" x="5334000" y="2301875"/>
          <p14:tracePt t="86117" x="5351463" y="2292350"/>
          <p14:tracePt t="86125" x="5378450" y="2255838"/>
          <p14:tracePt t="86139" x="5397500" y="2246313"/>
          <p14:tracePt t="86146" x="5434013" y="2228850"/>
          <p14:tracePt t="86153" x="5443538" y="2228850"/>
          <p14:tracePt t="86162" x="5443538" y="2219325"/>
          <p14:tracePt t="86167" x="5451475" y="2219325"/>
          <p14:tracePt t="86175" x="5470525" y="2209800"/>
          <p14:tracePt t="86188" x="5507038" y="2192338"/>
          <p14:tracePt t="86203" x="5516563" y="2192338"/>
          <p14:tracePt t="86211" x="5534025" y="2182813"/>
          <p14:tracePt t="86217" x="5553075" y="2173288"/>
          <p14:tracePt t="86225" x="5570538" y="2163763"/>
          <p14:tracePt t="86232" x="5589588" y="2163763"/>
          <p14:tracePt t="86239" x="5597525" y="2155825"/>
          <p14:tracePt t="86246" x="5626100" y="2146300"/>
          <p14:tracePt t="86253" x="5634038" y="2136775"/>
          <p14:tracePt t="86262" x="5653088" y="2136775"/>
          <p14:tracePt t="86267" x="5653088" y="2127250"/>
          <p14:tracePt t="86281" x="5662613" y="2127250"/>
          <p14:tracePt t="86310" x="5670550" y="2127250"/>
          <p14:tracePt t="86339" x="5680075" y="2127250"/>
          <p14:tracePt t="86389" x="5689600" y="2127250"/>
          <p14:tracePt t="87925" x="5689600" y="2136775"/>
          <p14:tracePt t="87939" x="5680075" y="2155825"/>
          <p14:tracePt t="87947" x="5662613" y="2173288"/>
          <p14:tracePt t="87954" x="5634038" y="2209800"/>
          <p14:tracePt t="87963" x="5597525" y="2265363"/>
          <p14:tracePt t="87968" x="5561013" y="2328863"/>
          <p14:tracePt t="87976" x="5543550" y="2365375"/>
          <p14:tracePt t="87983" x="5497513" y="2392363"/>
          <p14:tracePt t="87990" x="5461000" y="2447925"/>
          <p14:tracePt t="87997" x="5414963" y="2484438"/>
          <p14:tracePt t="88004" x="5378450" y="2528888"/>
          <p14:tracePt t="88012" x="5351463" y="2547938"/>
          <p14:tracePt t="88019" x="5297488" y="2620963"/>
          <p14:tracePt t="88027" x="5260975" y="2667000"/>
          <p14:tracePt t="88033" x="5241925" y="2703513"/>
          <p14:tracePt t="88039" x="5224463" y="2720975"/>
          <p14:tracePt t="88047" x="5159375" y="2813050"/>
          <p14:tracePt t="88054" x="5132388" y="2867025"/>
          <p14:tracePt t="88061" x="5114925" y="2930525"/>
          <p14:tracePt t="88068" x="5078413" y="3049588"/>
          <p14:tracePt t="88077" x="5068888" y="3068638"/>
          <p14:tracePt t="88083" x="5049838" y="3105150"/>
          <p14:tracePt t="88089" x="5041900" y="3122613"/>
          <p14:tracePt t="88097" x="5032375" y="3168650"/>
          <p14:tracePt t="88104" x="5013325" y="3187700"/>
          <p14:tracePt t="88112" x="5013325" y="3214688"/>
          <p14:tracePt t="88118" x="4976813" y="3241675"/>
          <p14:tracePt t="88127" x="4959350" y="3268663"/>
          <p14:tracePt t="88133" x="4959350" y="3297238"/>
          <p14:tracePt t="88141" x="4922838" y="3341688"/>
          <p14:tracePt t="88147" x="4903788" y="3370263"/>
          <p14:tracePt t="88154" x="4895850" y="3414713"/>
          <p14:tracePt t="88162" x="4867275" y="3497263"/>
          <p14:tracePt t="88168" x="4849813" y="3524250"/>
          <p14:tracePt t="88177" x="4840288" y="3552825"/>
          <p14:tracePt t="88183" x="4830763" y="3597275"/>
          <p14:tracePt t="88190" x="4803775" y="3679825"/>
          <p14:tracePt t="88197" x="4794250" y="3698875"/>
          <p14:tracePt t="88204" x="4757738" y="3752850"/>
          <p14:tracePt t="88212" x="4757738" y="3762375"/>
          <p14:tracePt t="88219" x="4740275" y="3816350"/>
          <p14:tracePt t="88233" x="4730750" y="3852863"/>
          <p14:tracePt t="88241" x="4721225" y="3852863"/>
          <p14:tracePt t="88248" x="4721225" y="3862388"/>
          <p14:tracePt t="88255" x="4711700" y="3889375"/>
          <p14:tracePt t="88262" x="4703763" y="3944938"/>
          <p14:tracePt t="88269" x="4694238" y="3954463"/>
          <p14:tracePt t="88277" x="4694238" y="3963988"/>
          <p14:tracePt t="88283" x="4694238" y="4000500"/>
          <p14:tracePt t="88292" x="4684713" y="4017963"/>
          <p14:tracePt t="88298" x="4684713" y="4037013"/>
          <p14:tracePt t="88319" x="4684713" y="4044950"/>
          <p14:tracePt t="88406" x="4684713" y="4054475"/>
          <p14:tracePt t="88413" x="4675188" y="4073525"/>
          <p14:tracePt t="88435" x="4675188" y="4081463"/>
          <p14:tracePt t="88485" x="4675188" y="4090988"/>
          <p14:tracePt t="88679" x="4675188" y="4081463"/>
          <p14:tracePt t="88694" x="4675188" y="4064000"/>
          <p14:tracePt t="88700" x="4684713" y="4054475"/>
          <p14:tracePt t="88721" x="4694238" y="4027488"/>
          <p14:tracePt t="88729" x="4703763" y="4027488"/>
          <p14:tracePt t="88735" x="4711700" y="4017963"/>
          <p14:tracePt t="88744" x="4721225" y="4017963"/>
          <p14:tracePt t="88750" x="4721225" y="4008438"/>
          <p14:tracePt t="88761" x="4740275" y="4008438"/>
          <p14:tracePt t="88779" x="4748213" y="4008438"/>
          <p14:tracePt t="88900" x="4757738" y="4008438"/>
          <p14:tracePt t="88915" x="4767263" y="4000500"/>
          <p14:tracePt t="88922" x="4784725" y="4000500"/>
          <p14:tracePt t="88929" x="4803775" y="4000500"/>
          <p14:tracePt t="88936" x="4813300" y="4000500"/>
          <p14:tracePt t="88947" x="4849813" y="3981450"/>
          <p14:tracePt t="88951" x="4886325" y="3981450"/>
          <p14:tracePt t="88960" x="4940300" y="3981450"/>
          <p14:tracePt t="88965" x="5005388" y="3981450"/>
          <p14:tracePt t="88972" x="5078413" y="3971925"/>
          <p14:tracePt t="88979" x="5114925" y="3971925"/>
          <p14:tracePt t="88986" x="5168900" y="3971925"/>
          <p14:tracePt t="88995" x="5214938" y="3971925"/>
          <p14:tracePt t="89001" x="5251450" y="3971925"/>
          <p14:tracePt t="89009" x="5305425" y="3971925"/>
          <p14:tracePt t="89015" x="5370513" y="3971925"/>
          <p14:tracePt t="89022" x="5407025" y="3971925"/>
          <p14:tracePt t="89030" x="5451475" y="3971925"/>
          <p14:tracePt t="89037" x="5487988" y="3971925"/>
          <p14:tracePt t="89044" x="5507038" y="3971925"/>
          <p14:tracePt t="89051" x="5524500" y="3971925"/>
          <p14:tracePt t="90644" x="5524500" y="3981450"/>
          <p14:tracePt t="90660" x="5516563" y="3981450"/>
          <p14:tracePt t="90666" x="5507038" y="3990975"/>
          <p14:tracePt t="90673" x="5497513" y="4008438"/>
          <p14:tracePt t="90695" x="5497513" y="4017963"/>
          <p14:tracePt t="90701" x="5487988" y="4017963"/>
          <p14:tracePt t="90710" x="5487988" y="4027488"/>
          <p14:tracePt t="90716" x="5480050" y="4027488"/>
          <p14:tracePt t="90723" x="5470525" y="4044950"/>
          <p14:tracePt t="90738" x="5451475" y="4054475"/>
          <p14:tracePt t="90751" x="5443538" y="4073525"/>
          <p14:tracePt t="90761" x="5434013" y="4073525"/>
          <p14:tracePt t="90766" x="5424488" y="4081463"/>
          <p14:tracePt t="90773" x="5414963" y="4090988"/>
          <p14:tracePt t="90787" x="5407025" y="4090988"/>
          <p14:tracePt t="90795" x="5397500" y="4100513"/>
          <p14:tracePt t="90816" x="5370513" y="4117975"/>
          <p14:tracePt t="90825" x="5370513" y="4127500"/>
          <p14:tracePt t="90837" x="5360988" y="4137025"/>
          <p14:tracePt t="90844" x="5351463" y="4146550"/>
          <p14:tracePt t="90851" x="5351463" y="4154488"/>
          <p14:tracePt t="90861" x="5341938" y="4164013"/>
          <p14:tracePt t="90866" x="5334000" y="4173538"/>
          <p14:tracePt t="90881" x="5324475" y="4191000"/>
          <p14:tracePt t="90888" x="5314950" y="4191000"/>
          <p14:tracePt t="90895" x="5305425" y="4200525"/>
          <p14:tracePt t="90902" x="5305425" y="4210050"/>
          <p14:tracePt t="90910" x="5297488" y="4219575"/>
          <p14:tracePt t="90925" x="5297488" y="4227513"/>
          <p14:tracePt t="90932" x="5297488" y="4237038"/>
          <p14:tracePt t="90938" x="5287963" y="4237038"/>
          <p14:tracePt t="90956" x="5268913" y="4256088"/>
          <p14:tracePt t="90961" x="5260975" y="4264025"/>
          <p14:tracePt t="90968" x="5251450" y="4273550"/>
          <p14:tracePt t="90974" x="5241925" y="4283075"/>
          <p14:tracePt t="90982" x="5224463" y="4292600"/>
          <p14:tracePt t="90989" x="5224463" y="4310063"/>
          <p14:tracePt t="90996" x="5205413" y="4319588"/>
          <p14:tracePt t="91002" x="5205413" y="4329113"/>
          <p14:tracePt t="91011" x="5187950" y="4337050"/>
          <p14:tracePt t="91017" x="5187950" y="4346575"/>
          <p14:tracePt t="91027" x="5178425" y="4356100"/>
          <p14:tracePt t="91032" x="5168900" y="4356100"/>
          <p14:tracePt t="91039" x="5159375" y="4365625"/>
          <p14:tracePt t="91045" x="5159375" y="4373563"/>
          <p14:tracePt t="91052" x="5151438" y="4373563"/>
          <p14:tracePt t="91064" x="5141913" y="4383088"/>
          <p14:tracePt t="91068" x="5132388" y="4392613"/>
          <p14:tracePt t="91077" x="5132388" y="4402138"/>
          <p14:tracePt t="91081" x="5122863" y="4402138"/>
          <p14:tracePt t="91091" x="5122863" y="4410075"/>
          <p14:tracePt t="91097" x="5105400" y="4419600"/>
          <p14:tracePt t="91111" x="5095875" y="4446588"/>
          <p14:tracePt t="91139" x="5086350" y="4446588"/>
          <p14:tracePt t="91146" x="5086350" y="4456113"/>
          <p14:tracePt t="91182" x="5078413" y="4465638"/>
          <p14:tracePt t="92739" x="5068888" y="4475163"/>
          <p14:tracePt t="92746" x="5059363" y="4492625"/>
          <p14:tracePt t="92753" x="5041900" y="4519613"/>
          <p14:tracePt t="92761" x="5005388" y="4556125"/>
          <p14:tracePt t="92776" x="4995863" y="4575175"/>
          <p14:tracePt t="92782" x="4995863" y="4584700"/>
          <p14:tracePt t="92789" x="4976813" y="4602163"/>
          <p14:tracePt t="92797" x="4968875" y="4629150"/>
          <p14:tracePt t="92803" x="4959350" y="4638675"/>
          <p14:tracePt t="92811" x="4932363" y="4694238"/>
          <p14:tracePt t="92819" x="4913313" y="4738688"/>
          <p14:tracePt t="92829" x="4895850" y="4767263"/>
          <p14:tracePt t="92832" x="4867275" y="4840288"/>
          <p14:tracePt t="92839" x="4830763" y="4940300"/>
          <p14:tracePt t="92847" x="4803775" y="5013325"/>
          <p14:tracePt t="92854" x="4784725" y="5059363"/>
          <p14:tracePt t="92861" x="4776788" y="5086350"/>
          <p14:tracePt t="92868" x="4767263" y="5105400"/>
          <p14:tracePt t="92877" x="4757738" y="5122863"/>
          <p14:tracePt t="92891" x="4748213" y="5149850"/>
          <p14:tracePt t="92897" x="4740275" y="5149850"/>
          <p14:tracePt t="92905" x="4740275" y="5159375"/>
          <p14:tracePt t="92912" x="4730750" y="5186363"/>
          <p14:tracePt t="92919" x="4721225" y="5186363"/>
          <p14:tracePt t="92927" x="4711700" y="5205413"/>
          <p14:tracePt t="92942" x="4703763" y="5222875"/>
          <p14:tracePt t="92962" x="4694238" y="5232400"/>
          <p14:tracePt t="93062" x="4694238" y="5241925"/>
          <p14:tracePt t="93069" x="4675188" y="5241925"/>
          <p14:tracePt t="93077" x="4667250" y="5241925"/>
          <p14:tracePt t="93084" x="4667250" y="5251450"/>
          <p14:tracePt t="93092" x="4657725" y="5251450"/>
          <p14:tracePt t="93098" x="4648200" y="5251450"/>
          <p14:tracePt t="93105" x="4638675" y="5251450"/>
          <p14:tracePt t="93112" x="4621213" y="5251450"/>
          <p14:tracePt t="93120" x="4611688" y="5251450"/>
          <p14:tracePt t="93128" x="4594225" y="5251450"/>
          <p14:tracePt t="93134" x="4584700" y="5251450"/>
          <p14:tracePt t="93148" x="4575175" y="5251450"/>
          <p14:tracePt t="93155" x="4557713" y="5251450"/>
          <p14:tracePt t="93163" x="4538663" y="5251450"/>
          <p14:tracePt t="93170" x="4529138" y="5251450"/>
          <p14:tracePt t="93177" x="4521200" y="5251450"/>
          <p14:tracePt t="93183" x="4484688" y="5251450"/>
          <p14:tracePt t="93198" x="4465638" y="5251450"/>
          <p14:tracePt t="93205" x="4448175" y="5251450"/>
          <p14:tracePt t="93220" x="4429125" y="5259388"/>
          <p14:tracePt t="93227" x="4392613" y="5278438"/>
          <p14:tracePt t="93234" x="4365625" y="5287963"/>
          <p14:tracePt t="93243" x="4346575" y="5295900"/>
          <p14:tracePt t="93248" x="4329113" y="5305425"/>
          <p14:tracePt t="93256" x="4310063" y="5314950"/>
          <p14:tracePt t="93263" x="4302125" y="5314950"/>
          <p14:tracePt t="93270" x="4292600" y="5324475"/>
          <p14:tracePt t="93277" x="4283075" y="5324475"/>
          <p14:tracePt t="93694" x="4310063" y="5324475"/>
          <p14:tracePt t="93700" x="4329113" y="5332413"/>
          <p14:tracePt t="93708" x="4346575" y="5332413"/>
          <p14:tracePt t="93780" x="4365625" y="5332413"/>
          <p14:tracePt t="93794" x="4375150" y="5332413"/>
          <p14:tracePt t="93809" x="4383088" y="5332413"/>
          <p14:tracePt t="93815" x="4392613" y="5341938"/>
          <p14:tracePt t="93822" x="4402138" y="5351463"/>
          <p14:tracePt t="93830" x="4411663" y="5360988"/>
          <p14:tracePt t="93845" x="4429125" y="5378450"/>
          <p14:tracePt t="93860" x="4448175" y="5387975"/>
          <p14:tracePt t="93875" x="4484688" y="5405438"/>
          <p14:tracePt t="93880" x="4492625" y="5405438"/>
          <p14:tracePt t="93886" x="4502150" y="5414963"/>
          <p14:tracePt t="93894" x="4538663" y="5424488"/>
          <p14:tracePt t="93901" x="4548188" y="5434013"/>
          <p14:tracePt t="93910" x="4565650" y="5441950"/>
          <p14:tracePt t="93915" x="4575175" y="5441950"/>
          <p14:tracePt t="93922" x="4611688" y="5451475"/>
          <p14:tracePt t="93930" x="4621213" y="5451475"/>
          <p14:tracePt t="93944" x="4630738" y="5461000"/>
          <p14:tracePt t="93951" x="4638675" y="5461000"/>
          <p14:tracePt t="93966" x="4657725" y="5470525"/>
          <p14:tracePt t="93980" x="4675188" y="5470525"/>
          <p14:tracePt t="93987" x="4684713" y="5470525"/>
          <p14:tracePt t="93995" x="4694238" y="5470525"/>
          <p14:tracePt t="94001" x="4711700" y="5470525"/>
          <p14:tracePt t="94010" x="4711700" y="5478463"/>
          <p14:tracePt t="94016" x="4730750" y="5478463"/>
          <p14:tracePt t="94024" x="4740275" y="5478463"/>
          <p14:tracePt t="94031" x="4748213" y="5478463"/>
          <p14:tracePt t="94038" x="4767263" y="5487988"/>
          <p14:tracePt t="94044" x="4776788" y="5487988"/>
          <p14:tracePt t="94052" x="4784725" y="5487988"/>
          <p14:tracePt t="94061" x="4794250" y="5487988"/>
          <p14:tracePt t="94066" x="4803775" y="5497513"/>
          <p14:tracePt t="94075" x="4813300" y="5497513"/>
          <p14:tracePt t="94081" x="4830763" y="5507038"/>
          <p14:tracePt t="94102" x="4840288" y="5507038"/>
          <p14:tracePt t="94196" x="4849813" y="5507038"/>
          <p14:tracePt t="103360" x="4857750" y="5507038"/>
          <p14:tracePt t="103367" x="4867275" y="5507038"/>
          <p14:tracePt t="103375" x="4876800" y="5497513"/>
          <p14:tracePt t="103382" x="4895850" y="5478463"/>
          <p14:tracePt t="103392" x="4913313" y="5470525"/>
          <p14:tracePt t="103396" x="4922838" y="5451475"/>
          <p14:tracePt t="103404" x="4940300" y="5441950"/>
          <p14:tracePt t="103410" x="4959350" y="5424488"/>
          <p14:tracePt t="103418" x="4976813" y="5414963"/>
          <p14:tracePt t="103426" x="4995863" y="5397500"/>
          <p14:tracePt t="103432" x="5032375" y="5378450"/>
          <p14:tracePt t="103440" x="5068888" y="5351463"/>
          <p14:tracePt t="103446" x="5068888" y="5341938"/>
          <p14:tracePt t="103454" x="5095875" y="5324475"/>
          <p14:tracePt t="103461" x="5114925" y="5314950"/>
          <p14:tracePt t="103468" x="5151438" y="5295900"/>
          <p14:tracePt t="103475" x="5159375" y="5287963"/>
          <p14:tracePt t="103483" x="5178425" y="5268913"/>
          <p14:tracePt t="103493" x="5195888" y="5259388"/>
          <p14:tracePt t="103504" x="5214938" y="5251450"/>
          <p14:tracePt t="103511" x="5214938" y="5241925"/>
          <p14:tracePt t="103518" x="5232400" y="5232400"/>
          <p14:tracePt t="103527" x="5251450" y="5222875"/>
          <p14:tracePt t="103532" x="5268913" y="5214938"/>
          <p14:tracePt t="103541" x="5278438" y="5205413"/>
          <p14:tracePt t="103547" x="5297488" y="5195888"/>
          <p14:tracePt t="103554" x="5341938" y="5178425"/>
          <p14:tracePt t="103561" x="5407025" y="5141913"/>
          <p14:tracePt t="103568" x="5424488" y="5132388"/>
          <p14:tracePt t="103577" x="5443538" y="5132388"/>
          <p14:tracePt t="103592" x="5487988" y="5105400"/>
          <p14:tracePt t="103597" x="5497513" y="5105400"/>
          <p14:tracePt t="103604" x="5516563" y="5095875"/>
          <p14:tracePt t="103611" x="5524500" y="5095875"/>
          <p14:tracePt t="103618" x="5534025" y="5086350"/>
          <p14:tracePt t="103626" x="5534025" y="5076825"/>
          <p14:tracePt t="103641" x="5561013" y="5059363"/>
          <p14:tracePt t="104021" x="5561013" y="5049838"/>
          <p14:tracePt t="104042" x="5561013" y="5040313"/>
          <p14:tracePt t="104058" x="5561013" y="5022850"/>
          <p14:tracePt t="104065" x="5553075" y="5013325"/>
          <p14:tracePt t="104071" x="5543550" y="5013325"/>
          <p14:tracePt t="104078" x="5534025" y="5003800"/>
          <p14:tracePt t="104085" x="5524500" y="5003800"/>
          <p14:tracePt t="104094" x="5516563" y="4995863"/>
          <p14:tracePt t="104108" x="5516563" y="4986338"/>
          <p14:tracePt t="104114" x="5507038" y="4986338"/>
          <p14:tracePt t="104129" x="5487988" y="4976813"/>
          <p14:tracePt t="104143" x="5480050" y="4976813"/>
          <p14:tracePt t="104150" x="5470525" y="4967288"/>
          <p14:tracePt t="104207" x="5461000" y="4967288"/>
          <p14:tracePt t="104229" x="5451475" y="4967288"/>
          <p14:tracePt t="104243" x="5443538" y="4967288"/>
          <p14:tracePt t="104279" x="5434013" y="4967288"/>
          <p14:tracePt t="104286" x="5424488" y="4967288"/>
          <p14:tracePt t="104300" x="5414963" y="4967288"/>
          <p14:tracePt t="104351" x="5407025" y="4967288"/>
          <p14:tracePt t="104358" x="5397500" y="4967288"/>
          <p14:tracePt t="105371" x="5387975" y="4967288"/>
          <p14:tracePt t="105398" x="5360988" y="4967288"/>
          <p14:tracePt t="105413" x="5351463" y="4967288"/>
          <p14:tracePt t="105441" x="5334000" y="4967288"/>
          <p14:tracePt t="105448" x="5314950" y="4967288"/>
          <p14:tracePt t="105477" x="5305425" y="4967288"/>
          <p14:tracePt t="105621" x="5297488" y="4930775"/>
          <p14:tracePt t="105628" x="5297488" y="4922838"/>
          <p14:tracePt t="105650" x="5287963" y="4913313"/>
          <p14:tracePt t="105658" x="5287963" y="4867275"/>
          <p14:tracePt t="105664" x="5287963" y="4738688"/>
          <p14:tracePt t="105671" x="5287963" y="4702175"/>
          <p14:tracePt t="105678" x="5287963" y="4694238"/>
          <p14:tracePt t="105714" x="5287963" y="4675188"/>
          <p14:tracePt t="105721" x="5287963" y="4602163"/>
          <p14:tracePt t="105728" x="5314950" y="4475163"/>
          <p14:tracePt t="105735" x="5314950" y="4456113"/>
          <p14:tracePt t="105743" x="5314950" y="4438650"/>
          <p14:tracePt t="105750" x="5334000" y="4410075"/>
          <p14:tracePt t="105759" x="5334000" y="4356100"/>
          <p14:tracePt t="105764" x="5334000" y="4264025"/>
          <p14:tracePt t="105771" x="5334000" y="4210050"/>
          <p14:tracePt t="105778" x="5334000" y="4146550"/>
          <p14:tracePt t="105785" x="5360988" y="4054475"/>
          <p14:tracePt t="105794" x="5360988" y="3927475"/>
          <p14:tracePt t="105800" x="5370513" y="3898900"/>
          <p14:tracePt t="105808" x="5378450" y="3835400"/>
          <p14:tracePt t="105814" x="5378450" y="3779838"/>
          <p14:tracePt t="105822" x="5407025" y="3633788"/>
          <p14:tracePt t="105829" x="5407025" y="3616325"/>
          <p14:tracePt t="105836" x="5407025" y="3506788"/>
          <p14:tracePt t="105843" x="5414963" y="3470275"/>
          <p14:tracePt t="105849" x="5451475" y="3424238"/>
          <p14:tracePt t="105858" x="5470525" y="3378200"/>
          <p14:tracePt t="106115" x="5487988" y="3232150"/>
          <p14:tracePt t="106123" x="5487988" y="3205163"/>
          <p14:tracePt t="106130" x="5507038" y="3032125"/>
          <p14:tracePt t="106137" x="5553075" y="2820988"/>
          <p14:tracePt t="106145" x="5634038" y="2492375"/>
          <p14:tracePt t="106151" x="5662613" y="2355850"/>
          <p14:tracePt t="106159" x="5753100" y="2109788"/>
          <p14:tracePt t="106166" x="5835650" y="1908175"/>
          <p14:tracePt t="106174" x="5891213" y="1781175"/>
          <p14:tracePt t="106180" x="5927725" y="1606550"/>
          <p14:tracePt t="106187" x="5954713" y="1516063"/>
          <p14:tracePt t="106195" x="5972175" y="1470025"/>
          <p14:tracePt t="106201" x="6000750" y="1370013"/>
          <p14:tracePt t="106209" x="6037263" y="1343025"/>
          <p14:tracePt t="106217" x="6073775" y="1223963"/>
          <p14:tracePt t="106224" x="6081713" y="1204913"/>
          <p14:tracePt t="106230" x="6146800" y="1131888"/>
          <p14:tracePt t="106237" x="6173788" y="1087438"/>
          <p14:tracePt t="106245" x="6227763" y="1022350"/>
          <p14:tracePt t="106251" x="6227763" y="1014413"/>
          <p14:tracePt t="106260" x="6273800" y="976313"/>
          <p14:tracePt t="106266" x="6356350" y="922338"/>
          <p14:tracePt t="106275" x="6356350" y="903288"/>
          <p14:tracePt t="106281" x="6429375" y="849313"/>
          <p14:tracePt t="106289" x="6456363" y="830263"/>
          <p14:tracePt t="106295" x="6502400" y="812800"/>
          <p14:tracePt t="106316" x="6521450" y="803275"/>
          <p14:tracePt t="106345" x="6548438" y="803275"/>
          <p14:tracePt t="106352" x="6565900" y="803275"/>
          <p14:tracePt t="106360" x="6575425" y="803275"/>
          <p14:tracePt t="106366" x="6594475" y="803275"/>
          <p14:tracePt t="106374" x="6602413" y="839788"/>
          <p14:tracePt t="106381" x="6621463" y="866775"/>
          <p14:tracePt t="106388" x="6648450" y="895350"/>
          <p14:tracePt t="106396" x="6667500" y="939800"/>
          <p14:tracePt t="106402" x="6675438" y="985838"/>
          <p14:tracePt t="106410" x="6684963" y="1014413"/>
          <p14:tracePt t="106417" x="6711950" y="1087438"/>
          <p14:tracePt t="106425" x="6711950" y="1141413"/>
          <p14:tracePt t="106431" x="6740525" y="1223963"/>
          <p14:tracePt t="106441" x="6740525" y="1296988"/>
          <p14:tracePt t="106446" x="6748463" y="1360488"/>
          <p14:tracePt t="106453" x="6757988" y="1397000"/>
          <p14:tracePt t="106460" x="6777038" y="1460500"/>
          <p14:tracePt t="106467" x="6784975" y="1497013"/>
          <p14:tracePt t="106475" x="6784975" y="1543050"/>
          <p14:tracePt t="106481" x="6794500" y="1579563"/>
          <p14:tracePt t="106491" x="6804025" y="1625600"/>
          <p14:tracePt t="106496" x="6804025" y="1716088"/>
          <p14:tracePt t="106503" x="6804025" y="1762125"/>
          <p14:tracePt t="106510" x="6831013" y="1844675"/>
          <p14:tracePt t="106517" x="6840538" y="1917700"/>
          <p14:tracePt t="106525" x="6858000" y="2000250"/>
          <p14:tracePt t="106532" x="6858000" y="2109788"/>
          <p14:tracePt t="106540" x="6858000" y="2182813"/>
          <p14:tracePt t="106546" x="6867525" y="2246313"/>
          <p14:tracePt t="106553" x="6877050" y="2374900"/>
          <p14:tracePt t="106561" x="6894513" y="2465388"/>
          <p14:tracePt t="106568" x="6904038" y="2593975"/>
          <p14:tracePt t="106575" x="6950075" y="2767013"/>
          <p14:tracePt t="106582" x="6977063" y="2857500"/>
          <p14:tracePt t="106591" x="7013575" y="2903538"/>
          <p14:tracePt t="106596" x="7059613" y="3022600"/>
          <p14:tracePt t="106604" x="7105650" y="3105150"/>
          <p14:tracePt t="106611" x="7113588" y="3159125"/>
          <p14:tracePt t="106618" x="7142163" y="3224213"/>
          <p14:tracePt t="106626" x="7178675" y="3324225"/>
          <p14:tracePt t="106632" x="7205663" y="3414713"/>
          <p14:tracePt t="106641" x="7232650" y="3460750"/>
          <p14:tracePt t="106646" x="7269163" y="3543300"/>
          <p14:tracePt t="106654" x="7278688" y="3606800"/>
          <p14:tracePt t="106661" x="7342188" y="3706813"/>
          <p14:tracePt t="106668" x="7351713" y="3762375"/>
          <p14:tracePt t="106676" x="7388225" y="3862388"/>
          <p14:tracePt t="106683" x="7407275" y="3935413"/>
          <p14:tracePt t="106691" x="7415213" y="4000500"/>
          <p14:tracePt t="106697" x="7434263" y="4027488"/>
          <p14:tracePt t="106704" x="7470775" y="4100513"/>
          <p14:tracePt t="106711" x="7488238" y="4164013"/>
          <p14:tracePt t="106718" x="7507288" y="4219575"/>
          <p14:tracePt t="106726" x="7553325" y="4300538"/>
          <p14:tracePt t="106733" x="7580313" y="4402138"/>
          <p14:tracePt t="106741" x="7589838" y="4438650"/>
          <p14:tracePt t="106747" x="7670800" y="4638675"/>
          <p14:tracePt t="106754" x="7670800" y="4665663"/>
          <p14:tracePt t="106761" x="7707313" y="4738688"/>
          <p14:tracePt t="106768" x="7716838" y="4767263"/>
          <p14:tracePt t="106776" x="7762875" y="4830763"/>
          <p14:tracePt t="106782" x="7772400" y="4867275"/>
          <p14:tracePt t="106791" x="7799388" y="4913313"/>
          <p14:tracePt t="106797" x="7816850" y="4949825"/>
          <p14:tracePt t="106804" x="7816850" y="4959350"/>
          <p14:tracePt t="106812" x="7826375" y="4959350"/>
          <p14:tracePt t="106819" x="7826375" y="4967288"/>
          <p14:tracePt t="106848" x="7835900" y="4976813"/>
          <p14:tracePt t="106905" x="7835900" y="4986338"/>
          <p14:tracePt t="106912" x="7835900" y="5022850"/>
          <p14:tracePt t="106933" x="7835900" y="5032375"/>
          <p14:tracePt t="106941" x="7772400" y="5040313"/>
          <p14:tracePt t="106956" x="7735888" y="5040313"/>
          <p14:tracePt t="106963" x="7699375" y="5022850"/>
          <p14:tracePt t="106970" x="7634288" y="4986338"/>
          <p14:tracePt t="106977" x="7516813" y="4903788"/>
          <p14:tracePt t="106984" x="7443788" y="4848225"/>
          <p14:tracePt t="106993" x="7342188" y="4757738"/>
          <p14:tracePt t="106998" x="7242175" y="4684713"/>
          <p14:tracePt t="107007" x="7159625" y="4621213"/>
          <p14:tracePt t="107013" x="7059613" y="4548188"/>
          <p14:tracePt t="107020" x="6996113" y="4475163"/>
          <p14:tracePt t="107027" x="6877050" y="4419600"/>
          <p14:tracePt t="107034" x="6757988" y="4365625"/>
          <p14:tracePt t="107042" x="6630988" y="4319588"/>
          <p14:tracePt t="107048" x="6548438" y="4319588"/>
          <p14:tracePt t="107057" x="6475413" y="4319588"/>
          <p14:tracePt t="107063" x="6402388" y="4300538"/>
          <p14:tracePt t="107071" x="6310313" y="4300538"/>
          <p14:tracePt t="107077" x="6264275" y="4300538"/>
          <p14:tracePt t="107084" x="6227763" y="4300538"/>
          <p14:tracePt t="107093" x="6183313" y="4300538"/>
          <p14:tracePt t="107099" x="6154738" y="4300538"/>
          <p14:tracePt t="107107" x="6118225" y="4300538"/>
          <p14:tracePt t="107113" x="6081713" y="4310063"/>
          <p14:tracePt t="107120" x="6045200" y="4319588"/>
          <p14:tracePt t="107128" x="5945188" y="4356100"/>
          <p14:tracePt t="107134" x="5908675" y="4356100"/>
          <p14:tracePt t="107143" x="5835650" y="4392613"/>
          <p14:tracePt t="107148" x="5699125" y="4410075"/>
          <p14:tracePt t="107157" x="5643563" y="4419600"/>
          <p14:tracePt t="107164" x="5543550" y="4446588"/>
          <p14:tracePt t="107171" x="5487988" y="4456113"/>
          <p14:tracePt t="107178" x="5407025" y="4475163"/>
          <p14:tracePt t="107185" x="5370513" y="4492625"/>
          <p14:tracePt t="107193" x="5305425" y="4511675"/>
          <p14:tracePt t="107199" x="5195888" y="4538663"/>
          <p14:tracePt t="107208" x="5151438" y="4556125"/>
          <p14:tracePt t="107213" x="5068888" y="4556125"/>
          <p14:tracePt t="107220" x="4976813" y="4556125"/>
          <p14:tracePt t="107228" x="4959350" y="4565650"/>
          <p14:tracePt t="107235" x="4903788" y="4565650"/>
          <p14:tracePt t="107243" x="4867275" y="4565650"/>
          <p14:tracePt t="107249" x="4857750" y="4565650"/>
          <p14:tracePt t="107259" x="4821238" y="4565650"/>
          <p14:tracePt t="107264" x="4813300" y="4565650"/>
          <p14:tracePt t="107271" x="4784725" y="4565650"/>
          <p14:tracePt t="107278" x="4767263" y="4565650"/>
          <p14:tracePt t="107285" x="4740275" y="4565650"/>
          <p14:tracePt t="107292" x="4721225" y="4556125"/>
          <p14:tracePt t="107299" x="4694238" y="4556125"/>
          <p14:tracePt t="107307" x="4675188" y="4556125"/>
          <p14:tracePt t="107313" x="4630738" y="4548188"/>
          <p14:tracePt t="107322" x="4602163" y="4548188"/>
          <p14:tracePt t="107328" x="4584700" y="4548188"/>
          <p14:tracePt t="107335" x="4557713" y="4548188"/>
          <p14:tracePt t="107342" x="4538663" y="4548188"/>
          <p14:tracePt t="107349" x="4529138" y="4548188"/>
          <p14:tracePt t="107364" x="4521200" y="4548188"/>
          <p14:tracePt t="110269" x="4538663" y="4483100"/>
          <p14:tracePt t="110276" x="4557713" y="4465638"/>
          <p14:tracePt t="110283" x="4594225" y="4410075"/>
          <p14:tracePt t="110292" x="4630738" y="4329113"/>
          <p14:tracePt t="110297" x="4730750" y="4154488"/>
          <p14:tracePt t="110306" x="4784725" y="4017963"/>
          <p14:tracePt t="110312" x="4849813" y="3881438"/>
          <p14:tracePt t="110319" x="4867275" y="3808413"/>
          <p14:tracePt t="110326" x="4913313" y="3725863"/>
          <p14:tracePt t="110333" x="4940300" y="3662363"/>
          <p14:tracePt t="110341" x="4959350" y="3597275"/>
          <p14:tracePt t="110347" x="4986338" y="3533775"/>
          <p14:tracePt t="110357" x="5022850" y="3487738"/>
          <p14:tracePt t="110362" x="5022850" y="3470275"/>
          <p14:tracePt t="110370" x="5041900" y="3433763"/>
          <p14:tracePt t="110376" x="5049838" y="3397250"/>
          <p14:tracePt t="110383" x="5086350" y="3341688"/>
          <p14:tracePt t="110392" x="5086350" y="3333750"/>
          <p14:tracePt t="110398" x="5105400" y="3297238"/>
          <p14:tracePt t="110407" x="5159375" y="3241675"/>
          <p14:tracePt t="110413" x="5168900" y="3224213"/>
          <p14:tracePt t="110420" x="5178425" y="3205163"/>
          <p14:tracePt t="110427" x="5187950" y="3178175"/>
          <p14:tracePt t="110434" x="5187950" y="3168650"/>
          <p14:tracePt t="110441" x="5195888" y="3159125"/>
          <p14:tracePt t="110448" x="5214938" y="3141663"/>
          <p14:tracePt t="110457" x="5232400" y="3122613"/>
          <p14:tracePt t="110463" x="5232400" y="3114675"/>
          <p14:tracePt t="110470" x="5260975" y="3086100"/>
          <p14:tracePt t="110477" x="5260975" y="3068638"/>
          <p14:tracePt t="110483" x="5287963" y="3041650"/>
          <p14:tracePt t="110491" x="5314950" y="3013075"/>
          <p14:tracePt t="110498" x="5341938" y="2976563"/>
          <p14:tracePt t="110507" x="5351463" y="2968625"/>
          <p14:tracePt t="110513" x="5370513" y="2949575"/>
          <p14:tracePt t="110521" x="5397500" y="2922588"/>
          <p14:tracePt t="110528" x="5407025" y="2913063"/>
          <p14:tracePt t="110534" x="5434013" y="2886075"/>
          <p14:tracePt t="110542" x="5470525" y="2840038"/>
          <p14:tracePt t="110549" x="5487988" y="2803525"/>
          <p14:tracePt t="110558" x="5507038" y="2784475"/>
          <p14:tracePt t="110563" x="5507038" y="2767013"/>
          <p14:tracePt t="110570" x="5516563" y="2767013"/>
          <p14:tracePt t="110577" x="5534025" y="2747963"/>
          <p14:tracePt t="110584" x="5553075" y="2711450"/>
          <p14:tracePt t="110599" x="5580063" y="2693988"/>
          <p14:tracePt t="110607" x="5580063" y="2684463"/>
          <p14:tracePt t="110613" x="5597525" y="2657475"/>
          <p14:tracePt t="110622" x="5607050" y="2647950"/>
          <p14:tracePt t="110628" x="5626100" y="2638425"/>
          <p14:tracePt t="110635" x="5643563" y="2630488"/>
          <p14:tracePt t="110642" x="5662613" y="2601913"/>
          <p14:tracePt t="110658" x="5670550" y="2593975"/>
          <p14:tracePt t="110663" x="5689600" y="2574925"/>
          <p14:tracePt t="110672" x="5708650" y="2538413"/>
          <p14:tracePt t="110678" x="5726113" y="2520950"/>
          <p14:tracePt t="110685" x="5735638" y="2501900"/>
          <p14:tracePt t="110692" x="5745163" y="2492375"/>
          <p14:tracePt t="110699" x="5762625" y="2474913"/>
          <p14:tracePt t="110707" x="5772150" y="2474913"/>
          <p14:tracePt t="110725" x="5789613" y="2455863"/>
          <p14:tracePt t="110742" x="5799138" y="2447925"/>
          <p14:tracePt t="110758" x="5808663" y="2438400"/>
          <p14:tracePt t="110778" x="5818188" y="2428875"/>
          <p14:tracePt t="110800" x="5826125" y="2419350"/>
          <p14:tracePt t="110814" x="5835650" y="2419350"/>
          <p14:tracePt t="110824" x="5854700" y="2401888"/>
          <p14:tracePt t="110836" x="5862638" y="2401888"/>
          <p14:tracePt t="110850" x="5881688" y="2392363"/>
          <p14:tracePt t="110874" x="5891213" y="2392363"/>
          <p14:tracePt t="110879" x="5899150" y="2392363"/>
          <p14:tracePt t="110900" x="5899150" y="2382838"/>
          <p14:tracePt t="110915" x="5918200" y="2374900"/>
          <p14:tracePt t="110929" x="5927725" y="2365375"/>
          <p14:tracePt t="111001" x="5935663" y="2365375"/>
          <p14:tracePt t="118416" x="5945188" y="2365375"/>
          <p14:tracePt t="118445" x="5945188" y="2374900"/>
          <p14:tracePt t="118474" x="5945188" y="2382838"/>
          <p14:tracePt t="118490" x="5945188" y="2392363"/>
          <p14:tracePt t="118502" x="5945188" y="2411413"/>
          <p14:tracePt t="118510" x="5945188" y="2419350"/>
          <p14:tracePt t="118517" x="5945188" y="2428875"/>
          <p14:tracePt t="118531" x="5945188" y="2438400"/>
          <p14:tracePt t="118546" x="5945188" y="2447925"/>
          <p14:tracePt t="118553" x="5945188" y="2455863"/>
          <p14:tracePt t="118567" x="5945188" y="2465388"/>
          <p14:tracePt t="118574" x="5945188" y="2474913"/>
          <p14:tracePt t="118590" x="5945188" y="2492375"/>
          <p14:tracePt t="118604" x="5945188" y="2520950"/>
          <p14:tracePt t="118618" x="5945188" y="2538413"/>
          <p14:tracePt t="118625" x="5935663" y="2557463"/>
          <p14:tracePt t="118631" x="5927725" y="2565400"/>
          <p14:tracePt t="118639" x="5927725" y="2601913"/>
          <p14:tracePt t="118655" x="5927725" y="2630488"/>
          <p14:tracePt t="118661" x="5918200" y="2638425"/>
          <p14:tracePt t="118667" x="5918200" y="2657475"/>
          <p14:tracePt t="118681" x="5918200" y="2674938"/>
          <p14:tracePt t="118691" x="5918200" y="2684463"/>
          <p14:tracePt t="118697" x="5918200" y="2693988"/>
          <p14:tracePt t="118710" x="5918200" y="2703513"/>
          <p14:tracePt t="118718" x="5918200" y="2711450"/>
          <p14:tracePt t="118726" x="5918200" y="2720975"/>
          <p14:tracePt t="118739" x="5918200" y="2730500"/>
          <p14:tracePt t="118746" x="5918200" y="2740025"/>
          <p14:tracePt t="118761" x="5918200" y="2747963"/>
          <p14:tracePt t="118775" x="5918200" y="2757488"/>
          <p14:tracePt t="118783" x="5918200" y="2767013"/>
          <p14:tracePt t="118797" x="5918200" y="2784475"/>
          <p14:tracePt t="118818" x="5918200" y="2803525"/>
          <p14:tracePt t="118826" x="5918200" y="2813050"/>
          <p14:tracePt t="118840" x="5918200" y="2830513"/>
          <p14:tracePt t="118846" x="5918200" y="2849563"/>
          <p14:tracePt t="118861" x="5918200" y="2857500"/>
          <p14:tracePt t="118869" x="5918200" y="2876550"/>
          <p14:tracePt t="118875" x="5918200" y="2886075"/>
          <p14:tracePt t="118882" x="5918200" y="2894013"/>
          <p14:tracePt t="118891" x="5918200" y="2913063"/>
          <p14:tracePt t="118897" x="5918200" y="2930525"/>
          <p14:tracePt t="118911" x="5918200" y="2949575"/>
          <p14:tracePt t="118919" x="5918200" y="2959100"/>
          <p14:tracePt t="118926" x="5918200" y="2976563"/>
          <p14:tracePt t="118940" x="5918200" y="2986088"/>
          <p14:tracePt t="118958" x="5918200" y="2995613"/>
          <p14:tracePt t="118970" x="5918200" y="3005138"/>
          <p14:tracePt t="118991" x="5918200" y="3022600"/>
          <p14:tracePt t="119006" x="5918200" y="3032125"/>
          <p14:tracePt t="119026" x="5918200" y="3049588"/>
          <p14:tracePt t="119056" x="5918200" y="3059113"/>
          <p14:tracePt t="119069" x="5918200" y="3068638"/>
          <p14:tracePt t="119084" x="5918200" y="3078163"/>
          <p14:tracePt t="119099" x="5918200" y="3086100"/>
          <p14:tracePt t="119106" x="5918200" y="3105150"/>
          <p14:tracePt t="119127" x="5918200" y="3114675"/>
          <p14:tracePt t="119149" x="5918200" y="3122613"/>
          <p14:tracePt t="119157" x="5918200" y="3132138"/>
          <p14:tracePt t="119170" x="5918200" y="3141663"/>
          <p14:tracePt t="119177" x="5918200" y="3151188"/>
          <p14:tracePt t="119192" x="5918200" y="3159125"/>
          <p14:tracePt t="119198" x="5918200" y="3168650"/>
          <p14:tracePt t="119213" x="5918200" y="3187700"/>
          <p14:tracePt t="119221" x="5918200" y="3195638"/>
          <p14:tracePt t="119235" x="5918200" y="3214688"/>
          <p14:tracePt t="119249" x="5918200" y="3224213"/>
          <p14:tracePt t="119257" x="5918200" y="3232150"/>
          <p14:tracePt t="119263" x="5918200" y="3251200"/>
          <p14:tracePt t="119292" x="5918200" y="3260725"/>
          <p14:tracePt t="119342" x="5918200" y="3268663"/>
          <p14:tracePt t="121309" x="5918200" y="3278188"/>
          <p14:tracePt t="121316" x="5918200" y="3287713"/>
          <p14:tracePt t="121323" x="5918200" y="3297238"/>
          <p14:tracePt t="121330" x="5908675" y="3314700"/>
          <p14:tracePt t="121338" x="5908675" y="3324225"/>
          <p14:tracePt t="121345" x="5908675" y="3333750"/>
          <p14:tracePt t="121359" x="5891213" y="3341688"/>
          <p14:tracePt t="121365" x="5891213" y="3351213"/>
          <p14:tracePt t="121373" x="5891213" y="3360738"/>
          <p14:tracePt t="121380" x="5881688" y="3370263"/>
          <p14:tracePt t="121388" x="5872163" y="3397250"/>
          <p14:tracePt t="121395" x="5872163" y="3406775"/>
          <p14:tracePt t="121409" x="5862638" y="3433763"/>
          <p14:tracePt t="121416" x="5862638" y="3443288"/>
          <p14:tracePt t="121430" x="5862638" y="3470275"/>
          <p14:tracePt t="121439" x="5862638" y="3487738"/>
          <p14:tracePt t="121445" x="5854700" y="3497263"/>
          <p14:tracePt t="121452" x="5854700" y="3516313"/>
          <p14:tracePt t="121459" x="5854700" y="3543300"/>
          <p14:tracePt t="121466" x="5854700" y="3552825"/>
          <p14:tracePt t="121473" x="5854700" y="3570288"/>
          <p14:tracePt t="121489" x="5854700" y="3589338"/>
          <p14:tracePt t="121495" x="5845175" y="3597275"/>
          <p14:tracePt t="121509" x="5845175" y="3606800"/>
          <p14:tracePt t="121524" x="5845175" y="3616325"/>
          <p14:tracePt t="121545" x="5845175" y="3625850"/>
          <p14:tracePt t="121631" x="5845175" y="3633788"/>
          <p14:tracePt t="121639" x="5845175" y="3643313"/>
          <p14:tracePt t="121660" x="5835650" y="3652838"/>
          <p14:tracePt t="121674" x="5835650" y="3662363"/>
          <p14:tracePt t="121682" x="5835650" y="3670300"/>
          <p14:tracePt t="121696" x="5835650" y="3679825"/>
          <p14:tracePt t="121717" x="5835650" y="3689350"/>
          <p14:tracePt t="121725" x="5835650" y="3698875"/>
          <p14:tracePt t="121754" x="5826125" y="3716338"/>
          <p14:tracePt t="121789" x="5826125" y="3725863"/>
          <p14:tracePt t="121796" x="5826125" y="3735388"/>
          <p14:tracePt t="121810" x="5826125" y="3743325"/>
          <p14:tracePt t="121818" x="5826125" y="3762375"/>
          <p14:tracePt t="121840" x="5826125" y="3771900"/>
          <p14:tracePt t="121861" x="5826125" y="3779838"/>
          <p14:tracePt t="133916" x="5826125" y="3771900"/>
          <p14:tracePt t="133922" x="5854700" y="3752850"/>
          <p14:tracePt t="133930" x="5854700" y="3743325"/>
          <p14:tracePt t="133938" x="5881688" y="3725863"/>
          <p14:tracePt t="133952" x="5891213" y="3716338"/>
          <p14:tracePt t="133959" x="5899150" y="3716338"/>
          <p14:tracePt t="133966" x="5908675" y="3716338"/>
          <p14:tracePt t="133973" x="5927725" y="3706813"/>
          <p14:tracePt t="133979" x="5935663" y="3706813"/>
          <p14:tracePt t="133989" x="5954713" y="3698875"/>
          <p14:tracePt t="134001" x="5972175" y="3689350"/>
          <p14:tracePt t="134016" x="5991225" y="3670300"/>
          <p14:tracePt t="134023" x="6000750" y="3670300"/>
          <p14:tracePt t="134030" x="6008688" y="3662363"/>
          <p14:tracePt t="134038" x="6018213" y="3652838"/>
          <p14:tracePt t="134044" x="6037263" y="3633788"/>
          <p14:tracePt t="134056" x="6045200" y="3616325"/>
          <p14:tracePt t="134059" x="6054725" y="3606800"/>
          <p14:tracePt t="134066" x="6081713" y="3589338"/>
          <p14:tracePt t="134073" x="6091238" y="3570288"/>
          <p14:tracePt t="134080" x="6110288" y="3560763"/>
          <p14:tracePt t="134088" x="6127750" y="3543300"/>
          <p14:tracePt t="134094" x="6137275" y="3533775"/>
          <p14:tracePt t="134102" x="6146800" y="3524250"/>
          <p14:tracePt t="134108" x="6164263" y="3516313"/>
          <p14:tracePt t="134116" x="6164263" y="3506788"/>
          <p14:tracePt t="134123" x="6183313" y="3487738"/>
          <p14:tracePt t="134130" x="6191250" y="3487738"/>
          <p14:tracePt t="134137" x="6200775" y="3487738"/>
          <p14:tracePt t="134144" x="6210300" y="3479800"/>
          <p14:tracePt t="134154" x="6219825" y="3470275"/>
          <p14:tracePt t="134160" x="6227763" y="3470275"/>
          <p14:tracePt t="134167" x="6227763" y="3460750"/>
          <p14:tracePt t="134180" x="6246813" y="3451225"/>
          <p14:tracePt t="134189" x="6256338" y="3451225"/>
          <p14:tracePt t="134204" x="6264275" y="3443288"/>
          <p14:tracePt t="134209" x="6273800" y="3443288"/>
          <p14:tracePt t="134224" x="6283325" y="3433763"/>
          <p14:tracePt t="134238" x="6300788" y="3424238"/>
          <p14:tracePt t="134245" x="6319838" y="3406775"/>
          <p14:tracePt t="134260" x="6329363" y="3406775"/>
          <p14:tracePt t="134274" x="6329363" y="3397250"/>
          <p14:tracePt t="134295" x="6346825" y="3387725"/>
          <p14:tracePt t="134309" x="6356350" y="3387725"/>
          <p14:tracePt t="134325" x="6365875" y="3378200"/>
          <p14:tracePt t="134331" x="6365875" y="3370263"/>
          <p14:tracePt t="134338" x="6383338" y="3360738"/>
          <p14:tracePt t="134345" x="6383338" y="3351213"/>
          <p14:tracePt t="134354" x="6402388" y="3341688"/>
          <p14:tracePt t="134360" x="6419850" y="3333750"/>
          <p14:tracePt t="134367" x="6419850" y="3324225"/>
          <p14:tracePt t="134374" x="6429375" y="3314700"/>
          <p14:tracePt t="134389" x="6446838" y="3305175"/>
          <p14:tracePt t="134396" x="6446838" y="3297238"/>
          <p14:tracePt t="134404" x="6456363" y="3287713"/>
          <p14:tracePt t="134421" x="6456363" y="3278188"/>
          <p14:tracePt t="134425" x="6475413" y="3278188"/>
          <p14:tracePt t="134432" x="6475413" y="3268663"/>
          <p14:tracePt t="134439" x="6483350" y="3268663"/>
          <p14:tracePt t="134446" x="6483350" y="3260725"/>
          <p14:tracePt t="134490" x="6492875" y="3251200"/>
          <p14:tracePt t="134497" x="6511925" y="3241675"/>
          <p14:tracePt t="134505" x="6511925" y="3232150"/>
          <p14:tracePt t="134511" x="6511925" y="3224213"/>
          <p14:tracePt t="134526" x="6529388" y="3214688"/>
          <p14:tracePt t="134540" x="6538913" y="3195638"/>
          <p14:tracePt t="134555" x="6557963" y="3187700"/>
          <p14:tracePt t="134612" x="6557963" y="3168650"/>
          <p14:tracePt t="134625" x="6565900" y="3159125"/>
          <p14:tracePt t="134640" x="6584950" y="3151188"/>
          <p14:tracePt t="134647" x="6594475" y="3141663"/>
          <p14:tracePt t="134654" x="6602413" y="3141663"/>
          <p14:tracePt t="134671" x="6611938" y="3132138"/>
          <p14:tracePt t="134676" x="6621463" y="3122613"/>
          <p14:tracePt t="134711" x="6621463" y="3114675"/>
          <p14:tracePt t="134747" x="6630988" y="3114675"/>
          <p14:tracePt t="134805" x="6630988" y="3105150"/>
          <p14:tracePt t="167315" x="6657975" y="3105150"/>
          <p14:tracePt t="167323" x="6675438" y="3095625"/>
          <p14:tracePt t="167329" x="6694488" y="3095625"/>
          <p14:tracePt t="167336" x="6711950" y="3095625"/>
          <p14:tracePt t="167344" x="6731000" y="3086100"/>
          <p14:tracePt t="167352" x="6740525" y="3086100"/>
          <p14:tracePt t="167366" x="6767513" y="3086100"/>
          <p14:tracePt t="167372" x="6784975" y="3086100"/>
          <p14:tracePt t="167386" x="6804025" y="3086100"/>
          <p14:tracePt t="167393" x="6821488" y="3086100"/>
          <p14:tracePt t="167401" x="6840538" y="3086100"/>
          <p14:tracePt t="167407" x="6850063" y="3086100"/>
          <p14:tracePt t="167416" x="6867525" y="3086100"/>
          <p14:tracePt t="167422" x="6877050" y="3086100"/>
          <p14:tracePt t="167430" x="6894513" y="3086100"/>
          <p14:tracePt t="167436" x="6913563" y="3095625"/>
          <p14:tracePt t="167443" x="6931025" y="3095625"/>
          <p14:tracePt t="167451" x="6959600" y="3105150"/>
          <p14:tracePt t="167458" x="6967538" y="3114675"/>
          <p14:tracePt t="167466" x="6996113" y="3122613"/>
          <p14:tracePt t="167472" x="7023100" y="3122613"/>
          <p14:tracePt t="167479" x="7040563" y="3132138"/>
          <p14:tracePt t="167487" x="7077075" y="3141663"/>
          <p14:tracePt t="167494" x="7105650" y="3159125"/>
          <p14:tracePt t="167501" x="7150100" y="3178175"/>
          <p14:tracePt t="167507" x="7178675" y="3187700"/>
          <p14:tracePt t="167517" x="7205663" y="3195638"/>
          <p14:tracePt t="167522" x="7223125" y="3205163"/>
          <p14:tracePt t="167530" x="7259638" y="3214688"/>
          <p14:tracePt t="167537" x="7278688" y="3214688"/>
          <p14:tracePt t="167543" x="7278688" y="3224213"/>
          <p14:tracePt t="167551" x="7296150" y="3232150"/>
          <p14:tracePt t="167566" x="7305675" y="3241675"/>
          <p14:tracePt t="167581" x="7315200" y="3241675"/>
          <p14:tracePt t="167588" x="7324725" y="3241675"/>
          <p14:tracePt t="167601" x="7334250" y="3241675"/>
          <p14:tracePt t="167623" x="7351713" y="3251200"/>
          <p14:tracePt t="167646" x="7361238" y="3260725"/>
          <p14:tracePt t="167652" x="7370763" y="3268663"/>
          <p14:tracePt t="167659" x="7378700" y="3268663"/>
          <p14:tracePt t="167667" x="7388225" y="3278188"/>
          <p14:tracePt t="167673" x="7397750" y="3278188"/>
          <p14:tracePt t="167688" x="7407275" y="3278188"/>
          <p14:tracePt t="167694" x="7415213" y="3278188"/>
          <p14:tracePt t="168068" x="7424738" y="3297238"/>
          <p14:tracePt t="168075" x="7434263" y="3305175"/>
          <p14:tracePt t="168089" x="7443788" y="3324225"/>
          <p14:tracePt t="168096" x="7451725" y="3333750"/>
          <p14:tracePt t="168103" x="7451725" y="3351213"/>
          <p14:tracePt t="168111" x="7461250" y="3360738"/>
          <p14:tracePt t="168118" x="7461250" y="3387725"/>
          <p14:tracePt t="168133" x="7470775" y="3397250"/>
          <p14:tracePt t="168139" x="7480300" y="3406775"/>
          <p14:tracePt t="168148" x="7480300" y="3414713"/>
          <p14:tracePt t="168160" x="7488238" y="3433763"/>
          <p14:tracePt t="168175" x="7488238" y="3443288"/>
          <p14:tracePt t="168184" x="7488238" y="3460750"/>
          <p14:tracePt t="168190" x="7488238" y="3470275"/>
          <p14:tracePt t="168209" x="7488238" y="3479800"/>
          <p14:tracePt t="168219" x="7497763" y="3487738"/>
          <p14:tracePt t="168225" x="7497763" y="3497263"/>
          <p14:tracePt t="168244" x="7497763" y="3506788"/>
          <p14:tracePt t="168252" x="7497763" y="3516313"/>
          <p14:tracePt t="168289" x="7497763" y="3533775"/>
          <p14:tracePt t="168305" x="7507288" y="3543300"/>
          <p14:tracePt t="168323" x="7507288" y="3552825"/>
          <p14:tracePt t="170132" x="7516813" y="3552825"/>
          <p14:tracePt t="170148" x="7524750" y="3552825"/>
          <p14:tracePt t="170160" x="7534275" y="3552825"/>
          <p14:tracePt t="170184" x="7543800" y="3552825"/>
          <p14:tracePt t="170233" x="7553325" y="3552825"/>
          <p14:tracePt t="170240" x="7561263" y="3552825"/>
          <p14:tracePt t="170257" x="7570788" y="3552825"/>
          <p14:tracePt t="170271" x="7589838" y="3552825"/>
          <p14:tracePt t="170276" x="7597775" y="3552825"/>
          <p14:tracePt t="170281" x="7607300" y="3552825"/>
          <p14:tracePt t="170304" x="7634288" y="3552825"/>
          <p14:tracePt t="170312" x="7643813" y="3552825"/>
          <p14:tracePt t="170319" x="7662863" y="3552825"/>
          <p14:tracePt t="170328" x="7670800" y="3552825"/>
          <p14:tracePt t="170352" x="7689850" y="3552825"/>
          <p14:tracePt t="170356" x="7707313" y="3552825"/>
          <p14:tracePt t="170362" x="7716838" y="3552825"/>
          <p14:tracePt t="170368" x="7726363" y="3552825"/>
          <p14:tracePt t="170389" x="7743825" y="3552825"/>
          <p14:tracePt t="170398" x="7753350" y="3552825"/>
          <p14:tracePt t="170406" x="7762875" y="3552825"/>
          <p14:tracePt t="170418" x="7780338" y="3552825"/>
          <p14:tracePt t="170436" x="7799388" y="3552825"/>
          <p14:tracePt t="170441" x="7808913" y="3552825"/>
          <p14:tracePt t="170456" x="7816850" y="3552825"/>
          <p14:tracePt t="170466" x="7826375" y="3552825"/>
          <p14:tracePt t="170476" x="7835900" y="3552825"/>
          <p14:tracePt t="170498" x="7845425" y="3552825"/>
          <p14:tracePt t="170529" x="7853363" y="3552825"/>
          <p14:tracePt t="170565" x="7862888" y="3552825"/>
          <p14:tracePt t="170664" x="7872413" y="3552825"/>
          <p14:tracePt t="170686" x="7881938" y="3552825"/>
          <p14:tracePt t="170691" x="7889875" y="3552825"/>
          <p14:tracePt t="170709" x="7899400" y="3560763"/>
          <p14:tracePt t="170722" x="7908925" y="3560763"/>
          <p14:tracePt t="170732" x="7918450" y="3560763"/>
          <p14:tracePt t="170752" x="7945438" y="3560763"/>
          <p14:tracePt t="170757" x="7954963" y="3560763"/>
          <p14:tracePt t="170765" x="7962900" y="3570288"/>
          <p14:tracePt t="171058" x="7972425" y="3570288"/>
          <p14:tracePt t="171152" x="7981950" y="3570288"/>
          <p14:tracePt t="181402" x="7999413" y="3570288"/>
          <p14:tracePt t="181416" x="8035925" y="3560763"/>
          <p14:tracePt t="181421" x="8064500" y="3552825"/>
          <p14:tracePt t="181427" x="8072438" y="3543300"/>
          <p14:tracePt t="181435" x="8108950" y="3533775"/>
          <p14:tracePt t="181451" x="8164513" y="3524250"/>
          <p14:tracePt t="181456" x="8210550" y="3516313"/>
          <p14:tracePt t="181465" x="8228013" y="3516313"/>
          <p14:tracePt t="181471" x="8256588" y="3506788"/>
          <p14:tracePt t="181481" x="8283575" y="3506788"/>
          <p14:tracePt t="181495" x="8310563" y="3506788"/>
          <p14:tracePt t="181501" x="8329613" y="3497263"/>
          <p14:tracePt t="181516" x="8356600" y="3487738"/>
          <p14:tracePt t="181529" x="8374063" y="3479800"/>
          <p14:tracePt t="181536" x="8383588" y="3479800"/>
          <p14:tracePt t="181552" x="8393113" y="3479800"/>
          <p14:tracePt t="181559" x="8410575" y="3470275"/>
          <p14:tracePt t="181574" x="8439150" y="3470275"/>
          <p14:tracePt t="181588" x="8447088" y="3470275"/>
          <p14:tracePt t="181602" x="8456613" y="3470275"/>
          <p14:tracePt t="181607" x="8475663" y="3470275"/>
          <p14:tracePt t="181619" x="8483600" y="3470275"/>
          <p14:tracePt t="181628" x="8512175" y="3470275"/>
          <p14:tracePt t="181642" x="8520113" y="3470275"/>
          <p14:tracePt t="181648" x="8539163" y="3470275"/>
          <p14:tracePt t="181657" x="8548688" y="3470275"/>
          <p14:tracePt t="181666" x="8556625" y="3470275"/>
          <p14:tracePt t="191783" x="8556625" y="3451225"/>
          <p14:tracePt t="191790" x="8556625" y="3433763"/>
          <p14:tracePt t="191799" x="8556625" y="3414713"/>
          <p14:tracePt t="191805" x="8556625" y="3406775"/>
          <p14:tracePt t="191813" x="8556625" y="3378200"/>
          <p14:tracePt t="191819" x="8556625" y="3370263"/>
          <p14:tracePt t="191826" x="8556625" y="3351213"/>
          <p14:tracePt t="191834" x="8539163" y="3333750"/>
          <p14:tracePt t="191841" x="8520113" y="3297238"/>
          <p14:tracePt t="191848" x="8493125" y="3251200"/>
          <p14:tracePt t="191855" x="8475663" y="3205163"/>
          <p14:tracePt t="191864" x="8439150" y="3141663"/>
          <p14:tracePt t="191870" x="8429625" y="3114675"/>
          <p14:tracePt t="191877" x="8410575" y="3068638"/>
          <p14:tracePt t="191884" x="8383588" y="3041650"/>
          <p14:tracePt t="191891" x="8366125" y="3005138"/>
          <p14:tracePt t="191898" x="8337550" y="2976563"/>
          <p14:tracePt t="191905" x="8301038" y="2913063"/>
          <p14:tracePt t="191914" x="8274050" y="2894013"/>
          <p14:tracePt t="191919" x="8247063" y="2849563"/>
          <p14:tracePt t="191928" x="8201025" y="2813050"/>
          <p14:tracePt t="191935" x="8147050" y="2757488"/>
          <p14:tracePt t="191942" x="8091488" y="2674938"/>
          <p14:tracePt t="191962" x="7991475" y="2547938"/>
          <p14:tracePt t="191965" x="7954963" y="2511425"/>
          <p14:tracePt t="191970" x="7889875" y="2447925"/>
          <p14:tracePt t="191977" x="7816850" y="2365375"/>
          <p14:tracePt t="191984" x="7799388" y="2346325"/>
          <p14:tracePt t="191991" x="7735888" y="2301875"/>
          <p14:tracePt t="191999" x="7653338" y="2209800"/>
          <p14:tracePt t="192005" x="7589838" y="2182813"/>
          <p14:tracePt t="192018" x="7507288" y="2127250"/>
          <p14:tracePt t="192020" x="7480300" y="2119313"/>
          <p14:tracePt t="192030" x="7351713" y="2100263"/>
          <p14:tracePt t="192035" x="7305675" y="2073275"/>
          <p14:tracePt t="192042" x="7259638" y="2063750"/>
          <p14:tracePt t="192049" x="7205663" y="2063750"/>
          <p14:tracePt t="192056" x="7178675" y="2054225"/>
          <p14:tracePt t="192064" x="7142163" y="2046288"/>
          <p14:tracePt t="192070" x="7113588" y="2046288"/>
          <p14:tracePt t="192078" x="7105650" y="2036763"/>
          <p14:tracePt t="192085" x="7077075" y="2017713"/>
          <p14:tracePt t="192092" x="7059613" y="2017713"/>
          <p14:tracePt t="192099" x="7050088" y="2000250"/>
          <p14:tracePt t="192106" x="7040563" y="1990725"/>
          <p14:tracePt t="192114" x="7013575" y="1973263"/>
          <p14:tracePt t="192121" x="7013575" y="1963738"/>
          <p14:tracePt t="192129" x="6996113" y="1954213"/>
          <p14:tracePt t="192135" x="6977063" y="1935163"/>
          <p14:tracePt t="192143" x="6967538" y="1927225"/>
          <p14:tracePt t="192150" x="6959600" y="1917700"/>
          <p14:tracePt t="192157" x="6940550" y="1908175"/>
          <p14:tracePt t="192165" x="6923088" y="1890713"/>
          <p14:tracePt t="192171" x="6904038" y="1881188"/>
          <p14:tracePt t="192180" x="6886575" y="1871663"/>
          <p14:tracePt t="192185" x="6867525" y="1862138"/>
          <p14:tracePt t="192193" x="6850063" y="1854200"/>
          <p14:tracePt t="192200" x="6831013" y="1844675"/>
          <p14:tracePt t="192207" x="6821488" y="1835150"/>
          <p14:tracePt t="192214" x="6813550" y="1825625"/>
          <p14:tracePt t="192221" x="6804025" y="1825625"/>
          <p14:tracePt t="192414" x="6813550" y="1825625"/>
          <p14:tracePt t="192422" x="6821488" y="1825625"/>
          <p14:tracePt t="192431" x="6831013" y="1825625"/>
          <p14:tracePt t="193957" x="6840538" y="1825625"/>
          <p14:tracePt t="194087" x="6850063" y="1825625"/>
          <p14:tracePt t="194095" x="6858000" y="1825625"/>
          <p14:tracePt t="194101" x="6867525" y="1825625"/>
          <p14:tracePt t="194109" x="6877050" y="1825625"/>
          <p14:tracePt t="194115" x="6877050" y="1817688"/>
          <p14:tracePt t="194123" x="6894513" y="1817688"/>
          <p14:tracePt t="194131" x="6913563" y="1808163"/>
          <p14:tracePt t="194137" x="6931025" y="1798638"/>
          <p14:tracePt t="194145" x="6950075" y="1798638"/>
          <p14:tracePt t="194151" x="6967538" y="1789113"/>
          <p14:tracePt t="194158" x="7004050" y="1789113"/>
          <p14:tracePt t="194166" x="7013575" y="1789113"/>
          <p14:tracePt t="194172" x="7050088" y="1789113"/>
          <p14:tracePt t="194181" x="7059613" y="1789113"/>
          <p14:tracePt t="194186" x="7105650" y="1789113"/>
          <p14:tracePt t="194196" x="7123113" y="1781175"/>
          <p14:tracePt t="194202" x="7159625" y="1781175"/>
          <p14:tracePt t="194209" x="7196138" y="1781175"/>
          <p14:tracePt t="194216" x="7223125" y="1781175"/>
          <p14:tracePt t="194222" x="7251700" y="1781175"/>
          <p14:tracePt t="194231" x="7278688" y="1781175"/>
          <p14:tracePt t="194237" x="7324725" y="1781175"/>
          <p14:tracePt t="194245" x="7361238" y="1789113"/>
          <p14:tracePt t="194251" x="7407275" y="1798638"/>
          <p14:tracePt t="194258" x="7470775" y="1808163"/>
          <p14:tracePt t="194266" x="7497763" y="1808163"/>
          <p14:tracePt t="194273" x="7570788" y="1835150"/>
          <p14:tracePt t="194280" x="7626350" y="1844675"/>
          <p14:tracePt t="194287" x="7707313" y="1898650"/>
          <p14:tracePt t="194297" x="7753350" y="1927225"/>
          <p14:tracePt t="194302" x="7789863" y="1944688"/>
          <p14:tracePt t="194309" x="7826375" y="1954213"/>
          <p14:tracePt t="194320" x="7853363" y="1981200"/>
          <p14:tracePt t="194331" x="7889875" y="2000250"/>
          <p14:tracePt t="194337" x="7945438" y="2036763"/>
          <p14:tracePt t="194346" x="7962900" y="2046288"/>
          <p14:tracePt t="194352" x="8008938" y="2063750"/>
          <p14:tracePt t="194359" x="8027988" y="2073275"/>
          <p14:tracePt t="194366" x="8035925" y="2082800"/>
          <p14:tracePt t="194374" x="8054975" y="2109788"/>
          <p14:tracePt t="194381" x="8081963" y="2119313"/>
          <p14:tracePt t="194388" x="8101013" y="2136775"/>
          <p14:tracePt t="194402" x="8147050" y="2182813"/>
          <p14:tracePt t="194409" x="8164513" y="2200275"/>
          <p14:tracePt t="194417" x="8164513" y="2209800"/>
          <p14:tracePt t="194424" x="8183563" y="2228850"/>
          <p14:tracePt t="194431" x="8191500" y="2255838"/>
          <p14:tracePt t="194438" x="8201025" y="2265363"/>
          <p14:tracePt t="194446" x="8220075" y="2301875"/>
          <p14:tracePt t="194452" x="8220075" y="2309813"/>
          <p14:tracePt t="194462" x="8237538" y="2346325"/>
          <p14:tracePt t="194467" x="8237538" y="2365375"/>
          <p14:tracePt t="194474" x="8256588" y="2401888"/>
          <p14:tracePt t="194488" x="8264525" y="2411413"/>
          <p14:tracePt t="194497" x="8283575" y="2455863"/>
          <p14:tracePt t="194502" x="8293100" y="2474913"/>
          <p14:tracePt t="194512" x="8301038" y="2474913"/>
          <p14:tracePt t="194517" x="8320088" y="2501900"/>
          <p14:tracePt t="194523" x="8329613" y="2520950"/>
          <p14:tracePt t="194531" x="8347075" y="2557463"/>
          <p14:tracePt t="194539" x="8356600" y="2574925"/>
          <p14:tracePt t="194546" x="8366125" y="2593975"/>
          <p14:tracePt t="194553" x="8374063" y="2601913"/>
          <p14:tracePt t="194563" x="8393113" y="2630488"/>
          <p14:tracePt t="194568" x="8402638" y="2657475"/>
          <p14:tracePt t="194574" x="8410575" y="2667000"/>
          <p14:tracePt t="194581" x="8420100" y="2703513"/>
          <p14:tracePt t="194597" x="8456613" y="2747963"/>
          <p14:tracePt t="194603" x="8466138" y="2767013"/>
          <p14:tracePt t="194610" x="8475663" y="2784475"/>
          <p14:tracePt t="194617" x="8475663" y="2794000"/>
          <p14:tracePt t="194624" x="8483600" y="2820988"/>
          <p14:tracePt t="194632" x="8493125" y="2830513"/>
          <p14:tracePt t="194639" x="8502650" y="2849563"/>
          <p14:tracePt t="194646" x="8512175" y="2867025"/>
          <p14:tracePt t="194653" x="8520113" y="2876550"/>
          <p14:tracePt t="194668" x="8539163" y="2894013"/>
          <p14:tracePt t="194675" x="8548688" y="2913063"/>
          <p14:tracePt t="194682" x="8566150" y="2922588"/>
          <p14:tracePt t="194689" x="8566150" y="2930525"/>
          <p14:tracePt t="194698" x="8585200" y="2949575"/>
          <p14:tracePt t="194704" x="8593138" y="2968625"/>
          <p14:tracePt t="194712" x="8612188" y="2986088"/>
          <p14:tracePt t="194718" x="8612188" y="3005138"/>
          <p14:tracePt t="194725" x="8621713" y="3022600"/>
          <p14:tracePt t="194733" x="8639175" y="3049588"/>
          <p14:tracePt t="194739" x="8648700" y="3049588"/>
          <p14:tracePt t="194747" x="8648700" y="3068638"/>
          <p14:tracePt t="194756" x="8658225" y="3095625"/>
          <p14:tracePt t="194769" x="8702675" y="3178175"/>
          <p14:tracePt t="194789" x="8702675" y="3195638"/>
          <p14:tracePt t="194798" x="8721725" y="3214688"/>
          <p14:tracePt t="194804" x="8721725" y="3224213"/>
          <p14:tracePt t="194812" x="8731250" y="3260725"/>
          <p14:tracePt t="194818" x="8731250" y="3268663"/>
          <p14:tracePt t="194825" x="8739188" y="3287713"/>
          <p14:tracePt t="194854" x="8739188" y="3297238"/>
          <p14:tracePt t="194863" x="8739188" y="3305175"/>
          <p14:tracePt t="194897" x="8739188" y="3314700"/>
          <p14:tracePt t="194914" x="8739188" y="3324225"/>
          <p14:tracePt t="194918" x="8739188" y="3341688"/>
          <p14:tracePt t="194926" x="8748713" y="3341688"/>
          <p14:tracePt t="194940" x="8748713" y="3360738"/>
          <p14:tracePt t="194960" x="8748713" y="3370263"/>
          <p14:tracePt t="194969" x="8758238" y="3378200"/>
          <p14:tracePt t="194976" x="8758238" y="3387725"/>
          <p14:tracePt t="195005" x="8758238" y="3397250"/>
          <p14:tracePt t="195013" x="8767763" y="3406775"/>
          <p14:tracePt t="195034" x="8767763" y="3414713"/>
          <p14:tracePt t="200327" x="8785225" y="3406775"/>
          <p14:tracePt t="200334" x="8804275" y="3397250"/>
          <p14:tracePt t="200341" x="8831263" y="3378200"/>
          <p14:tracePt t="200349" x="8848725" y="3370263"/>
          <p14:tracePt t="200365" x="8858250" y="3370263"/>
          <p14:tracePt t="200370" x="8867775" y="3370263"/>
          <p14:tracePt t="200378" x="8877300" y="3370263"/>
          <p14:tracePt t="200385" x="8877300" y="3360738"/>
          <p14:tracePt t="200392" x="8885238" y="3360738"/>
          <p14:tracePt t="200406" x="8894763" y="3351213"/>
          <p14:tracePt t="200420" x="8913813" y="3341688"/>
          <p14:tracePt t="200442" x="8921750" y="3341688"/>
          <p14:tracePt t="200457" x="8931275" y="3341688"/>
          <p14:tracePt t="200470" x="8940800" y="3333750"/>
          <p14:tracePt t="200479" x="8950325" y="3324225"/>
          <p14:tracePt t="200485" x="8967788" y="3314700"/>
          <p14:tracePt t="200500" x="8996363" y="3305175"/>
          <p14:tracePt t="200513" x="9013825" y="3297238"/>
          <p14:tracePt t="200520" x="9032875" y="3297238"/>
          <p14:tracePt t="200530" x="9050338" y="3278188"/>
          <p14:tracePt t="200535" x="9059863" y="3278188"/>
          <p14:tracePt t="200544" x="9069388" y="3268663"/>
          <p14:tracePt t="200550" x="9077325" y="3251200"/>
          <p14:tracePt t="200557" x="9096375" y="3251200"/>
          <p14:tracePt t="200564" x="9113838" y="3241675"/>
          <p14:tracePt t="200571" x="9123363" y="3224213"/>
          <p14:tracePt t="200579" x="9132888" y="3224213"/>
          <p14:tracePt t="200585" x="9142413" y="3214688"/>
          <p14:tracePt t="200613" x="9150350" y="3214688"/>
          <p14:tracePt t="200621" x="9159875" y="3205163"/>
          <p14:tracePt t="200630" x="9178925" y="3205163"/>
          <p14:tracePt t="200649" x="9196388" y="3195638"/>
          <p14:tracePt t="200657" x="9205913" y="3195638"/>
          <p14:tracePt t="200664" x="9215438" y="3195638"/>
          <p14:tracePt t="200671" x="9242425" y="3178175"/>
          <p14:tracePt t="200693" x="9251950" y="3178175"/>
          <p14:tracePt t="200837" x="9269413" y="3178175"/>
          <p14:tracePt t="203934" x="9278938" y="3178175"/>
          <p14:tracePt t="203950" x="9288463" y="3178175"/>
          <p14:tracePt t="203956" x="9296400" y="3178175"/>
          <p14:tracePt t="203970" x="9315450" y="3178175"/>
          <p14:tracePt t="203985" x="9332913" y="3178175"/>
          <p14:tracePt t="203999" x="9342438" y="3178175"/>
          <p14:tracePt t="204006" x="9361488" y="3178175"/>
          <p14:tracePt t="204042" x="9378950" y="3178175"/>
          <p14:tracePt t="204049" x="9398000" y="3178175"/>
          <p14:tracePt t="204056" x="9415463" y="3178175"/>
          <p14:tracePt t="204064" x="9424988" y="3178175"/>
          <p14:tracePt t="204070" x="9434513" y="3178175"/>
          <p14:tracePt t="204078" x="9451975" y="3178175"/>
          <p14:tracePt t="204085" x="9461500" y="3178175"/>
          <p14:tracePt t="204094" x="9471025" y="3178175"/>
          <p14:tracePt t="204100" x="9488488" y="3178175"/>
          <p14:tracePt t="204129" x="9498013" y="3178175"/>
          <p14:tracePt t="204149" x="9507538" y="3178175"/>
          <p14:tracePt t="204164" x="9515475" y="3178175"/>
          <p14:tracePt t="204171" x="9525000" y="3178175"/>
          <p14:tracePt t="204178" x="9534525" y="3178175"/>
          <p14:tracePt t="204185" x="9551988" y="3178175"/>
          <p14:tracePt t="204194" x="9561513" y="3178175"/>
          <p14:tracePt t="204200" x="9571038" y="3178175"/>
          <p14:tracePt t="204208" x="9580563" y="3187700"/>
          <p14:tracePt t="204214" x="9588500" y="3187700"/>
          <p14:tracePt t="204222" x="9598025" y="3187700"/>
          <p14:tracePt t="204230" x="9607550" y="3195638"/>
          <p14:tracePt t="204236" x="9617075" y="3195638"/>
          <p14:tracePt t="204245" x="9634538" y="3195638"/>
          <p14:tracePt t="204251" x="9653588" y="3195638"/>
          <p14:tracePt t="204265" x="9690100" y="3195638"/>
          <p14:tracePt t="204279" x="9717088" y="3195638"/>
          <p14:tracePt t="204286" x="9734550" y="3195638"/>
          <p14:tracePt t="204296" x="9772650" y="3195638"/>
          <p14:tracePt t="204308" x="9790113" y="3195638"/>
          <p14:tracePt t="204315" x="9809163" y="3195638"/>
          <p14:tracePt t="204322" x="9817100" y="3195638"/>
          <p14:tracePt t="204329" x="9836150" y="3195638"/>
          <p14:tracePt t="204347" x="9845675" y="3195638"/>
          <p14:tracePt t="204602" x="9872663" y="3205163"/>
          <p14:tracePt t="204609" x="9926638" y="3205163"/>
          <p14:tracePt t="204617" x="9963150" y="3214688"/>
          <p14:tracePt t="204624" x="10055225" y="3214688"/>
          <p14:tracePt t="204631" x="10109200" y="3214688"/>
          <p14:tracePt t="204638" x="10191750" y="3214688"/>
          <p14:tracePt t="204646" x="10283825" y="3214688"/>
          <p14:tracePt t="204652" x="10393363" y="3214688"/>
          <p14:tracePt t="204660" x="10447338" y="3214688"/>
          <p14:tracePt t="204668" x="10520363" y="3214688"/>
          <p14:tracePt t="204674" x="10547350" y="3214688"/>
          <p14:tracePt t="204681" x="10602913" y="3214688"/>
          <p14:tracePt t="204688" x="10675938" y="3214688"/>
          <p14:tracePt t="204697" x="10712450" y="3214688"/>
          <p14:tracePt t="204702" x="10775950" y="3205163"/>
          <p14:tracePt t="204712" x="10785475" y="3205163"/>
          <p14:tracePt t="204717" x="10821988" y="3205163"/>
          <p14:tracePt t="204724" x="10831513" y="3205163"/>
          <p14:tracePt t="204731" x="10868025" y="3205163"/>
          <p14:tracePt t="204739" x="10895013" y="3205163"/>
          <p14:tracePt t="204745" x="10941050" y="3205163"/>
          <p14:tracePt t="204752" x="10968038" y="3205163"/>
          <p14:tracePt t="204762" x="10995025" y="3205163"/>
          <p14:tracePt t="204767" x="11031538" y="3214688"/>
          <p14:tracePt t="204774" x="11050588" y="3214688"/>
          <p14:tracePt t="204781" x="11077575" y="3224213"/>
          <p14:tracePt t="204788" x="11104563" y="3224213"/>
          <p14:tracePt t="204796" x="11123613" y="3232150"/>
          <p14:tracePt t="204803" x="11133138" y="3232150"/>
          <p14:tracePt t="204812" x="11169650" y="3232150"/>
          <p14:tracePt t="204817" x="11196638" y="3232150"/>
          <p14:tracePt t="204824" x="11214100" y="3241675"/>
          <p14:tracePt t="204831" x="11260138" y="3251200"/>
          <p14:tracePt t="204838" x="11279188" y="3251200"/>
          <p14:tracePt t="204846" x="11296650" y="3260725"/>
          <p14:tracePt t="204867" x="11306175" y="3260725"/>
          <p14:tracePt t="220293" x="11150600" y="3314700"/>
          <p14:tracePt t="220299" x="11004550" y="3360738"/>
          <p14:tracePt t="220306" x="10868025" y="3433763"/>
          <p14:tracePt t="220313" x="10739438" y="3479800"/>
          <p14:tracePt t="220320" x="10658475" y="3533775"/>
          <p14:tracePt t="220328" x="10612438" y="3552825"/>
          <p14:tracePt t="220335" x="10547350" y="3589338"/>
          <p14:tracePt t="220344" x="10510838" y="3597275"/>
          <p14:tracePt t="220349" x="10466388" y="3633788"/>
          <p14:tracePt t="220358" x="10401300" y="3689350"/>
          <p14:tracePt t="220364" x="10320338" y="3725863"/>
          <p14:tracePt t="220371" x="10274300" y="3789363"/>
          <p14:tracePt t="220378" x="10201275" y="3844925"/>
          <p14:tracePt t="220385" x="10109200" y="3898900"/>
          <p14:tracePt t="220395" x="10055225" y="3935413"/>
          <p14:tracePt t="220400" x="9991725" y="3990975"/>
          <p14:tracePt t="220407" x="9963150" y="4000500"/>
          <p14:tracePt t="220415" x="9945688" y="4037013"/>
          <p14:tracePt t="220421" x="9899650" y="4064000"/>
          <p14:tracePt t="220429" x="9890125" y="4064000"/>
          <p14:tracePt t="220435" x="9853613" y="4081463"/>
          <p14:tracePt t="220443" x="9836150" y="4090988"/>
          <p14:tracePt t="220450" x="9790113" y="4127500"/>
          <p14:tracePt t="220460" x="9772650" y="4137025"/>
          <p14:tracePt t="220465" x="9726613" y="4146550"/>
          <p14:tracePt t="220472" x="9680575" y="4173538"/>
          <p14:tracePt t="220479" x="9598025" y="4200525"/>
          <p14:tracePt t="220487" x="9525000" y="4237038"/>
          <p14:tracePt t="220494" x="9461500" y="4264025"/>
          <p14:tracePt t="220500" x="9398000" y="4273550"/>
          <p14:tracePt t="220509" x="9361488" y="4283075"/>
          <p14:tracePt t="220515" x="9242425" y="4346575"/>
          <p14:tracePt t="220522" x="9178925" y="4356100"/>
          <p14:tracePt t="220529" x="9123363" y="4365625"/>
          <p14:tracePt t="220536" x="9059863" y="4383088"/>
          <p14:tracePt t="220544" x="8986838" y="4402138"/>
          <p14:tracePt t="220550" x="8867775" y="4446588"/>
          <p14:tracePt t="220560" x="8731250" y="4519613"/>
          <p14:tracePt t="220565" x="8585200" y="4584700"/>
          <p14:tracePt t="220573" x="8429625" y="4629150"/>
          <p14:tracePt t="220579" x="8128000" y="4784725"/>
          <p14:tracePt t="220586" x="8008938" y="4840288"/>
          <p14:tracePt t="220595" x="7872413" y="4913313"/>
          <p14:tracePt t="220601" x="7616825" y="5059363"/>
          <p14:tracePt t="220609" x="7451725" y="5122863"/>
          <p14:tracePt t="220615" x="7232650" y="5186363"/>
          <p14:tracePt t="220622" x="7077075" y="5268913"/>
          <p14:tracePt t="220630" x="6950075" y="5314950"/>
          <p14:tracePt t="220636" x="6831013" y="5351463"/>
          <p14:tracePt t="220644" x="6711950" y="5424488"/>
          <p14:tracePt t="220651" x="6611938" y="5514975"/>
          <p14:tracePt t="220659" x="6465888" y="5588000"/>
          <p14:tracePt t="220665" x="6365875" y="5643563"/>
          <p14:tracePt t="220673" x="6210300" y="5734050"/>
          <p14:tracePt t="220680" x="6091238" y="5799138"/>
          <p14:tracePt t="220686" x="5972175" y="5889625"/>
          <p14:tracePt t="220694" x="5908675" y="5935663"/>
          <p14:tracePt t="220702" x="5845175" y="5991225"/>
          <p14:tracePt t="220709" x="5781675" y="6027738"/>
          <p14:tracePt t="220715" x="5735638" y="6064250"/>
          <p14:tracePt t="220723" x="5699125" y="6091238"/>
          <p14:tracePt t="220730" x="5670550" y="6100763"/>
          <p14:tracePt t="220737" x="5653088" y="6100763"/>
          <p14:tracePt t="220744" x="5626100" y="6100763"/>
          <p14:tracePt t="220995" x="5570538" y="6100763"/>
          <p14:tracePt t="221002" x="5553075" y="6100763"/>
          <p14:tracePt t="221010" x="5497513" y="6091238"/>
          <p14:tracePt t="221017" x="5461000" y="6072188"/>
          <p14:tracePt t="221025" x="5424488" y="6054725"/>
          <p14:tracePt t="221031" x="5378450" y="6027738"/>
          <p14:tracePt t="221039" x="5305425" y="5972175"/>
          <p14:tracePt t="221045" x="5287963" y="5954713"/>
          <p14:tracePt t="221052" x="5260975" y="5935663"/>
          <p14:tracePt t="221061" x="5241925" y="5908675"/>
          <p14:tracePt t="221067" x="5232400" y="5899150"/>
          <p14:tracePt t="221076" x="5205413" y="5881688"/>
          <p14:tracePt t="221081" x="5195888" y="5872163"/>
          <p14:tracePt t="221088" x="5195888" y="5862638"/>
          <p14:tracePt t="221096" x="5178425" y="5843588"/>
          <p14:tracePt t="221102" x="5159375" y="5835650"/>
          <p14:tracePt t="221111" x="5159375" y="5826125"/>
          <p14:tracePt t="221117" x="5141913" y="5816600"/>
          <p14:tracePt t="221126" x="5132388" y="5816600"/>
          <p14:tracePt t="221131" x="5122863" y="5799138"/>
          <p14:tracePt t="221146" x="5105400" y="5780088"/>
          <p14:tracePt t="221153" x="5095875" y="5762625"/>
          <p14:tracePt t="221161" x="5086350" y="5753100"/>
          <p14:tracePt t="221168" x="5078413" y="5734050"/>
          <p14:tracePt t="221175" x="5078413" y="5726113"/>
          <p14:tracePt t="221182" x="5068888" y="5707063"/>
          <p14:tracePt t="221189" x="5059363" y="5680075"/>
          <p14:tracePt t="221196" x="5059363" y="5670550"/>
          <p14:tracePt t="221203" x="5049838" y="5653088"/>
          <p14:tracePt t="221210" x="5041900" y="5634038"/>
          <p14:tracePt t="221227" x="5032375" y="5588000"/>
          <p14:tracePt t="223270" x="5022850" y="5588000"/>
          <p14:tracePt t="223285" x="5022850" y="5597525"/>
          <p14:tracePt t="223298" x="5022850" y="5607050"/>
          <p14:tracePt t="223313" x="5022850" y="5616575"/>
          <p14:tracePt t="223328" x="5022850" y="5624513"/>
          <p14:tracePt t="223349" x="5013325" y="5634038"/>
          <p14:tracePt t="223377" x="5013325" y="5643563"/>
          <p14:tracePt t="223385" x="5013325" y="5653088"/>
          <p14:tracePt t="223464" x="5032375" y="5653088"/>
          <p14:tracePt t="223477" x="5068888" y="5653088"/>
          <p14:tracePt t="223493" x="5086350" y="5653088"/>
          <p14:tracePt t="223507" x="5105400" y="5653088"/>
          <p14:tracePt t="223513" x="5114925" y="5643563"/>
          <p14:tracePt t="223528" x="5132388" y="5643563"/>
          <p14:tracePt t="223543" x="5141913" y="5643563"/>
          <p14:tracePt t="223549" x="5151438" y="5634038"/>
          <p14:tracePt t="234185" x="5141913" y="5634038"/>
          <p14:tracePt t="234192" x="5132388" y="5634038"/>
          <p14:tracePt t="234207" x="5122863" y="5634038"/>
          <p14:tracePt t="234214" x="5114925" y="5624513"/>
          <p14:tracePt t="234229" x="5105400" y="5624513"/>
          <p14:tracePt t="234243" x="5095875" y="5624513"/>
          <p14:tracePt t="234278" x="5086350" y="5624513"/>
          <p14:tracePt t="234299" x="5078413" y="5624513"/>
          <p14:tracePt t="234328" x="5059363" y="5624513"/>
          <p14:tracePt t="234350" x="5049838" y="5624513"/>
          <p14:tracePt t="234378" x="5041900" y="5634038"/>
          <p14:tracePt t="234400" x="5032375" y="5643563"/>
          <p14:tracePt t="234414" x="5032375" y="5653088"/>
          <p14:tracePt t="234421" x="5032375" y="5661025"/>
          <p14:tracePt t="234450" x="5032375" y="5670550"/>
          <p14:tracePt t="234636" x="5041900" y="5670550"/>
          <p14:tracePt t="234695" x="5049838" y="5670550"/>
          <p14:tracePt t="234702" x="5059363" y="5670550"/>
          <p14:tracePt t="234709" x="5068888" y="5670550"/>
          <p14:tracePt t="234725" x="5078413" y="5670550"/>
          <p14:tracePt t="234745" x="5105400" y="5653088"/>
          <p14:tracePt t="235017" x="5105400" y="5643563"/>
          <p14:tracePt t="236273" x="5105400" y="5634038"/>
          <p14:tracePt t="236280" x="5095875" y="5624513"/>
          <p14:tracePt t="236287" x="5049838" y="5580063"/>
          <p14:tracePt t="236295" x="4995863" y="5514975"/>
          <p14:tracePt t="236301" x="4867275" y="5360988"/>
          <p14:tracePt t="236311" x="4703763" y="5068888"/>
          <p14:tracePt t="236316" x="4594225" y="4857750"/>
          <p14:tracePt t="236326" x="4492625" y="4721225"/>
          <p14:tracePt t="236330" x="4302125" y="4483100"/>
          <p14:tracePt t="236341" x="4000500" y="4127500"/>
          <p14:tracePt t="236344" x="3817938" y="3871913"/>
          <p14:tracePt t="236351" x="3562350" y="3497263"/>
          <p14:tracePt t="236359" x="3351213" y="3224213"/>
          <p14:tracePt t="236365" x="3287713" y="3122613"/>
          <p14:tracePt t="236374" x="3214688" y="3022600"/>
          <p14:tracePt t="236380" x="3059113" y="2840038"/>
          <p14:tracePt t="236387" x="2940050" y="2647950"/>
          <p14:tracePt t="236395" x="2840038" y="2474913"/>
          <p14:tracePt t="236402" x="2713038" y="2219325"/>
          <p14:tracePt t="236409" x="2657475" y="2173288"/>
          <p14:tracePt t="236416" x="2603500" y="2009775"/>
          <p14:tracePt t="236425" x="2566988" y="1973263"/>
          <p14:tracePt t="236430" x="2511425" y="1854200"/>
          <p14:tracePt t="236439" x="2501900" y="1825625"/>
          <p14:tracePt t="236445" x="2457450" y="1725613"/>
          <p14:tracePt t="236452" x="2457450" y="1716088"/>
          <p14:tracePt t="236459" x="2447925" y="1652588"/>
          <p14:tracePt t="236466" x="2447925" y="1635125"/>
          <p14:tracePt t="236753" x="2292350" y="1525588"/>
          <p14:tracePt t="236760" x="2136775" y="1416050"/>
          <p14:tracePt t="236768" x="2009775" y="1260475"/>
          <p14:tracePt t="236775" x="1890713" y="1068388"/>
          <p14:tracePt t="236781" x="1681163" y="766763"/>
          <p14:tracePt t="236791" x="1570038" y="630238"/>
          <p14:tracePt t="236796" x="1470025" y="511175"/>
          <p14:tracePt t="236804" x="1343025" y="355600"/>
          <p14:tracePt t="236810" x="1204913" y="246063"/>
          <p14:tracePt t="236817" x="1114425" y="146050"/>
          <p14:tracePt t="236826" x="1014413" y="26988"/>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192" y="377098"/>
            <a:ext cx="11043520" cy="506900"/>
          </a:xfrm>
        </p:spPr>
        <p:txBody>
          <a:bodyPr>
            <a:noAutofit/>
          </a:bodyPr>
          <a:lstStyle/>
          <a:p>
            <a:r>
              <a:rPr lang="en-US" sz="3600" b="0" dirty="0">
                <a:latin typeface="Calibri Light" panose="020F0302020204030204" pitchFamily="34" charset="0"/>
                <a:ea typeface="MS Gothic" panose="020B0609070205080204" pitchFamily="49" charset="-128"/>
                <a:cs typeface="Calibri Light" panose="020F0302020204030204" pitchFamily="34" charset="0"/>
              </a:rPr>
              <a:t>Nutritional risk of infants &lt;6months</a:t>
            </a:r>
          </a:p>
        </p:txBody>
      </p:sp>
      <p:sp>
        <p:nvSpPr>
          <p:cNvPr id="4" name="Footer Placeholder 3"/>
          <p:cNvSpPr>
            <a:spLocks noGrp="1"/>
          </p:cNvSpPr>
          <p:nvPr>
            <p:ph type="ftr" sz="quarter" idx="11"/>
          </p:nvPr>
        </p:nvSpPr>
        <p:spPr/>
        <p:txBody>
          <a:bodyPr/>
          <a:lstStyle/>
          <a:p>
            <a:r>
              <a:rPr lang="en-US"/>
              <a:t>MAMI Orientation for Uganda</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12</a:t>
            </a:fld>
            <a:endParaRPr lang="en-US"/>
          </a:p>
        </p:txBody>
      </p:sp>
      <p:pic>
        <p:nvPicPr>
          <p:cNvPr id="1028" name="Picture 4" descr="https://southcentralus1-mediap.svc.ms/transform/thumbnail?provider=spo&amp;inputFormat=png&amp;cs=fFNQTw&amp;docid=https%3A%2F%2Fsavechildrenusa.sharepoint.com%3A443%2F_api%2Fv2.0%2Fdrives%2Fb!2XsgDHmJ_0OV4_hZIyuDm9DhSC-4fNlBgovtgf3rCXJsDQD_11CyRI29WdtExBG2%2Fitems%2F014BCWXIHYOPEKIGJXQBDKRDSITIH7F4MD%3Fversion%3DPublished&amp;access_token=eyJ0eXAiOiJKV1QiLCJhbGciOiJub25lIn0.eyJhdWQiOiIwMDAwMDAwMy0wMDAwLTBmZjEtY2UwMC0wMDAwMDAwMDAwMDAvc2F2ZWNoaWxkcmVudXNhLnNoYXJlcG9pbnQuY29tQGQxOTM0YjJkLTc5MmMtNDdjYy1hMmY1LWZjNjM0MTgzY2QyZCIsImlzcyI6IjAwMDAwMDAzLTAwMDAtMGZmMS1jZTAwLTAwMDAwMDAwMDAwMCIsIm5iZiI6IjE1ODczOTA2NDIiLCJleHAiOiIxNTg3NDEyMjQyIiwiZW5kcG9pbnR1cmwiOiJpbUxFSS8xNmNvYkNIc2NNMkRWd0Z3c1QzZ3Vnak95L1BKVDlGUUVHclZBPSIsImVuZHBvaW50dXJsTGVuZ3RoIjoiMTIyIiwiaXNsb29wYmFjayI6IlRydWUiLCJjaWQiOiJOMlJoTURSaE9XWXRZekF5TWkwd01EQXdMVFl4TWpJdE5Ua3daV0l6TldVMFpUa3giLCJ2ZXIiOiJoYXNoZWRwcm9vZnRva2VuIiwic2l0ZWlkIjoiTUdNeU1EZGlaRGt0T0RrM09TMDBNMlptTFRrMVpUTXRaamcxT1RJek1tSTRNemxpIiwic2lnbmluX3N0YXRlIjoiW1wia21zaVwiXSIsIm5hbWVpZCI6IjAjLmZ8bWVtYmVyc2hpcHxhYnVycmVsbEBzYXZlY2hpbGRyZW4ub3JnIiwibmlpIjoibWljcm9zb2Z0LnNoYXJlcG9pbnQiLCJpc3VzZXIiOiJ0cnVlIiwiY2FjaGVrZXkiOiIwaC5mfG1lbWJlcnNoaXB8MTAwMzIwMDA5OTY0ZmY4MkBsaXZlLmNvbSIsInR0IjoiMCIsInVzZVBlcnNpc3RlbnRDb29raWUiOiIzIn0.TzQyd0ZiTjdlS3dNdUhEUk11bEs4L0JGUFlpQTltTUdzUE96bW4zWlN4Yz0&amp;encodeFailures=1&amp;srcWidth=&amp;srcHeight=&amp;width=801&amp;height=801&amp;action=Acces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88831" y="1602753"/>
            <a:ext cx="2434065" cy="467476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1595685C-59FB-4B75-9605-999586A122EF}" type="datetime1">
              <a:rPr lang="en-US" smtClean="0"/>
              <a:t>6/14/2023</a:t>
            </a:fld>
            <a:endParaRPr lang="en-US" dirty="0"/>
          </a:p>
        </p:txBody>
      </p:sp>
      <p:grpSp>
        <p:nvGrpSpPr>
          <p:cNvPr id="7" name="Group 6"/>
          <p:cNvGrpSpPr/>
          <p:nvPr/>
        </p:nvGrpSpPr>
        <p:grpSpPr>
          <a:xfrm>
            <a:off x="1545292" y="1615483"/>
            <a:ext cx="6020436" cy="4094052"/>
            <a:chOff x="-3640166" y="1344722"/>
            <a:chExt cx="6020436" cy="4094052"/>
          </a:xfrm>
        </p:grpSpPr>
        <p:sp>
          <p:nvSpPr>
            <p:cNvPr id="13" name="Cross 12"/>
            <p:cNvSpPr/>
            <p:nvPr/>
          </p:nvSpPr>
          <p:spPr>
            <a:xfrm>
              <a:off x="-3630333" y="3327008"/>
              <a:ext cx="2349827" cy="2049880"/>
            </a:xfrm>
            <a:prstGeom prst="plus">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EFFFF"/>
                  </a:solidFill>
                  <a:effectLst/>
                  <a:uLnTx/>
                  <a:uFillTx/>
                  <a:latin typeface="Gill Sans Infant Std"/>
                  <a:ea typeface="+mn-ea"/>
                  <a:cs typeface="Gill Sans Infant Std"/>
                </a:rPr>
                <a:t>INFANT’S NUTRITIONAL STATUS</a:t>
              </a:r>
            </a:p>
          </p:txBody>
        </p:sp>
        <p:sp>
          <p:nvSpPr>
            <p:cNvPr id="14" name="Cross 13"/>
            <p:cNvSpPr/>
            <p:nvPr/>
          </p:nvSpPr>
          <p:spPr>
            <a:xfrm>
              <a:off x="30443" y="1345057"/>
              <a:ext cx="2349827" cy="2049880"/>
            </a:xfrm>
            <a:prstGeom prst="plus">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EFFFF"/>
                  </a:solidFill>
                  <a:effectLst/>
                  <a:uLnTx/>
                  <a:uFillTx/>
                  <a:latin typeface="Gill Sans Infant Std"/>
                  <a:ea typeface="+mn-ea"/>
                  <a:cs typeface="Gill Sans Infant Std"/>
                </a:rPr>
                <a:t>FEEDING PRACTICES</a:t>
              </a:r>
            </a:p>
          </p:txBody>
        </p:sp>
        <p:sp>
          <p:nvSpPr>
            <p:cNvPr id="15" name="Cross 14"/>
            <p:cNvSpPr/>
            <p:nvPr/>
          </p:nvSpPr>
          <p:spPr>
            <a:xfrm>
              <a:off x="30443" y="3388894"/>
              <a:ext cx="2349827" cy="2049880"/>
            </a:xfrm>
            <a:prstGeom prst="plus">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Gill Sans Infant Std"/>
                  <a:ea typeface="+mn-ea"/>
                  <a:cs typeface="Gill Sans Infant Std"/>
                </a:rPr>
                <a:t>INFANT’S CLINICAL STATUS</a:t>
              </a:r>
            </a:p>
          </p:txBody>
        </p:sp>
        <p:sp>
          <p:nvSpPr>
            <p:cNvPr id="16" name="Cross 15"/>
            <p:cNvSpPr/>
            <p:nvPr/>
          </p:nvSpPr>
          <p:spPr>
            <a:xfrm>
              <a:off x="-3640166" y="1344722"/>
              <a:ext cx="2349828" cy="2049880"/>
            </a:xfrm>
            <a:prstGeom prst="plus">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EFFFF"/>
                  </a:solidFill>
                  <a:effectLst/>
                  <a:uLnTx/>
                  <a:uFillTx/>
                  <a:latin typeface="Gill Sans Infant Std"/>
                  <a:ea typeface="+mn-ea"/>
                  <a:cs typeface="Gill Sans Infant Std"/>
                </a:rPr>
                <a:t>MOTHER’S MENTAL HEALTH</a:t>
              </a:r>
            </a:p>
          </p:txBody>
        </p:sp>
        <p:sp>
          <p:nvSpPr>
            <p:cNvPr id="17" name="Cross 16"/>
            <p:cNvSpPr/>
            <p:nvPr/>
          </p:nvSpPr>
          <p:spPr>
            <a:xfrm>
              <a:off x="-1802757" y="2369661"/>
              <a:ext cx="2349827" cy="2049880"/>
            </a:xfrm>
            <a:prstGeom prst="plus">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Gill Sans Infant Std"/>
                  <a:ea typeface="+mn-ea"/>
                  <a:cs typeface="Gill Sans Infant Std"/>
                </a:rPr>
                <a:t>MAMI RISK FACTORS</a:t>
              </a:r>
            </a:p>
          </p:txBody>
        </p:sp>
      </p:grpSp>
    </p:spTree>
    <p:extLst>
      <p:ext uri="{BB962C8B-B14F-4D97-AF65-F5344CB8AC3E}">
        <p14:creationId xmlns:p14="http://schemas.microsoft.com/office/powerpoint/2010/main" val="358739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4A14476-B992-4A06-8965-B476C67FE3D8}"/>
              </a:ext>
            </a:extLst>
          </p:cNvPr>
          <p:cNvSpPr txBox="1">
            <a:spLocks/>
          </p:cNvSpPr>
          <p:nvPr/>
        </p:nvSpPr>
        <p:spPr>
          <a:xfrm>
            <a:off x="1260454" y="1620961"/>
            <a:ext cx="1858786" cy="458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User guides</a:t>
            </a:r>
          </a:p>
        </p:txBody>
      </p:sp>
      <p:sp>
        <p:nvSpPr>
          <p:cNvPr id="13" name="Content Placeholder 2">
            <a:extLst>
              <a:ext uri="{FF2B5EF4-FFF2-40B4-BE49-F238E27FC236}">
                <a16:creationId xmlns:a16="http://schemas.microsoft.com/office/drawing/2014/main" id="{98FA58CF-97F4-424B-9299-9A056A662FED}"/>
              </a:ext>
            </a:extLst>
          </p:cNvPr>
          <p:cNvSpPr txBox="1">
            <a:spLocks/>
          </p:cNvSpPr>
          <p:nvPr/>
        </p:nvSpPr>
        <p:spPr>
          <a:xfrm>
            <a:off x="7990451" y="1691136"/>
            <a:ext cx="3324833" cy="699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Counselling Cards and Support Actions Booklet</a:t>
            </a:r>
          </a:p>
        </p:txBody>
      </p:sp>
      <p:sp>
        <p:nvSpPr>
          <p:cNvPr id="15" name="Content Placeholder 2">
            <a:extLst>
              <a:ext uri="{FF2B5EF4-FFF2-40B4-BE49-F238E27FC236}">
                <a16:creationId xmlns:a16="http://schemas.microsoft.com/office/drawing/2014/main" id="{15F8E1BB-850A-4199-BF0F-DB841E32C799}"/>
              </a:ext>
            </a:extLst>
          </p:cNvPr>
          <p:cNvSpPr txBox="1">
            <a:spLocks/>
          </p:cNvSpPr>
          <p:nvPr/>
        </p:nvSpPr>
        <p:spPr>
          <a:xfrm>
            <a:off x="5165759" y="1359674"/>
            <a:ext cx="1131134" cy="458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Forms</a:t>
            </a:r>
          </a:p>
        </p:txBody>
      </p:sp>
      <p:sp>
        <p:nvSpPr>
          <p:cNvPr id="17" name="Title 2">
            <a:extLst>
              <a:ext uri="{FF2B5EF4-FFF2-40B4-BE49-F238E27FC236}">
                <a16:creationId xmlns:a16="http://schemas.microsoft.com/office/drawing/2014/main" id="{523B99C8-A4A6-40C3-BD6D-9996EF21D9EE}"/>
              </a:ext>
            </a:extLst>
          </p:cNvPr>
          <p:cNvSpPr txBox="1">
            <a:spLocks/>
          </p:cNvSpPr>
          <p:nvPr/>
        </p:nvSpPr>
        <p:spPr>
          <a:xfrm>
            <a:off x="635395" y="323837"/>
            <a:ext cx="8511603" cy="535435"/>
          </a:xfrm>
          <a:prstGeom prst="rect">
            <a:avLst/>
          </a:prstGeom>
        </p:spPr>
        <p:txBody>
          <a:bodyPr vert="horz" lIns="0" tIns="0" rIns="0" bIns="0" rtlCol="0" anchor="b">
            <a:normAutofit lnSpcReduction="10000"/>
          </a:bodyPr>
          <a:lstStyle>
            <a:lvl1pPr algn="ctr" defTabSz="457200" rtl="0" eaLnBrk="1" latinLnBrk="0" hangingPunct="1">
              <a:spcBef>
                <a:spcPct val="0"/>
              </a:spcBef>
              <a:buNone/>
              <a:defRPr sz="6000" b="1" i="0" kern="1200">
                <a:solidFill>
                  <a:schemeClr val="tx1"/>
                </a:solidFill>
                <a:latin typeface="Gill Sans Infant Std"/>
                <a:ea typeface="+mj-ea"/>
                <a:cs typeface="Gill Sans Infant Std"/>
              </a:defRPr>
            </a:lvl1pPr>
          </a:lstStyle>
          <a:p>
            <a:pPr algn="l"/>
            <a:r>
              <a:rPr lang="en-US" sz="3600" b="0" dirty="0">
                <a:latin typeface="Calibri Light" panose="020F0302020204030204" pitchFamily="34" charset="0"/>
                <a:cs typeface="Calibri Light" panose="020F0302020204030204" pitchFamily="34" charset="0"/>
              </a:rPr>
              <a:t>The MAMI care pathway package</a:t>
            </a:r>
          </a:p>
        </p:txBody>
      </p:sp>
      <p:sp>
        <p:nvSpPr>
          <p:cNvPr id="19" name="TextBox 18"/>
          <p:cNvSpPr txBox="1"/>
          <p:nvPr/>
        </p:nvSpPr>
        <p:spPr>
          <a:xfrm>
            <a:off x="6934687" y="859272"/>
            <a:ext cx="4621427" cy="230832"/>
          </a:xfrm>
          <a:prstGeom prst="rect">
            <a:avLst/>
          </a:prstGeom>
          <a:noFill/>
        </p:spPr>
        <p:txBody>
          <a:bodyPr wrap="square" lIns="0" tIns="0" rIns="0" bIns="0" rtlCol="0">
            <a:spAutoFit/>
          </a:bodyPr>
          <a:lstStyle/>
          <a:p>
            <a:pPr algn="r"/>
            <a:r>
              <a:rPr lang="en-US" sz="1500" i="1" dirty="0">
                <a:latin typeface="Calibri Light" panose="020F0302020204030204" pitchFamily="34" charset="0"/>
                <a:cs typeface="Calibri Light" panose="020F0302020204030204" pitchFamily="34" charset="0"/>
              </a:rPr>
              <a:t>Slide produced by the MAMI GN</a:t>
            </a:r>
          </a:p>
        </p:txBody>
      </p:sp>
      <p:sp>
        <p:nvSpPr>
          <p:cNvPr id="2" name="Date Placeholder 1"/>
          <p:cNvSpPr>
            <a:spLocks noGrp="1"/>
          </p:cNvSpPr>
          <p:nvPr>
            <p:ph type="dt" sz="half" idx="10"/>
          </p:nvPr>
        </p:nvSpPr>
        <p:spPr/>
        <p:txBody>
          <a:bodyPr/>
          <a:lstStyle/>
          <a:p>
            <a:fld id="{2467F134-B5FB-48CB-9448-5421F905D689}" type="datetime1">
              <a:rPr lang="en-US" smtClean="0">
                <a:latin typeface="Calibri Light" panose="020F0302020204030204" pitchFamily="34" charset="0"/>
                <a:cs typeface="Calibri Light" panose="020F0302020204030204" pitchFamily="34" charset="0"/>
              </a:rPr>
              <a:t>6/14/2023</a:t>
            </a:fld>
            <a:endParaRPr lang="en-GB">
              <a:latin typeface="Calibri Light" panose="020F0302020204030204" pitchFamily="34" charset="0"/>
              <a:cs typeface="Calibri Light" panose="020F0302020204030204" pitchFamily="34" charset="0"/>
            </a:endParaRPr>
          </a:p>
        </p:txBody>
      </p:sp>
      <p:sp>
        <p:nvSpPr>
          <p:cNvPr id="3" name="Footer Placeholder 2"/>
          <p:cNvSpPr>
            <a:spLocks noGrp="1"/>
          </p:cNvSpPr>
          <p:nvPr>
            <p:ph type="ftr" sz="quarter" idx="11"/>
          </p:nvPr>
        </p:nvSpPr>
        <p:spPr/>
        <p:txBody>
          <a:bodyPr/>
          <a:lstStyle/>
          <a:p>
            <a:r>
              <a:rPr lang="en-GB">
                <a:latin typeface="Calibri Light" panose="020F0302020204030204" pitchFamily="34" charset="0"/>
                <a:cs typeface="Calibri Light" panose="020F0302020204030204" pitchFamily="34" charset="0"/>
              </a:rPr>
              <a:t>MAMI Orientation for Uganda</a:t>
            </a:r>
          </a:p>
        </p:txBody>
      </p:sp>
      <p:sp>
        <p:nvSpPr>
          <p:cNvPr id="4" name="Slide Number Placeholder 3"/>
          <p:cNvSpPr>
            <a:spLocks noGrp="1"/>
          </p:cNvSpPr>
          <p:nvPr>
            <p:ph type="sldNum" sz="quarter" idx="12"/>
          </p:nvPr>
        </p:nvSpPr>
        <p:spPr/>
        <p:txBody>
          <a:bodyPr/>
          <a:lstStyle/>
          <a:p>
            <a:fld id="{4F92D02D-F875-40C4-AD1E-9E8CD2C0A91A}" type="slidenum">
              <a:rPr lang="en-GB" smtClean="0">
                <a:latin typeface="Calibri Light" panose="020F0302020204030204" pitchFamily="34" charset="0"/>
                <a:cs typeface="Calibri Light" panose="020F0302020204030204" pitchFamily="34" charset="0"/>
              </a:rPr>
              <a:t>13</a:t>
            </a:fld>
            <a:endParaRPr lang="en-GB">
              <a:latin typeface="Calibri Light" panose="020F0302020204030204" pitchFamily="34" charset="0"/>
              <a:cs typeface="Calibri Light" panose="020F0302020204030204" pitchFamily="34" charset="0"/>
            </a:endParaRPr>
          </a:p>
        </p:txBody>
      </p:sp>
      <p:pic>
        <p:nvPicPr>
          <p:cNvPr id="14" name="Picture 13" descr="A picture containing table&#10;&#10;Description automatically generated">
            <a:extLst>
              <a:ext uri="{FF2B5EF4-FFF2-40B4-BE49-F238E27FC236}">
                <a16:creationId xmlns:a16="http://schemas.microsoft.com/office/drawing/2014/main" id="{AB05E5B2-A58D-43E0-ADE2-58EAB039F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95" y="2079165"/>
            <a:ext cx="3108905" cy="3789595"/>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pic>
        <p:nvPicPr>
          <p:cNvPr id="16" name="Picture 15" descr="Table&#10;&#10;Description automatically generated with medium confidence">
            <a:extLst>
              <a:ext uri="{FF2B5EF4-FFF2-40B4-BE49-F238E27FC236}">
                <a16:creationId xmlns:a16="http://schemas.microsoft.com/office/drawing/2014/main" id="{E96D2615-7525-4BD1-B282-7E95ACD42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7216" y="1807311"/>
            <a:ext cx="3008220" cy="4255175"/>
          </a:xfrm>
          <a:prstGeom prst="rect">
            <a:avLst/>
          </a:prstGeom>
          <a:ln>
            <a:solidFill>
              <a:schemeClr val="bg2">
                <a:lumMod val="25000"/>
              </a:schemeClr>
            </a:solidFill>
          </a:ln>
        </p:spPr>
      </p:pic>
      <p:pic>
        <p:nvPicPr>
          <p:cNvPr id="18" name="Picture 17">
            <a:extLst>
              <a:ext uri="{FF2B5EF4-FFF2-40B4-BE49-F238E27FC236}">
                <a16:creationId xmlns:a16="http://schemas.microsoft.com/office/drawing/2014/main" id="{5E2E2A4C-68A9-4EC0-84EB-4435571A88E0}"/>
              </a:ext>
            </a:extLst>
          </p:cNvPr>
          <p:cNvPicPr>
            <a:picLocks noChangeAspect="1"/>
          </p:cNvPicPr>
          <p:nvPr/>
        </p:nvPicPr>
        <p:blipFill>
          <a:blip r:embed="rId5"/>
          <a:stretch>
            <a:fillRect/>
          </a:stretch>
        </p:blipFill>
        <p:spPr>
          <a:xfrm>
            <a:off x="7651789" y="2544826"/>
            <a:ext cx="3904325" cy="2754567"/>
          </a:xfrm>
          <a:prstGeom prst="rect">
            <a:avLst/>
          </a:prstGeom>
          <a:ln>
            <a:solidFill>
              <a:schemeClr val="bg2">
                <a:lumMod val="25000"/>
              </a:schemeClr>
            </a:solidFill>
          </a:ln>
        </p:spPr>
      </p:pic>
    </p:spTree>
    <p:extLst>
      <p:ext uri="{BB962C8B-B14F-4D97-AF65-F5344CB8AC3E}">
        <p14:creationId xmlns:p14="http://schemas.microsoft.com/office/powerpoint/2010/main" val="928452913"/>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0" dirty="0">
                <a:latin typeface="Calibri Light" panose="020F0302020204030204" pitchFamily="34" charset="0"/>
                <a:cs typeface="Calibri Light" panose="020F0302020204030204" pitchFamily="34" charset="0"/>
              </a:rPr>
              <a:t>Support Package</a:t>
            </a:r>
          </a:p>
        </p:txBody>
      </p:sp>
      <p:sp>
        <p:nvSpPr>
          <p:cNvPr id="2" name="Footer Placeholder 1"/>
          <p:cNvSpPr>
            <a:spLocks noGrp="1"/>
          </p:cNvSpPr>
          <p:nvPr>
            <p:ph type="ftr" sz="quarter" idx="11"/>
          </p:nvPr>
        </p:nvSpPr>
        <p:spPr/>
        <p:txBody>
          <a:bodyPr/>
          <a:lstStyle/>
          <a:p>
            <a:pPr defTabSz="257175"/>
            <a:r>
              <a:rPr lang="en-US">
                <a:solidFill>
                  <a:srgbClr val="222221"/>
                </a:solidFill>
              </a:rPr>
              <a:t>MAMI Orientation for Uganda</a:t>
            </a:r>
            <a:endParaRPr lang="en-US" dirty="0">
              <a:solidFill>
                <a:srgbClr val="222221"/>
              </a:solidFill>
            </a:endParaRPr>
          </a:p>
        </p:txBody>
      </p:sp>
      <p:sp>
        <p:nvSpPr>
          <p:cNvPr id="9" name="Text Placeholder 8"/>
          <p:cNvSpPr>
            <a:spLocks noGrp="1"/>
          </p:cNvSpPr>
          <p:nvPr>
            <p:ph type="body" sz="quarter" idx="14"/>
          </p:nvPr>
        </p:nvSpPr>
        <p:spPr>
          <a:xfrm>
            <a:off x="567050" y="767388"/>
            <a:ext cx="11042868" cy="363537"/>
          </a:xfrm>
        </p:spPr>
        <p:txBody>
          <a:bodyPr>
            <a:normAutofit/>
          </a:bodyPr>
          <a:lstStyle/>
          <a:p>
            <a:r>
              <a:rPr lang="en-US" sz="1800" dirty="0">
                <a:latin typeface="Calibri Light" panose="020F0302020204030204" pitchFamily="34" charset="0"/>
                <a:cs typeface="Calibri Light" panose="020F0302020204030204" pitchFamily="34" charset="0"/>
              </a:rPr>
              <a:t>Components of MAMI care</a:t>
            </a:r>
          </a:p>
        </p:txBody>
      </p:sp>
      <p:sp>
        <p:nvSpPr>
          <p:cNvPr id="7" name="Rectangle 6"/>
          <p:cNvSpPr/>
          <p:nvPr/>
        </p:nvSpPr>
        <p:spPr>
          <a:xfrm>
            <a:off x="566179" y="3557339"/>
            <a:ext cx="11043520" cy="2400657"/>
          </a:xfrm>
          <a:prstGeom prst="rect">
            <a:avLst/>
          </a:prstGeom>
        </p:spPr>
        <p:txBody>
          <a:bodyPr wrap="square">
            <a:spAutoFit/>
          </a:bodyPr>
          <a:lstStyle/>
          <a:p>
            <a:pPr marL="257175" indent="-257175">
              <a:lnSpc>
                <a:spcPct val="150000"/>
              </a:lnSpc>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Counselling on core topics </a:t>
            </a:r>
            <a:r>
              <a:rPr lang="en-GB" sz="2000" dirty="0">
                <a:latin typeface="Calibri" panose="020F0502020204030204" pitchFamily="34" charset="0"/>
                <a:ea typeface="Calibri" panose="020F0502020204030204" pitchFamily="34" charset="0"/>
                <a:cs typeface="Times New Roman" panose="02020603050405020304" pitchFamily="18" charset="0"/>
              </a:rPr>
              <a:t>for all enrolled pairs.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50000"/>
              </a:lnSpc>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Tailored counselling and actions </a:t>
            </a:r>
            <a:r>
              <a:rPr lang="en-GB" sz="2000" dirty="0">
                <a:latin typeface="Calibri" panose="020F0502020204030204" pitchFamily="34" charset="0"/>
                <a:ea typeface="Calibri" panose="020F0502020204030204" pitchFamily="34" charset="0"/>
                <a:cs typeface="Times New Roman" panose="02020603050405020304" pitchFamily="18" charset="0"/>
              </a:rPr>
              <a:t>to address specific risk factors and problems as required.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50000"/>
              </a:lnSpc>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Referral of mother-infant pairs </a:t>
            </a:r>
            <a:r>
              <a:rPr lang="en-GB" sz="2000" dirty="0">
                <a:latin typeface="Calibri" panose="020F0502020204030204" pitchFamily="34" charset="0"/>
                <a:ea typeface="Calibri" panose="020F0502020204030204" pitchFamily="34" charset="0"/>
                <a:cs typeface="Times New Roman" panose="02020603050405020304" pitchFamily="18" charset="0"/>
              </a:rPr>
              <a:t>to other relevant services as required.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50000"/>
              </a:lnSpc>
              <a:spcAft>
                <a:spcPts val="600"/>
              </a:spcAft>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Continuous monitoring </a:t>
            </a:r>
            <a:r>
              <a:rPr lang="en-GB" sz="2000" dirty="0">
                <a:latin typeface="Calibri" panose="020F0502020204030204" pitchFamily="34" charset="0"/>
                <a:ea typeface="Calibri" panose="020F0502020204030204" pitchFamily="34" charset="0"/>
                <a:cs typeface="Times New Roman" panose="02020603050405020304" pitchFamily="18" charset="0"/>
              </a:rPr>
              <a:t>of the mother-infant pair’s progress and wellbeing at each visit with visit frequency reduced or increased as considered appropriate by the health worker and mother.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1242" y="1278058"/>
            <a:ext cx="2453546" cy="2021066"/>
          </a:xfrm>
          <a:prstGeom prst="rect">
            <a:avLst/>
          </a:prstGeom>
          <a:ln>
            <a:solidFill>
              <a:schemeClr val="tx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0652" y="1278058"/>
            <a:ext cx="2970895" cy="202106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C3FDE51E-0052-334C-A4B2-C567FE9F326F}" type="slidenum">
              <a:rPr lang="en-US" smtClean="0"/>
              <a:pPr/>
              <a:t>14</a:t>
            </a:fld>
            <a:endParaRPr lang="en-US"/>
          </a:p>
        </p:txBody>
      </p:sp>
      <p:sp>
        <p:nvSpPr>
          <p:cNvPr id="4" name="Date Placeholder 3"/>
          <p:cNvSpPr>
            <a:spLocks noGrp="1"/>
          </p:cNvSpPr>
          <p:nvPr>
            <p:ph type="dt" sz="half" idx="10"/>
          </p:nvPr>
        </p:nvSpPr>
        <p:spPr/>
        <p:txBody>
          <a:bodyPr/>
          <a:lstStyle/>
          <a:p>
            <a:fld id="{360B0E38-2FFA-47A8-B30C-CA2A66EAC382}" type="datetime1">
              <a:rPr lang="en-US" smtClean="0"/>
              <a:t>6/14/2023</a:t>
            </a:fld>
            <a:endParaRPr lang="en-US" dirty="0"/>
          </a:p>
        </p:txBody>
      </p:sp>
      <p:sp>
        <p:nvSpPr>
          <p:cNvPr id="12" name="TextBox 11"/>
          <p:cNvSpPr txBox="1"/>
          <p:nvPr/>
        </p:nvSpPr>
        <p:spPr>
          <a:xfrm>
            <a:off x="6934687" y="859272"/>
            <a:ext cx="4621427" cy="230832"/>
          </a:xfrm>
          <a:prstGeom prst="rect">
            <a:avLst/>
          </a:prstGeom>
          <a:noFill/>
        </p:spPr>
        <p:txBody>
          <a:bodyPr wrap="square" lIns="0" tIns="0" rIns="0" bIns="0" rtlCol="0">
            <a:spAutoFit/>
          </a:bodyPr>
          <a:lstStyle/>
          <a:p>
            <a:pPr algn="r"/>
            <a:r>
              <a:rPr lang="en-US" sz="1500" i="1" dirty="0">
                <a:latin typeface="Calibri Light" panose="020F0302020204030204" pitchFamily="34" charset="0"/>
                <a:cs typeface="Calibri Light" panose="020F0302020204030204" pitchFamily="34" charset="0"/>
              </a:rPr>
              <a:t>Slide produced by the MAMI GN</a:t>
            </a:r>
          </a:p>
        </p:txBody>
      </p:sp>
    </p:spTree>
    <p:extLst>
      <p:ext uri="{BB962C8B-B14F-4D97-AF65-F5344CB8AC3E}">
        <p14:creationId xmlns:p14="http://schemas.microsoft.com/office/powerpoint/2010/main" val="250506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latin typeface="Calibri Light" panose="020F0302020204030204" pitchFamily="34" charset="0"/>
                <a:cs typeface="Calibri Light" panose="020F0302020204030204" pitchFamily="34" charset="0"/>
              </a:rPr>
              <a:t>Support Package</a:t>
            </a:r>
          </a:p>
        </p:txBody>
      </p:sp>
      <p:sp>
        <p:nvSpPr>
          <p:cNvPr id="3" name="Footer Placeholder 2"/>
          <p:cNvSpPr>
            <a:spLocks noGrp="1"/>
          </p:cNvSpPr>
          <p:nvPr>
            <p:ph type="ftr" sz="quarter" idx="11"/>
          </p:nvPr>
        </p:nvSpPr>
        <p:spPr/>
        <p:txBody>
          <a:bodyPr/>
          <a:lstStyle/>
          <a:p>
            <a:r>
              <a:rPr lang="en-US"/>
              <a:t>MAMI Orientation for Uganda</a:t>
            </a:r>
            <a:endParaRPr lang="en-US" dirty="0"/>
          </a:p>
        </p:txBody>
      </p:sp>
      <p:sp>
        <p:nvSpPr>
          <p:cNvPr id="5" name="Text Placeholder 4"/>
          <p:cNvSpPr>
            <a:spLocks noGrp="1"/>
          </p:cNvSpPr>
          <p:nvPr>
            <p:ph type="body" sz="quarter" idx="14"/>
          </p:nvPr>
        </p:nvSpPr>
        <p:spPr/>
        <p:txBody>
          <a:bodyPr>
            <a:normAutofit fontScale="70000" lnSpcReduction="20000"/>
          </a:bodyPr>
          <a:lstStyle/>
          <a:p>
            <a:pPr marL="257175" indent="-257175">
              <a:lnSpc>
                <a:spcPct val="150000"/>
              </a:lnSpc>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Counselling on core topics for all enrolled pairs.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179" y="1273288"/>
            <a:ext cx="4870698" cy="286107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180" y="3610486"/>
            <a:ext cx="4870697" cy="263829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1107" y="2573927"/>
            <a:ext cx="5328592" cy="2713766"/>
          </a:xfrm>
          <a:prstGeom prst="rect">
            <a:avLst/>
          </a:prstGeom>
          <a:ln w="635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C3FDE51E-0052-334C-A4B2-C567FE9F326F}" type="slidenum">
              <a:rPr lang="en-US" smtClean="0"/>
              <a:pPr/>
              <a:t>15</a:t>
            </a:fld>
            <a:endParaRPr lang="en-US"/>
          </a:p>
        </p:txBody>
      </p:sp>
      <p:sp>
        <p:nvSpPr>
          <p:cNvPr id="9" name="Date Placeholder 8"/>
          <p:cNvSpPr>
            <a:spLocks noGrp="1"/>
          </p:cNvSpPr>
          <p:nvPr>
            <p:ph type="dt" sz="half" idx="10"/>
          </p:nvPr>
        </p:nvSpPr>
        <p:spPr/>
        <p:txBody>
          <a:bodyPr/>
          <a:lstStyle/>
          <a:p>
            <a:fld id="{19A4654A-5A87-4941-B4D6-E566504DEC1A}" type="datetime1">
              <a:rPr lang="en-US" smtClean="0"/>
              <a:t>6/14/2023</a:t>
            </a:fld>
            <a:endParaRPr lang="en-US" dirty="0"/>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97322" y="330872"/>
            <a:ext cx="2609759" cy="187320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855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latin typeface="Calibri Light" panose="020F0302020204030204" pitchFamily="34" charset="0"/>
                <a:cs typeface="Calibri Light" panose="020F0302020204030204" pitchFamily="34" charset="0"/>
              </a:rPr>
              <a:t>Support Package</a:t>
            </a:r>
          </a:p>
        </p:txBody>
      </p:sp>
      <p:sp>
        <p:nvSpPr>
          <p:cNvPr id="3" name="Footer Placeholder 2"/>
          <p:cNvSpPr>
            <a:spLocks noGrp="1"/>
          </p:cNvSpPr>
          <p:nvPr>
            <p:ph type="ftr" sz="quarter" idx="11"/>
          </p:nvPr>
        </p:nvSpPr>
        <p:spPr/>
        <p:txBody>
          <a:bodyPr/>
          <a:lstStyle/>
          <a:p>
            <a:r>
              <a:rPr lang="en-US"/>
              <a:t>MAMI Orientation for Uganda</a:t>
            </a:r>
            <a:endParaRPr lang="en-US" dirty="0"/>
          </a:p>
        </p:txBody>
      </p:sp>
      <p:sp>
        <p:nvSpPr>
          <p:cNvPr id="5" name="Text Placeholder 4"/>
          <p:cNvSpPr>
            <a:spLocks noGrp="1"/>
          </p:cNvSpPr>
          <p:nvPr>
            <p:ph type="body" sz="quarter" idx="14"/>
          </p:nvPr>
        </p:nvSpPr>
        <p:spPr/>
        <p:txBody>
          <a:bodyPr>
            <a:normAutofit fontScale="70000" lnSpcReduction="20000"/>
          </a:bodyPr>
          <a:lstStyle/>
          <a:p>
            <a:pPr>
              <a:lnSpc>
                <a:spcPct val="150000"/>
              </a:lnSpc>
            </a:pPr>
            <a:r>
              <a:rPr lang="en-GB" dirty="0">
                <a:latin typeface="Calibri" panose="020F0502020204030204" pitchFamily="34" charset="0"/>
                <a:ea typeface="Calibri" panose="020F0502020204030204" pitchFamily="34" charset="0"/>
                <a:cs typeface="Times New Roman" panose="02020603050405020304" pitchFamily="18" charset="0"/>
              </a:rPr>
              <a:t>2. Tailored counselling and actions to address specific risk factors and problems as required.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179" y="1369257"/>
            <a:ext cx="4862046" cy="3215806"/>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6729" y="3853543"/>
            <a:ext cx="6843237" cy="2496037"/>
          </a:xfrm>
          <a:prstGeom prst="rect">
            <a:avLst/>
          </a:prstGeom>
        </p:spPr>
      </p:pic>
      <p:sp>
        <p:nvSpPr>
          <p:cNvPr id="4" name="Slide Number Placeholder 3"/>
          <p:cNvSpPr>
            <a:spLocks noGrp="1"/>
          </p:cNvSpPr>
          <p:nvPr>
            <p:ph type="sldNum" sz="quarter" idx="12"/>
          </p:nvPr>
        </p:nvSpPr>
        <p:spPr/>
        <p:txBody>
          <a:bodyPr/>
          <a:lstStyle/>
          <a:p>
            <a:fld id="{C3FDE51E-0052-334C-A4B2-C567FE9F326F}" type="slidenum">
              <a:rPr lang="en-US" smtClean="0"/>
              <a:pPr/>
              <a:t>16</a:t>
            </a:fld>
            <a:endParaRPr lang="en-US"/>
          </a:p>
        </p:txBody>
      </p:sp>
      <p:sp>
        <p:nvSpPr>
          <p:cNvPr id="8" name="Date Placeholder 7"/>
          <p:cNvSpPr>
            <a:spLocks noGrp="1"/>
          </p:cNvSpPr>
          <p:nvPr>
            <p:ph type="dt" sz="half" idx="10"/>
          </p:nvPr>
        </p:nvSpPr>
        <p:spPr/>
        <p:txBody>
          <a:bodyPr/>
          <a:lstStyle/>
          <a:p>
            <a:fld id="{ED6584FA-0CC6-4813-93C5-575B67A402F6}" type="datetime1">
              <a:rPr lang="en-US" smtClean="0"/>
              <a:t>6/14/2023</a:t>
            </a:fld>
            <a:endParaRPr lang="en-US" dirty="0"/>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28953" y="231000"/>
            <a:ext cx="2609759" cy="187320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58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latin typeface="Calibri Light" panose="020F0302020204030204" pitchFamily="34" charset="0"/>
                <a:cs typeface="Calibri Light" panose="020F0302020204030204" pitchFamily="34" charset="0"/>
              </a:rPr>
              <a:t>Support Package</a:t>
            </a:r>
          </a:p>
        </p:txBody>
      </p:sp>
      <p:sp>
        <p:nvSpPr>
          <p:cNvPr id="4" name="Footer Placeholder 3"/>
          <p:cNvSpPr>
            <a:spLocks noGrp="1"/>
          </p:cNvSpPr>
          <p:nvPr>
            <p:ph type="ftr" sz="quarter" idx="11"/>
          </p:nvPr>
        </p:nvSpPr>
        <p:spPr/>
        <p:txBody>
          <a:bodyPr/>
          <a:lstStyle/>
          <a:p>
            <a:r>
              <a:rPr lang="en-US"/>
              <a:t>MAMI Training for AAH Uganda - June 2022</a:t>
            </a:r>
            <a:endParaRPr lang="en-US" dirty="0"/>
          </a:p>
        </p:txBody>
      </p:sp>
      <p:sp>
        <p:nvSpPr>
          <p:cNvPr id="8" name="Text Placeholder 7"/>
          <p:cNvSpPr>
            <a:spLocks noGrp="1"/>
          </p:cNvSpPr>
          <p:nvPr>
            <p:ph type="body" sz="quarter" idx="14"/>
          </p:nvPr>
        </p:nvSpPr>
        <p:spPr/>
        <p:txBody>
          <a:bodyPr>
            <a:noAutofit/>
          </a:bodyPr>
          <a:lstStyle/>
          <a:p>
            <a:pPr>
              <a:lnSpc>
                <a:spcPct val="150000"/>
              </a:lnSpc>
            </a:pPr>
            <a:r>
              <a:rPr lang="en-GB" sz="1800" dirty="0">
                <a:latin typeface="Calibri Light" panose="020F0302020204030204" pitchFamily="34" charset="0"/>
                <a:ea typeface="Calibri" panose="020F0502020204030204" pitchFamily="34" charset="0"/>
                <a:cs typeface="Calibri Light" panose="020F0302020204030204" pitchFamily="34" charset="0"/>
              </a:rPr>
              <a:t>3. Referral of mother-infant pairs to other relevant services as required</a:t>
            </a:r>
            <a:endParaRPr lang="en-US" sz="18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15" name="Cloud Callout 14"/>
          <p:cNvSpPr/>
          <p:nvPr/>
        </p:nvSpPr>
        <p:spPr>
          <a:xfrm>
            <a:off x="3003010" y="1811660"/>
            <a:ext cx="6333350" cy="3777580"/>
          </a:xfrm>
          <a:prstGeom prst="cloudCallou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Gill Sans Infant Std"/>
                <a:cs typeface="Gill Sans Infant Std"/>
              </a:rPr>
              <a:t>How can we make the most of other services?</a:t>
            </a:r>
          </a:p>
        </p:txBody>
      </p:sp>
      <p:sp>
        <p:nvSpPr>
          <p:cNvPr id="3" name="Slide Number Placeholder 2"/>
          <p:cNvSpPr>
            <a:spLocks noGrp="1"/>
          </p:cNvSpPr>
          <p:nvPr>
            <p:ph type="sldNum" sz="quarter" idx="12"/>
          </p:nvPr>
        </p:nvSpPr>
        <p:spPr/>
        <p:txBody>
          <a:bodyPr/>
          <a:lstStyle/>
          <a:p>
            <a:fld id="{C3FDE51E-0052-334C-A4B2-C567FE9F326F}" type="slidenum">
              <a:rPr lang="en-US" smtClean="0"/>
              <a:pPr/>
              <a:t>17</a:t>
            </a:fld>
            <a:endParaRPr lang="en-US"/>
          </a:p>
        </p:txBody>
      </p:sp>
    </p:spTree>
    <p:extLst>
      <p:ext uri="{BB962C8B-B14F-4D97-AF65-F5344CB8AC3E}">
        <p14:creationId xmlns:p14="http://schemas.microsoft.com/office/powerpoint/2010/main" val="15234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latin typeface="Calibri Light" panose="020F0302020204030204" pitchFamily="34" charset="0"/>
                <a:cs typeface="Calibri Light" panose="020F0302020204030204" pitchFamily="34" charset="0"/>
              </a:rPr>
              <a:t>Support Package</a:t>
            </a:r>
          </a:p>
        </p:txBody>
      </p:sp>
      <p:sp>
        <p:nvSpPr>
          <p:cNvPr id="4" name="Footer Placeholder 3"/>
          <p:cNvSpPr>
            <a:spLocks noGrp="1"/>
          </p:cNvSpPr>
          <p:nvPr>
            <p:ph type="ftr" sz="quarter" idx="11"/>
          </p:nvPr>
        </p:nvSpPr>
        <p:spPr/>
        <p:txBody>
          <a:bodyPr/>
          <a:lstStyle/>
          <a:p>
            <a:r>
              <a:rPr lang="en-US"/>
              <a:t>MAMI Orientation for Uganda</a:t>
            </a:r>
            <a:endParaRPr lang="en-US" dirty="0"/>
          </a:p>
        </p:txBody>
      </p:sp>
      <p:sp>
        <p:nvSpPr>
          <p:cNvPr id="8" name="Text Placeholder 7"/>
          <p:cNvSpPr>
            <a:spLocks noGrp="1"/>
          </p:cNvSpPr>
          <p:nvPr>
            <p:ph type="body" sz="quarter" idx="14"/>
          </p:nvPr>
        </p:nvSpPr>
        <p:spPr>
          <a:xfrm>
            <a:off x="566179" y="774451"/>
            <a:ext cx="8539202" cy="431487"/>
          </a:xfrm>
        </p:spPr>
        <p:txBody>
          <a:bodyPr>
            <a:noAutofit/>
          </a:bodyPr>
          <a:lstStyle/>
          <a:p>
            <a:r>
              <a:rPr lang="en-US" sz="1800" dirty="0">
                <a:latin typeface="Calibri Light" panose="020F0302020204030204" pitchFamily="34" charset="0"/>
                <a:cs typeface="Calibri Light" panose="020F0302020204030204" pitchFamily="34" charset="0"/>
              </a:rPr>
              <a:t>4. Continuous monitoring </a:t>
            </a:r>
            <a:r>
              <a:rPr lang="en-GB" sz="1800" dirty="0">
                <a:latin typeface="Calibri Light" panose="020F0302020204030204" pitchFamily="34" charset="0"/>
                <a:ea typeface="Calibri" panose="020F0502020204030204" pitchFamily="34" charset="0"/>
                <a:cs typeface="Calibri Light" panose="020F0302020204030204" pitchFamily="34" charset="0"/>
              </a:rPr>
              <a:t>of the mother-infant pair’s progress and wellbeing at each visit..</a:t>
            </a:r>
            <a:endParaRPr lang="en-US" sz="1800" dirty="0">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3577" y="1530457"/>
            <a:ext cx="5616745" cy="3982069"/>
          </a:xfrm>
          <a:prstGeom prst="rect">
            <a:avLst/>
          </a:prstGeom>
          <a:ln>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25" y="1530457"/>
            <a:ext cx="5281226" cy="398206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C3FDE51E-0052-334C-A4B2-C567FE9F326F}" type="slidenum">
              <a:rPr lang="en-US" smtClean="0"/>
              <a:pPr/>
              <a:t>18</a:t>
            </a:fld>
            <a:endParaRPr lang="en-US"/>
          </a:p>
        </p:txBody>
      </p:sp>
      <p:sp>
        <p:nvSpPr>
          <p:cNvPr id="6" name="Date Placeholder 5"/>
          <p:cNvSpPr>
            <a:spLocks noGrp="1"/>
          </p:cNvSpPr>
          <p:nvPr>
            <p:ph type="dt" sz="half" idx="10"/>
          </p:nvPr>
        </p:nvSpPr>
        <p:spPr/>
        <p:txBody>
          <a:bodyPr/>
          <a:lstStyle/>
          <a:p>
            <a:fld id="{E44046CC-C01D-450F-9E23-E0163923CC25}" type="datetime1">
              <a:rPr lang="en-US" smtClean="0"/>
              <a:t>6/14/2023</a:t>
            </a:fld>
            <a:endParaRPr lang="en-US" dirty="0"/>
          </a:p>
        </p:txBody>
      </p:sp>
    </p:spTree>
    <p:extLst>
      <p:ext uri="{BB962C8B-B14F-4D97-AF65-F5344CB8AC3E}">
        <p14:creationId xmlns:p14="http://schemas.microsoft.com/office/powerpoint/2010/main" val="391912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0" dirty="0">
                <a:latin typeface="Calibri Light" panose="020F0302020204030204" pitchFamily="34" charset="0"/>
                <a:cs typeface="Calibri Light" panose="020F0302020204030204" pitchFamily="34" charset="0"/>
              </a:rPr>
              <a:t>Support Package</a:t>
            </a:r>
          </a:p>
        </p:txBody>
      </p:sp>
      <p:sp>
        <p:nvSpPr>
          <p:cNvPr id="2" name="Footer Placeholder 1"/>
          <p:cNvSpPr>
            <a:spLocks noGrp="1"/>
          </p:cNvSpPr>
          <p:nvPr>
            <p:ph type="ftr" sz="quarter" idx="11"/>
          </p:nvPr>
        </p:nvSpPr>
        <p:spPr/>
        <p:txBody>
          <a:bodyPr/>
          <a:lstStyle/>
          <a:p>
            <a:pPr defTabSz="257175"/>
            <a:r>
              <a:rPr lang="en-US">
                <a:solidFill>
                  <a:srgbClr val="222221"/>
                </a:solidFill>
              </a:rPr>
              <a:t>MAMI Orientation for Uganda</a:t>
            </a:r>
            <a:endParaRPr lang="en-US" dirty="0">
              <a:solidFill>
                <a:srgbClr val="222221"/>
              </a:solidFill>
            </a:endParaRPr>
          </a:p>
        </p:txBody>
      </p:sp>
      <p:sp>
        <p:nvSpPr>
          <p:cNvPr id="9" name="Text Placeholder 8"/>
          <p:cNvSpPr>
            <a:spLocks noGrp="1"/>
          </p:cNvSpPr>
          <p:nvPr>
            <p:ph type="body" sz="quarter" idx="14"/>
          </p:nvPr>
        </p:nvSpPr>
        <p:spPr>
          <a:xfrm>
            <a:off x="567050" y="770918"/>
            <a:ext cx="11042868" cy="363537"/>
          </a:xfrm>
        </p:spPr>
        <p:txBody>
          <a:bodyPr>
            <a:normAutofit/>
          </a:bodyPr>
          <a:lstStyle/>
          <a:p>
            <a:r>
              <a:rPr lang="en-US" sz="1800" dirty="0">
                <a:latin typeface="Calibri Light" panose="020F0302020204030204" pitchFamily="34" charset="0"/>
                <a:cs typeface="Calibri Light" panose="020F0302020204030204" pitchFamily="34" charset="0"/>
              </a:rPr>
              <a:t>Monitoring: de-escalation of care</a:t>
            </a:r>
          </a:p>
        </p:txBody>
      </p:sp>
      <p:pic>
        <p:nvPicPr>
          <p:cNvPr id="8" name="Picture 7"/>
          <p:cNvPicPr>
            <a:picLocks noChangeAspect="1"/>
          </p:cNvPicPr>
          <p:nvPr/>
        </p:nvPicPr>
        <p:blipFill rotWithShape="1">
          <a:blip r:embed="rId3"/>
          <a:srcRect l="1561" t="2564" r="1211" b="1915"/>
          <a:stretch/>
        </p:blipFill>
        <p:spPr>
          <a:xfrm>
            <a:off x="1136467" y="1707469"/>
            <a:ext cx="10215155" cy="3735977"/>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C3FDE51E-0052-334C-A4B2-C567FE9F326F}" type="slidenum">
              <a:rPr lang="en-US" smtClean="0"/>
              <a:pPr/>
              <a:t>19</a:t>
            </a:fld>
            <a:endParaRPr lang="en-US"/>
          </a:p>
        </p:txBody>
      </p:sp>
      <p:sp>
        <p:nvSpPr>
          <p:cNvPr id="4" name="Date Placeholder 3"/>
          <p:cNvSpPr>
            <a:spLocks noGrp="1"/>
          </p:cNvSpPr>
          <p:nvPr>
            <p:ph type="dt" sz="half" idx="10"/>
          </p:nvPr>
        </p:nvSpPr>
        <p:spPr/>
        <p:txBody>
          <a:bodyPr/>
          <a:lstStyle/>
          <a:p>
            <a:fld id="{52E85A93-081A-4665-955B-CC335D3116A4}" type="datetime1">
              <a:rPr lang="en-US" smtClean="0"/>
              <a:t>6/14/2023</a:t>
            </a:fld>
            <a:endParaRPr lang="en-US" dirty="0"/>
          </a:p>
        </p:txBody>
      </p:sp>
    </p:spTree>
    <p:extLst>
      <p:ext uri="{BB962C8B-B14F-4D97-AF65-F5344CB8AC3E}">
        <p14:creationId xmlns:p14="http://schemas.microsoft.com/office/powerpoint/2010/main" val="267971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F4BA4-9BA9-0641-B0C1-67E9469C18A8}"/>
              </a:ext>
            </a:extLst>
          </p:cNvPr>
          <p:cNvSpPr/>
          <p:nvPr/>
        </p:nvSpPr>
        <p:spPr>
          <a:xfrm>
            <a:off x="547" y="0"/>
            <a:ext cx="6095453" cy="6858000"/>
          </a:xfrm>
          <a:prstGeom prst="rect">
            <a:avLst/>
          </a:prstGeom>
          <a:solidFill>
            <a:srgbClr val="EE6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Open Sans" panose="020B0606030504020204" pitchFamily="34" charset="0"/>
            </a:endParaRPr>
          </a:p>
        </p:txBody>
      </p:sp>
      <p:pic>
        <p:nvPicPr>
          <p:cNvPr id="6" name="Picture 5">
            <a:extLst>
              <a:ext uri="{FF2B5EF4-FFF2-40B4-BE49-F238E27FC236}">
                <a16:creationId xmlns:a16="http://schemas.microsoft.com/office/drawing/2014/main" id="{FF212088-00C8-C544-8A7D-B69DE8E888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30" y="331470"/>
            <a:ext cx="2238399" cy="1232399"/>
          </a:xfrm>
          <a:prstGeom prst="rect">
            <a:avLst/>
          </a:prstGeom>
        </p:spPr>
      </p:pic>
      <p:sp>
        <p:nvSpPr>
          <p:cNvPr id="2" name="Text Placeholder 1"/>
          <p:cNvSpPr>
            <a:spLocks noGrp="1"/>
          </p:cNvSpPr>
          <p:nvPr>
            <p:ph type="body" sz="quarter" idx="12"/>
          </p:nvPr>
        </p:nvSpPr>
        <p:spPr/>
        <p:txBody>
          <a:bodyPr/>
          <a:lstStyle/>
          <a:p>
            <a:r>
              <a:rPr lang="en-US" dirty="0"/>
              <a:t>07</a:t>
            </a:r>
            <a:r>
              <a:rPr lang="en-US" baseline="30000" dirty="0"/>
              <a:t>TH</a:t>
            </a:r>
            <a:r>
              <a:rPr lang="en-US" dirty="0"/>
              <a:t> JUNE 2022 – KAMPALA, UGANDA</a:t>
            </a:r>
          </a:p>
        </p:txBody>
      </p:sp>
      <p:sp>
        <p:nvSpPr>
          <p:cNvPr id="4" name="Text Placeholder 3"/>
          <p:cNvSpPr>
            <a:spLocks noGrp="1"/>
          </p:cNvSpPr>
          <p:nvPr>
            <p:ph type="body" sz="quarter" idx="16"/>
          </p:nvPr>
        </p:nvSpPr>
        <p:spPr/>
        <p:txBody>
          <a:bodyPr/>
          <a:lstStyle/>
          <a:p>
            <a:r>
              <a:rPr lang="en-US" dirty="0"/>
              <a:t>MAMI BREAKFAST MEETING</a:t>
            </a:r>
          </a:p>
        </p:txBody>
      </p:sp>
      <p:pic>
        <p:nvPicPr>
          <p:cNvPr id="7" name="Picture 6">
            <a:extLst>
              <a:ext uri="{FF2B5EF4-FFF2-40B4-BE49-F238E27FC236}">
                <a16:creationId xmlns:a16="http://schemas.microsoft.com/office/drawing/2014/main" id="{5B32F0DC-5A21-AD40-9C15-A5D5294B0F14}"/>
              </a:ext>
            </a:extLst>
          </p:cNvPr>
          <p:cNvPicPr>
            <a:picLocks noChangeAspect="1"/>
          </p:cNvPicPr>
          <p:nvPr/>
        </p:nvPicPr>
        <p:blipFill>
          <a:blip r:embed="rId3"/>
          <a:stretch>
            <a:fillRect/>
          </a:stretch>
        </p:blipFill>
        <p:spPr>
          <a:xfrm>
            <a:off x="12424217" y="119283"/>
            <a:ext cx="723900" cy="4165600"/>
          </a:xfrm>
          <a:prstGeom prst="rect">
            <a:avLst/>
          </a:prstGeom>
        </p:spPr>
      </p:pic>
      <p:pic>
        <p:nvPicPr>
          <p:cNvPr id="9" name="Picture 8">
            <a:extLst>
              <a:ext uri="{FF2B5EF4-FFF2-40B4-BE49-F238E27FC236}">
                <a16:creationId xmlns:a16="http://schemas.microsoft.com/office/drawing/2014/main" id="{A26FB818-F3E7-A947-BD07-AB43551D4D47}"/>
              </a:ext>
            </a:extLst>
          </p:cNvPr>
          <p:cNvPicPr>
            <a:picLocks noChangeAspect="1"/>
          </p:cNvPicPr>
          <p:nvPr/>
        </p:nvPicPr>
        <p:blipFill>
          <a:blip r:embed="rId4"/>
          <a:stretch>
            <a:fillRect/>
          </a:stretch>
        </p:blipFill>
        <p:spPr>
          <a:xfrm>
            <a:off x="12458942" y="4419600"/>
            <a:ext cx="723900" cy="2438400"/>
          </a:xfrm>
          <a:prstGeom prst="rect">
            <a:avLst/>
          </a:prstGeom>
        </p:spPr>
      </p:pic>
      <p:pic>
        <p:nvPicPr>
          <p:cNvPr id="10" name="Picture Placeholder 3"/>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l="37944" t="556" r="16613" b="-556"/>
          <a:stretch/>
        </p:blipFill>
        <p:spPr>
          <a:xfrm>
            <a:off x="6057901" y="0"/>
            <a:ext cx="6134100" cy="6858000"/>
          </a:xfrm>
        </p:spPr>
      </p:pic>
      <p:sp>
        <p:nvSpPr>
          <p:cNvPr id="11" name="TextBox 10"/>
          <p:cNvSpPr txBox="1"/>
          <p:nvPr/>
        </p:nvSpPr>
        <p:spPr>
          <a:xfrm rot="16200000">
            <a:off x="10904348" y="1076044"/>
            <a:ext cx="2082800" cy="169277"/>
          </a:xfrm>
          <a:prstGeom prst="rect">
            <a:avLst/>
          </a:prstGeom>
          <a:noFill/>
        </p:spPr>
        <p:txBody>
          <a:bodyPr wrap="square" lIns="0" tIns="0" rIns="0" bIns="0" rtlCol="0">
            <a:spAutoFit/>
          </a:bodyPr>
          <a:lstStyle/>
          <a:p>
            <a:r>
              <a:rPr lang="en-US" sz="1100" dirty="0">
                <a:solidFill>
                  <a:schemeClr val="bg1"/>
                </a:solidFill>
                <a:latin typeface="Gill Sans Infant Std"/>
                <a:cs typeface="Gill Sans Infant Std"/>
              </a:rPr>
              <a:t>Photo credit: Save the Children</a:t>
            </a:r>
          </a:p>
        </p:txBody>
      </p:sp>
    </p:spTree>
    <p:extLst>
      <p:ext uri="{BB962C8B-B14F-4D97-AF65-F5344CB8AC3E}">
        <p14:creationId xmlns:p14="http://schemas.microsoft.com/office/powerpoint/2010/main" val="317651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0" dirty="0">
                <a:latin typeface="Calibri Light" panose="020F0302020204030204" pitchFamily="34" charset="0"/>
                <a:cs typeface="Calibri Light" panose="020F0302020204030204" pitchFamily="34" charset="0"/>
              </a:rPr>
              <a:t>Support Package</a:t>
            </a:r>
          </a:p>
        </p:txBody>
      </p:sp>
      <p:sp>
        <p:nvSpPr>
          <p:cNvPr id="5" name="Footer Placeholder 4"/>
          <p:cNvSpPr>
            <a:spLocks noGrp="1"/>
          </p:cNvSpPr>
          <p:nvPr>
            <p:ph type="ftr" sz="quarter" idx="11"/>
          </p:nvPr>
        </p:nvSpPr>
        <p:spPr/>
        <p:txBody>
          <a:bodyPr/>
          <a:lstStyle/>
          <a:p>
            <a:r>
              <a:rPr lang="en-US"/>
              <a:t>MAMI Orientation for Uganda</a:t>
            </a:r>
            <a:endParaRPr lang="en-US" dirty="0"/>
          </a:p>
        </p:txBody>
      </p:sp>
      <p:sp>
        <p:nvSpPr>
          <p:cNvPr id="6" name="Slide Number Placeholder 5"/>
          <p:cNvSpPr>
            <a:spLocks noGrp="1"/>
          </p:cNvSpPr>
          <p:nvPr>
            <p:ph type="sldNum" sz="quarter" idx="12"/>
          </p:nvPr>
        </p:nvSpPr>
        <p:spPr/>
        <p:txBody>
          <a:bodyPr/>
          <a:lstStyle/>
          <a:p>
            <a:fld id="{6269C16A-F1A3-204E-B629-27D5C172EE1D}" type="slidenum">
              <a:rPr lang="en-US" smtClean="0"/>
              <a:t>20</a:t>
            </a:fld>
            <a:endParaRPr lang="en-US" dirty="0"/>
          </a:p>
        </p:txBody>
      </p:sp>
      <p:sp>
        <p:nvSpPr>
          <p:cNvPr id="9" name="Text Placeholder 8"/>
          <p:cNvSpPr>
            <a:spLocks noGrp="1"/>
          </p:cNvSpPr>
          <p:nvPr>
            <p:ph type="body" sz="quarter" idx="14"/>
          </p:nvPr>
        </p:nvSpPr>
        <p:spPr>
          <a:xfrm>
            <a:off x="621160" y="765612"/>
            <a:ext cx="11042868" cy="363537"/>
          </a:xfrm>
        </p:spPr>
        <p:txBody>
          <a:bodyPr>
            <a:normAutofit/>
          </a:bodyPr>
          <a:lstStyle/>
          <a:p>
            <a:r>
              <a:rPr lang="en-US" sz="1800" dirty="0">
                <a:latin typeface="Calibri Light" panose="020F0302020204030204" pitchFamily="34" charset="0"/>
                <a:cs typeface="Calibri Light" panose="020F0302020204030204" pitchFamily="34" charset="0"/>
              </a:rPr>
              <a:t>6-month of age outcome review</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630" t="1306" r="436" b="3893"/>
          <a:stretch/>
        </p:blipFill>
        <p:spPr>
          <a:xfrm>
            <a:off x="1071153" y="1463039"/>
            <a:ext cx="10162903" cy="4558937"/>
          </a:xfrm>
          <a:prstGeom prst="rect">
            <a:avLst/>
          </a:prstGeom>
          <a:ln>
            <a:solidFill>
              <a:schemeClr val="tx1"/>
            </a:solidFill>
          </a:ln>
        </p:spPr>
      </p:pic>
      <p:sp>
        <p:nvSpPr>
          <p:cNvPr id="4" name="Date Placeholder 3"/>
          <p:cNvSpPr>
            <a:spLocks noGrp="1"/>
          </p:cNvSpPr>
          <p:nvPr>
            <p:ph type="dt" sz="half" idx="10"/>
          </p:nvPr>
        </p:nvSpPr>
        <p:spPr/>
        <p:txBody>
          <a:bodyPr/>
          <a:lstStyle/>
          <a:p>
            <a:fld id="{8CB0A68B-D303-49DA-99D9-729BC3ABC680}" type="datetime1">
              <a:rPr lang="en-US" smtClean="0"/>
              <a:t>6/14/2023</a:t>
            </a:fld>
            <a:endParaRPr lang="en-US" dirty="0"/>
          </a:p>
        </p:txBody>
      </p:sp>
    </p:spTree>
    <p:extLst>
      <p:ext uri="{BB962C8B-B14F-4D97-AF65-F5344CB8AC3E}">
        <p14:creationId xmlns:p14="http://schemas.microsoft.com/office/powerpoint/2010/main" val="316982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FB464F-A627-4297-8CE4-9765FF42EB7C}"/>
              </a:ext>
            </a:extLst>
          </p:cNvPr>
          <p:cNvSpPr>
            <a:spLocks noGrp="1"/>
          </p:cNvSpPr>
          <p:nvPr>
            <p:ph type="title"/>
          </p:nvPr>
        </p:nvSpPr>
        <p:spPr>
          <a:xfrm>
            <a:off x="181365" y="95686"/>
            <a:ext cx="10515600" cy="685199"/>
          </a:xfrm>
        </p:spPr>
        <p:txBody>
          <a:bodyPr>
            <a:normAutofit/>
          </a:bodyPr>
          <a:lstStyle/>
          <a:p>
            <a:r>
              <a:rPr lang="en-GB" sz="3600" dirty="0">
                <a:latin typeface="Calibri Light" panose="020F0302020204030204" pitchFamily="34" charset="0"/>
                <a:cs typeface="Calibri Light" panose="020F0302020204030204" pitchFamily="34" charset="0"/>
              </a:rPr>
              <a:t>Where does MAMI fit in the health system?</a:t>
            </a:r>
          </a:p>
        </p:txBody>
      </p:sp>
      <p:grpSp>
        <p:nvGrpSpPr>
          <p:cNvPr id="53" name="Group 52"/>
          <p:cNvGrpSpPr/>
          <p:nvPr/>
        </p:nvGrpSpPr>
        <p:grpSpPr>
          <a:xfrm>
            <a:off x="0" y="1018309"/>
            <a:ext cx="12192000" cy="5839691"/>
            <a:chOff x="676975" y="1673225"/>
            <a:chExt cx="10838050" cy="5184775"/>
          </a:xfrm>
        </p:grpSpPr>
        <p:pic>
          <p:nvPicPr>
            <p:cNvPr id="41" name="Content Placeholder 4" descr="Timeline&#10;&#10;Description automatically generated">
              <a:extLst>
                <a:ext uri="{FF2B5EF4-FFF2-40B4-BE49-F238E27FC236}">
                  <a16:creationId xmlns:a16="http://schemas.microsoft.com/office/drawing/2014/main" id="{403598AA-F73B-4C22-9A0E-0A8D3323420A}"/>
                </a:ext>
              </a:extLst>
            </p:cNvPr>
            <p:cNvPicPr>
              <a:picLocks noChangeAspect="1"/>
            </p:cNvPicPr>
            <p:nvPr/>
          </p:nvPicPr>
          <p:blipFill rotWithShape="1">
            <a:blip r:embed="rId4">
              <a:extLst>
                <a:ext uri="{28A0092B-C50C-407E-A947-70E740481C1C}">
                  <a14:useLocalDpi xmlns:a14="http://schemas.microsoft.com/office/drawing/2010/main" val="0"/>
                </a:ext>
              </a:extLst>
            </a:blip>
            <a:srcRect t="16710" b="15651"/>
            <a:stretch/>
          </p:blipFill>
          <p:spPr>
            <a:xfrm>
              <a:off x="676975" y="1673225"/>
              <a:ext cx="10838050" cy="5184775"/>
            </a:xfrm>
            <a:prstGeom prst="rect">
              <a:avLst/>
            </a:prstGeom>
          </p:spPr>
        </p:pic>
        <p:sp>
          <p:nvSpPr>
            <p:cNvPr id="42" name="Rectangle 41">
              <a:extLst>
                <a:ext uri="{FF2B5EF4-FFF2-40B4-BE49-F238E27FC236}">
                  <a16:creationId xmlns:a16="http://schemas.microsoft.com/office/drawing/2014/main" id="{CDC1E595-25CC-4D55-A68C-530E99C9A6B1}"/>
                </a:ext>
              </a:extLst>
            </p:cNvPr>
            <p:cNvSpPr/>
            <p:nvPr/>
          </p:nvSpPr>
          <p:spPr>
            <a:xfrm>
              <a:off x="6096000" y="1673225"/>
              <a:ext cx="3457575" cy="5089525"/>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E40C453-3DDF-428F-8ADB-5CB033132B29}"/>
                </a:ext>
              </a:extLst>
            </p:cNvPr>
            <p:cNvSpPr/>
            <p:nvPr/>
          </p:nvSpPr>
          <p:spPr>
            <a:xfrm>
              <a:off x="838200" y="5275262"/>
              <a:ext cx="771525" cy="1325563"/>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CEE054A-E025-4DEB-B0E4-F42ABC7DB677}"/>
                </a:ext>
              </a:extLst>
            </p:cNvPr>
            <p:cNvSpPr/>
            <p:nvPr/>
          </p:nvSpPr>
          <p:spPr>
            <a:xfrm>
              <a:off x="838200" y="3838574"/>
              <a:ext cx="771525" cy="1325563"/>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FF62BD46-DCA7-4D03-8174-9B5AEA43E17A}"/>
                </a:ext>
              </a:extLst>
            </p:cNvPr>
            <p:cNvSpPr/>
            <p:nvPr/>
          </p:nvSpPr>
          <p:spPr>
            <a:xfrm>
              <a:off x="838199" y="2401886"/>
              <a:ext cx="771525" cy="1325563"/>
            </a:xfrm>
            <a:prstGeom prst="rect">
              <a:avLst/>
            </a:prstGeom>
            <a:noFill/>
            <a:ln w="7620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821F3BA8-3277-4C73-A184-A666EC18DC69}"/>
                </a:ext>
              </a:extLst>
            </p:cNvPr>
            <p:cNvSpPr/>
            <p:nvPr/>
          </p:nvSpPr>
          <p:spPr>
            <a:xfrm>
              <a:off x="6161103" y="2266966"/>
              <a:ext cx="3329126" cy="1463644"/>
            </a:xfrm>
            <a:prstGeom prst="rect">
              <a:avLst/>
            </a:prstGeom>
            <a:no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829558-BCF5-43C0-BF7E-37A974CFA274}"/>
                </a:ext>
              </a:extLst>
            </p:cNvPr>
            <p:cNvSpPr/>
            <p:nvPr/>
          </p:nvSpPr>
          <p:spPr>
            <a:xfrm>
              <a:off x="6161103" y="3838574"/>
              <a:ext cx="3329126" cy="1325564"/>
            </a:xfrm>
            <a:prstGeom prst="rect">
              <a:avLst/>
            </a:prstGeom>
            <a:noFill/>
            <a:ln w="571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94E68904-B639-406B-926B-295123C3C407}"/>
                </a:ext>
              </a:extLst>
            </p:cNvPr>
            <p:cNvSpPr/>
            <p:nvPr/>
          </p:nvSpPr>
          <p:spPr>
            <a:xfrm>
              <a:off x="6160224" y="5272102"/>
              <a:ext cx="3329126" cy="1414448"/>
            </a:xfrm>
            <a:prstGeom prst="rect">
              <a:avLst/>
            </a:prstGeom>
            <a:noFill/>
            <a:ln w="571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D53FC82-0085-4F7F-A99E-BB536C5081EA}"/>
                </a:ext>
              </a:extLst>
            </p:cNvPr>
            <p:cNvSpPr/>
            <p:nvPr/>
          </p:nvSpPr>
          <p:spPr>
            <a:xfrm>
              <a:off x="3305875" y="3559946"/>
              <a:ext cx="2588898" cy="420672"/>
            </a:xfrm>
            <a:prstGeom prst="rect">
              <a:avLst/>
            </a:prstGeom>
            <a:noFill/>
            <a:ln w="762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0F63AC16-B416-4DBA-B2B2-755906AF8747}"/>
                </a:ext>
              </a:extLst>
            </p:cNvPr>
            <p:cNvSpPr/>
            <p:nvPr/>
          </p:nvSpPr>
          <p:spPr>
            <a:xfrm>
              <a:off x="4696287" y="5849876"/>
              <a:ext cx="1243364" cy="642998"/>
            </a:xfrm>
            <a:prstGeom prst="rect">
              <a:avLst/>
            </a:prstGeom>
            <a:noFill/>
            <a:ln w="762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7FFBF1B4-21F9-4FFC-BDC0-7E6BCA28C0A2}"/>
                </a:ext>
              </a:extLst>
            </p:cNvPr>
            <p:cNvSpPr txBox="1"/>
            <p:nvPr/>
          </p:nvSpPr>
          <p:spPr>
            <a:xfrm>
              <a:off x="3183767" y="3194820"/>
              <a:ext cx="1763275" cy="369332"/>
            </a:xfrm>
            <a:prstGeom prst="rect">
              <a:avLst/>
            </a:prstGeom>
            <a:noFill/>
          </p:spPr>
          <p:txBody>
            <a:bodyPr wrap="square" rtlCol="0">
              <a:spAutoFit/>
            </a:bodyPr>
            <a:lstStyle/>
            <a:p>
              <a:r>
                <a:rPr lang="en-CA" b="1" dirty="0">
                  <a:solidFill>
                    <a:srgbClr val="7030A0"/>
                  </a:solidFill>
                  <a:latin typeface="Open sans" panose="020B0606030504020204" pitchFamily="34" charset="0"/>
                  <a:ea typeface="Open sans" panose="020B0606030504020204" pitchFamily="34" charset="0"/>
                  <a:cs typeface="Open sans" panose="020B0606030504020204" pitchFamily="34" charset="0"/>
                </a:rPr>
                <a:t>IDENTIFY</a:t>
              </a:r>
            </a:p>
          </p:txBody>
        </p:sp>
        <p:sp>
          <p:nvSpPr>
            <p:cNvPr id="52" name="TextBox 51">
              <a:extLst>
                <a:ext uri="{FF2B5EF4-FFF2-40B4-BE49-F238E27FC236}">
                  <a16:creationId xmlns:a16="http://schemas.microsoft.com/office/drawing/2014/main" id="{A84C633A-B4B8-425D-90A8-8CDDC87F75FC}"/>
                </a:ext>
              </a:extLst>
            </p:cNvPr>
            <p:cNvSpPr txBox="1"/>
            <p:nvPr/>
          </p:nvSpPr>
          <p:spPr>
            <a:xfrm>
              <a:off x="4540749" y="5498590"/>
              <a:ext cx="1763275" cy="369332"/>
            </a:xfrm>
            <a:prstGeom prst="rect">
              <a:avLst/>
            </a:prstGeom>
            <a:noFill/>
          </p:spPr>
          <p:txBody>
            <a:bodyPr wrap="square" rtlCol="0">
              <a:spAutoFit/>
            </a:bodyPr>
            <a:lstStyle/>
            <a:p>
              <a:r>
                <a:rPr lang="en-CA" b="1" dirty="0">
                  <a:solidFill>
                    <a:srgbClr val="7030A0"/>
                  </a:solidFill>
                  <a:latin typeface="Open sans" panose="020B0606030504020204" pitchFamily="34" charset="0"/>
                  <a:ea typeface="Open sans" panose="020B0606030504020204" pitchFamily="34" charset="0"/>
                  <a:cs typeface="Open sans" panose="020B0606030504020204" pitchFamily="34" charset="0"/>
                </a:rPr>
                <a:t>IDENTIFY</a:t>
              </a:r>
            </a:p>
          </p:txBody>
        </p:sp>
      </p:grpSp>
      <p:sp>
        <p:nvSpPr>
          <p:cNvPr id="54" name="TextBox 53"/>
          <p:cNvSpPr txBox="1"/>
          <p:nvPr/>
        </p:nvSpPr>
        <p:spPr>
          <a:xfrm>
            <a:off x="7225210" y="726677"/>
            <a:ext cx="4621427" cy="230832"/>
          </a:xfrm>
          <a:prstGeom prst="rect">
            <a:avLst/>
          </a:prstGeom>
          <a:noFill/>
        </p:spPr>
        <p:txBody>
          <a:bodyPr wrap="square" lIns="0" tIns="0" rIns="0" bIns="0" rtlCol="0">
            <a:spAutoFit/>
          </a:bodyPr>
          <a:lstStyle/>
          <a:p>
            <a:pPr algn="r"/>
            <a:r>
              <a:rPr lang="en-US" sz="1500" i="1" dirty="0">
                <a:solidFill>
                  <a:schemeClr val="bg1"/>
                </a:solidFill>
                <a:latin typeface="Gill Sans Infant Std"/>
                <a:cs typeface="Gill Sans Infant Std"/>
              </a:rPr>
              <a:t>Slide produced by the MAMI GN</a:t>
            </a:r>
          </a:p>
        </p:txBody>
      </p:sp>
      <p:sp>
        <p:nvSpPr>
          <p:cNvPr id="2" name="Date Placeholder 1"/>
          <p:cNvSpPr>
            <a:spLocks noGrp="1"/>
          </p:cNvSpPr>
          <p:nvPr>
            <p:ph type="dt" sz="half" idx="10"/>
          </p:nvPr>
        </p:nvSpPr>
        <p:spPr/>
        <p:txBody>
          <a:bodyPr/>
          <a:lstStyle/>
          <a:p>
            <a:fld id="{2D7070E1-9A54-41C6-BC79-0B00EAA07A68}" type="datetime1">
              <a:rPr lang="en-US" smtClean="0"/>
              <a:t>6/14/2023</a:t>
            </a:fld>
            <a:endParaRPr lang="en-US" dirty="0"/>
          </a:p>
        </p:txBody>
      </p:sp>
      <p:sp>
        <p:nvSpPr>
          <p:cNvPr id="3" name="Footer Placeholder 2"/>
          <p:cNvSpPr>
            <a:spLocks noGrp="1"/>
          </p:cNvSpPr>
          <p:nvPr>
            <p:ph type="ftr" sz="quarter" idx="11"/>
          </p:nvPr>
        </p:nvSpPr>
        <p:spPr/>
        <p:txBody>
          <a:bodyPr/>
          <a:lstStyle/>
          <a:p>
            <a:r>
              <a:rPr lang="en-US"/>
              <a:t>MAMI Orientation for Uganda</a:t>
            </a:r>
            <a:endParaRPr lang="en-US" dirty="0"/>
          </a:p>
        </p:txBody>
      </p:sp>
      <p:sp>
        <p:nvSpPr>
          <p:cNvPr id="4" name="Slide Number Placeholder 3"/>
          <p:cNvSpPr>
            <a:spLocks noGrp="1"/>
          </p:cNvSpPr>
          <p:nvPr>
            <p:ph type="sldNum" sz="quarter" idx="12"/>
          </p:nvPr>
        </p:nvSpPr>
        <p:spPr/>
        <p:txBody>
          <a:bodyPr/>
          <a:lstStyle/>
          <a:p>
            <a:fld id="{6269C16A-F1A3-204E-B629-27D5C172EE1D}" type="slidenum">
              <a:rPr lang="en-US" smtClean="0"/>
              <a:t>21</a:t>
            </a:fld>
            <a:endParaRPr lang="en-US" dirty="0"/>
          </a:p>
        </p:txBody>
      </p:sp>
    </p:spTree>
    <p:custDataLst>
      <p:tags r:id="rId1"/>
    </p:custDataLst>
    <p:extLst>
      <p:ext uri="{BB962C8B-B14F-4D97-AF65-F5344CB8AC3E}">
        <p14:creationId xmlns:p14="http://schemas.microsoft.com/office/powerpoint/2010/main" val="2160390158"/>
      </p:ext>
    </p:extLst>
  </p:cSld>
  <p:clrMapOvr>
    <a:masterClrMapping/>
  </p:clrMapOvr>
  <mc:AlternateContent xmlns:mc="http://schemas.openxmlformats.org/markup-compatibility/2006" xmlns:p14="http://schemas.microsoft.com/office/powerpoint/2010/main">
    <mc:Choice Requires="p14">
      <p:transition spd="slow" p14:dur="2000" advTm="94479"/>
    </mc:Choice>
    <mc:Fallback xmlns="">
      <p:transition spd="slow" advTm="9447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0008-A45B-4139-BC11-EC3B68A2D561}"/>
              </a:ext>
            </a:extLst>
          </p:cNvPr>
          <p:cNvSpPr>
            <a:spLocks noGrp="1"/>
          </p:cNvSpPr>
          <p:nvPr>
            <p:ph type="title"/>
          </p:nvPr>
        </p:nvSpPr>
        <p:spPr>
          <a:xfrm>
            <a:off x="567050" y="272557"/>
            <a:ext cx="8294080" cy="799966"/>
          </a:xfrm>
        </p:spPr>
        <p:txBody>
          <a:bodyPr>
            <a:normAutofit/>
          </a:bodyPr>
          <a:lstStyle/>
          <a:p>
            <a:r>
              <a:rPr lang="en-GB" sz="3600" b="0" dirty="0">
                <a:latin typeface="Calibri Light" panose="020F0302020204030204" pitchFamily="34" charset="0"/>
                <a:cs typeface="Calibri Light" panose="020F0302020204030204" pitchFamily="34" charset="0"/>
              </a:rPr>
              <a:t>Community Programme Experiences</a:t>
            </a:r>
          </a:p>
        </p:txBody>
      </p:sp>
      <p:sp>
        <p:nvSpPr>
          <p:cNvPr id="4" name="Footer Placeholder 3">
            <a:extLst>
              <a:ext uri="{FF2B5EF4-FFF2-40B4-BE49-F238E27FC236}">
                <a16:creationId xmlns:a16="http://schemas.microsoft.com/office/drawing/2014/main" id="{93B83079-5B8B-4C89-99B3-C0E2EACE6CA8}"/>
              </a:ext>
            </a:extLst>
          </p:cNvPr>
          <p:cNvSpPr>
            <a:spLocks noGrp="1"/>
          </p:cNvSpPr>
          <p:nvPr>
            <p:ph type="ftr" sz="quarter" idx="11"/>
          </p:nvPr>
        </p:nvSpPr>
        <p:spPr/>
        <p:txBody>
          <a:bodyPr/>
          <a:lstStyle/>
          <a:p>
            <a:r>
              <a:rPr lang="en-US"/>
              <a:t>MAMI Orientation for Uganda</a:t>
            </a:r>
            <a:endParaRPr lang="en-US" dirty="0"/>
          </a:p>
        </p:txBody>
      </p:sp>
      <p:sp>
        <p:nvSpPr>
          <p:cNvPr id="5" name="Slide Number Placeholder 4">
            <a:extLst>
              <a:ext uri="{FF2B5EF4-FFF2-40B4-BE49-F238E27FC236}">
                <a16:creationId xmlns:a16="http://schemas.microsoft.com/office/drawing/2014/main" id="{32EB0564-38FC-481F-A1E8-D32315C169BF}"/>
              </a:ext>
            </a:extLst>
          </p:cNvPr>
          <p:cNvSpPr>
            <a:spLocks noGrp="1"/>
          </p:cNvSpPr>
          <p:nvPr>
            <p:ph type="sldNum" sz="quarter" idx="12"/>
          </p:nvPr>
        </p:nvSpPr>
        <p:spPr/>
        <p:txBody>
          <a:bodyPr/>
          <a:lstStyle/>
          <a:p>
            <a:fld id="{C3FDE51E-0052-334C-A4B2-C567FE9F326F}" type="slidenum">
              <a:rPr lang="en-US" smtClean="0"/>
              <a:pPr/>
              <a:t>22</a:t>
            </a:fld>
            <a:endParaRPr lang="en-US"/>
          </a:p>
        </p:txBody>
      </p:sp>
      <p:pic>
        <p:nvPicPr>
          <p:cNvPr id="13" name="Picture 12">
            <a:hlinkClick r:id="rId3"/>
            <a:extLst>
              <a:ext uri="{FF2B5EF4-FFF2-40B4-BE49-F238E27FC236}">
                <a16:creationId xmlns:a16="http://schemas.microsoft.com/office/drawing/2014/main" id="{81B288BC-F2D8-46F9-9D66-941D541D66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20125" y="1421027"/>
            <a:ext cx="8951751" cy="4024197"/>
          </a:xfrm>
          <a:prstGeom prst="rect">
            <a:avLst/>
          </a:prstGeom>
        </p:spPr>
      </p:pic>
      <p:sp>
        <p:nvSpPr>
          <p:cNvPr id="9" name="TextBox 8">
            <a:extLst>
              <a:ext uri="{FF2B5EF4-FFF2-40B4-BE49-F238E27FC236}">
                <a16:creationId xmlns:a16="http://schemas.microsoft.com/office/drawing/2014/main" id="{8B26EC21-B70F-4666-9940-A7BF6946C1D3}"/>
              </a:ext>
            </a:extLst>
          </p:cNvPr>
          <p:cNvSpPr txBox="1"/>
          <p:nvPr/>
        </p:nvSpPr>
        <p:spPr>
          <a:xfrm>
            <a:off x="3622783" y="5609062"/>
            <a:ext cx="6120680" cy="369332"/>
          </a:xfrm>
          <a:prstGeom prst="rect">
            <a:avLst/>
          </a:prstGeom>
          <a:noFill/>
        </p:spPr>
        <p:txBody>
          <a:bodyPr wrap="square">
            <a:spAutoFit/>
          </a:bodyPr>
          <a:lstStyle/>
          <a:p>
            <a:r>
              <a:rPr lang="en-GB" dirty="0">
                <a:hlinkClick r:id="rId5"/>
              </a:rPr>
              <a:t>https://www.youtube.com/watch?v=Lyk60Yxm-xI</a:t>
            </a:r>
            <a:endParaRPr lang="en-GB" dirty="0"/>
          </a:p>
        </p:txBody>
      </p:sp>
      <p:pic>
        <p:nvPicPr>
          <p:cNvPr id="10" name="Picture 2" descr="video Icon - Free Icon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07081" y="173762"/>
            <a:ext cx="1063681" cy="106368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7510EB14-9F65-4CE5-A183-163488B91AC1}" type="datetime1">
              <a:rPr lang="en-US" smtClean="0"/>
              <a:t>6/14/2023</a:t>
            </a:fld>
            <a:endParaRPr lang="en-US" dirty="0"/>
          </a:p>
        </p:txBody>
      </p:sp>
    </p:spTree>
    <p:extLst>
      <p:ext uri="{BB962C8B-B14F-4D97-AF65-F5344CB8AC3E}">
        <p14:creationId xmlns:p14="http://schemas.microsoft.com/office/powerpoint/2010/main" val="357658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C51D0-D655-4AEE-B803-858A9386464E}"/>
              </a:ext>
            </a:extLst>
          </p:cNvPr>
          <p:cNvSpPr>
            <a:spLocks noGrp="1"/>
          </p:cNvSpPr>
          <p:nvPr>
            <p:ph type="title"/>
          </p:nvPr>
        </p:nvSpPr>
        <p:spPr>
          <a:xfrm>
            <a:off x="836164" y="98388"/>
            <a:ext cx="10515600" cy="833717"/>
          </a:xfrm>
        </p:spPr>
        <p:txBody>
          <a:bodyPr/>
          <a:lstStyle/>
          <a:p>
            <a:r>
              <a:rPr lang="en-GB" dirty="0"/>
              <a:t>Schedule</a:t>
            </a:r>
          </a:p>
        </p:txBody>
      </p:sp>
      <p:sp>
        <p:nvSpPr>
          <p:cNvPr id="5" name="Rectangle 4">
            <a:extLst>
              <a:ext uri="{FF2B5EF4-FFF2-40B4-BE49-F238E27FC236}">
                <a16:creationId xmlns:a16="http://schemas.microsoft.com/office/drawing/2014/main" id="{A18E2F5E-6F0C-754D-AFB5-65ABAAAFB2BD}"/>
              </a:ext>
            </a:extLst>
          </p:cNvPr>
          <p:cNvSpPr/>
          <p:nvPr/>
        </p:nvSpPr>
        <p:spPr>
          <a:xfrm>
            <a:off x="4308041" y="5024725"/>
            <a:ext cx="4087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Advice | Guidance | Expertise | Learning</a:t>
            </a:r>
          </a:p>
        </p:txBody>
      </p:sp>
      <p:pic>
        <p:nvPicPr>
          <p:cNvPr id="11" name="Picture 10">
            <a:extLst>
              <a:ext uri="{FF2B5EF4-FFF2-40B4-BE49-F238E27FC236}">
                <a16:creationId xmlns:a16="http://schemas.microsoft.com/office/drawing/2014/main" id="{CF736BB9-DF8A-1C4C-96BA-DA6CAFB7F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73" y="5806284"/>
            <a:ext cx="1873812" cy="703863"/>
          </a:xfrm>
          <a:prstGeom prst="rect">
            <a:avLst/>
          </a:prstGeom>
        </p:spPr>
      </p:pic>
      <p:pic>
        <p:nvPicPr>
          <p:cNvPr id="12" name="Picture 6">
            <a:extLst>
              <a:ext uri="{FF2B5EF4-FFF2-40B4-BE49-F238E27FC236}">
                <a16:creationId xmlns:a16="http://schemas.microsoft.com/office/drawing/2014/main" id="{0C00587A-CE82-0043-AEE8-2DF5E5004B31}"/>
              </a:ext>
            </a:extLst>
          </p:cNvPr>
          <p:cNvPicPr>
            <a:picLocks noChangeAspect="1"/>
          </p:cNvPicPr>
          <p:nvPr/>
        </p:nvPicPr>
        <p:blipFill>
          <a:blip r:embed="rId3"/>
          <a:stretch>
            <a:fillRect/>
          </a:stretch>
        </p:blipFill>
        <p:spPr>
          <a:xfrm>
            <a:off x="2917314" y="5937481"/>
            <a:ext cx="1843174" cy="441468"/>
          </a:xfrm>
          <a:prstGeom prst="rect">
            <a:avLst/>
          </a:prstGeom>
        </p:spPr>
      </p:pic>
      <p:pic>
        <p:nvPicPr>
          <p:cNvPr id="13" name="Picture 9">
            <a:extLst>
              <a:ext uri="{FF2B5EF4-FFF2-40B4-BE49-F238E27FC236}">
                <a16:creationId xmlns:a16="http://schemas.microsoft.com/office/drawing/2014/main" id="{06EC9AB1-C57C-D54B-B4A3-E3CDCAFE5846}"/>
              </a:ext>
            </a:extLst>
          </p:cNvPr>
          <p:cNvPicPr>
            <a:picLocks noChangeAspect="1"/>
          </p:cNvPicPr>
          <p:nvPr/>
        </p:nvPicPr>
        <p:blipFill>
          <a:blip r:embed="rId4"/>
          <a:stretch>
            <a:fillRect/>
          </a:stretch>
        </p:blipFill>
        <p:spPr>
          <a:xfrm>
            <a:off x="10612866" y="5606665"/>
            <a:ext cx="993304" cy="993302"/>
          </a:xfrm>
          <a:prstGeom prst="rect">
            <a:avLst/>
          </a:prstGeom>
        </p:spPr>
      </p:pic>
      <p:pic>
        <p:nvPicPr>
          <p:cNvPr id="14" name="Picture 13" descr="Ein Bild, das ClipArt enthält.&#10;&#10;Mit hoher Zuverlässigkeit generierte Beschreibung">
            <a:extLst>
              <a:ext uri="{FF2B5EF4-FFF2-40B4-BE49-F238E27FC236}">
                <a16:creationId xmlns:a16="http://schemas.microsoft.com/office/drawing/2014/main" id="{BA5C8BA6-FD30-BA41-BCA0-B7E9CA926101}"/>
              </a:ext>
            </a:extLst>
          </p:cNvPr>
          <p:cNvPicPr>
            <a:picLocks noChangeAspect="1"/>
          </p:cNvPicPr>
          <p:nvPr/>
        </p:nvPicPr>
        <p:blipFill>
          <a:blip r:embed="rId5"/>
          <a:stretch>
            <a:fillRect/>
          </a:stretch>
        </p:blipFill>
        <p:spPr>
          <a:xfrm>
            <a:off x="5119900" y="5873428"/>
            <a:ext cx="2546214" cy="662202"/>
          </a:xfrm>
          <a:prstGeom prst="rect">
            <a:avLst/>
          </a:prstGeom>
        </p:spPr>
      </p:pic>
      <p:pic>
        <p:nvPicPr>
          <p:cNvPr id="15" name="Picture 13">
            <a:extLst>
              <a:ext uri="{FF2B5EF4-FFF2-40B4-BE49-F238E27FC236}">
                <a16:creationId xmlns:a16="http://schemas.microsoft.com/office/drawing/2014/main" id="{61B85140-AF5B-C243-9265-118F07B455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84938" y="5663893"/>
            <a:ext cx="1510327" cy="915350"/>
          </a:xfrm>
          <a:prstGeom prst="rect">
            <a:avLst/>
          </a:prstGeom>
        </p:spPr>
      </p:pic>
      <p:graphicFrame>
        <p:nvGraphicFramePr>
          <p:cNvPr id="10" name="Table 9"/>
          <p:cNvGraphicFramePr>
            <a:graphicFrameLocks noGrp="1"/>
          </p:cNvGraphicFramePr>
          <p:nvPr/>
        </p:nvGraphicFramePr>
        <p:xfrm>
          <a:off x="836164" y="1087191"/>
          <a:ext cx="10509962" cy="4321627"/>
        </p:xfrm>
        <a:graphic>
          <a:graphicData uri="http://schemas.openxmlformats.org/drawingml/2006/table">
            <a:tbl>
              <a:tblPr firstRow="1" bandRow="1">
                <a:tableStyleId>{2A488322-F2BA-4B5B-9748-0D474271808F}</a:tableStyleId>
              </a:tblPr>
              <a:tblGrid>
                <a:gridCol w="1900718">
                  <a:extLst>
                    <a:ext uri="{9D8B030D-6E8A-4147-A177-3AD203B41FA5}">
                      <a16:colId xmlns:a16="http://schemas.microsoft.com/office/drawing/2014/main" val="3819581963"/>
                    </a:ext>
                  </a:extLst>
                </a:gridCol>
                <a:gridCol w="4314646">
                  <a:extLst>
                    <a:ext uri="{9D8B030D-6E8A-4147-A177-3AD203B41FA5}">
                      <a16:colId xmlns:a16="http://schemas.microsoft.com/office/drawing/2014/main" val="4022909376"/>
                    </a:ext>
                  </a:extLst>
                </a:gridCol>
                <a:gridCol w="4294598">
                  <a:extLst>
                    <a:ext uri="{9D8B030D-6E8A-4147-A177-3AD203B41FA5}">
                      <a16:colId xmlns:a16="http://schemas.microsoft.com/office/drawing/2014/main" val="382871445"/>
                    </a:ext>
                  </a:extLst>
                </a:gridCol>
              </a:tblGrid>
              <a:tr h="367907">
                <a:tc>
                  <a:txBody>
                    <a:bodyPr/>
                    <a:lstStyle/>
                    <a:p>
                      <a:r>
                        <a:rPr lang="en-US" dirty="0"/>
                        <a:t>Time</a:t>
                      </a:r>
                    </a:p>
                  </a:txBody>
                  <a:tcPr/>
                </a:tc>
                <a:tc>
                  <a:txBody>
                    <a:bodyPr/>
                    <a:lstStyle/>
                    <a:p>
                      <a:r>
                        <a:rPr lang="en-US" dirty="0"/>
                        <a:t>Activity</a:t>
                      </a:r>
                    </a:p>
                  </a:txBody>
                  <a:tcPr/>
                </a:tc>
                <a:tc>
                  <a:txBody>
                    <a:bodyPr/>
                    <a:lstStyle/>
                    <a:p>
                      <a:r>
                        <a:rPr lang="en-US" dirty="0"/>
                        <a:t>Responsible</a:t>
                      </a:r>
                      <a:r>
                        <a:rPr lang="en-US" baseline="0" dirty="0"/>
                        <a:t> person</a:t>
                      </a:r>
                      <a:endParaRPr lang="en-US" dirty="0"/>
                    </a:p>
                  </a:txBody>
                  <a:tcPr/>
                </a:tc>
                <a:extLst>
                  <a:ext uri="{0D108BD9-81ED-4DB2-BD59-A6C34878D82A}">
                    <a16:rowId xmlns:a16="http://schemas.microsoft.com/office/drawing/2014/main" val="4077803281"/>
                  </a:ext>
                </a:extLst>
              </a:tr>
              <a:tr h="370392">
                <a:tc>
                  <a:txBody>
                    <a:bodyPr/>
                    <a:lstStyle/>
                    <a:p>
                      <a:r>
                        <a:rPr lang="en-US" dirty="0"/>
                        <a:t>7:30 – 8:30am</a:t>
                      </a:r>
                    </a:p>
                  </a:txBody>
                  <a:tcPr/>
                </a:tc>
                <a:tc>
                  <a:txBody>
                    <a:bodyPr/>
                    <a:lstStyle/>
                    <a:p>
                      <a:r>
                        <a:rPr lang="en-US" dirty="0"/>
                        <a:t>Arrival, registration and</a:t>
                      </a:r>
                      <a:r>
                        <a:rPr lang="en-US" baseline="0" dirty="0"/>
                        <a:t> breakfast</a:t>
                      </a:r>
                      <a:endParaRPr lang="en-US" dirty="0"/>
                    </a:p>
                  </a:txBody>
                  <a:tcPr/>
                </a:tc>
                <a:tc>
                  <a:txBody>
                    <a:bodyPr/>
                    <a:lstStyle/>
                    <a:p>
                      <a:endParaRPr lang="en-US" dirty="0"/>
                    </a:p>
                  </a:txBody>
                  <a:tcPr/>
                </a:tc>
                <a:extLst>
                  <a:ext uri="{0D108BD9-81ED-4DB2-BD59-A6C34878D82A}">
                    <a16:rowId xmlns:a16="http://schemas.microsoft.com/office/drawing/2014/main" val="2407938286"/>
                  </a:ext>
                </a:extLst>
              </a:tr>
              <a:tr h="370392">
                <a:tc>
                  <a:txBody>
                    <a:bodyPr/>
                    <a:lstStyle/>
                    <a:p>
                      <a:r>
                        <a:rPr lang="en-US" dirty="0"/>
                        <a:t>8:30 – 8:40am</a:t>
                      </a:r>
                    </a:p>
                  </a:txBody>
                  <a:tcPr/>
                </a:tc>
                <a:tc>
                  <a:txBody>
                    <a:bodyPr/>
                    <a:lstStyle/>
                    <a:p>
                      <a:r>
                        <a:rPr lang="en-US" dirty="0"/>
                        <a:t>Participant Introduction</a:t>
                      </a:r>
                    </a:p>
                  </a:txBody>
                  <a:tcPr/>
                </a:tc>
                <a:tc>
                  <a:txBody>
                    <a:bodyPr/>
                    <a:lstStyle/>
                    <a:p>
                      <a:r>
                        <a:rPr lang="en-US" dirty="0"/>
                        <a:t>Nutrition Coordinator</a:t>
                      </a:r>
                    </a:p>
                  </a:txBody>
                  <a:tcPr/>
                </a:tc>
                <a:extLst>
                  <a:ext uri="{0D108BD9-81ED-4DB2-BD59-A6C34878D82A}">
                    <a16:rowId xmlns:a16="http://schemas.microsoft.com/office/drawing/2014/main" val="1993719109"/>
                  </a:ext>
                </a:extLst>
              </a:tr>
              <a:tr h="593018">
                <a:tc>
                  <a:txBody>
                    <a:bodyPr/>
                    <a:lstStyle/>
                    <a:p>
                      <a:r>
                        <a:rPr lang="en-US" dirty="0"/>
                        <a:t>8:40 – 9:10am</a:t>
                      </a:r>
                    </a:p>
                  </a:txBody>
                  <a:tcPr/>
                </a:tc>
                <a:tc>
                  <a:txBody>
                    <a:bodyPr/>
                    <a:lstStyle/>
                    <a:p>
                      <a:r>
                        <a:rPr lang="en-US" dirty="0"/>
                        <a:t>Openin</a:t>
                      </a:r>
                      <a:r>
                        <a:rPr lang="en-US" baseline="0" dirty="0"/>
                        <a:t>g remarks</a:t>
                      </a:r>
                      <a:endParaRPr lang="en-US" dirty="0"/>
                    </a:p>
                  </a:txBody>
                  <a:tcPr/>
                </a:tc>
                <a:tc>
                  <a:txBody>
                    <a:bodyPr/>
                    <a:lstStyle/>
                    <a:p>
                      <a:r>
                        <a:rPr lang="en-US" dirty="0"/>
                        <a:t>Nutrition Coordinator</a:t>
                      </a:r>
                    </a:p>
                    <a:p>
                      <a:r>
                        <a:rPr lang="en-US" dirty="0"/>
                        <a:t>Assistant</a:t>
                      </a:r>
                      <a:r>
                        <a:rPr lang="en-US" baseline="0" dirty="0"/>
                        <a:t> Commissioner Nutrition Division</a:t>
                      </a:r>
                      <a:endParaRPr lang="en-US" dirty="0"/>
                    </a:p>
                  </a:txBody>
                  <a:tcPr/>
                </a:tc>
                <a:extLst>
                  <a:ext uri="{0D108BD9-81ED-4DB2-BD59-A6C34878D82A}">
                    <a16:rowId xmlns:a16="http://schemas.microsoft.com/office/drawing/2014/main" val="3569817605"/>
                  </a:ext>
                </a:extLst>
              </a:tr>
              <a:tr h="455840">
                <a:tc>
                  <a:txBody>
                    <a:bodyPr/>
                    <a:lstStyle/>
                    <a:p>
                      <a:r>
                        <a:rPr lang="en-US" dirty="0"/>
                        <a:t>9:10 – 9:40am</a:t>
                      </a:r>
                    </a:p>
                  </a:txBody>
                  <a:tcPr/>
                </a:tc>
                <a:tc>
                  <a:txBody>
                    <a:bodyPr/>
                    <a:lstStyle/>
                    <a:p>
                      <a:r>
                        <a:rPr lang="en-US" dirty="0"/>
                        <a:t>Presentation from</a:t>
                      </a:r>
                      <a:r>
                        <a:rPr lang="en-US" baseline="0" dirty="0"/>
                        <a:t> GNC on MAMI Approach</a:t>
                      </a:r>
                    </a:p>
                  </a:txBody>
                  <a:tcPr/>
                </a:tc>
                <a:tc>
                  <a:txBody>
                    <a:bodyPr/>
                    <a:lstStyle/>
                    <a:p>
                      <a:r>
                        <a:rPr lang="en-US" dirty="0"/>
                        <a:t>GNC</a:t>
                      </a:r>
                      <a:r>
                        <a:rPr lang="en-US" baseline="0" dirty="0"/>
                        <a:t> Technical Support Team MAMI Advisor</a:t>
                      </a:r>
                      <a:endParaRPr lang="en-US" dirty="0"/>
                    </a:p>
                  </a:txBody>
                  <a:tcPr/>
                </a:tc>
                <a:extLst>
                  <a:ext uri="{0D108BD9-81ED-4DB2-BD59-A6C34878D82A}">
                    <a16:rowId xmlns:a16="http://schemas.microsoft.com/office/drawing/2014/main" val="3465285607"/>
                  </a:ext>
                </a:extLst>
              </a:tr>
              <a:tr h="639307">
                <a:tc>
                  <a:txBody>
                    <a:bodyPr/>
                    <a:lstStyle/>
                    <a:p>
                      <a:r>
                        <a:rPr lang="en-US" dirty="0"/>
                        <a:t>9:40 –</a:t>
                      </a:r>
                      <a:r>
                        <a:rPr lang="en-US" baseline="0" dirty="0"/>
                        <a:t> 10:00am</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Presentation from AAH on MAMI Implementation in Uganda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Nutrition Coordinator</a:t>
                      </a:r>
                    </a:p>
                    <a:p>
                      <a:endParaRPr lang="en-US" dirty="0"/>
                    </a:p>
                  </a:txBody>
                  <a:tcPr/>
                </a:tc>
                <a:extLst>
                  <a:ext uri="{0D108BD9-81ED-4DB2-BD59-A6C34878D82A}">
                    <a16:rowId xmlns:a16="http://schemas.microsoft.com/office/drawing/2014/main" val="2666734368"/>
                  </a:ext>
                </a:extLst>
              </a:tr>
              <a:tr h="370392">
                <a:tc>
                  <a:txBody>
                    <a:bodyPr/>
                    <a:lstStyle/>
                    <a:p>
                      <a:r>
                        <a:rPr lang="en-US" dirty="0"/>
                        <a:t>10:00 – 10:30am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Q&amp;A</a:t>
                      </a:r>
                      <a:endParaRPr lang="en-US" dirty="0"/>
                    </a:p>
                  </a:txBody>
                  <a:tcPr/>
                </a:tc>
                <a:tc>
                  <a:txBody>
                    <a:bodyPr/>
                    <a:lstStyle/>
                    <a:p>
                      <a:endParaRPr lang="en-US" dirty="0"/>
                    </a:p>
                  </a:txBody>
                  <a:tcPr/>
                </a:tc>
                <a:extLst>
                  <a:ext uri="{0D108BD9-81ED-4DB2-BD59-A6C34878D82A}">
                    <a16:rowId xmlns:a16="http://schemas.microsoft.com/office/drawing/2014/main" val="610096814"/>
                  </a:ext>
                </a:extLst>
              </a:tr>
              <a:tr h="370392">
                <a:tc>
                  <a:txBody>
                    <a:bodyPr/>
                    <a:lstStyle/>
                    <a:p>
                      <a:r>
                        <a:rPr lang="en-US" dirty="0"/>
                        <a:t>10:30</a:t>
                      </a:r>
                      <a:r>
                        <a:rPr lang="en-US" baseline="0" dirty="0"/>
                        <a:t> – 10:45am</a:t>
                      </a:r>
                      <a:endParaRPr lang="en-US" dirty="0"/>
                    </a:p>
                  </a:txBody>
                  <a:tcPr/>
                </a:tc>
                <a:tc>
                  <a:txBody>
                    <a:bodyPr/>
                    <a:lstStyle/>
                    <a:p>
                      <a:r>
                        <a:rPr lang="en-US" dirty="0"/>
                        <a:t>Tea Break</a:t>
                      </a:r>
                    </a:p>
                  </a:txBody>
                  <a:tcPr/>
                </a:tc>
                <a:tc>
                  <a:txBody>
                    <a:bodyPr/>
                    <a:lstStyle/>
                    <a:p>
                      <a:endParaRPr lang="en-US" dirty="0"/>
                    </a:p>
                  </a:txBody>
                  <a:tcPr/>
                </a:tc>
                <a:extLst>
                  <a:ext uri="{0D108BD9-81ED-4DB2-BD59-A6C34878D82A}">
                    <a16:rowId xmlns:a16="http://schemas.microsoft.com/office/drawing/2014/main" val="2889448999"/>
                  </a:ext>
                </a:extLst>
              </a:tr>
              <a:tr h="370392">
                <a:tc>
                  <a:txBody>
                    <a:bodyPr/>
                    <a:lstStyle/>
                    <a:p>
                      <a:r>
                        <a:rPr lang="en-US" dirty="0"/>
                        <a:t>10:45</a:t>
                      </a:r>
                      <a:r>
                        <a:rPr lang="en-US" baseline="0" dirty="0"/>
                        <a:t> – 11:20am</a:t>
                      </a:r>
                      <a:endParaRPr lang="en-US" dirty="0"/>
                    </a:p>
                  </a:txBody>
                  <a:tcPr/>
                </a:tc>
                <a:tc>
                  <a:txBody>
                    <a:bodyPr/>
                    <a:lstStyle/>
                    <a:p>
                      <a:r>
                        <a:rPr lang="en-US" dirty="0"/>
                        <a:t>Discussions</a:t>
                      </a:r>
                    </a:p>
                  </a:txBody>
                  <a:tcPr/>
                </a:tc>
                <a:tc>
                  <a:txBody>
                    <a:bodyPr/>
                    <a:lstStyle/>
                    <a:p>
                      <a:r>
                        <a:rPr lang="en-US" dirty="0"/>
                        <a:t>Nutrition</a:t>
                      </a:r>
                      <a:r>
                        <a:rPr lang="en-US" baseline="0" dirty="0"/>
                        <a:t> Coordinator</a:t>
                      </a:r>
                      <a:endParaRPr lang="en-US" dirty="0"/>
                    </a:p>
                  </a:txBody>
                  <a:tcPr/>
                </a:tc>
                <a:extLst>
                  <a:ext uri="{0D108BD9-81ED-4DB2-BD59-A6C34878D82A}">
                    <a16:rowId xmlns:a16="http://schemas.microsoft.com/office/drawing/2014/main" val="810053473"/>
                  </a:ext>
                </a:extLst>
              </a:tr>
              <a:tr h="359624">
                <a:tc>
                  <a:txBody>
                    <a:bodyPr/>
                    <a:lstStyle/>
                    <a:p>
                      <a:r>
                        <a:rPr lang="en-US" dirty="0"/>
                        <a:t>11:20 – 11:30am</a:t>
                      </a:r>
                    </a:p>
                  </a:txBody>
                  <a:tcPr/>
                </a:tc>
                <a:tc>
                  <a:txBody>
                    <a:bodyPr/>
                    <a:lstStyle/>
                    <a:p>
                      <a:r>
                        <a:rPr lang="en-US" dirty="0"/>
                        <a:t>Closing Remarks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Assistant</a:t>
                      </a:r>
                      <a:r>
                        <a:rPr lang="en-US" baseline="0" dirty="0"/>
                        <a:t> Commissioner Nutrition Division</a:t>
                      </a:r>
                      <a:endParaRPr lang="en-US" dirty="0"/>
                    </a:p>
                  </a:txBody>
                  <a:tcPr/>
                </a:tc>
                <a:extLst>
                  <a:ext uri="{0D108BD9-81ED-4DB2-BD59-A6C34878D82A}">
                    <a16:rowId xmlns:a16="http://schemas.microsoft.com/office/drawing/2014/main" val="1589493400"/>
                  </a:ext>
                </a:extLst>
              </a:tr>
            </a:tbl>
          </a:graphicData>
        </a:graphic>
      </p:graphicFrame>
    </p:spTree>
    <p:extLst>
      <p:ext uri="{BB962C8B-B14F-4D97-AF65-F5344CB8AC3E}">
        <p14:creationId xmlns:p14="http://schemas.microsoft.com/office/powerpoint/2010/main" val="397670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C51D0-D655-4AEE-B803-858A9386464E}"/>
              </a:ext>
            </a:extLst>
          </p:cNvPr>
          <p:cNvSpPr>
            <a:spLocks noGrp="1"/>
          </p:cNvSpPr>
          <p:nvPr>
            <p:ph type="title"/>
          </p:nvPr>
        </p:nvSpPr>
        <p:spPr>
          <a:xfrm>
            <a:off x="836164" y="98388"/>
            <a:ext cx="10515600" cy="833717"/>
          </a:xfrm>
        </p:spPr>
        <p:txBody>
          <a:bodyPr/>
          <a:lstStyle/>
          <a:p>
            <a:r>
              <a:rPr lang="en-GB" dirty="0"/>
              <a:t>Objectives</a:t>
            </a:r>
          </a:p>
        </p:txBody>
      </p:sp>
      <p:sp>
        <p:nvSpPr>
          <p:cNvPr id="5" name="Rectangle 4">
            <a:extLst>
              <a:ext uri="{FF2B5EF4-FFF2-40B4-BE49-F238E27FC236}">
                <a16:creationId xmlns:a16="http://schemas.microsoft.com/office/drawing/2014/main" id="{A18E2F5E-6F0C-754D-AFB5-65ABAAAFB2BD}"/>
              </a:ext>
            </a:extLst>
          </p:cNvPr>
          <p:cNvSpPr/>
          <p:nvPr/>
        </p:nvSpPr>
        <p:spPr>
          <a:xfrm>
            <a:off x="4308041" y="5024725"/>
            <a:ext cx="4087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Advice | Guidance | Expertise | Learning</a:t>
            </a:r>
          </a:p>
        </p:txBody>
      </p:sp>
      <p:pic>
        <p:nvPicPr>
          <p:cNvPr id="11" name="Picture 10">
            <a:extLst>
              <a:ext uri="{FF2B5EF4-FFF2-40B4-BE49-F238E27FC236}">
                <a16:creationId xmlns:a16="http://schemas.microsoft.com/office/drawing/2014/main" id="{CF736BB9-DF8A-1C4C-96BA-DA6CAFB7F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73" y="5806284"/>
            <a:ext cx="1873812" cy="703863"/>
          </a:xfrm>
          <a:prstGeom prst="rect">
            <a:avLst/>
          </a:prstGeom>
        </p:spPr>
      </p:pic>
      <p:pic>
        <p:nvPicPr>
          <p:cNvPr id="12" name="Picture 6">
            <a:extLst>
              <a:ext uri="{FF2B5EF4-FFF2-40B4-BE49-F238E27FC236}">
                <a16:creationId xmlns:a16="http://schemas.microsoft.com/office/drawing/2014/main" id="{0C00587A-CE82-0043-AEE8-2DF5E5004B31}"/>
              </a:ext>
            </a:extLst>
          </p:cNvPr>
          <p:cNvPicPr>
            <a:picLocks noChangeAspect="1"/>
          </p:cNvPicPr>
          <p:nvPr/>
        </p:nvPicPr>
        <p:blipFill>
          <a:blip r:embed="rId3"/>
          <a:stretch>
            <a:fillRect/>
          </a:stretch>
        </p:blipFill>
        <p:spPr>
          <a:xfrm>
            <a:off x="2917314" y="5937481"/>
            <a:ext cx="1843174" cy="441468"/>
          </a:xfrm>
          <a:prstGeom prst="rect">
            <a:avLst/>
          </a:prstGeom>
        </p:spPr>
      </p:pic>
      <p:pic>
        <p:nvPicPr>
          <p:cNvPr id="13" name="Picture 9">
            <a:extLst>
              <a:ext uri="{FF2B5EF4-FFF2-40B4-BE49-F238E27FC236}">
                <a16:creationId xmlns:a16="http://schemas.microsoft.com/office/drawing/2014/main" id="{06EC9AB1-C57C-D54B-B4A3-E3CDCAFE5846}"/>
              </a:ext>
            </a:extLst>
          </p:cNvPr>
          <p:cNvPicPr>
            <a:picLocks noChangeAspect="1"/>
          </p:cNvPicPr>
          <p:nvPr/>
        </p:nvPicPr>
        <p:blipFill>
          <a:blip r:embed="rId4"/>
          <a:stretch>
            <a:fillRect/>
          </a:stretch>
        </p:blipFill>
        <p:spPr>
          <a:xfrm>
            <a:off x="10612866" y="5606665"/>
            <a:ext cx="993304" cy="993302"/>
          </a:xfrm>
          <a:prstGeom prst="rect">
            <a:avLst/>
          </a:prstGeom>
        </p:spPr>
      </p:pic>
      <p:pic>
        <p:nvPicPr>
          <p:cNvPr id="14" name="Picture 13" descr="Ein Bild, das ClipArt enthält.&#10;&#10;Mit hoher Zuverlässigkeit generierte Beschreibung">
            <a:extLst>
              <a:ext uri="{FF2B5EF4-FFF2-40B4-BE49-F238E27FC236}">
                <a16:creationId xmlns:a16="http://schemas.microsoft.com/office/drawing/2014/main" id="{BA5C8BA6-FD30-BA41-BCA0-B7E9CA926101}"/>
              </a:ext>
            </a:extLst>
          </p:cNvPr>
          <p:cNvPicPr>
            <a:picLocks noChangeAspect="1"/>
          </p:cNvPicPr>
          <p:nvPr/>
        </p:nvPicPr>
        <p:blipFill>
          <a:blip r:embed="rId5"/>
          <a:stretch>
            <a:fillRect/>
          </a:stretch>
        </p:blipFill>
        <p:spPr>
          <a:xfrm>
            <a:off x="5119900" y="5873428"/>
            <a:ext cx="2546214" cy="662202"/>
          </a:xfrm>
          <a:prstGeom prst="rect">
            <a:avLst/>
          </a:prstGeom>
        </p:spPr>
      </p:pic>
      <p:pic>
        <p:nvPicPr>
          <p:cNvPr id="15" name="Picture 13">
            <a:extLst>
              <a:ext uri="{FF2B5EF4-FFF2-40B4-BE49-F238E27FC236}">
                <a16:creationId xmlns:a16="http://schemas.microsoft.com/office/drawing/2014/main" id="{61B85140-AF5B-C243-9265-118F07B455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84938" y="5663893"/>
            <a:ext cx="1510327" cy="915350"/>
          </a:xfrm>
          <a:prstGeom prst="rect">
            <a:avLst/>
          </a:prstGeom>
        </p:spPr>
      </p:pic>
      <p:sp>
        <p:nvSpPr>
          <p:cNvPr id="3" name="Rectangle 2"/>
          <p:cNvSpPr/>
          <p:nvPr/>
        </p:nvSpPr>
        <p:spPr>
          <a:xfrm>
            <a:off x="836164" y="1824253"/>
            <a:ext cx="10515600" cy="2308324"/>
          </a:xfrm>
          <a:prstGeom prst="rect">
            <a:avLst/>
          </a:prstGeom>
        </p:spPr>
        <p:txBody>
          <a:bodyPr wrap="square">
            <a:spAutoFit/>
          </a:bodyPr>
          <a:lstStyle/>
          <a:p>
            <a:pPr marL="514350" indent="-514350">
              <a:lnSpc>
                <a:spcPct val="200000"/>
              </a:lnSpc>
              <a:buFont typeface="+mj-lt"/>
              <a:buAutoNum type="arabicPeriod"/>
            </a:pPr>
            <a:r>
              <a:rPr lang="en-US" sz="2400" dirty="0">
                <a:solidFill>
                  <a:schemeClr val="bg1">
                    <a:lumMod val="10000"/>
                  </a:schemeClr>
                </a:solidFill>
              </a:rPr>
              <a:t>To provide background to national stakeholders on the MAMI Approach</a:t>
            </a:r>
          </a:p>
          <a:p>
            <a:pPr marL="514350" indent="-514350">
              <a:lnSpc>
                <a:spcPct val="200000"/>
              </a:lnSpc>
              <a:buFont typeface="+mj-lt"/>
              <a:buAutoNum type="arabicPeriod"/>
            </a:pPr>
            <a:r>
              <a:rPr lang="en-US" sz="2400" dirty="0">
                <a:solidFill>
                  <a:schemeClr val="bg1">
                    <a:lumMod val="10000"/>
                  </a:schemeClr>
                </a:solidFill>
              </a:rPr>
              <a:t>To inform participants on Action Against Hunger’s pilot of MAMI in Uganda</a:t>
            </a:r>
          </a:p>
          <a:p>
            <a:pPr marL="514350" indent="-514350">
              <a:lnSpc>
                <a:spcPct val="200000"/>
              </a:lnSpc>
              <a:buFont typeface="+mj-lt"/>
              <a:buAutoNum type="arabicPeriod"/>
            </a:pPr>
            <a:r>
              <a:rPr lang="en-US" sz="2400" dirty="0">
                <a:solidFill>
                  <a:schemeClr val="bg1">
                    <a:lumMod val="10000"/>
                  </a:schemeClr>
                </a:solidFill>
              </a:rPr>
              <a:t>To stimulate a dialogue around the MAMI approach in Uganda</a:t>
            </a:r>
          </a:p>
        </p:txBody>
      </p:sp>
    </p:spTree>
    <p:extLst>
      <p:ext uri="{BB962C8B-B14F-4D97-AF65-F5344CB8AC3E}">
        <p14:creationId xmlns:p14="http://schemas.microsoft.com/office/powerpoint/2010/main" val="368888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98436" y="1231901"/>
            <a:ext cx="4440276" cy="4793588"/>
          </a:xfrm>
          <a:prstGeom prst="rect">
            <a:avLst/>
          </a:prstGeom>
        </p:spPr>
      </p:pic>
      <p:sp>
        <p:nvSpPr>
          <p:cNvPr id="4" name="Footer Placeholder 3"/>
          <p:cNvSpPr>
            <a:spLocks noGrp="1"/>
          </p:cNvSpPr>
          <p:nvPr>
            <p:ph type="ftr" sz="quarter" idx="11"/>
          </p:nvPr>
        </p:nvSpPr>
        <p:spPr/>
        <p:txBody>
          <a:bodyPr/>
          <a:lstStyle/>
          <a:p>
            <a:pPr defTabSz="457200"/>
            <a:r>
              <a:rPr lang="en-US">
                <a:solidFill>
                  <a:srgbClr val="222221"/>
                </a:solidFill>
              </a:rPr>
              <a:t>MAMI Orientation for Uganda</a:t>
            </a:r>
            <a:endParaRPr lang="en-US" dirty="0">
              <a:solidFill>
                <a:srgbClr val="222221"/>
              </a:solidFill>
            </a:endParaRPr>
          </a:p>
        </p:txBody>
      </p:sp>
      <p:sp>
        <p:nvSpPr>
          <p:cNvPr id="5" name="Slide Number Placeholder 4"/>
          <p:cNvSpPr>
            <a:spLocks noGrp="1"/>
          </p:cNvSpPr>
          <p:nvPr>
            <p:ph type="sldNum" sz="quarter" idx="12"/>
          </p:nvPr>
        </p:nvSpPr>
        <p:spPr/>
        <p:txBody>
          <a:bodyPr/>
          <a:lstStyle/>
          <a:p>
            <a:pPr defTabSz="457200"/>
            <a:fld id="{C3FDE51E-0052-334C-A4B2-C567FE9F326F}" type="slidenum">
              <a:rPr lang="en-US">
                <a:solidFill>
                  <a:srgbClr val="222221"/>
                </a:solidFill>
              </a:rPr>
              <a:pPr defTabSz="457200"/>
              <a:t>5</a:t>
            </a:fld>
            <a:endParaRPr lang="en-US">
              <a:solidFill>
                <a:srgbClr val="222221"/>
              </a:solidFill>
            </a:endParaRPr>
          </a:p>
        </p:txBody>
      </p:sp>
      <p:sp>
        <p:nvSpPr>
          <p:cNvPr id="6" name="Text Placeholder 5"/>
          <p:cNvSpPr>
            <a:spLocks noGrp="1"/>
          </p:cNvSpPr>
          <p:nvPr>
            <p:ph type="body" sz="quarter" idx="13"/>
          </p:nvPr>
        </p:nvSpPr>
        <p:spPr>
          <a:xfrm>
            <a:off x="806893" y="2269171"/>
            <a:ext cx="5856106" cy="2719048"/>
          </a:xfrm>
        </p:spPr>
        <p:txBody>
          <a:bodyPr/>
          <a:lstStyle/>
          <a:p>
            <a:pPr algn="ctr"/>
            <a:r>
              <a:rPr lang="en-US" sz="4400" b="0" dirty="0">
                <a:solidFill>
                  <a:srgbClr val="FF0000"/>
                </a:solidFill>
                <a:latin typeface="Calibri Light" panose="020F0302020204030204" pitchFamily="34" charset="0"/>
                <a:cs typeface="Calibri Light" panose="020F0302020204030204" pitchFamily="34" charset="0"/>
              </a:rPr>
              <a:t>M</a:t>
            </a:r>
            <a:r>
              <a:rPr lang="en-US" sz="3600" b="0" dirty="0">
                <a:solidFill>
                  <a:schemeClr val="tx1"/>
                </a:solidFill>
                <a:latin typeface="Calibri Light" panose="020F0302020204030204" pitchFamily="34" charset="0"/>
                <a:cs typeface="Calibri Light" panose="020F0302020204030204" pitchFamily="34" charset="0"/>
              </a:rPr>
              <a:t>anagement of small &amp; nutritionally </a:t>
            </a:r>
            <a:r>
              <a:rPr lang="en-US" sz="4400" b="0" dirty="0">
                <a:solidFill>
                  <a:srgbClr val="FF0000"/>
                </a:solidFill>
                <a:latin typeface="Calibri Light" panose="020F0302020204030204" pitchFamily="34" charset="0"/>
                <a:cs typeface="Calibri Light" panose="020F0302020204030204" pitchFamily="34" charset="0"/>
              </a:rPr>
              <a:t>A</a:t>
            </a:r>
            <a:r>
              <a:rPr lang="en-US" sz="3600" b="0" dirty="0">
                <a:solidFill>
                  <a:schemeClr val="tx1"/>
                </a:solidFill>
                <a:latin typeface="Calibri Light" panose="020F0302020204030204" pitchFamily="34" charset="0"/>
                <a:cs typeface="Calibri Light" panose="020F0302020204030204" pitchFamily="34" charset="0"/>
              </a:rPr>
              <a:t>t-risk </a:t>
            </a:r>
            <a:r>
              <a:rPr lang="en-US" sz="4400" b="0" dirty="0">
                <a:solidFill>
                  <a:srgbClr val="FF0000"/>
                </a:solidFill>
                <a:latin typeface="Calibri Light" panose="020F0302020204030204" pitchFamily="34" charset="0"/>
                <a:cs typeface="Calibri Light" panose="020F0302020204030204" pitchFamily="34" charset="0"/>
              </a:rPr>
              <a:t>I</a:t>
            </a:r>
            <a:r>
              <a:rPr lang="en-US" sz="3600" b="0" dirty="0">
                <a:solidFill>
                  <a:schemeClr val="tx1"/>
                </a:solidFill>
                <a:latin typeface="Calibri Light" panose="020F0302020204030204" pitchFamily="34" charset="0"/>
                <a:cs typeface="Calibri Light" panose="020F0302020204030204" pitchFamily="34" charset="0"/>
              </a:rPr>
              <a:t>nfants under 6-months &amp; their </a:t>
            </a:r>
            <a:r>
              <a:rPr lang="en-US" sz="4400" b="0" dirty="0">
                <a:solidFill>
                  <a:srgbClr val="FF0000"/>
                </a:solidFill>
                <a:latin typeface="Calibri Light" panose="020F0302020204030204" pitchFamily="34" charset="0"/>
                <a:cs typeface="Calibri Light" panose="020F0302020204030204" pitchFamily="34" charset="0"/>
              </a:rPr>
              <a:t>M</a:t>
            </a:r>
            <a:r>
              <a:rPr lang="en-US" sz="3600" b="0" dirty="0">
                <a:solidFill>
                  <a:schemeClr val="tx1"/>
                </a:solidFill>
                <a:latin typeface="Calibri Light" panose="020F0302020204030204" pitchFamily="34" charset="0"/>
                <a:cs typeface="Calibri Light" panose="020F0302020204030204" pitchFamily="34" charset="0"/>
              </a:rPr>
              <a:t>others</a:t>
            </a:r>
          </a:p>
        </p:txBody>
      </p:sp>
      <p:sp>
        <p:nvSpPr>
          <p:cNvPr id="10" name="Title 1"/>
          <p:cNvSpPr txBox="1">
            <a:spLocks/>
          </p:cNvSpPr>
          <p:nvPr/>
        </p:nvSpPr>
        <p:spPr>
          <a:xfrm>
            <a:off x="476693" y="469900"/>
            <a:ext cx="10515600" cy="5619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latin typeface="Calibri Light" panose="020F0302020204030204"/>
              </a:rPr>
              <a:t>What is </a:t>
            </a:r>
            <a:r>
              <a:rPr kumimoji="0" lang="en-US" sz="3600" i="0" u="none" strike="noStrike" kern="1200" cap="none" spc="0" normalizeH="0" baseline="0" noProof="0" dirty="0">
                <a:ln>
                  <a:noFill/>
                </a:ln>
                <a:effectLst/>
                <a:uLnTx/>
                <a:uFillTx/>
                <a:latin typeface="Calibri Light" panose="020F0302020204030204"/>
              </a:rPr>
              <a:t>MAMI?</a:t>
            </a:r>
          </a:p>
        </p:txBody>
      </p:sp>
      <p:sp>
        <p:nvSpPr>
          <p:cNvPr id="2" name="Date Placeholder 1"/>
          <p:cNvSpPr>
            <a:spLocks noGrp="1"/>
          </p:cNvSpPr>
          <p:nvPr>
            <p:ph type="dt" sz="half" idx="10"/>
          </p:nvPr>
        </p:nvSpPr>
        <p:spPr/>
        <p:txBody>
          <a:bodyPr/>
          <a:lstStyle/>
          <a:p>
            <a:fld id="{D5AC9FBD-7331-4042-BC7B-0D568DAFA3F1}" type="datetime1">
              <a:rPr lang="en-US" smtClean="0"/>
              <a:t>6/14/2023</a:t>
            </a:fld>
            <a:endParaRPr lang="en-US" dirty="0"/>
          </a:p>
        </p:txBody>
      </p:sp>
    </p:spTree>
    <p:extLst>
      <p:ext uri="{BB962C8B-B14F-4D97-AF65-F5344CB8AC3E}">
        <p14:creationId xmlns:p14="http://schemas.microsoft.com/office/powerpoint/2010/main" val="112442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6179" y="371386"/>
            <a:ext cx="11043520" cy="506900"/>
          </a:xfrm>
        </p:spPr>
        <p:txBody>
          <a:bodyPr>
            <a:noAutofit/>
          </a:bodyPr>
          <a:lstStyle/>
          <a:p>
            <a:r>
              <a:rPr lang="en-US" sz="3600" b="0" dirty="0">
                <a:latin typeface="Calibri Light" panose="020F0302020204030204" pitchFamily="34" charset="0"/>
                <a:cs typeface="Calibri Light" panose="020F0302020204030204" pitchFamily="34" charset="0"/>
              </a:rPr>
              <a:t>Why is MAMI needed?</a:t>
            </a:r>
          </a:p>
        </p:txBody>
      </p:sp>
      <p:graphicFrame>
        <p:nvGraphicFramePr>
          <p:cNvPr id="13" name="Content Placeholder 12">
            <a:extLst>
              <a:ext uri="{FF2B5EF4-FFF2-40B4-BE49-F238E27FC236}">
                <a16:creationId xmlns:a16="http://schemas.microsoft.com/office/drawing/2014/main" id="{C3382625-D718-4FD2-8487-E5F99166704A}"/>
              </a:ext>
            </a:extLst>
          </p:cNvPr>
          <p:cNvGraphicFramePr>
            <a:graphicFrameLocks noGrp="1"/>
          </p:cNvGraphicFramePr>
          <p:nvPr>
            <p:ph idx="1"/>
          </p:nvPr>
        </p:nvGraphicFramePr>
        <p:xfrm>
          <a:off x="744927" y="1350598"/>
          <a:ext cx="10711421" cy="3344545"/>
        </p:xfrm>
        <a:graphic>
          <a:graphicData uri="http://schemas.openxmlformats.org/drawingml/2006/table">
            <a:tbl>
              <a:tblPr firstRow="1" bandRow="1">
                <a:tableStyleId>{7DF18680-E054-41AD-8BC1-D1AEF772440D}</a:tableStyleId>
              </a:tblPr>
              <a:tblGrid>
                <a:gridCol w="2685021">
                  <a:extLst>
                    <a:ext uri="{9D8B030D-6E8A-4147-A177-3AD203B41FA5}">
                      <a16:colId xmlns:a16="http://schemas.microsoft.com/office/drawing/2014/main" val="1127252378"/>
                    </a:ext>
                  </a:extLst>
                </a:gridCol>
                <a:gridCol w="2717800">
                  <a:extLst>
                    <a:ext uri="{9D8B030D-6E8A-4147-A177-3AD203B41FA5}">
                      <a16:colId xmlns:a16="http://schemas.microsoft.com/office/drawing/2014/main" val="39794803"/>
                    </a:ext>
                  </a:extLst>
                </a:gridCol>
                <a:gridCol w="3073400">
                  <a:extLst>
                    <a:ext uri="{9D8B030D-6E8A-4147-A177-3AD203B41FA5}">
                      <a16:colId xmlns:a16="http://schemas.microsoft.com/office/drawing/2014/main" val="1074440047"/>
                    </a:ext>
                  </a:extLst>
                </a:gridCol>
                <a:gridCol w="2235200">
                  <a:extLst>
                    <a:ext uri="{9D8B030D-6E8A-4147-A177-3AD203B41FA5}">
                      <a16:colId xmlns:a16="http://schemas.microsoft.com/office/drawing/2014/main" val="1508601227"/>
                    </a:ext>
                  </a:extLst>
                </a:gridCol>
              </a:tblGrid>
              <a:tr h="692499">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Measurement</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Global (z &lt; -2)</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Moderate</a:t>
                      </a:r>
                      <a:r>
                        <a:rPr lang="en-GB" sz="1800" kern="1200" baseline="0" dirty="0">
                          <a:effectLst/>
                          <a:latin typeface="Calibri Light" panose="020F0302020204030204" pitchFamily="34" charset="0"/>
                          <a:cs typeface="Calibri Light" panose="020F0302020204030204" pitchFamily="34" charset="0"/>
                        </a:rPr>
                        <a:t> </a:t>
                      </a:r>
                      <a:r>
                        <a:rPr lang="en-GB" sz="2400" kern="1200" dirty="0">
                          <a:effectLst/>
                          <a:latin typeface="Calibri Light" panose="020F0302020204030204" pitchFamily="34" charset="0"/>
                          <a:cs typeface="Calibri Light" panose="020F0302020204030204" pitchFamily="34" charset="0"/>
                        </a:rPr>
                        <a:t>(z -2 to -3)</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Severe</a:t>
                      </a:r>
                      <a:r>
                        <a:rPr lang="en-GB" sz="1800" kern="1200" baseline="0" dirty="0">
                          <a:effectLst/>
                          <a:latin typeface="Calibri Light" panose="020F0302020204030204" pitchFamily="34" charset="0"/>
                          <a:cs typeface="Calibri Light" panose="020F0302020204030204" pitchFamily="34" charset="0"/>
                        </a:rPr>
                        <a:t> </a:t>
                      </a:r>
                      <a:r>
                        <a:rPr lang="en-GB" sz="2400" kern="1200" dirty="0">
                          <a:effectLst/>
                          <a:latin typeface="Calibri Light" panose="020F0302020204030204" pitchFamily="34" charset="0"/>
                          <a:cs typeface="Calibri Light" panose="020F0302020204030204" pitchFamily="34" charset="0"/>
                        </a:rPr>
                        <a:t>(z &lt;-3)</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572638842"/>
                  </a:ext>
                </a:extLst>
              </a:tr>
              <a:tr h="817855">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Underweight (WAZ)</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20.1%</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11.9%</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8.1%</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2869711844"/>
                  </a:ext>
                </a:extLst>
              </a:tr>
              <a:tr h="611397">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Wasted (WHZ)</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21.3%</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11.7%</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9.6%</a:t>
                      </a:r>
                      <a:endParaRPr lang="en-GB">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3379870526"/>
                  </a:ext>
                </a:extLst>
              </a:tr>
              <a:tr h="611397">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Stunted (HAZ)</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17.6%</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9.2%</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8.4%</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670899380"/>
                  </a:ext>
                </a:extLst>
              </a:tr>
              <a:tr h="611397">
                <a:tc>
                  <a:txBody>
                    <a:bodyPr/>
                    <a:lstStyle/>
                    <a:p>
                      <a:pPr marL="0" algn="ctr" rtl="0" eaLnBrk="1" latinLnBrk="0" hangingPunct="1">
                        <a:spcBef>
                          <a:spcPts val="0"/>
                        </a:spcBef>
                        <a:spcAft>
                          <a:spcPts val="0"/>
                        </a:spcAft>
                      </a:pPr>
                      <a:r>
                        <a:rPr lang="en-GB" sz="2400" kern="1200">
                          <a:effectLst/>
                          <a:latin typeface="Calibri Light" panose="020F0302020204030204" pitchFamily="34" charset="0"/>
                          <a:cs typeface="Calibri Light" panose="020F0302020204030204" pitchFamily="34" charset="0"/>
                        </a:rPr>
                        <a:t>Low birth</a:t>
                      </a:r>
                      <a:r>
                        <a:rPr lang="en-GB" sz="2400" kern="1200" baseline="0">
                          <a:effectLst/>
                          <a:latin typeface="Calibri Light" panose="020F0302020204030204" pitchFamily="34" charset="0"/>
                          <a:cs typeface="Calibri Light" panose="020F0302020204030204" pitchFamily="34" charset="0"/>
                        </a:rPr>
                        <a:t> weight</a:t>
                      </a:r>
                      <a:endParaRPr lang="en-GB">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17.8%</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12.5%</a:t>
                      </a:r>
                      <a:endParaRPr lang="en-GB" dirty="0">
                        <a:effectLst/>
                        <a:latin typeface="Calibri Light" panose="020F0302020204030204" pitchFamily="34" charset="0"/>
                        <a:cs typeface="Calibri Light" panose="020F0302020204030204" pitchFamily="34" charset="0"/>
                      </a:endParaRPr>
                    </a:p>
                  </a:txBody>
                  <a:tcPr marL="0" marR="0" marT="0" marB="0" anchor="ctr"/>
                </a:tc>
                <a:tc>
                  <a:txBody>
                    <a:bodyPr/>
                    <a:lstStyle/>
                    <a:p>
                      <a:pPr marL="0" algn="ctr" rtl="0" eaLnBrk="1" latinLnBrk="0" hangingPunct="1">
                        <a:spcBef>
                          <a:spcPts val="0"/>
                        </a:spcBef>
                        <a:spcAft>
                          <a:spcPts val="0"/>
                        </a:spcAft>
                      </a:pPr>
                      <a:r>
                        <a:rPr lang="en-GB" sz="2400" kern="1200" dirty="0">
                          <a:effectLst/>
                          <a:latin typeface="Calibri Light" panose="020F0302020204030204" pitchFamily="34" charset="0"/>
                          <a:cs typeface="Calibri Light" panose="020F0302020204030204" pitchFamily="34" charset="0"/>
                        </a:rPr>
                        <a:t>5.3%</a:t>
                      </a:r>
                      <a:endParaRPr lang="en-GB" dirty="0">
                        <a:effectLst/>
                        <a:latin typeface="Calibri Light" panose="020F0302020204030204" pitchFamily="34" charset="0"/>
                        <a:cs typeface="Calibri Light" panose="020F0302020204030204" pitchFamily="34" charset="0"/>
                      </a:endParaRPr>
                    </a:p>
                  </a:txBody>
                  <a:tcPr marL="0" marR="0" marT="0" marB="0" anchor="ctr"/>
                </a:tc>
                <a:extLst>
                  <a:ext uri="{0D108BD9-81ED-4DB2-BD59-A6C34878D82A}">
                    <a16:rowId xmlns:a16="http://schemas.microsoft.com/office/drawing/2014/main" val="2392011511"/>
                  </a:ext>
                </a:extLst>
              </a:tr>
            </a:tbl>
          </a:graphicData>
        </a:graphic>
      </p:graphicFrame>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ABF9FE-43FF-4BA6-A46D-DC85DD840A7C}" type="datetime1">
              <a:rPr kumimoji="0" lang="en-US" sz="1000" b="0" i="0" u="none" strike="noStrike" kern="1200" cap="none" spc="0" normalizeH="0" baseline="0" noProof="0" smtClean="0">
                <a:ln>
                  <a:noFill/>
                </a:ln>
                <a:solidFill>
                  <a:srgbClr val="222221"/>
                </a:solidFill>
                <a:effectLst/>
                <a:uLnTx/>
                <a:uFillTx/>
                <a:latin typeface="Calibri Light" panose="020F0302020204030204" pitchFamily="34" charset="0"/>
                <a:cs typeface="Calibri Light" panose="020F0302020204030204" pitchFamily="34" charset="0"/>
              </a:rPr>
              <a:t>6/14/2023</a:t>
            </a:fld>
            <a:endParaRPr kumimoji="0" lang="en-US" sz="1000" b="0" i="0" u="none" strike="noStrike" kern="1200" cap="none" spc="0" normalizeH="0" baseline="0" noProof="0" dirty="0">
              <a:ln>
                <a:noFill/>
              </a:ln>
              <a:solidFill>
                <a:srgbClr val="222221"/>
              </a:solidFill>
              <a:effectLst/>
              <a:uLnTx/>
              <a:uFillTx/>
              <a:latin typeface="Calibri Light" panose="020F0302020204030204" pitchFamily="34" charset="0"/>
              <a:cs typeface="Calibri Light" panose="020F0302020204030204" pitchFamily="34" charset="0"/>
            </a:endParaRPr>
          </a:p>
        </p:txBody>
      </p:sp>
      <p:sp>
        <p:nvSpPr>
          <p:cNvPr id="3" name="Footer Placeholder 2"/>
          <p:cNvSpPr>
            <a:spLocks noGrp="1"/>
          </p:cNvSpPr>
          <p:nvPr>
            <p:ph type="ftr" sz="quarter" idx="11"/>
          </p:nvPr>
        </p:nvSpPr>
        <p:spPr>
          <a:xfrm>
            <a:off x="3366696" y="6452595"/>
            <a:ext cx="509997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22221"/>
                </a:solidFill>
                <a:effectLst/>
                <a:uLnTx/>
                <a:uFillTx/>
                <a:latin typeface="Calibri Light" panose="020F0302020204030204" pitchFamily="34" charset="0"/>
                <a:cs typeface="Calibri Light" panose="020F0302020204030204" pitchFamily="34" charset="0"/>
              </a:rPr>
              <a:t>MAMI Orientation for Uganda</a:t>
            </a:r>
          </a:p>
        </p:txBody>
      </p:sp>
      <p:sp>
        <p:nvSpPr>
          <p:cNvPr id="7" name="Oval 6"/>
          <p:cNvSpPr/>
          <p:nvPr/>
        </p:nvSpPr>
        <p:spPr>
          <a:xfrm>
            <a:off x="3925496" y="2171700"/>
            <a:ext cx="1734756" cy="2485862"/>
          </a:xfrm>
          <a:prstGeom prst="ellipse">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6269C16A-F1A3-204E-B629-27D5C172EE1D}" type="slidenum">
              <a:rPr lang="en-US" smtClean="0">
                <a:latin typeface="Calibri Light" panose="020F0302020204030204" pitchFamily="34" charset="0"/>
                <a:cs typeface="Calibri Light" panose="020F0302020204030204" pitchFamily="34" charset="0"/>
              </a:rPr>
              <a:t>6</a:t>
            </a:fld>
            <a:endParaRPr lang="en-US"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a:stretch>
            <a:fillRect/>
          </a:stretch>
        </p:blipFill>
        <p:spPr>
          <a:xfrm>
            <a:off x="566178" y="4927600"/>
            <a:ext cx="11043521" cy="1279838"/>
          </a:xfrm>
          <a:prstGeom prst="rect">
            <a:avLst/>
          </a:prstGeom>
        </p:spPr>
      </p:pic>
      <p:sp>
        <p:nvSpPr>
          <p:cNvPr id="14" name="TextBox 13"/>
          <p:cNvSpPr txBox="1"/>
          <p:nvPr/>
        </p:nvSpPr>
        <p:spPr>
          <a:xfrm>
            <a:off x="7598247" y="846598"/>
            <a:ext cx="4621427" cy="230832"/>
          </a:xfrm>
          <a:prstGeom prst="rect">
            <a:avLst/>
          </a:prstGeom>
          <a:noFill/>
        </p:spPr>
        <p:txBody>
          <a:bodyPr wrap="square" lIns="0" tIns="0" rIns="0" bIns="0" rtlCol="0">
            <a:spAutoFit/>
          </a:bodyPr>
          <a:lstStyle/>
          <a:p>
            <a:r>
              <a:rPr lang="en-US" sz="1500" i="1" dirty="0">
                <a:latin typeface="Calibri Light" panose="020F0302020204030204" pitchFamily="34" charset="0"/>
                <a:cs typeface="Calibri Light" panose="020F0302020204030204" pitchFamily="34" charset="0"/>
              </a:rPr>
              <a:t>Adapted from a slide produced by the MAMI GN</a:t>
            </a:r>
          </a:p>
        </p:txBody>
      </p:sp>
    </p:spTree>
    <p:extLst>
      <p:ext uri="{BB962C8B-B14F-4D97-AF65-F5344CB8AC3E}">
        <p14:creationId xmlns:p14="http://schemas.microsoft.com/office/powerpoint/2010/main" val="33392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MAMI?</a:t>
            </a:r>
          </a:p>
        </p:txBody>
      </p:sp>
      <p:sp>
        <p:nvSpPr>
          <p:cNvPr id="4" name="Text Placeholder 3"/>
          <p:cNvSpPr>
            <a:spLocks noGrp="1"/>
          </p:cNvSpPr>
          <p:nvPr>
            <p:ph type="body" sz="quarter" idx="13"/>
          </p:nvPr>
        </p:nvSpPr>
        <p:spPr/>
        <p:txBody>
          <a:bodyPr/>
          <a:lstStyle/>
          <a:p>
            <a:r>
              <a:rPr lang="en-US" dirty="0"/>
              <a:t>Gaps in Care</a:t>
            </a:r>
          </a:p>
        </p:txBody>
      </p:sp>
      <p:grpSp>
        <p:nvGrpSpPr>
          <p:cNvPr id="6" name="Group 5"/>
          <p:cNvGrpSpPr/>
          <p:nvPr/>
        </p:nvGrpSpPr>
        <p:grpSpPr>
          <a:xfrm>
            <a:off x="947854" y="1797993"/>
            <a:ext cx="11084509" cy="4918220"/>
            <a:chOff x="159637" y="1212694"/>
            <a:chExt cx="11872726" cy="5514670"/>
          </a:xfrm>
        </p:grpSpPr>
        <p:graphicFrame>
          <p:nvGraphicFramePr>
            <p:cNvPr id="7" name="Diagram 6">
              <a:extLst>
                <a:ext uri="{FF2B5EF4-FFF2-40B4-BE49-F238E27FC236}">
                  <a16:creationId xmlns:a16="http://schemas.microsoft.com/office/drawing/2014/main" id="{8658AF29-F642-427D-B59C-A4DCF8D67275}"/>
                </a:ext>
              </a:extLst>
            </p:cNvPr>
            <p:cNvGraphicFramePr/>
            <p:nvPr/>
          </p:nvGraphicFramePr>
          <p:xfrm>
            <a:off x="1071517" y="13086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B8ED97C-6F71-40F7-9431-4BA4F7AD92B5}"/>
                </a:ext>
              </a:extLst>
            </p:cNvPr>
            <p:cNvSpPr txBox="1"/>
            <p:nvPr/>
          </p:nvSpPr>
          <p:spPr>
            <a:xfrm>
              <a:off x="866670" y="1302371"/>
              <a:ext cx="2070830" cy="448633"/>
            </a:xfrm>
            <a:prstGeom prst="rect">
              <a:avLst/>
            </a:prstGeom>
            <a:noFill/>
          </p:spPr>
          <p:txBody>
            <a:bodyPr wrap="square" rtlCol="0">
              <a:spAutoFit/>
            </a:bodyPr>
            <a:lstStyle/>
            <a:p>
              <a:pPr algn="ctr"/>
              <a:r>
                <a:rPr lang="en-GB" sz="2000" b="1" dirty="0">
                  <a:latin typeface="open sans"/>
                </a:rPr>
                <a:t>Newborn care</a:t>
              </a:r>
              <a:endParaRPr lang="en-GB" sz="2000" b="1" dirty="0">
                <a:solidFill>
                  <a:srgbClr val="FF0000"/>
                </a:solidFill>
                <a:latin typeface="open sans"/>
              </a:endParaRPr>
            </a:p>
          </p:txBody>
        </p:sp>
        <p:sp>
          <p:nvSpPr>
            <p:cNvPr id="9" name="TextBox 8">
              <a:extLst>
                <a:ext uri="{FF2B5EF4-FFF2-40B4-BE49-F238E27FC236}">
                  <a16:creationId xmlns:a16="http://schemas.microsoft.com/office/drawing/2014/main" id="{83097E54-100D-4880-8B77-A1AF98484661}"/>
                </a:ext>
              </a:extLst>
            </p:cNvPr>
            <p:cNvSpPr txBox="1"/>
            <p:nvPr/>
          </p:nvSpPr>
          <p:spPr>
            <a:xfrm>
              <a:off x="1950527" y="4570963"/>
              <a:ext cx="1386072" cy="1576721"/>
            </a:xfrm>
            <a:prstGeom prst="star6">
              <a:avLst/>
            </a:prstGeom>
            <a:noFill/>
            <a:ln w="38100">
              <a:solidFill>
                <a:srgbClr val="FF0000"/>
              </a:solidFill>
              <a:prstDash val="dash"/>
            </a:ln>
          </p:spPr>
          <p:txBody>
            <a:bodyPr wrap="square" rtlCol="0">
              <a:spAutoFit/>
            </a:bodyPr>
            <a:lstStyle/>
            <a:p>
              <a:pPr algn="ctr"/>
              <a:r>
                <a:rPr lang="en-GB" sz="2000" b="1" dirty="0">
                  <a:solidFill>
                    <a:srgbClr val="FF0000"/>
                  </a:solidFill>
                  <a:latin typeface="open sans"/>
                </a:rPr>
                <a:t>Weak links</a:t>
              </a:r>
              <a:endParaRPr lang="en-GB" sz="2000" dirty="0">
                <a:latin typeface="open sans"/>
              </a:endParaRPr>
            </a:p>
          </p:txBody>
        </p:sp>
        <p:sp>
          <p:nvSpPr>
            <p:cNvPr id="10" name="TextBox 9">
              <a:extLst>
                <a:ext uri="{FF2B5EF4-FFF2-40B4-BE49-F238E27FC236}">
                  <a16:creationId xmlns:a16="http://schemas.microsoft.com/office/drawing/2014/main" id="{D2CB6FB1-210E-4782-8F1C-EB0CF264B8F0}"/>
                </a:ext>
              </a:extLst>
            </p:cNvPr>
            <p:cNvSpPr txBox="1"/>
            <p:nvPr/>
          </p:nvSpPr>
          <p:spPr>
            <a:xfrm>
              <a:off x="3593320" y="1269042"/>
              <a:ext cx="3908612" cy="400110"/>
            </a:xfrm>
            <a:prstGeom prst="rect">
              <a:avLst/>
            </a:prstGeom>
            <a:noFill/>
          </p:spPr>
          <p:txBody>
            <a:bodyPr wrap="square" rtlCol="0">
              <a:spAutoFit/>
            </a:bodyPr>
            <a:lstStyle/>
            <a:p>
              <a:pPr algn="ctr"/>
              <a:r>
                <a:rPr lang="en-GB" sz="2000" b="1" dirty="0">
                  <a:latin typeface="open sans"/>
                </a:rPr>
                <a:t>IYCF, possible inpatient care</a:t>
              </a:r>
            </a:p>
          </p:txBody>
        </p:sp>
        <p:sp>
          <p:nvSpPr>
            <p:cNvPr id="11" name="TextBox 10">
              <a:extLst>
                <a:ext uri="{FF2B5EF4-FFF2-40B4-BE49-F238E27FC236}">
                  <a16:creationId xmlns:a16="http://schemas.microsoft.com/office/drawing/2014/main" id="{63015431-0705-4EF3-83E3-09E60958CA88}"/>
                </a:ext>
              </a:extLst>
            </p:cNvPr>
            <p:cNvSpPr txBox="1"/>
            <p:nvPr/>
          </p:nvSpPr>
          <p:spPr>
            <a:xfrm>
              <a:off x="9932551" y="1212694"/>
              <a:ext cx="1994684" cy="1138836"/>
            </a:xfrm>
            <a:prstGeom prst="rect">
              <a:avLst/>
            </a:prstGeom>
            <a:noFill/>
          </p:spPr>
          <p:txBody>
            <a:bodyPr wrap="square" rtlCol="0">
              <a:spAutoFit/>
            </a:bodyPr>
            <a:lstStyle/>
            <a:p>
              <a:pPr algn="ctr"/>
              <a:r>
                <a:rPr lang="en-GB" sz="2000" b="1" dirty="0">
                  <a:latin typeface="open sans"/>
                </a:rPr>
                <a:t>CMAM </a:t>
              </a:r>
            </a:p>
            <a:p>
              <a:pPr algn="ctr"/>
              <a:r>
                <a:rPr lang="en-GB" sz="2000" dirty="0">
                  <a:latin typeface="open sans"/>
                </a:rPr>
                <a:t>(inpatient &amp; outpatient)</a:t>
              </a:r>
              <a:endParaRPr lang="en-GB" sz="2000" b="1" dirty="0">
                <a:latin typeface="open sans"/>
              </a:endParaRPr>
            </a:p>
          </p:txBody>
        </p:sp>
        <p:sp>
          <p:nvSpPr>
            <p:cNvPr id="12" name="TextBox 11">
              <a:extLst>
                <a:ext uri="{FF2B5EF4-FFF2-40B4-BE49-F238E27FC236}">
                  <a16:creationId xmlns:a16="http://schemas.microsoft.com/office/drawing/2014/main" id="{0D9F2864-7B5C-453E-B663-5E4704D12C94}"/>
                </a:ext>
              </a:extLst>
            </p:cNvPr>
            <p:cNvSpPr txBox="1"/>
            <p:nvPr/>
          </p:nvSpPr>
          <p:spPr>
            <a:xfrm>
              <a:off x="3593320" y="4824922"/>
              <a:ext cx="4993089" cy="1138836"/>
            </a:xfrm>
            <a:prstGeom prst="rect">
              <a:avLst/>
            </a:prstGeom>
            <a:noFill/>
            <a:ln w="38100">
              <a:solidFill>
                <a:schemeClr val="tx1">
                  <a:lumMod val="40000"/>
                  <a:lumOff val="60000"/>
                </a:schemeClr>
              </a:solidFill>
            </a:ln>
          </p:spPr>
          <p:txBody>
            <a:bodyPr wrap="square" rtlCol="0">
              <a:spAutoFit/>
            </a:bodyPr>
            <a:lstStyle/>
            <a:p>
              <a:pPr marL="342900" indent="-342900">
                <a:buFont typeface="Arial" panose="020B0604020202020204" pitchFamily="34" charset="0"/>
                <a:buChar char="•"/>
              </a:pPr>
              <a:r>
                <a:rPr lang="en-GB" sz="2000" b="1" dirty="0">
                  <a:solidFill>
                    <a:schemeClr val="accent4">
                      <a:lumMod val="75000"/>
                    </a:schemeClr>
                  </a:solidFill>
                  <a:latin typeface="open sans"/>
                </a:rPr>
                <a:t>Limited tailored outpatient support</a:t>
              </a:r>
            </a:p>
            <a:p>
              <a:pPr marL="342900" indent="-342900">
                <a:buFont typeface="Arial" panose="020B0604020202020204" pitchFamily="34" charset="0"/>
                <a:buChar char="•"/>
              </a:pPr>
              <a:r>
                <a:rPr lang="en-GB" sz="2000" b="1" dirty="0">
                  <a:solidFill>
                    <a:schemeClr val="accent4">
                      <a:lumMod val="75000"/>
                    </a:schemeClr>
                  </a:solidFill>
                  <a:latin typeface="open sans"/>
                </a:rPr>
                <a:t>Limited monitoring</a:t>
              </a:r>
            </a:p>
          </p:txBody>
        </p:sp>
        <p:grpSp>
          <p:nvGrpSpPr>
            <p:cNvPr id="13" name="Group 12">
              <a:extLst>
                <a:ext uri="{FF2B5EF4-FFF2-40B4-BE49-F238E27FC236}">
                  <a16:creationId xmlns:a16="http://schemas.microsoft.com/office/drawing/2014/main" id="{7AEC550B-4414-43EF-A47D-FD39C06446B1}"/>
                </a:ext>
              </a:extLst>
            </p:cNvPr>
            <p:cNvGrpSpPr/>
            <p:nvPr/>
          </p:nvGrpSpPr>
          <p:grpSpPr>
            <a:xfrm>
              <a:off x="9712959" y="3414279"/>
              <a:ext cx="2319404" cy="1170963"/>
              <a:chOff x="367191" y="2123961"/>
              <a:chExt cx="1171147" cy="1170963"/>
            </a:xfrm>
          </p:grpSpPr>
          <p:sp>
            <p:nvSpPr>
              <p:cNvPr id="19" name="Oval 18">
                <a:extLst>
                  <a:ext uri="{FF2B5EF4-FFF2-40B4-BE49-F238E27FC236}">
                    <a16:creationId xmlns:a16="http://schemas.microsoft.com/office/drawing/2014/main" id="{63F488C9-FD76-490B-991E-9D9B0BEAD50E}"/>
                  </a:ext>
                </a:extLst>
              </p:cNvPr>
              <p:cNvSpPr/>
              <p:nvPr/>
            </p:nvSpPr>
            <p:spPr>
              <a:xfrm>
                <a:off x="367191" y="2123961"/>
                <a:ext cx="1171147" cy="1170963"/>
              </a:xfrm>
              <a:prstGeom prst="ellipse">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Oval 4">
                <a:extLst>
                  <a:ext uri="{FF2B5EF4-FFF2-40B4-BE49-F238E27FC236}">
                    <a16:creationId xmlns:a16="http://schemas.microsoft.com/office/drawing/2014/main" id="{2B572656-A8E8-401B-8FE8-D6D2D24FF0E8}"/>
                  </a:ext>
                </a:extLst>
              </p:cNvPr>
              <p:cNvSpPr txBox="1"/>
              <p:nvPr/>
            </p:nvSpPr>
            <p:spPr>
              <a:xfrm>
                <a:off x="534612" y="2291273"/>
                <a:ext cx="836306" cy="836339"/>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GB" sz="5000" dirty="0"/>
                  <a:t>6-59</a:t>
                </a:r>
                <a:endParaRPr lang="en-GB" sz="5000" kern="1200" dirty="0"/>
              </a:p>
            </p:txBody>
          </p:sp>
        </p:grpSp>
        <p:sp>
          <p:nvSpPr>
            <p:cNvPr id="15" name="Arrow: Down 13">
              <a:extLst>
                <a:ext uri="{FF2B5EF4-FFF2-40B4-BE49-F238E27FC236}">
                  <a16:creationId xmlns:a16="http://schemas.microsoft.com/office/drawing/2014/main" id="{5089D673-3A50-4ABF-8D4E-577E4C6890C8}"/>
                </a:ext>
              </a:extLst>
            </p:cNvPr>
            <p:cNvSpPr/>
            <p:nvPr/>
          </p:nvSpPr>
          <p:spPr>
            <a:xfrm>
              <a:off x="1693806" y="2320810"/>
              <a:ext cx="416559" cy="906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Curved Down 14">
              <a:extLst>
                <a:ext uri="{FF2B5EF4-FFF2-40B4-BE49-F238E27FC236}">
                  <a16:creationId xmlns:a16="http://schemas.microsoft.com/office/drawing/2014/main" id="{25096DFC-3B42-470F-85F9-FC5706489FDD}"/>
                </a:ext>
              </a:extLst>
            </p:cNvPr>
            <p:cNvSpPr/>
            <p:nvPr/>
          </p:nvSpPr>
          <p:spPr>
            <a:xfrm>
              <a:off x="3224679" y="2232733"/>
              <a:ext cx="5183411" cy="10234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Down 15">
              <a:extLst>
                <a:ext uri="{FF2B5EF4-FFF2-40B4-BE49-F238E27FC236}">
                  <a16:creationId xmlns:a16="http://schemas.microsoft.com/office/drawing/2014/main" id="{3D293B80-E408-4974-8234-C38F1DCC7E78}"/>
                </a:ext>
              </a:extLst>
            </p:cNvPr>
            <p:cNvSpPr/>
            <p:nvPr/>
          </p:nvSpPr>
          <p:spPr>
            <a:xfrm>
              <a:off x="8586409" y="2439333"/>
              <a:ext cx="1871990" cy="6614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082EDCD8-A60B-47B6-B433-B9A86F6A6AEF}"/>
                </a:ext>
              </a:extLst>
            </p:cNvPr>
            <p:cNvSpPr txBox="1"/>
            <p:nvPr/>
          </p:nvSpPr>
          <p:spPr>
            <a:xfrm>
              <a:off x="159637" y="3785937"/>
              <a:ext cx="1158585" cy="448633"/>
            </a:xfrm>
            <a:prstGeom prst="rect">
              <a:avLst/>
            </a:prstGeom>
            <a:noFill/>
          </p:spPr>
          <p:txBody>
            <a:bodyPr wrap="square" rtlCol="0">
              <a:spAutoFit/>
            </a:bodyPr>
            <a:lstStyle/>
            <a:p>
              <a:r>
                <a:rPr lang="en-GB" sz="2000" i="1" dirty="0"/>
                <a:t>Months</a:t>
              </a:r>
            </a:p>
          </p:txBody>
        </p:sp>
      </p:grpSp>
      <p:sp>
        <p:nvSpPr>
          <p:cNvPr id="21" name="TextBox 20">
            <a:extLst>
              <a:ext uri="{FF2B5EF4-FFF2-40B4-BE49-F238E27FC236}">
                <a16:creationId xmlns:a16="http://schemas.microsoft.com/office/drawing/2014/main" id="{83097E54-100D-4880-8B77-A1AF98484661}"/>
              </a:ext>
            </a:extLst>
          </p:cNvPr>
          <p:cNvSpPr txBox="1"/>
          <p:nvPr/>
        </p:nvSpPr>
        <p:spPr>
          <a:xfrm>
            <a:off x="9054860" y="4790899"/>
            <a:ext cx="1294052" cy="1406188"/>
          </a:xfrm>
          <a:prstGeom prst="star6">
            <a:avLst/>
          </a:prstGeom>
          <a:noFill/>
          <a:ln w="38100">
            <a:solidFill>
              <a:srgbClr val="FF0000"/>
            </a:solidFill>
            <a:prstDash val="dash"/>
          </a:ln>
        </p:spPr>
        <p:txBody>
          <a:bodyPr wrap="square" rtlCol="0">
            <a:spAutoFit/>
          </a:bodyPr>
          <a:lstStyle/>
          <a:p>
            <a:pPr algn="ctr"/>
            <a:r>
              <a:rPr lang="en-GB" sz="2000" b="1" dirty="0">
                <a:solidFill>
                  <a:srgbClr val="FF0000"/>
                </a:solidFill>
                <a:latin typeface="open sans"/>
              </a:rPr>
              <a:t>Weak links</a:t>
            </a:r>
            <a:endParaRPr lang="en-GB" sz="2000" dirty="0">
              <a:latin typeface="open sans"/>
            </a:endParaRPr>
          </a:p>
        </p:txBody>
      </p:sp>
    </p:spTree>
    <p:extLst>
      <p:ext uri="{BB962C8B-B14F-4D97-AF65-F5344CB8AC3E}">
        <p14:creationId xmlns:p14="http://schemas.microsoft.com/office/powerpoint/2010/main" val="142655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FE0767-6939-462C-8E5E-FF4B3F598471}"/>
              </a:ext>
            </a:extLst>
          </p:cNvPr>
          <p:cNvSpPr txBox="1">
            <a:spLocks/>
          </p:cNvSpPr>
          <p:nvPr/>
        </p:nvSpPr>
        <p:spPr>
          <a:xfrm>
            <a:off x="2127052" y="2929260"/>
            <a:ext cx="8167722" cy="2799016"/>
          </a:xfrm>
          <a:custGeom>
            <a:avLst/>
            <a:gdLst>
              <a:gd name="connsiteX0" fmla="*/ 0 w 10276978"/>
              <a:gd name="connsiteY0" fmla="*/ 0 h 3098203"/>
              <a:gd name="connsiteX1" fmla="*/ 10276978 w 10276978"/>
              <a:gd name="connsiteY1" fmla="*/ 0 h 3098203"/>
              <a:gd name="connsiteX2" fmla="*/ 10276978 w 10276978"/>
              <a:gd name="connsiteY2" fmla="*/ 3098203 h 3098203"/>
              <a:gd name="connsiteX3" fmla="*/ 0 w 10276978"/>
              <a:gd name="connsiteY3" fmla="*/ 3098203 h 3098203"/>
              <a:gd name="connsiteX4" fmla="*/ 0 w 10276978"/>
              <a:gd name="connsiteY4" fmla="*/ 0 h 309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6978" h="3098203" fill="none" extrusionOk="0">
                <a:moveTo>
                  <a:pt x="0" y="0"/>
                </a:moveTo>
                <a:cubicBezTo>
                  <a:pt x="3723609" y="141331"/>
                  <a:pt x="8428612" y="35596"/>
                  <a:pt x="10276978" y="0"/>
                </a:cubicBezTo>
                <a:cubicBezTo>
                  <a:pt x="10209717" y="572018"/>
                  <a:pt x="10324067" y="2222752"/>
                  <a:pt x="10276978" y="3098203"/>
                </a:cubicBezTo>
                <a:cubicBezTo>
                  <a:pt x="5942511" y="3137993"/>
                  <a:pt x="2702303" y="3171965"/>
                  <a:pt x="0" y="3098203"/>
                </a:cubicBezTo>
                <a:cubicBezTo>
                  <a:pt x="76658" y="1594951"/>
                  <a:pt x="-117790" y="465002"/>
                  <a:pt x="0" y="0"/>
                </a:cubicBezTo>
                <a:close/>
              </a:path>
              <a:path w="10276978" h="3098203" stroke="0" extrusionOk="0">
                <a:moveTo>
                  <a:pt x="0" y="0"/>
                </a:moveTo>
                <a:cubicBezTo>
                  <a:pt x="5121837" y="79777"/>
                  <a:pt x="8241451" y="-131283"/>
                  <a:pt x="10276978" y="0"/>
                </a:cubicBezTo>
                <a:cubicBezTo>
                  <a:pt x="10125426" y="556468"/>
                  <a:pt x="10315579" y="2770738"/>
                  <a:pt x="10276978" y="3098203"/>
                </a:cubicBezTo>
                <a:cubicBezTo>
                  <a:pt x="5413366" y="3028176"/>
                  <a:pt x="5066856" y="3194264"/>
                  <a:pt x="0" y="3098203"/>
                </a:cubicBezTo>
                <a:cubicBezTo>
                  <a:pt x="-45076" y="1926937"/>
                  <a:pt x="169771" y="1118844"/>
                  <a:pt x="0" y="0"/>
                </a:cubicBezTo>
                <a:close/>
              </a:path>
            </a:pathLst>
          </a:custGeom>
          <a:ln w="12700" cap="flat" cmpd="sng" algn="ctr">
            <a:solidFill>
              <a:srgbClr val="009999"/>
            </a:solidFill>
            <a:prstDash val="solid"/>
            <a:miter lim="800000"/>
          </a:ln>
        </p:spPr>
        <p:style>
          <a:lnRef idx="2">
            <a:schemeClr val="dk1"/>
          </a:lnRef>
          <a:fillRef idx="1">
            <a:schemeClr val="lt1"/>
          </a:fillRef>
          <a:effectRef idx="0">
            <a:schemeClr val="dk1"/>
          </a:effectRef>
          <a:fontRef idx="minor">
            <a:schemeClr val="dk1"/>
          </a:fontRef>
        </p:style>
        <p:txBody>
          <a:bodyPr vert="horz" lIns="68580" tIns="34290" rIns="68580" bIns="34290" rtlCol="0" anchor="ctr"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ctr" defTabSz="685800">
              <a:spcBef>
                <a:spcPts val="750"/>
              </a:spcBef>
            </a:pPr>
            <a:r>
              <a:rPr lang="en-GB" sz="30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	</a:t>
            </a:r>
            <a:r>
              <a:rPr lang="en-GB" sz="36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Every </a:t>
            </a:r>
            <a:r>
              <a:rPr lang="en-GB" sz="3600" b="1" i="1" u="sng"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small and nutritionally at-risk </a:t>
            </a:r>
            <a:r>
              <a:rPr lang="en-GB" sz="36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infant u6m </a:t>
            </a:r>
            <a:r>
              <a:rPr lang="en-GB" sz="3600" b="1" i="1" u="sng"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and their mother </a:t>
            </a:r>
            <a:r>
              <a:rPr lang="en-GB" sz="3600" b="1" i="1"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is supported to </a:t>
            </a:r>
            <a:r>
              <a:rPr lang="en-GB" sz="3600" b="1" i="1" u="sng" dirty="0">
                <a:solidFill>
                  <a:srgbClr val="FEFFFF">
                    <a:lumMod val="10000"/>
                  </a:srgbClr>
                </a:solidFill>
                <a:latin typeface="Calibri Light" panose="020F0302020204030204" pitchFamily="34" charset="0"/>
                <a:ea typeface="Calibri" panose="020F0502020204030204" pitchFamily="34" charset="0"/>
                <a:cs typeface="Calibri Light" panose="020F0302020204030204" pitchFamily="34" charset="0"/>
              </a:rPr>
              <a:t>survive and thrive</a:t>
            </a:r>
            <a:endParaRPr lang="en-GB" sz="3600" u="sng" dirty="0">
              <a:solidFill>
                <a:srgbClr val="FEFFFF">
                  <a:lumMod val="10000"/>
                </a:srgbClr>
              </a:solidFill>
              <a:latin typeface="Calibri Light" panose="020F0302020204030204" pitchFamily="34" charset="0"/>
              <a:cs typeface="Calibri Light" panose="020F0302020204030204" pitchFamily="34" charset="0"/>
            </a:endParaRPr>
          </a:p>
        </p:txBody>
      </p:sp>
      <p:pic>
        <p:nvPicPr>
          <p:cNvPr id="6" name="Picture 5" descr="Logo&#10;&#10;Description automatically generated">
            <a:extLst>
              <a:ext uri="{FF2B5EF4-FFF2-40B4-BE49-F238E27FC236}">
                <a16:creationId xmlns:a16="http://schemas.microsoft.com/office/drawing/2014/main" id="{4144BC85-5060-4CB3-9C19-069E4EE694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1481" y="1416968"/>
            <a:ext cx="4214346" cy="1369662"/>
          </a:xfrm>
          <a:prstGeom prst="rect">
            <a:avLst/>
          </a:prstGeom>
        </p:spPr>
      </p:pic>
      <p:sp>
        <p:nvSpPr>
          <p:cNvPr id="3" name="Footer Placeholder 2"/>
          <p:cNvSpPr>
            <a:spLocks noGrp="1"/>
          </p:cNvSpPr>
          <p:nvPr>
            <p:ph type="ftr" sz="quarter" idx="11"/>
          </p:nvPr>
        </p:nvSpPr>
        <p:spPr/>
        <p:txBody>
          <a:bodyPr/>
          <a:lstStyle/>
          <a:p>
            <a:r>
              <a:rPr lang="en-US"/>
              <a:t>MAMI Orientation for Uganda</a:t>
            </a: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pPr/>
              <a:t>8</a:t>
            </a:fld>
            <a:endParaRPr lang="en-US"/>
          </a:p>
        </p:txBody>
      </p:sp>
      <p:sp>
        <p:nvSpPr>
          <p:cNvPr id="7" name="Title 6"/>
          <p:cNvSpPr>
            <a:spLocks noGrp="1"/>
          </p:cNvSpPr>
          <p:nvPr>
            <p:ph type="title"/>
          </p:nvPr>
        </p:nvSpPr>
        <p:spPr>
          <a:xfrm>
            <a:off x="596900" y="401152"/>
            <a:ext cx="11014814" cy="581085"/>
          </a:xfrm>
        </p:spPr>
        <p:txBody>
          <a:bodyPr>
            <a:noAutofit/>
          </a:bodyPr>
          <a:lstStyle/>
          <a:p>
            <a:r>
              <a:rPr lang="en-US" sz="3600" b="0" dirty="0">
                <a:latin typeface="Calibri Light" panose="020F0302020204030204" pitchFamily="34" charset="0"/>
                <a:cs typeface="Calibri Light" panose="020F0302020204030204" pitchFamily="34" charset="0"/>
              </a:rPr>
              <a:t>MAMI Vision</a:t>
            </a:r>
          </a:p>
        </p:txBody>
      </p:sp>
      <p:sp>
        <p:nvSpPr>
          <p:cNvPr id="8" name="Date Placeholder 7"/>
          <p:cNvSpPr>
            <a:spLocks noGrp="1"/>
          </p:cNvSpPr>
          <p:nvPr>
            <p:ph type="dt" sz="half" idx="10"/>
          </p:nvPr>
        </p:nvSpPr>
        <p:spPr/>
        <p:txBody>
          <a:bodyPr/>
          <a:lstStyle/>
          <a:p>
            <a:fld id="{ECC92E63-B5BB-44A1-9F82-8421EF3CEB23}" type="datetime1">
              <a:rPr lang="en-US" smtClean="0"/>
              <a:t>6/14/2023</a:t>
            </a:fld>
            <a:endParaRPr lang="en-US" dirty="0"/>
          </a:p>
        </p:txBody>
      </p:sp>
    </p:spTree>
    <p:extLst>
      <p:ext uri="{BB962C8B-B14F-4D97-AF65-F5344CB8AC3E}">
        <p14:creationId xmlns:p14="http://schemas.microsoft.com/office/powerpoint/2010/main" val="98081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32CA-60F3-4F09-983F-AAB7024CBFF1}"/>
              </a:ext>
            </a:extLst>
          </p:cNvPr>
          <p:cNvSpPr>
            <a:spLocks noGrp="1"/>
          </p:cNvSpPr>
          <p:nvPr>
            <p:ph type="title"/>
          </p:nvPr>
        </p:nvSpPr>
        <p:spPr>
          <a:xfrm>
            <a:off x="566179" y="353823"/>
            <a:ext cx="11043520" cy="506900"/>
          </a:xfrm>
        </p:spPr>
        <p:txBody>
          <a:bodyPr anchor="b">
            <a:noAutofit/>
          </a:bodyPr>
          <a:lstStyle/>
          <a:p>
            <a:r>
              <a:rPr lang="en-GB" sz="3600" b="0" dirty="0">
                <a:latin typeface="Calibri Light" panose="020F0302020204030204" pitchFamily="34" charset="0"/>
                <a:cs typeface="Calibri Light" panose="020F0302020204030204" pitchFamily="34" charset="0"/>
              </a:rPr>
              <a:t>MAMI Care Pathway Package Overview</a:t>
            </a:r>
          </a:p>
        </p:txBody>
      </p:sp>
      <p:sp>
        <p:nvSpPr>
          <p:cNvPr id="3" name="Date Placeholder 2"/>
          <p:cNvSpPr>
            <a:spLocks noGrp="1"/>
          </p:cNvSpPr>
          <p:nvPr>
            <p:ph type="dt" sz="half" idx="10"/>
          </p:nvPr>
        </p:nvSpPr>
        <p:spPr/>
        <p:txBody>
          <a:bodyPr/>
          <a:lstStyle/>
          <a:p>
            <a:fld id="{C25BE9DA-89E1-4ABF-BDB8-65BEE7B2B0AA}" type="datetime1">
              <a:rPr lang="en-US" smtClean="0"/>
              <a:t>6/14/2023</a:t>
            </a:fld>
            <a:endParaRPr lang="en-GB"/>
          </a:p>
        </p:txBody>
      </p:sp>
      <p:sp>
        <p:nvSpPr>
          <p:cNvPr id="5" name="Footer Placeholder 4"/>
          <p:cNvSpPr>
            <a:spLocks noGrp="1"/>
          </p:cNvSpPr>
          <p:nvPr>
            <p:ph type="ftr" sz="quarter" idx="11"/>
          </p:nvPr>
        </p:nvSpPr>
        <p:spPr/>
        <p:txBody>
          <a:bodyPr/>
          <a:lstStyle/>
          <a:p>
            <a:r>
              <a:rPr lang="en-GB"/>
              <a:t>MAMI Orientation for Uganda</a:t>
            </a:r>
          </a:p>
        </p:txBody>
      </p:sp>
      <p:sp>
        <p:nvSpPr>
          <p:cNvPr id="6" name="Slide Number Placeholder 5"/>
          <p:cNvSpPr>
            <a:spLocks noGrp="1"/>
          </p:cNvSpPr>
          <p:nvPr>
            <p:ph type="sldNum" sz="quarter" idx="12"/>
          </p:nvPr>
        </p:nvSpPr>
        <p:spPr/>
        <p:txBody>
          <a:bodyPr/>
          <a:lstStyle/>
          <a:p>
            <a:fld id="{4F92D02D-F875-40C4-AD1E-9E8CD2C0A91A}" type="slidenum">
              <a:rPr lang="en-GB" smtClean="0"/>
              <a:t>9</a:t>
            </a:fld>
            <a:endParaRPr lang="en-GB"/>
          </a:p>
        </p:txBody>
      </p:sp>
      <p:pic>
        <p:nvPicPr>
          <p:cNvPr id="4" name="Picture 3" descr="Logo&#10;&#10;Description automatically generated">
            <a:extLst>
              <a:ext uri="{FF2B5EF4-FFF2-40B4-BE49-F238E27FC236}">
                <a16:creationId xmlns:a16="http://schemas.microsoft.com/office/drawing/2014/main" id="{5E637A9E-BC90-4852-ADDF-DF06DDEBB3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953" y="4867364"/>
            <a:ext cx="2606964" cy="1031796"/>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65CAC997-E713-435D-802D-CF1AFDF94C43}"/>
              </a:ext>
            </a:extLst>
          </p:cNvPr>
          <p:cNvPicPr/>
          <p:nvPr/>
        </p:nvPicPr>
        <p:blipFill>
          <a:blip r:embed="rId4" cstate="email">
            <a:extLst>
              <a:ext uri="{28A0092B-C50C-407E-A947-70E740481C1C}">
                <a14:useLocalDpi xmlns:a14="http://schemas.microsoft.com/office/drawing/2010/main"/>
              </a:ext>
            </a:extLst>
          </a:blip>
          <a:stretch>
            <a:fillRect/>
          </a:stretch>
        </p:blipFill>
        <p:spPr>
          <a:xfrm>
            <a:off x="3246934" y="4991834"/>
            <a:ext cx="2011019" cy="799550"/>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B585A021-302C-44B0-8FF8-57AE433EE2C1}"/>
              </a:ext>
            </a:extLst>
          </p:cNvPr>
          <p:cNvPicPr/>
          <p:nvPr/>
        </p:nvPicPr>
        <p:blipFill>
          <a:blip r:embed="rId5" cstate="email">
            <a:extLst>
              <a:ext uri="{28A0092B-C50C-407E-A947-70E740481C1C}">
                <a14:useLocalDpi xmlns:a14="http://schemas.microsoft.com/office/drawing/2010/main"/>
              </a:ext>
            </a:extLst>
          </a:blip>
          <a:stretch>
            <a:fillRect/>
          </a:stretch>
        </p:blipFill>
        <p:spPr>
          <a:xfrm>
            <a:off x="7864917" y="5005281"/>
            <a:ext cx="1825035" cy="755962"/>
          </a:xfrm>
          <a:prstGeom prst="rect">
            <a:avLst/>
          </a:prstGeom>
        </p:spPr>
      </p:pic>
      <p:sp>
        <p:nvSpPr>
          <p:cNvPr id="8" name="TextBox 7"/>
          <p:cNvSpPr txBox="1"/>
          <p:nvPr/>
        </p:nvSpPr>
        <p:spPr>
          <a:xfrm>
            <a:off x="8598656" y="860722"/>
            <a:ext cx="3011043" cy="230831"/>
          </a:xfrm>
          <a:prstGeom prst="rect">
            <a:avLst/>
          </a:prstGeom>
          <a:noFill/>
        </p:spPr>
        <p:txBody>
          <a:bodyPr wrap="square" lIns="0" tIns="0" rIns="0" bIns="0" rtlCol="0">
            <a:spAutoFit/>
          </a:bodyPr>
          <a:lstStyle/>
          <a:p>
            <a:r>
              <a:rPr lang="en-US" sz="1500" i="1" dirty="0">
                <a:latin typeface="Gill Sans Infant Std"/>
                <a:cs typeface="Gill Sans Infant Std"/>
              </a:rPr>
              <a:t>Adapted from a MAMI GN slide </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2417" y="1559715"/>
            <a:ext cx="5009665" cy="3206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5417873"/>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3|21.8|1.5|28.9|1.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3011</Words>
  <Application>Microsoft Office PowerPoint</Application>
  <PresentationFormat>Widescreen</PresentationFormat>
  <Paragraphs>332</Paragraphs>
  <Slides>22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Gill Sans Infant MT</vt:lpstr>
      <vt:lpstr>Gill Sans Infant Std</vt:lpstr>
      <vt:lpstr>Open sans</vt:lpstr>
      <vt:lpstr>Open sans</vt:lpstr>
      <vt:lpstr>Open sans</vt:lpstr>
      <vt:lpstr>Tw Cen MT</vt:lpstr>
      <vt:lpstr>Office Theme</vt:lpstr>
      <vt:lpstr>PowerPoint Presentation</vt:lpstr>
      <vt:lpstr>PowerPoint Presentation</vt:lpstr>
      <vt:lpstr>Schedule</vt:lpstr>
      <vt:lpstr>Objectives</vt:lpstr>
      <vt:lpstr>PowerPoint Presentation</vt:lpstr>
      <vt:lpstr>Why is MAMI needed?</vt:lpstr>
      <vt:lpstr>Why MAMI?</vt:lpstr>
      <vt:lpstr>MAMI Vision</vt:lpstr>
      <vt:lpstr>MAMI Care Pathway Package Overview</vt:lpstr>
      <vt:lpstr>PowerPoint Presentation</vt:lpstr>
      <vt:lpstr>PowerPoint Presentation</vt:lpstr>
      <vt:lpstr>Nutritional risk of infants &lt;6months</vt:lpstr>
      <vt:lpstr>PowerPoint Presentation</vt:lpstr>
      <vt:lpstr>Support Package</vt:lpstr>
      <vt:lpstr>Support Package</vt:lpstr>
      <vt:lpstr>Support Package</vt:lpstr>
      <vt:lpstr>Support Package</vt:lpstr>
      <vt:lpstr>Support Package</vt:lpstr>
      <vt:lpstr>Support Package</vt:lpstr>
      <vt:lpstr>Support Package</vt:lpstr>
      <vt:lpstr>Where does MAMI fit in the health system?</vt:lpstr>
      <vt:lpstr>Community Programme Experiences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khunga</dc:creator>
  <cp:lastModifiedBy>Mike khunga</cp:lastModifiedBy>
  <cp:revision>1</cp:revision>
  <dcterms:created xsi:type="dcterms:W3CDTF">2023-06-14T13:56:19Z</dcterms:created>
  <dcterms:modified xsi:type="dcterms:W3CDTF">2023-06-14T13:56:20Z</dcterms:modified>
</cp:coreProperties>
</file>