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323" r:id="rId5"/>
    <p:sldId id="337" r:id="rId6"/>
    <p:sldId id="290" r:id="rId7"/>
    <p:sldId id="340" r:id="rId8"/>
    <p:sldId id="262" r:id="rId9"/>
    <p:sldId id="263" r:id="rId10"/>
    <p:sldId id="341" r:id="rId11"/>
    <p:sldId id="342" r:id="rId12"/>
    <p:sldId id="344" r:id="rId13"/>
    <p:sldId id="343" r:id="rId14"/>
    <p:sldId id="345" r:id="rId15"/>
    <p:sldId id="346" r:id="rId16"/>
    <p:sldId id="347" r:id="rId17"/>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Gill Sans MT" pitchFamily="3"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Gill Sans MT" pitchFamily="3"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Gill Sans MT" pitchFamily="3"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Gill Sans MT" pitchFamily="3"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Gill Sans MT" pitchFamily="3" charset="0"/>
        <a:ea typeface="MS PGothic" panose="020B0600070205080204" pitchFamily="34" charset="-128"/>
        <a:cs typeface="+mn-cs"/>
      </a:defRPr>
    </a:lvl5pPr>
    <a:lvl6pPr marL="2286000" algn="l" defTabSz="914400" rtl="0" eaLnBrk="1" latinLnBrk="0" hangingPunct="1">
      <a:defRPr kern="1200">
        <a:solidFill>
          <a:schemeClr val="tx1"/>
        </a:solidFill>
        <a:latin typeface="Gill Sans MT" pitchFamily="3" charset="0"/>
        <a:ea typeface="MS PGothic" panose="020B0600070205080204" pitchFamily="34" charset="-128"/>
        <a:cs typeface="+mn-cs"/>
      </a:defRPr>
    </a:lvl6pPr>
    <a:lvl7pPr marL="2743200" algn="l" defTabSz="914400" rtl="0" eaLnBrk="1" latinLnBrk="0" hangingPunct="1">
      <a:defRPr kern="1200">
        <a:solidFill>
          <a:schemeClr val="tx1"/>
        </a:solidFill>
        <a:latin typeface="Gill Sans MT" pitchFamily="3" charset="0"/>
        <a:ea typeface="MS PGothic" panose="020B0600070205080204" pitchFamily="34" charset="-128"/>
        <a:cs typeface="+mn-cs"/>
      </a:defRPr>
    </a:lvl7pPr>
    <a:lvl8pPr marL="3200400" algn="l" defTabSz="914400" rtl="0" eaLnBrk="1" latinLnBrk="0" hangingPunct="1">
      <a:defRPr kern="1200">
        <a:solidFill>
          <a:schemeClr val="tx1"/>
        </a:solidFill>
        <a:latin typeface="Gill Sans MT" pitchFamily="3" charset="0"/>
        <a:ea typeface="MS PGothic" panose="020B0600070205080204" pitchFamily="34" charset="-128"/>
        <a:cs typeface="+mn-cs"/>
      </a:defRPr>
    </a:lvl8pPr>
    <a:lvl9pPr marL="3657600" algn="l" defTabSz="914400" rtl="0" eaLnBrk="1" latinLnBrk="0" hangingPunct="1">
      <a:defRPr kern="1200">
        <a:solidFill>
          <a:schemeClr val="tx1"/>
        </a:solidFill>
        <a:latin typeface="Gill Sans MT" pitchFamily="3"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2C1E"/>
    <a:srgbClr val="3B3BFF"/>
    <a:srgbClr val="124D85"/>
    <a:srgbClr val="149F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36" autoAdjust="0"/>
    <p:restoredTop sz="91875" autoAdjust="0"/>
  </p:normalViewPr>
  <p:slideViewPr>
    <p:cSldViewPr snapToGrid="0" snapToObjects="1" showGuides="1">
      <p:cViewPr varScale="1">
        <p:scale>
          <a:sx n="115" d="100"/>
          <a:sy n="115" d="100"/>
        </p:scale>
        <p:origin x="848" y="192"/>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23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D8A9A4-9EA3-4362-BAAE-491399896E96}" type="datetimeFigureOut">
              <a:rPr lang="en-US" smtClean="0"/>
              <a:t>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1536DA-3FD7-4841-BB2B-2CB8CDAEE96C}" type="slidenum">
              <a:rPr lang="en-US" smtClean="0"/>
              <a:t>‹#›</a:t>
            </a:fld>
            <a:endParaRPr lang="en-US"/>
          </a:p>
        </p:txBody>
      </p:sp>
    </p:spTree>
    <p:extLst>
      <p:ext uri="{BB962C8B-B14F-4D97-AF65-F5344CB8AC3E}">
        <p14:creationId xmlns:p14="http://schemas.microsoft.com/office/powerpoint/2010/main" val="2884276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D0BC4A-A049-46F4-A980-9017DCB825F8}" type="slidenum">
              <a:rPr lang="en-US" smtClean="0"/>
              <a:t>1</a:t>
            </a:fld>
            <a:endParaRPr lang="en-US" dirty="0"/>
          </a:p>
        </p:txBody>
      </p:sp>
    </p:spTree>
    <p:extLst>
      <p:ext uri="{BB962C8B-B14F-4D97-AF65-F5344CB8AC3E}">
        <p14:creationId xmlns:p14="http://schemas.microsoft.com/office/powerpoint/2010/main" val="1332680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Global Technical Mechanism (GTM), a newly launched, overarching body with the objective to </a:t>
            </a:r>
            <a:r>
              <a:rPr lang="en-GB" sz="1200" kern="1200" dirty="0">
                <a:solidFill>
                  <a:schemeClr val="tx1"/>
                </a:solidFill>
                <a:effectLst/>
                <a:latin typeface="+mn-lt"/>
                <a:ea typeface="+mn-ea"/>
                <a:cs typeface="+mn-cs"/>
              </a:rPr>
              <a:t>provide a predictable, flexible, systematic and effective approach to respond to nutrition technical gaps and meet the nutrition needs and rights of vulnerable populations including children, adolescents and women in humanitarian crisis.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51536DA-3FD7-4841-BB2B-2CB8CDAEE96C}" type="slidenum">
              <a:rPr lang="en-US" smtClean="0"/>
              <a:t>2</a:t>
            </a:fld>
            <a:endParaRPr lang="en-US"/>
          </a:p>
        </p:txBody>
      </p:sp>
    </p:spTree>
    <p:extLst>
      <p:ext uri="{BB962C8B-B14F-4D97-AF65-F5344CB8AC3E}">
        <p14:creationId xmlns:p14="http://schemas.microsoft.com/office/powerpoint/2010/main" val="3546192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CDCDE793-BBE4-4DE2-8C63-A1BB31A92B54}" type="datetimeFigureOut">
              <a:rPr lang="en-US" altLang="en-US"/>
              <a:pPr/>
              <a:t>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72D5F19-062D-4DD7-9EC0-90EC306720C9}" type="slidenum">
              <a:rPr lang="en-US" altLang="en-US"/>
              <a:pPr/>
              <a:t>‹#›</a:t>
            </a:fld>
            <a:endParaRPr lang="en-US" altLang="en-US"/>
          </a:p>
        </p:txBody>
      </p:sp>
    </p:spTree>
    <p:extLst>
      <p:ext uri="{BB962C8B-B14F-4D97-AF65-F5344CB8AC3E}">
        <p14:creationId xmlns:p14="http://schemas.microsoft.com/office/powerpoint/2010/main" val="2029700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76594FF-7F9E-43A4-B06C-69973599E538}" type="datetimeFigureOut">
              <a:rPr lang="en-US" altLang="en-US"/>
              <a:pPr/>
              <a:t>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7311662-3C26-4F65-A08E-AD0E3E63582F}" type="slidenum">
              <a:rPr lang="en-US" altLang="en-US"/>
              <a:pPr/>
              <a:t>‹#›</a:t>
            </a:fld>
            <a:endParaRPr lang="en-US" altLang="en-US"/>
          </a:p>
        </p:txBody>
      </p:sp>
    </p:spTree>
    <p:extLst>
      <p:ext uri="{BB962C8B-B14F-4D97-AF65-F5344CB8AC3E}">
        <p14:creationId xmlns:p14="http://schemas.microsoft.com/office/powerpoint/2010/main" val="368536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573ADF3-F07A-4031-A2B6-4B495B74FC49}" type="datetimeFigureOut">
              <a:rPr lang="en-US" altLang="en-US"/>
              <a:pPr/>
              <a:t>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033DA00-281D-4D03-B02B-CED2DFDD9F9B}" type="slidenum">
              <a:rPr lang="en-US" altLang="en-US"/>
              <a:pPr/>
              <a:t>‹#›</a:t>
            </a:fld>
            <a:endParaRPr lang="en-US" altLang="en-US"/>
          </a:p>
        </p:txBody>
      </p:sp>
    </p:spTree>
    <p:extLst>
      <p:ext uri="{BB962C8B-B14F-4D97-AF65-F5344CB8AC3E}">
        <p14:creationId xmlns:p14="http://schemas.microsoft.com/office/powerpoint/2010/main" val="157302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87A80DA7-7902-443B-88A3-BFE5094AAABB}" type="datetimeFigureOut">
              <a:rPr lang="en-US" altLang="en-US"/>
              <a:pPr/>
              <a:t>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676872D-24EB-41A3-BB8B-7DC83A4E5D7F}" type="slidenum">
              <a:rPr lang="en-US" altLang="en-US"/>
              <a:pPr/>
              <a:t>‹#›</a:t>
            </a:fld>
            <a:endParaRPr lang="en-US" altLang="en-US"/>
          </a:p>
        </p:txBody>
      </p:sp>
    </p:spTree>
    <p:extLst>
      <p:ext uri="{BB962C8B-B14F-4D97-AF65-F5344CB8AC3E}">
        <p14:creationId xmlns:p14="http://schemas.microsoft.com/office/powerpoint/2010/main" val="3018007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5AF4F4A-0061-45BA-AA25-67053DB5E3AF}" type="datetimeFigureOut">
              <a:rPr lang="en-US" altLang="en-US"/>
              <a:pPr/>
              <a:t>5/20/20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37F465D-8C32-4DC7-89CA-A39454EC189B}" type="slidenum">
              <a:rPr lang="en-US" altLang="en-US"/>
              <a:pPr/>
              <a:t>‹#›</a:t>
            </a:fld>
            <a:endParaRPr lang="en-US" altLang="en-US"/>
          </a:p>
        </p:txBody>
      </p:sp>
    </p:spTree>
    <p:extLst>
      <p:ext uri="{BB962C8B-B14F-4D97-AF65-F5344CB8AC3E}">
        <p14:creationId xmlns:p14="http://schemas.microsoft.com/office/powerpoint/2010/main" val="1639796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A546863F-1786-4A8C-9721-1F4AACD5C699}" type="datetimeFigureOut">
              <a:rPr lang="en-US" altLang="en-US"/>
              <a:pPr/>
              <a:t>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B59CB6C-8E75-475C-8E61-3027152111F7}" type="slidenum">
              <a:rPr lang="en-US" altLang="en-US"/>
              <a:pPr/>
              <a:t>‹#›</a:t>
            </a:fld>
            <a:endParaRPr lang="en-US" altLang="en-US"/>
          </a:p>
        </p:txBody>
      </p:sp>
    </p:spTree>
    <p:extLst>
      <p:ext uri="{BB962C8B-B14F-4D97-AF65-F5344CB8AC3E}">
        <p14:creationId xmlns:p14="http://schemas.microsoft.com/office/powerpoint/2010/main" val="2164328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22EC73D1-83C2-4EC7-8940-07366DAD701D}" type="datetimeFigureOut">
              <a:rPr lang="en-US" altLang="en-US"/>
              <a:pPr/>
              <a:t>5/20/20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0A95EF17-15C0-4201-BF24-D1BD44DE1336}" type="slidenum">
              <a:rPr lang="en-US" altLang="en-US"/>
              <a:pPr/>
              <a:t>‹#›</a:t>
            </a:fld>
            <a:endParaRPr lang="en-US" altLang="en-US"/>
          </a:p>
        </p:txBody>
      </p:sp>
    </p:spTree>
    <p:extLst>
      <p:ext uri="{BB962C8B-B14F-4D97-AF65-F5344CB8AC3E}">
        <p14:creationId xmlns:p14="http://schemas.microsoft.com/office/powerpoint/2010/main" val="1640345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8B70E82B-1E0D-4EBB-84DF-304BAA67FBFE}" type="datetimeFigureOut">
              <a:rPr lang="en-US" altLang="en-US"/>
              <a:pPr/>
              <a:t>5/20/20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0F47A0A8-3C69-4D29-A6C9-6D7085D4F43E}" type="slidenum">
              <a:rPr lang="en-US" altLang="en-US"/>
              <a:pPr/>
              <a:t>‹#›</a:t>
            </a:fld>
            <a:endParaRPr lang="en-US" altLang="en-US"/>
          </a:p>
        </p:txBody>
      </p:sp>
    </p:spTree>
    <p:extLst>
      <p:ext uri="{BB962C8B-B14F-4D97-AF65-F5344CB8AC3E}">
        <p14:creationId xmlns:p14="http://schemas.microsoft.com/office/powerpoint/2010/main" val="2358492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217E89B-DA54-4165-A4E6-E3D31ACC9ED8}" type="datetimeFigureOut">
              <a:rPr lang="en-US" altLang="en-US"/>
              <a:pPr/>
              <a:t>5/20/20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B5D0D71-1A87-4A34-B52C-66B81D1B7E34}" type="slidenum">
              <a:rPr lang="en-US" altLang="en-US"/>
              <a:pPr/>
              <a:t>‹#›</a:t>
            </a:fld>
            <a:endParaRPr lang="en-US" altLang="en-US"/>
          </a:p>
        </p:txBody>
      </p:sp>
    </p:spTree>
    <p:extLst>
      <p:ext uri="{BB962C8B-B14F-4D97-AF65-F5344CB8AC3E}">
        <p14:creationId xmlns:p14="http://schemas.microsoft.com/office/powerpoint/2010/main" val="1949142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1B466B0B-545D-4E83-ACCA-65C5A37CEA59}" type="datetimeFigureOut">
              <a:rPr lang="en-US" altLang="en-US"/>
              <a:pPr/>
              <a:t>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AA335CE-F413-4C5A-9B2C-9D40F08237BB}" type="slidenum">
              <a:rPr lang="en-US" altLang="en-US"/>
              <a:pPr/>
              <a:t>‹#›</a:t>
            </a:fld>
            <a:endParaRPr lang="en-US" altLang="en-US"/>
          </a:p>
        </p:txBody>
      </p:sp>
    </p:spTree>
    <p:extLst>
      <p:ext uri="{BB962C8B-B14F-4D97-AF65-F5344CB8AC3E}">
        <p14:creationId xmlns:p14="http://schemas.microsoft.com/office/powerpoint/2010/main" val="1730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1825B5E-051B-4DFB-861C-91907EF8538E}" type="datetimeFigureOut">
              <a:rPr lang="en-US" altLang="en-US"/>
              <a:pPr/>
              <a:t>5/20/20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EE34488-1F03-4DC9-9DB8-DB945B3CDF80}" type="slidenum">
              <a:rPr lang="en-US" altLang="en-US"/>
              <a:pPr/>
              <a:t>‹#›</a:t>
            </a:fld>
            <a:endParaRPr lang="en-US" altLang="en-US"/>
          </a:p>
        </p:txBody>
      </p:sp>
    </p:spTree>
    <p:extLst>
      <p:ext uri="{BB962C8B-B14F-4D97-AF65-F5344CB8AC3E}">
        <p14:creationId xmlns:p14="http://schemas.microsoft.com/office/powerpoint/2010/main" val="1019286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3589959" y="329879"/>
            <a:ext cx="8472790" cy="5864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panose="020B0604020202020204" pitchFamily="34" charset="0"/>
              </a:defRPr>
            </a:lvl1pPr>
          </a:lstStyle>
          <a:p>
            <a:fld id="{6DDFE229-96CD-468D-B2B5-02A525196F62}" type="datetimeFigureOut">
              <a:rPr lang="en-US" altLang="en-US"/>
              <a:pPr/>
              <a:t>5/20/20</a:t>
            </a:fld>
            <a:endParaRPr lang="en-US"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panose="020B0604020202020204" pitchFamily="34" charset="0"/>
              </a:defRPr>
            </a:lvl1pPr>
          </a:lstStyle>
          <a:p>
            <a:fld id="{93ED8FF2-BE35-4633-AAC7-BF73CF779F7F}" type="slidenum">
              <a:rPr lang="en-US" altLang="en-US"/>
              <a:pPr/>
              <a:t>‹#›</a:t>
            </a:fld>
            <a:endParaRPr lang="en-US" altLang="en-US"/>
          </a:p>
        </p:txBody>
      </p:sp>
      <p:sp>
        <p:nvSpPr>
          <p:cNvPr id="7" name="Rectangle 6"/>
          <p:cNvSpPr/>
          <p:nvPr userDrawn="1"/>
        </p:nvSpPr>
        <p:spPr>
          <a:xfrm>
            <a:off x="0" y="0"/>
            <a:ext cx="3055716" cy="6858000"/>
          </a:xfrm>
          <a:prstGeom prst="rect">
            <a:avLst/>
          </a:prstGeom>
          <a:solidFill>
            <a:srgbClr val="D32C1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1" name="Title Placeholder 1"/>
          <p:cNvSpPr>
            <a:spLocks noGrp="1"/>
          </p:cNvSpPr>
          <p:nvPr>
            <p:ph type="title"/>
          </p:nvPr>
        </p:nvSpPr>
        <p:spPr bwMode="auto">
          <a:xfrm>
            <a:off x="150752" y="580756"/>
            <a:ext cx="2797053" cy="291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pic>
        <p:nvPicPr>
          <p:cNvPr id="1032" name="Picture 1" descr="TRRT_PPT-02.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61805" y="5748339"/>
            <a:ext cx="2774949"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0" fontAlgn="base" hangingPunct="0">
        <a:spcBef>
          <a:spcPct val="0"/>
        </a:spcBef>
        <a:spcAft>
          <a:spcPct val="0"/>
        </a:spcAft>
        <a:defRPr sz="3600" kern="1200">
          <a:solidFill>
            <a:schemeClr val="bg1"/>
          </a:solidFill>
          <a:latin typeface="+mj-lt"/>
          <a:ea typeface="MS PGothic" panose="020B0600070205080204" pitchFamily="34" charset="-128"/>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8050"/>
            <a:ext cx="12192000" cy="5716403"/>
          </a:xfrm>
          <a:prstGeom prst="rect">
            <a:avLst/>
          </a:prstGeom>
          <a:solidFill>
            <a:srgbClr val="D32C1E"/>
          </a:solidFill>
          <a:ln w="9525">
            <a:noFill/>
            <a:miter lim="800000"/>
            <a:headEnd/>
            <a:tailEnd/>
          </a:ln>
          <a:effectLst/>
        </p:spPr>
        <p:txBody>
          <a:bodyPr anchor="ctr"/>
          <a:lstStyle/>
          <a:p>
            <a:pPr algn="ctr">
              <a:defRPr/>
            </a:pPr>
            <a:endParaRPr lang="en-US" dirty="0">
              <a:solidFill>
                <a:schemeClr val="lt1"/>
              </a:solidFill>
              <a:latin typeface="+mn-lt"/>
              <a:ea typeface="+mn-ea"/>
            </a:endParaRPr>
          </a:p>
        </p:txBody>
      </p:sp>
      <p:sp>
        <p:nvSpPr>
          <p:cNvPr id="13314" name="Title 1"/>
          <p:cNvSpPr>
            <a:spLocks noGrp="1"/>
          </p:cNvSpPr>
          <p:nvPr>
            <p:ph type="ctrTitle"/>
          </p:nvPr>
        </p:nvSpPr>
        <p:spPr>
          <a:xfrm>
            <a:off x="157075" y="1839892"/>
            <a:ext cx="11808661" cy="1632583"/>
          </a:xfrm>
        </p:spPr>
        <p:txBody>
          <a:bodyPr>
            <a:normAutofit/>
          </a:bodyPr>
          <a:lstStyle/>
          <a:p>
            <a:pPr algn="ctr" eaLnBrk="1" hangingPunct="1"/>
            <a:r>
              <a:rPr lang="en-GB" altLang="en-US" sz="3500" b="1" dirty="0">
                <a:solidFill>
                  <a:schemeClr val="accent6">
                    <a:lumMod val="40000"/>
                    <a:lumOff val="60000"/>
                  </a:schemeClr>
                </a:solidFill>
              </a:rPr>
              <a:t>WFP MIYCF Integration</a:t>
            </a:r>
          </a:p>
        </p:txBody>
      </p:sp>
      <p:sp>
        <p:nvSpPr>
          <p:cNvPr id="13315" name="Subtitle 2"/>
          <p:cNvSpPr>
            <a:spLocks noGrp="1"/>
          </p:cNvSpPr>
          <p:nvPr>
            <p:ph type="subTitle" idx="1"/>
          </p:nvPr>
        </p:nvSpPr>
        <p:spPr>
          <a:xfrm>
            <a:off x="2155105" y="3685648"/>
            <a:ext cx="7881790" cy="806989"/>
          </a:xfrm>
        </p:spPr>
        <p:txBody>
          <a:bodyPr/>
          <a:lstStyle/>
          <a:p>
            <a:pPr eaLnBrk="1" hangingPunct="1"/>
            <a:r>
              <a:rPr lang="en-GB" altLang="en-US" sz="2800" dirty="0">
                <a:solidFill>
                  <a:schemeClr val="bg1"/>
                </a:solidFill>
              </a:rPr>
              <a:t>Brooke Bauer, Tech RRT IYCF/E Advisor</a:t>
            </a:r>
          </a:p>
          <a:p>
            <a:pPr eaLnBrk="1" hangingPunct="1"/>
            <a:endParaRPr lang="en-GB" altLang="en-US" sz="2800" dirty="0">
              <a:solidFill>
                <a:schemeClr val="bg1"/>
              </a:solidFill>
            </a:endParaRPr>
          </a:p>
          <a:p>
            <a:pPr eaLnBrk="1" hangingPunct="1"/>
            <a:r>
              <a:rPr lang="en-GB" altLang="en-US" sz="2800" dirty="0">
                <a:solidFill>
                  <a:schemeClr val="bg1"/>
                </a:solidFill>
              </a:rPr>
              <a:t>20 May 2020</a:t>
            </a:r>
          </a:p>
        </p:txBody>
      </p:sp>
      <p:pic>
        <p:nvPicPr>
          <p:cNvPr id="13316" name="Picture 5" descr="TRRT_Signature-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73478" y="470924"/>
            <a:ext cx="3431674" cy="1282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p:nvSpPr>
        <p:spPr>
          <a:xfrm>
            <a:off x="0" y="5688353"/>
            <a:ext cx="12192000" cy="116964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
          <p:cNvGrpSpPr/>
          <p:nvPr/>
        </p:nvGrpSpPr>
        <p:grpSpPr>
          <a:xfrm>
            <a:off x="-143303" y="5710253"/>
            <a:ext cx="12146408" cy="1173816"/>
            <a:chOff x="-143303" y="5710253"/>
            <a:chExt cx="12146408" cy="1173816"/>
          </a:xfrm>
        </p:grpSpPr>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4844" y="6020763"/>
              <a:ext cx="2271713" cy="50482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4895" y="5978068"/>
              <a:ext cx="1950911" cy="56007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54194" y="5867193"/>
              <a:ext cx="1307211" cy="774478"/>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3303" y="5710253"/>
              <a:ext cx="3017520" cy="1173816"/>
            </a:xfrm>
            <a:prstGeom prst="rect">
              <a:avLst/>
            </a:prstGeom>
          </p:spPr>
        </p:pic>
        <p:pic>
          <p:nvPicPr>
            <p:cNvPr id="11" name="Picture 10"/>
            <p:cNvPicPr>
              <a:picLocks noChangeAspect="1"/>
            </p:cNvPicPr>
            <p:nvPr/>
          </p:nvPicPr>
          <p:blipFill>
            <a:blip r:embed="rId8"/>
            <a:stretch>
              <a:fillRect/>
            </a:stretch>
          </p:blipFill>
          <p:spPr>
            <a:xfrm>
              <a:off x="8651562" y="5786461"/>
              <a:ext cx="1920240" cy="954792"/>
            </a:xfrm>
            <a:prstGeom prst="rect">
              <a:avLst/>
            </a:prstGeom>
          </p:spPr>
        </p:pic>
        <p:pic>
          <p:nvPicPr>
            <p:cNvPr id="13" name="Picture 12"/>
            <p:cNvPicPr>
              <a:picLocks noChangeAspect="1"/>
            </p:cNvPicPr>
            <p:nvPr/>
          </p:nvPicPr>
          <p:blipFill rotWithShape="1">
            <a:blip r:embed="rId9">
              <a:extLst>
                <a:ext uri="{28A0092B-C50C-407E-A947-70E740481C1C}">
                  <a14:useLocalDpi xmlns:a14="http://schemas.microsoft.com/office/drawing/2010/main" val="0"/>
                </a:ext>
              </a:extLst>
            </a:blip>
            <a:srcRect l="23786" t="36773" r="22452" b="31674"/>
            <a:stretch/>
          </p:blipFill>
          <p:spPr bwMode="auto">
            <a:xfrm>
              <a:off x="10410322" y="5829757"/>
              <a:ext cx="1592783" cy="934807"/>
            </a:xfrm>
            <a:prstGeom prst="rect">
              <a:avLst/>
            </a:prstGeom>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373235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5C78CF-DAD8-4646-ADAB-4C2DCCAB43AA}"/>
              </a:ext>
            </a:extLst>
          </p:cNvPr>
          <p:cNvSpPr txBox="1"/>
          <p:nvPr/>
        </p:nvSpPr>
        <p:spPr>
          <a:xfrm>
            <a:off x="3822878" y="326573"/>
            <a:ext cx="7637797" cy="646331"/>
          </a:xfrm>
          <a:prstGeom prst="rect">
            <a:avLst/>
          </a:prstGeom>
          <a:noFill/>
        </p:spPr>
        <p:txBody>
          <a:bodyPr wrap="none" rtlCol="0">
            <a:spAutoFit/>
          </a:bodyPr>
          <a:lstStyle/>
          <a:p>
            <a:pPr algn="ctr"/>
            <a:r>
              <a:rPr lang="en-US" sz="3600" b="1" dirty="0"/>
              <a:t>What are our common objectives?</a:t>
            </a:r>
          </a:p>
        </p:txBody>
      </p:sp>
      <p:sp>
        <p:nvSpPr>
          <p:cNvPr id="6" name="Rectangle 5">
            <a:extLst>
              <a:ext uri="{FF2B5EF4-FFF2-40B4-BE49-F238E27FC236}">
                <a16:creationId xmlns:a16="http://schemas.microsoft.com/office/drawing/2014/main" id="{5ACF55C7-3D4B-8E48-8906-0FBD850AA652}"/>
              </a:ext>
            </a:extLst>
          </p:cNvPr>
          <p:cNvSpPr/>
          <p:nvPr/>
        </p:nvSpPr>
        <p:spPr>
          <a:xfrm>
            <a:off x="3298372" y="1531366"/>
            <a:ext cx="8686800" cy="4062651"/>
          </a:xfrm>
          <a:prstGeom prst="rect">
            <a:avLst/>
          </a:prstGeom>
        </p:spPr>
        <p:txBody>
          <a:bodyPr wrap="square">
            <a:spAutoFit/>
          </a:bodyPr>
          <a:lstStyle/>
          <a:p>
            <a:r>
              <a:rPr lang="en-US" sz="2400" b="1" dirty="0">
                <a:solidFill>
                  <a:srgbClr val="C00000"/>
                </a:solidFill>
                <a:latin typeface="Gill Sans SemiBold" panose="020B0502020104020203" pitchFamily="34" charset="-79"/>
                <a:cs typeface="Gill Sans SemiBold" panose="020B0502020104020203" pitchFamily="34" charset="-79"/>
              </a:rPr>
              <a:t>Common Strategic Objectives:</a:t>
            </a:r>
          </a:p>
          <a:p>
            <a:endParaRPr lang="en-US" dirty="0">
              <a:solidFill>
                <a:srgbClr val="8A8687"/>
              </a:solidFill>
              <a:latin typeface="Helvetica" pitchFamily="2" charset="0"/>
            </a:endParaRPr>
          </a:p>
          <a:p>
            <a:r>
              <a:rPr lang="en-US" dirty="0">
                <a:latin typeface="Helvetica" pitchFamily="2" charset="0"/>
              </a:rPr>
              <a:t>• </a:t>
            </a:r>
            <a:r>
              <a:rPr lang="en-US" sz="2400" b="1" dirty="0">
                <a:latin typeface="Gill Sans SemiBold" panose="020B0502020104020203" pitchFamily="34" charset="-79"/>
                <a:cs typeface="Gill Sans SemiBold" panose="020B0502020104020203" pitchFamily="34" charset="-79"/>
              </a:rPr>
              <a:t>Improve availability, utilization, access and stability of food for PLW, infants and young children</a:t>
            </a:r>
          </a:p>
          <a:p>
            <a:endParaRPr lang="en-US" sz="2400" b="1" dirty="0">
              <a:latin typeface="Gill Sans SemiBold" panose="020B0502020104020203" pitchFamily="34" charset="-79"/>
              <a:cs typeface="Gill Sans SemiBold" panose="020B0502020104020203" pitchFamily="34" charset="-79"/>
            </a:endParaRPr>
          </a:p>
          <a:p>
            <a:r>
              <a:rPr lang="en-US" sz="2400" b="1" dirty="0">
                <a:latin typeface="Gill Sans SemiBold" panose="020B0502020104020203" pitchFamily="34" charset="-79"/>
                <a:cs typeface="Gill Sans SemiBold" panose="020B0502020104020203" pitchFamily="34" charset="-79"/>
              </a:rPr>
              <a:t>• Contribute to minimize the risk of malnutrition among infants and young children by supporting optimal</a:t>
            </a:r>
          </a:p>
          <a:p>
            <a:r>
              <a:rPr lang="en-US" sz="2400" b="1" dirty="0">
                <a:latin typeface="Gill Sans SemiBold" panose="020B0502020104020203" pitchFamily="34" charset="-79"/>
                <a:cs typeface="Gill Sans SemiBold" panose="020B0502020104020203" pitchFamily="34" charset="-79"/>
              </a:rPr>
              <a:t>feeding practices of infants and young children</a:t>
            </a:r>
          </a:p>
          <a:p>
            <a:endParaRPr lang="en-US" sz="2400" b="1" dirty="0">
              <a:latin typeface="Gill Sans SemiBold" panose="020B0502020104020203" pitchFamily="34" charset="-79"/>
              <a:cs typeface="Gill Sans SemiBold" panose="020B0502020104020203" pitchFamily="34" charset="-79"/>
            </a:endParaRPr>
          </a:p>
          <a:p>
            <a:r>
              <a:rPr lang="en-US" sz="2400" b="1" dirty="0">
                <a:latin typeface="Gill Sans SemiBold" panose="020B0502020104020203" pitchFamily="34" charset="-79"/>
                <a:cs typeface="Gill Sans SemiBold" panose="020B0502020104020203" pitchFamily="34" charset="-79"/>
              </a:rPr>
              <a:t>• Promote the right to work for PLW and caregivers of infants and young children</a:t>
            </a:r>
            <a:endParaRPr lang="en-US" sz="2400" b="1" dirty="0">
              <a:effectLst/>
              <a:latin typeface="Gill Sans SemiBold" panose="020B0502020104020203" pitchFamily="34" charset="-79"/>
              <a:cs typeface="Gill Sans SemiBold" panose="020B0502020104020203" pitchFamily="34" charset="-79"/>
            </a:endParaRPr>
          </a:p>
        </p:txBody>
      </p:sp>
      <p:sp>
        <p:nvSpPr>
          <p:cNvPr id="7" name="TextBox 6">
            <a:extLst>
              <a:ext uri="{FF2B5EF4-FFF2-40B4-BE49-F238E27FC236}">
                <a16:creationId xmlns:a16="http://schemas.microsoft.com/office/drawing/2014/main" id="{A43AA720-5964-2B4F-8495-7E3D61831D79}"/>
              </a:ext>
            </a:extLst>
          </p:cNvPr>
          <p:cNvSpPr txBox="1"/>
          <p:nvPr/>
        </p:nvSpPr>
        <p:spPr>
          <a:xfrm>
            <a:off x="3214024" y="6591954"/>
            <a:ext cx="8827224" cy="276999"/>
          </a:xfrm>
          <a:prstGeom prst="rect">
            <a:avLst/>
          </a:prstGeom>
          <a:noFill/>
        </p:spPr>
        <p:txBody>
          <a:bodyPr wrap="none" rtlCol="0">
            <a:spAutoFit/>
          </a:bodyPr>
          <a:lstStyle/>
          <a:p>
            <a:pPr algn="ctr"/>
            <a:r>
              <a:rPr lang="en-US" sz="1200" dirty="0">
                <a:solidFill>
                  <a:schemeClr val="bg1">
                    <a:lumMod val="65000"/>
                  </a:schemeClr>
                </a:solidFill>
              </a:rPr>
              <a:t>Adapted from </a:t>
            </a:r>
            <a:r>
              <a:rPr lang="en-US" sz="1200" i="1" dirty="0">
                <a:solidFill>
                  <a:schemeClr val="bg1">
                    <a:lumMod val="65000"/>
                  </a:schemeClr>
                </a:solidFill>
              </a:rPr>
              <a:t>“Infant and Young Child Feeding In Refugee Situation:  A Multi-Sectoral Framework for Action” </a:t>
            </a:r>
            <a:r>
              <a:rPr lang="en-US" sz="1200" dirty="0">
                <a:solidFill>
                  <a:schemeClr val="bg1">
                    <a:lumMod val="65000"/>
                  </a:schemeClr>
                </a:solidFill>
              </a:rPr>
              <a:t>Save the Children and UNHCR 2018 </a:t>
            </a:r>
            <a:endParaRPr lang="en-US" sz="1200" i="1" dirty="0">
              <a:solidFill>
                <a:schemeClr val="bg1">
                  <a:lumMod val="65000"/>
                </a:schemeClr>
              </a:solidFill>
            </a:endParaRPr>
          </a:p>
        </p:txBody>
      </p:sp>
    </p:spTree>
    <p:extLst>
      <p:ext uri="{BB962C8B-B14F-4D97-AF65-F5344CB8AC3E}">
        <p14:creationId xmlns:p14="http://schemas.microsoft.com/office/powerpoint/2010/main" val="2563832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5C78CF-DAD8-4646-ADAB-4C2DCCAB43AA}"/>
              </a:ext>
            </a:extLst>
          </p:cNvPr>
          <p:cNvSpPr txBox="1"/>
          <p:nvPr/>
        </p:nvSpPr>
        <p:spPr>
          <a:xfrm>
            <a:off x="3080343" y="214044"/>
            <a:ext cx="9111658" cy="523220"/>
          </a:xfrm>
          <a:prstGeom prst="rect">
            <a:avLst/>
          </a:prstGeom>
          <a:noFill/>
        </p:spPr>
        <p:txBody>
          <a:bodyPr wrap="square" rtlCol="0">
            <a:spAutoFit/>
          </a:bodyPr>
          <a:lstStyle/>
          <a:p>
            <a:r>
              <a:rPr lang="en-US" sz="2800" b="1" dirty="0">
                <a:solidFill>
                  <a:srgbClr val="C00000"/>
                </a:solidFill>
              </a:rPr>
              <a:t>How can we integrate MIYCF in WFP </a:t>
            </a:r>
            <a:r>
              <a:rPr lang="en-US" sz="2800" b="1" dirty="0" err="1">
                <a:solidFill>
                  <a:srgbClr val="C00000"/>
                </a:solidFill>
              </a:rPr>
              <a:t>Programmes</a:t>
            </a:r>
            <a:r>
              <a:rPr lang="en-US" sz="2800" b="1" dirty="0">
                <a:solidFill>
                  <a:srgbClr val="C00000"/>
                </a:solidFill>
              </a:rPr>
              <a:t>?</a:t>
            </a:r>
          </a:p>
        </p:txBody>
      </p:sp>
      <p:sp>
        <p:nvSpPr>
          <p:cNvPr id="4" name="TextBox 3">
            <a:extLst>
              <a:ext uri="{FF2B5EF4-FFF2-40B4-BE49-F238E27FC236}">
                <a16:creationId xmlns:a16="http://schemas.microsoft.com/office/drawing/2014/main" id="{61EAB2CC-7DAE-2E42-B61B-8EA4EC27EDA1}"/>
              </a:ext>
            </a:extLst>
          </p:cNvPr>
          <p:cNvSpPr txBox="1"/>
          <p:nvPr/>
        </p:nvSpPr>
        <p:spPr>
          <a:xfrm>
            <a:off x="3591853" y="1114222"/>
            <a:ext cx="2937214" cy="369332"/>
          </a:xfrm>
          <a:prstGeom prst="rect">
            <a:avLst/>
          </a:prstGeom>
          <a:noFill/>
        </p:spPr>
        <p:txBody>
          <a:bodyPr wrap="none" rtlCol="0">
            <a:spAutoFit/>
          </a:bodyPr>
          <a:lstStyle/>
          <a:p>
            <a:r>
              <a:rPr lang="en-US" b="1" i="1" dirty="0"/>
              <a:t>Some examples to consider</a:t>
            </a:r>
          </a:p>
        </p:txBody>
      </p:sp>
      <p:sp>
        <p:nvSpPr>
          <p:cNvPr id="3" name="Rectangle 2">
            <a:extLst>
              <a:ext uri="{FF2B5EF4-FFF2-40B4-BE49-F238E27FC236}">
                <a16:creationId xmlns:a16="http://schemas.microsoft.com/office/drawing/2014/main" id="{2D03EDD6-7099-BB4A-8BB2-613FB861B74B}"/>
              </a:ext>
            </a:extLst>
          </p:cNvPr>
          <p:cNvSpPr/>
          <p:nvPr/>
        </p:nvSpPr>
        <p:spPr>
          <a:xfrm>
            <a:off x="3298372" y="1668220"/>
            <a:ext cx="8686800" cy="4770537"/>
          </a:xfrm>
          <a:prstGeom prst="rect">
            <a:avLst/>
          </a:prstGeom>
        </p:spPr>
        <p:txBody>
          <a:bodyPr wrap="square">
            <a:spAutoFit/>
          </a:bodyPr>
          <a:lstStyle/>
          <a:p>
            <a:pPr marL="285750" indent="-285750">
              <a:buFont typeface="Arial" panose="020B0604020202020204" pitchFamily="34" charset="0"/>
              <a:buChar char="•"/>
            </a:pPr>
            <a:r>
              <a:rPr lang="en-US" sz="1600" dirty="0">
                <a:latin typeface="Helvetica" pitchFamily="2" charset="0"/>
              </a:rPr>
              <a:t>Coordination and Advocacy:</a:t>
            </a:r>
          </a:p>
          <a:p>
            <a:pPr marL="742950" lvl="1" indent="-285750">
              <a:buFont typeface="Arial" panose="020B0604020202020204" pitchFamily="34" charset="0"/>
              <a:buChar char="•"/>
            </a:pPr>
            <a:r>
              <a:rPr lang="en-US" sz="1600" dirty="0">
                <a:latin typeface="Helvetica" pitchFamily="2" charset="0"/>
              </a:rPr>
              <a:t>Discussion, Joint Advocacy, Consideration of Vulnerabilities of PLW and 0-23 months</a:t>
            </a:r>
          </a:p>
          <a:p>
            <a:pPr marL="285750" indent="-285750">
              <a:buFont typeface="Arial" panose="020B0604020202020204" pitchFamily="34" charset="0"/>
              <a:buChar char="•"/>
            </a:pPr>
            <a:endParaRPr lang="en-US" sz="1600" dirty="0">
              <a:latin typeface="Helvetica" pitchFamily="2" charset="0"/>
            </a:endParaRPr>
          </a:p>
          <a:p>
            <a:pPr marL="285750" indent="-285750">
              <a:buFont typeface="Arial" panose="020B0604020202020204" pitchFamily="34" charset="0"/>
              <a:buChar char="•"/>
            </a:pPr>
            <a:r>
              <a:rPr lang="en-US" sz="1600" dirty="0">
                <a:latin typeface="Helvetica" pitchFamily="2" charset="0"/>
              </a:rPr>
              <a:t>Information Gathering and Sharing</a:t>
            </a:r>
          </a:p>
          <a:p>
            <a:pPr marL="742950" lvl="1" indent="-285750">
              <a:buFont typeface="Arial" panose="020B0604020202020204" pitchFamily="34" charset="0"/>
              <a:buChar char="•"/>
            </a:pPr>
            <a:r>
              <a:rPr lang="en-US" sz="1600" dirty="0">
                <a:latin typeface="Helvetica" pitchFamily="2" charset="0"/>
              </a:rPr>
              <a:t>Joint needs assessments; disaggregate assessment and monitoring data for PLW, Children 0-5 months, 6-11 months, and 12-23 months</a:t>
            </a:r>
          </a:p>
          <a:p>
            <a:pPr marL="285750" indent="-285750">
              <a:buFont typeface="Arial" panose="020B0604020202020204" pitchFamily="34" charset="0"/>
              <a:buChar char="•"/>
            </a:pPr>
            <a:endParaRPr lang="en-US" sz="1600" dirty="0">
              <a:latin typeface="Helvetica" pitchFamily="2" charset="0"/>
            </a:endParaRPr>
          </a:p>
          <a:p>
            <a:pPr marL="285750" indent="-285750">
              <a:buFont typeface="Arial" panose="020B0604020202020204" pitchFamily="34" charset="0"/>
              <a:buChar char="•"/>
            </a:pPr>
            <a:r>
              <a:rPr lang="en-US" sz="1600" dirty="0">
                <a:latin typeface="Helvetica" pitchFamily="2" charset="0"/>
              </a:rPr>
              <a:t>Capacity Building</a:t>
            </a:r>
          </a:p>
          <a:p>
            <a:pPr marL="742950" lvl="1" indent="-285750">
              <a:buFont typeface="Arial" panose="020B0604020202020204" pitchFamily="34" charset="0"/>
              <a:buChar char="•"/>
            </a:pPr>
            <a:r>
              <a:rPr lang="en-US" sz="1600" dirty="0">
                <a:latin typeface="Helvetica" pitchFamily="2" charset="0"/>
              </a:rPr>
              <a:t>Cross Train FSL and IYCF staff, invite IYCF workers to FSL meetings, trainings, retreats, workshops</a:t>
            </a:r>
          </a:p>
          <a:p>
            <a:pPr marL="285750" indent="-285750">
              <a:buFont typeface="Arial" panose="020B0604020202020204" pitchFamily="34" charset="0"/>
              <a:buChar char="•"/>
            </a:pPr>
            <a:endParaRPr lang="en-US" sz="1600" dirty="0">
              <a:latin typeface="Helvetica" pitchFamily="2" charset="0"/>
            </a:endParaRPr>
          </a:p>
          <a:p>
            <a:pPr marL="285750" indent="-285750">
              <a:buFont typeface="Arial" panose="020B0604020202020204" pitchFamily="34" charset="0"/>
              <a:buChar char="•"/>
            </a:pPr>
            <a:r>
              <a:rPr lang="en-US" sz="1600" dirty="0">
                <a:latin typeface="Helvetica" pitchFamily="2" charset="0"/>
              </a:rPr>
              <a:t>Food Assistance and In Kind Assistance</a:t>
            </a:r>
          </a:p>
          <a:p>
            <a:pPr marL="742950" lvl="1" indent="-285750">
              <a:buFont typeface="Arial" panose="020B0604020202020204" pitchFamily="34" charset="0"/>
              <a:buChar char="•"/>
            </a:pPr>
            <a:r>
              <a:rPr lang="en-US" sz="1600" dirty="0">
                <a:latin typeface="Helvetica" pitchFamily="2" charset="0"/>
              </a:rPr>
              <a:t>Coordinate design of rations to ensure needs of PLW and 0-23 months have been considered, Engage PLW to improve distribution systems</a:t>
            </a:r>
          </a:p>
          <a:p>
            <a:pPr marL="742950" lvl="1" indent="-285750">
              <a:buFont typeface="Arial" panose="020B0604020202020204" pitchFamily="34" charset="0"/>
              <a:buChar char="•"/>
            </a:pPr>
            <a:endParaRPr lang="en-US" sz="1600" dirty="0">
              <a:effectLst/>
              <a:latin typeface="Helvetica" pitchFamily="2" charset="0"/>
            </a:endParaRPr>
          </a:p>
          <a:p>
            <a:pPr marL="285750" indent="-285750">
              <a:buFont typeface="Arial" panose="020B0604020202020204" pitchFamily="34" charset="0"/>
              <a:buChar char="•"/>
            </a:pPr>
            <a:r>
              <a:rPr lang="en-US" sz="1600" dirty="0">
                <a:effectLst/>
                <a:latin typeface="Helvetica" pitchFamily="2" charset="0"/>
              </a:rPr>
              <a:t>Monitor and report any violations of the WHO Code: Blanket Infant formula </a:t>
            </a:r>
            <a:r>
              <a:rPr lang="en-US" sz="1600" dirty="0">
                <a:latin typeface="Helvetica" pitchFamily="2" charset="0"/>
              </a:rPr>
              <a:t>distribution, bottle and/or teat distribution</a:t>
            </a:r>
          </a:p>
          <a:p>
            <a:pPr marL="285750" indent="-285750">
              <a:buFont typeface="Arial" panose="020B0604020202020204" pitchFamily="34" charset="0"/>
              <a:buChar char="•"/>
            </a:pPr>
            <a:endParaRPr lang="en-US" sz="1600" dirty="0">
              <a:effectLst/>
              <a:latin typeface="Helvetica" pitchFamily="2" charset="0"/>
            </a:endParaRPr>
          </a:p>
          <a:p>
            <a:pPr marL="285750" indent="-285750">
              <a:buFont typeface="Arial" panose="020B0604020202020204" pitchFamily="34" charset="0"/>
              <a:buChar char="•"/>
            </a:pPr>
            <a:r>
              <a:rPr lang="en-US" sz="1600" dirty="0">
                <a:latin typeface="Helvetica" pitchFamily="2" charset="0"/>
              </a:rPr>
              <a:t>Strong referral pathways between WFP and MIYCF partners</a:t>
            </a:r>
            <a:endParaRPr lang="en-US" sz="1600" dirty="0">
              <a:effectLst/>
              <a:latin typeface="Helvetica" pitchFamily="2" charset="0"/>
            </a:endParaRPr>
          </a:p>
        </p:txBody>
      </p:sp>
      <p:sp>
        <p:nvSpPr>
          <p:cNvPr id="7" name="TextBox 6">
            <a:extLst>
              <a:ext uri="{FF2B5EF4-FFF2-40B4-BE49-F238E27FC236}">
                <a16:creationId xmlns:a16="http://schemas.microsoft.com/office/drawing/2014/main" id="{6631F037-B818-774E-8305-9E2DB135DCE7}"/>
              </a:ext>
            </a:extLst>
          </p:cNvPr>
          <p:cNvSpPr txBox="1"/>
          <p:nvPr/>
        </p:nvSpPr>
        <p:spPr>
          <a:xfrm>
            <a:off x="3214024" y="6591954"/>
            <a:ext cx="8827224" cy="276999"/>
          </a:xfrm>
          <a:prstGeom prst="rect">
            <a:avLst/>
          </a:prstGeom>
          <a:noFill/>
        </p:spPr>
        <p:txBody>
          <a:bodyPr wrap="none" rtlCol="0">
            <a:spAutoFit/>
          </a:bodyPr>
          <a:lstStyle/>
          <a:p>
            <a:pPr algn="ctr"/>
            <a:r>
              <a:rPr lang="en-US" sz="1200" dirty="0">
                <a:solidFill>
                  <a:schemeClr val="bg1">
                    <a:lumMod val="65000"/>
                  </a:schemeClr>
                </a:solidFill>
              </a:rPr>
              <a:t>Adapted from </a:t>
            </a:r>
            <a:r>
              <a:rPr lang="en-US" sz="1200" i="1" dirty="0">
                <a:solidFill>
                  <a:schemeClr val="bg1">
                    <a:lumMod val="65000"/>
                  </a:schemeClr>
                </a:solidFill>
              </a:rPr>
              <a:t>“Infant and Young Child Feeding In Refugee Situation:  A Multi-Sectoral Framework for Action” </a:t>
            </a:r>
            <a:r>
              <a:rPr lang="en-US" sz="1200" dirty="0">
                <a:solidFill>
                  <a:schemeClr val="bg1">
                    <a:lumMod val="65000"/>
                  </a:schemeClr>
                </a:solidFill>
              </a:rPr>
              <a:t>Save the Children and UNHCR 2018 </a:t>
            </a:r>
            <a:endParaRPr lang="en-US" sz="1200" i="1" dirty="0">
              <a:solidFill>
                <a:schemeClr val="bg1">
                  <a:lumMod val="65000"/>
                </a:schemeClr>
              </a:solidFill>
            </a:endParaRPr>
          </a:p>
        </p:txBody>
      </p:sp>
    </p:spTree>
    <p:extLst>
      <p:ext uri="{BB962C8B-B14F-4D97-AF65-F5344CB8AC3E}">
        <p14:creationId xmlns:p14="http://schemas.microsoft.com/office/powerpoint/2010/main" val="1080054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D8B2A0-D7CD-3244-AF7F-979F0B9CE7D2}"/>
              </a:ext>
            </a:extLst>
          </p:cNvPr>
          <p:cNvSpPr/>
          <p:nvPr/>
        </p:nvSpPr>
        <p:spPr>
          <a:xfrm>
            <a:off x="3494048" y="1744063"/>
            <a:ext cx="8114372" cy="4770537"/>
          </a:xfrm>
          <a:prstGeom prst="rect">
            <a:avLst/>
          </a:prstGeom>
        </p:spPr>
        <p:txBody>
          <a:bodyPr wrap="square">
            <a:spAutoFit/>
          </a:bodyPr>
          <a:lstStyle/>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PLW and caregivers with infants have separate or prioritized waiting and entry lines </a:t>
            </a: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Shaded breastfeeding space and drinking water available</a:t>
            </a: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Provide transport for caregivers  to return home with commodities</a:t>
            </a: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Targeted MIYCF messaging and/or recipes in food baskets, MIYCF education sessions at distribution points</a:t>
            </a: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Prioritize caregivers of 0-23 month </a:t>
            </a:r>
            <a:r>
              <a:rPr lang="en-US" sz="1600" b="1" dirty="0" err="1">
                <a:latin typeface="Gill Sans SemiBold" panose="020B0502020104020203" pitchFamily="34" charset="-79"/>
                <a:cs typeface="Gill Sans SemiBold" panose="020B0502020104020203" pitchFamily="34" charset="-79"/>
              </a:rPr>
              <a:t>olds</a:t>
            </a:r>
            <a:r>
              <a:rPr lang="en-US" sz="1600" b="1" dirty="0">
                <a:latin typeface="Gill Sans SemiBold" panose="020B0502020104020203" pitchFamily="34" charset="-79"/>
                <a:cs typeface="Gill Sans SemiBold" panose="020B0502020104020203" pitchFamily="34" charset="-79"/>
              </a:rPr>
              <a:t> for work locations close to home</a:t>
            </a:r>
          </a:p>
          <a:p>
            <a:endParaRPr lang="en-US" sz="1600" b="1" dirty="0">
              <a:effectLst/>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Consider home-based activities (home gardening, sewing, shop) with seed harvesting and cultivation to increase dietary diversity for complementary feeding;</a:t>
            </a:r>
          </a:p>
          <a:p>
            <a:endParaRPr lang="en-US" sz="1600" b="1" dirty="0">
              <a:effectLst/>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Consider including child care arrangements  for working mothers/caregivers – for example one worker can look after the children based on rotation;</a:t>
            </a:r>
          </a:p>
          <a:p>
            <a:endParaRPr lang="en-US" sz="1600" b="1" dirty="0">
              <a:effectLst/>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Offer time off for breastfeeding  for breastfeeding mothers (e.g. one hour per day)</a:t>
            </a:r>
          </a:p>
          <a:p>
            <a:endParaRPr lang="en-US" sz="1600" b="1" dirty="0">
              <a:effectLst/>
              <a:latin typeface="Gill Sans SemiBold" panose="020B0502020104020203" pitchFamily="34" charset="-79"/>
              <a:cs typeface="Gill Sans SemiBold" panose="020B0502020104020203" pitchFamily="34" charset="-79"/>
            </a:endParaRPr>
          </a:p>
        </p:txBody>
      </p:sp>
      <p:sp>
        <p:nvSpPr>
          <p:cNvPr id="3" name="TextBox 2">
            <a:extLst>
              <a:ext uri="{FF2B5EF4-FFF2-40B4-BE49-F238E27FC236}">
                <a16:creationId xmlns:a16="http://schemas.microsoft.com/office/drawing/2014/main" id="{8B0B080A-85B1-9142-89C1-5455547FBFD4}"/>
              </a:ext>
            </a:extLst>
          </p:cNvPr>
          <p:cNvSpPr txBox="1"/>
          <p:nvPr/>
        </p:nvSpPr>
        <p:spPr>
          <a:xfrm>
            <a:off x="3080343" y="214044"/>
            <a:ext cx="9111658" cy="523220"/>
          </a:xfrm>
          <a:prstGeom prst="rect">
            <a:avLst/>
          </a:prstGeom>
          <a:noFill/>
        </p:spPr>
        <p:txBody>
          <a:bodyPr wrap="square" rtlCol="0">
            <a:spAutoFit/>
          </a:bodyPr>
          <a:lstStyle/>
          <a:p>
            <a:r>
              <a:rPr lang="en-US" sz="2800" b="1" dirty="0">
                <a:solidFill>
                  <a:srgbClr val="C00000"/>
                </a:solidFill>
              </a:rPr>
              <a:t>How can we integrate MIYCF in WFP </a:t>
            </a:r>
            <a:r>
              <a:rPr lang="en-US" sz="2800" b="1" dirty="0" err="1">
                <a:solidFill>
                  <a:srgbClr val="C00000"/>
                </a:solidFill>
              </a:rPr>
              <a:t>Programmes</a:t>
            </a:r>
            <a:r>
              <a:rPr lang="en-US" sz="2800" b="1" dirty="0">
                <a:solidFill>
                  <a:srgbClr val="C00000"/>
                </a:solidFill>
              </a:rPr>
              <a:t>?</a:t>
            </a:r>
          </a:p>
        </p:txBody>
      </p:sp>
      <p:sp>
        <p:nvSpPr>
          <p:cNvPr id="4" name="TextBox 3">
            <a:extLst>
              <a:ext uri="{FF2B5EF4-FFF2-40B4-BE49-F238E27FC236}">
                <a16:creationId xmlns:a16="http://schemas.microsoft.com/office/drawing/2014/main" id="{FB8708F7-2848-5948-A5E4-F2EC69F71B25}"/>
              </a:ext>
            </a:extLst>
          </p:cNvPr>
          <p:cNvSpPr txBox="1"/>
          <p:nvPr/>
        </p:nvSpPr>
        <p:spPr>
          <a:xfrm>
            <a:off x="3494048" y="1167509"/>
            <a:ext cx="3001334" cy="369332"/>
          </a:xfrm>
          <a:prstGeom prst="rect">
            <a:avLst/>
          </a:prstGeom>
          <a:noFill/>
        </p:spPr>
        <p:txBody>
          <a:bodyPr wrap="none" rtlCol="0">
            <a:spAutoFit/>
          </a:bodyPr>
          <a:lstStyle/>
          <a:p>
            <a:r>
              <a:rPr lang="en-US" b="1" i="1" dirty="0"/>
              <a:t>Some </a:t>
            </a:r>
            <a:r>
              <a:rPr lang="en-US" b="1" i="1"/>
              <a:t>examples to </a:t>
            </a:r>
            <a:r>
              <a:rPr lang="en-US" b="1" i="1" dirty="0"/>
              <a:t>consider</a:t>
            </a:r>
          </a:p>
        </p:txBody>
      </p:sp>
      <p:sp>
        <p:nvSpPr>
          <p:cNvPr id="5" name="TextBox 4">
            <a:extLst>
              <a:ext uri="{FF2B5EF4-FFF2-40B4-BE49-F238E27FC236}">
                <a16:creationId xmlns:a16="http://schemas.microsoft.com/office/drawing/2014/main" id="{14884B32-7C86-A549-B70D-9DA22322D947}"/>
              </a:ext>
            </a:extLst>
          </p:cNvPr>
          <p:cNvSpPr txBox="1"/>
          <p:nvPr/>
        </p:nvSpPr>
        <p:spPr>
          <a:xfrm>
            <a:off x="3214024" y="6591954"/>
            <a:ext cx="8827224" cy="276999"/>
          </a:xfrm>
          <a:prstGeom prst="rect">
            <a:avLst/>
          </a:prstGeom>
          <a:noFill/>
        </p:spPr>
        <p:txBody>
          <a:bodyPr wrap="none" rtlCol="0">
            <a:spAutoFit/>
          </a:bodyPr>
          <a:lstStyle/>
          <a:p>
            <a:pPr algn="ctr"/>
            <a:r>
              <a:rPr lang="en-US" sz="1200" dirty="0">
                <a:solidFill>
                  <a:schemeClr val="bg1">
                    <a:lumMod val="65000"/>
                  </a:schemeClr>
                </a:solidFill>
              </a:rPr>
              <a:t>Adapted from </a:t>
            </a:r>
            <a:r>
              <a:rPr lang="en-US" sz="1200" i="1" dirty="0">
                <a:solidFill>
                  <a:schemeClr val="bg1">
                    <a:lumMod val="65000"/>
                  </a:schemeClr>
                </a:solidFill>
              </a:rPr>
              <a:t>“Infant and Young Child Feeding In Refugee Situation:  A Multi-Sectoral Framework for Action” </a:t>
            </a:r>
            <a:r>
              <a:rPr lang="en-US" sz="1200" dirty="0">
                <a:solidFill>
                  <a:schemeClr val="bg1">
                    <a:lumMod val="65000"/>
                  </a:schemeClr>
                </a:solidFill>
              </a:rPr>
              <a:t>Save the Children and UNHCR 2018 </a:t>
            </a:r>
            <a:endParaRPr lang="en-US" sz="1200" i="1" dirty="0">
              <a:solidFill>
                <a:schemeClr val="bg1">
                  <a:lumMod val="65000"/>
                </a:schemeClr>
              </a:solidFill>
            </a:endParaRPr>
          </a:p>
        </p:txBody>
      </p:sp>
    </p:spTree>
    <p:extLst>
      <p:ext uri="{BB962C8B-B14F-4D97-AF65-F5344CB8AC3E}">
        <p14:creationId xmlns:p14="http://schemas.microsoft.com/office/powerpoint/2010/main" val="2234167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D8B2A0-D7CD-3244-AF7F-979F0B9CE7D2}"/>
              </a:ext>
            </a:extLst>
          </p:cNvPr>
          <p:cNvSpPr/>
          <p:nvPr/>
        </p:nvSpPr>
        <p:spPr>
          <a:xfrm>
            <a:off x="3460594" y="1254397"/>
            <a:ext cx="8114372" cy="5570756"/>
          </a:xfrm>
          <a:prstGeom prst="rect">
            <a:avLst/>
          </a:prstGeom>
        </p:spPr>
        <p:txBody>
          <a:bodyPr wrap="square">
            <a:spAutoFit/>
          </a:bodyPr>
          <a:lstStyle/>
          <a:p>
            <a:pPr marL="285750" indent="-285750">
              <a:buFont typeface="Arial" panose="020B0604020202020204" pitchFamily="34" charset="0"/>
              <a:buChar char="•"/>
            </a:pPr>
            <a:r>
              <a:rPr lang="en-US" sz="1600" b="1" dirty="0">
                <a:effectLst/>
                <a:latin typeface="Gill Sans SemiBold" panose="020B0502020104020203" pitchFamily="34" charset="-79"/>
                <a:cs typeface="Gill Sans SemiBold" panose="020B0502020104020203" pitchFamily="34" charset="-79"/>
              </a:rPr>
              <a:t>Matrix to identify possible integration actions</a:t>
            </a:r>
          </a:p>
          <a:p>
            <a:pPr marL="742950" lvl="1"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Looking to you as the expert in the field to identify actions that are possible</a:t>
            </a:r>
            <a:endParaRPr lang="en-US" sz="1600" b="1" dirty="0">
              <a:effectLst/>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effectLst/>
                <a:latin typeface="Gill Sans SemiBold" panose="020B0502020104020203" pitchFamily="34" charset="-79"/>
                <a:cs typeface="Gill Sans SemiBold" panose="020B0502020104020203" pitchFamily="34" charset="-79"/>
              </a:rPr>
              <a:t>Identification of </a:t>
            </a:r>
            <a:r>
              <a:rPr lang="en-US" sz="1600" b="1" dirty="0">
                <a:latin typeface="Gill Sans SemiBold" panose="020B0502020104020203" pitchFamily="34" charset="-79"/>
                <a:cs typeface="Gill Sans SemiBold" panose="020B0502020104020203" pitchFamily="34" charset="-79"/>
              </a:rPr>
              <a:t>MIYCF-E champion in each area</a:t>
            </a:r>
          </a:p>
          <a:p>
            <a:pPr marL="742950" lvl="1"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One person in each area who is interested and/or </a:t>
            </a:r>
            <a:r>
              <a:rPr lang="en-US" sz="1600" b="1" dirty="0" err="1">
                <a:latin typeface="Gill Sans SemiBold" panose="020B0502020104020203" pitchFamily="34" charset="-79"/>
                <a:cs typeface="Gill Sans SemiBold" panose="020B0502020104020203" pitchFamily="34" charset="-79"/>
              </a:rPr>
              <a:t>knowledgable</a:t>
            </a:r>
            <a:r>
              <a:rPr lang="en-US" sz="1600" b="1" dirty="0">
                <a:latin typeface="Gill Sans SemiBold" panose="020B0502020104020203" pitchFamily="34" charset="-79"/>
                <a:cs typeface="Gill Sans SemiBold" panose="020B0502020104020203" pitchFamily="34" charset="-79"/>
              </a:rPr>
              <a:t> and who wants to be trained in MIYCF who can act as a MICYF focal point</a:t>
            </a:r>
          </a:p>
          <a:p>
            <a:pPr marL="285750" indent="-285750">
              <a:buFont typeface="Arial" panose="020B0604020202020204" pitchFamily="34" charset="0"/>
              <a:buChar char="•"/>
            </a:pPr>
            <a:endParaRPr lang="en-US" sz="1600" b="1"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b="1" dirty="0">
                <a:latin typeface="Gill Sans SemiBold" panose="020B0502020104020203" pitchFamily="34" charset="-79"/>
                <a:cs typeface="Gill Sans SemiBold" panose="020B0502020104020203" pitchFamily="34" charset="-79"/>
              </a:rPr>
              <a:t>Capacity assessment to identify training needs</a:t>
            </a:r>
          </a:p>
          <a:p>
            <a:pPr marL="742950" lvl="1" indent="-285750">
              <a:buFont typeface="Arial" panose="020B0604020202020204" pitchFamily="34" charset="0"/>
              <a:buChar char="•"/>
            </a:pPr>
            <a:r>
              <a:rPr lang="en-US" sz="1600" dirty="0">
                <a:latin typeface="Gill Sans SemiBold" panose="020B0502020104020203" pitchFamily="34" charset="-79"/>
                <a:cs typeface="Gill Sans SemiBold" panose="020B0502020104020203" pitchFamily="34" charset="-79"/>
              </a:rPr>
              <a:t>To be recirculated</a:t>
            </a:r>
          </a:p>
          <a:p>
            <a:pPr marL="742950" lvl="1" indent="-285750">
              <a:buFont typeface="Arial" panose="020B0604020202020204" pitchFamily="34" charset="0"/>
              <a:buChar char="•"/>
            </a:pPr>
            <a:endParaRPr lang="en-US" sz="1600"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dirty="0">
                <a:latin typeface="Gill Sans SemiBold" panose="020B0502020104020203" pitchFamily="34" charset="-79"/>
                <a:cs typeface="Gill Sans SemiBold" panose="020B0502020104020203" pitchFamily="34" charset="-79"/>
              </a:rPr>
              <a:t>Concept note to be finalized</a:t>
            </a:r>
          </a:p>
          <a:p>
            <a:pPr marL="742950" lvl="1" indent="-285750">
              <a:buFont typeface="Arial" panose="020B0604020202020204" pitchFamily="34" charset="0"/>
              <a:buChar char="•"/>
            </a:pPr>
            <a:r>
              <a:rPr lang="en-US" sz="1600" dirty="0">
                <a:latin typeface="Gill Sans SemiBold" panose="020B0502020104020203" pitchFamily="34" charset="-79"/>
                <a:cs typeface="Gill Sans SemiBold" panose="020B0502020104020203" pitchFamily="34" charset="-79"/>
              </a:rPr>
              <a:t>Used to secure funding and continue advocacy for MIYCF integration in WFP </a:t>
            </a:r>
            <a:r>
              <a:rPr lang="en-US" sz="1600" dirty="0" err="1">
                <a:latin typeface="Gill Sans SemiBold" panose="020B0502020104020203" pitchFamily="34" charset="-79"/>
                <a:cs typeface="Gill Sans SemiBold" panose="020B0502020104020203" pitchFamily="34" charset="-79"/>
              </a:rPr>
              <a:t>programmes</a:t>
            </a:r>
            <a:endParaRPr lang="en-US" sz="1600" dirty="0">
              <a:latin typeface="Gill Sans SemiBold" panose="020B0502020104020203" pitchFamily="34" charset="-79"/>
              <a:cs typeface="Gill Sans SemiBold" panose="020B0502020104020203" pitchFamily="34" charset="-79"/>
            </a:endParaRPr>
          </a:p>
          <a:p>
            <a:pPr marL="742950" lvl="1" indent="-285750">
              <a:buFont typeface="Arial" panose="020B0604020202020204" pitchFamily="34" charset="0"/>
              <a:buChar char="•"/>
            </a:pPr>
            <a:endParaRPr lang="en-US" sz="1600" dirty="0">
              <a:latin typeface="Gill Sans SemiBold" panose="020B0502020104020203" pitchFamily="34" charset="-79"/>
              <a:cs typeface="Gill Sans SemiBold" panose="020B0502020104020203" pitchFamily="34" charset="-79"/>
            </a:endParaRPr>
          </a:p>
          <a:p>
            <a:r>
              <a:rPr lang="en-US" b="1" dirty="0">
                <a:solidFill>
                  <a:srgbClr val="C00000"/>
                </a:solidFill>
                <a:latin typeface="Gill Sans SemiBold" panose="020B0502020104020203" pitchFamily="34" charset="-79"/>
                <a:cs typeface="Gill Sans SemiBold" panose="020B0502020104020203" pitchFamily="34" charset="-79"/>
              </a:rPr>
              <a:t>In the Future</a:t>
            </a:r>
          </a:p>
          <a:p>
            <a:endParaRPr lang="en-US" b="1" dirty="0">
              <a:solidFill>
                <a:srgbClr val="C00000"/>
              </a:solidFill>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r>
              <a:rPr lang="en-US" sz="1600" dirty="0">
                <a:latin typeface="Gill Sans SemiBold" panose="020B0502020104020203" pitchFamily="34" charset="-79"/>
                <a:cs typeface="Gill Sans SemiBold" panose="020B0502020104020203" pitchFamily="34" charset="-79"/>
              </a:rPr>
              <a:t>In-person training and on the job coaching during the integration of MIYCF activities and implementation of action plans</a:t>
            </a:r>
          </a:p>
          <a:p>
            <a:pPr marL="285750" indent="-285750">
              <a:buFont typeface="Arial" panose="020B0604020202020204" pitchFamily="34" charset="0"/>
              <a:buChar char="•"/>
            </a:pPr>
            <a:endParaRPr lang="en-US" sz="1600" dirty="0">
              <a:latin typeface="Gill Sans SemiBold" panose="020B0502020104020203" pitchFamily="34" charset="-79"/>
              <a:cs typeface="Gill Sans SemiBold" panose="020B0502020104020203" pitchFamily="34" charset="-79"/>
            </a:endParaRPr>
          </a:p>
          <a:p>
            <a:pPr marL="742950" lvl="1" indent="-285750">
              <a:buFont typeface="Arial" panose="020B0604020202020204" pitchFamily="34" charset="0"/>
              <a:buChar char="•"/>
            </a:pPr>
            <a:endParaRPr lang="en-US" sz="1600" dirty="0">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endParaRPr lang="en-US" sz="1600" b="1" dirty="0">
              <a:effectLst/>
              <a:latin typeface="Gill Sans SemiBold" panose="020B0502020104020203" pitchFamily="34" charset="-79"/>
              <a:cs typeface="Gill Sans SemiBold" panose="020B0502020104020203" pitchFamily="34" charset="-79"/>
            </a:endParaRPr>
          </a:p>
          <a:p>
            <a:pPr marL="285750" indent="-285750">
              <a:buFont typeface="Arial" panose="020B0604020202020204" pitchFamily="34" charset="0"/>
              <a:buChar char="•"/>
            </a:pPr>
            <a:endParaRPr lang="en-US" sz="1600" b="1" dirty="0">
              <a:effectLst/>
              <a:latin typeface="Gill Sans SemiBold" panose="020B0502020104020203" pitchFamily="34" charset="-79"/>
              <a:cs typeface="Gill Sans SemiBold" panose="020B0502020104020203" pitchFamily="34" charset="-79"/>
            </a:endParaRPr>
          </a:p>
        </p:txBody>
      </p:sp>
      <p:sp>
        <p:nvSpPr>
          <p:cNvPr id="3" name="TextBox 2">
            <a:extLst>
              <a:ext uri="{FF2B5EF4-FFF2-40B4-BE49-F238E27FC236}">
                <a16:creationId xmlns:a16="http://schemas.microsoft.com/office/drawing/2014/main" id="{8B0B080A-85B1-9142-89C1-5455547FBFD4}"/>
              </a:ext>
            </a:extLst>
          </p:cNvPr>
          <p:cNvSpPr txBox="1"/>
          <p:nvPr/>
        </p:nvSpPr>
        <p:spPr>
          <a:xfrm>
            <a:off x="3314518" y="279068"/>
            <a:ext cx="9111658" cy="523220"/>
          </a:xfrm>
          <a:prstGeom prst="rect">
            <a:avLst/>
          </a:prstGeom>
          <a:noFill/>
        </p:spPr>
        <p:txBody>
          <a:bodyPr wrap="square" rtlCol="0">
            <a:spAutoFit/>
          </a:bodyPr>
          <a:lstStyle/>
          <a:p>
            <a:r>
              <a:rPr lang="en-US" sz="2800" b="1" dirty="0">
                <a:solidFill>
                  <a:srgbClr val="C00000"/>
                </a:solidFill>
              </a:rPr>
              <a:t>What’s Next?</a:t>
            </a:r>
          </a:p>
        </p:txBody>
      </p:sp>
    </p:spTree>
    <p:extLst>
      <p:ext uri="{BB962C8B-B14F-4D97-AF65-F5344CB8AC3E}">
        <p14:creationId xmlns:p14="http://schemas.microsoft.com/office/powerpoint/2010/main" val="2617766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Title 1"/>
          <p:cNvSpPr>
            <a:spLocks noGrp="1"/>
          </p:cNvSpPr>
          <p:nvPr>
            <p:ph type="title"/>
          </p:nvPr>
        </p:nvSpPr>
        <p:spPr>
          <a:xfrm>
            <a:off x="3066585" y="-108043"/>
            <a:ext cx="8974663" cy="835449"/>
          </a:xfrm>
        </p:spPr>
        <p:txBody>
          <a:bodyPr/>
          <a:lstStyle/>
          <a:p>
            <a:pPr algn="ctr" eaLnBrk="1" hangingPunct="1"/>
            <a:r>
              <a:rPr lang="en-GB" altLang="en-US" sz="2800" dirty="0">
                <a:solidFill>
                  <a:schemeClr val="tx1"/>
                </a:solidFill>
              </a:rPr>
              <a:t>What is </a:t>
            </a:r>
            <a:r>
              <a:rPr lang="en-GB" altLang="en-US" sz="2800" b="1" dirty="0">
                <a:solidFill>
                  <a:schemeClr val="tx1"/>
                </a:solidFill>
              </a:rPr>
              <a:t>M</a:t>
            </a:r>
            <a:r>
              <a:rPr lang="en-GB" altLang="en-US" sz="2800" dirty="0">
                <a:solidFill>
                  <a:schemeClr val="tx1"/>
                </a:solidFill>
              </a:rPr>
              <a:t>aternal, </a:t>
            </a:r>
            <a:r>
              <a:rPr lang="en-GB" altLang="en-US" sz="2800" b="1" dirty="0">
                <a:solidFill>
                  <a:schemeClr val="tx1"/>
                </a:solidFill>
              </a:rPr>
              <a:t>I</a:t>
            </a:r>
            <a:r>
              <a:rPr lang="en-GB" altLang="en-US" sz="2800" dirty="0">
                <a:solidFill>
                  <a:schemeClr val="tx1"/>
                </a:solidFill>
              </a:rPr>
              <a:t>nfant, and </a:t>
            </a:r>
            <a:r>
              <a:rPr lang="en-GB" altLang="en-US" sz="2800" b="1" dirty="0">
                <a:solidFill>
                  <a:schemeClr val="tx1"/>
                </a:solidFill>
              </a:rPr>
              <a:t>Y</a:t>
            </a:r>
            <a:r>
              <a:rPr lang="en-GB" altLang="en-US" sz="2800" dirty="0">
                <a:solidFill>
                  <a:schemeClr val="tx1"/>
                </a:solidFill>
              </a:rPr>
              <a:t>oung </a:t>
            </a:r>
            <a:r>
              <a:rPr lang="en-GB" altLang="en-US" sz="2800" b="1" dirty="0">
                <a:solidFill>
                  <a:schemeClr val="tx1"/>
                </a:solidFill>
              </a:rPr>
              <a:t>C</a:t>
            </a:r>
            <a:r>
              <a:rPr lang="en-GB" altLang="en-US" sz="2800" dirty="0">
                <a:solidFill>
                  <a:schemeClr val="tx1"/>
                </a:solidFill>
              </a:rPr>
              <a:t>hild </a:t>
            </a:r>
            <a:r>
              <a:rPr lang="en-GB" altLang="en-US" sz="2800" b="1" dirty="0">
                <a:solidFill>
                  <a:schemeClr val="tx1"/>
                </a:solidFill>
              </a:rPr>
              <a:t>F</a:t>
            </a:r>
            <a:r>
              <a:rPr lang="en-GB" altLang="en-US" sz="2800" dirty="0">
                <a:solidFill>
                  <a:schemeClr val="tx1"/>
                </a:solidFill>
              </a:rPr>
              <a:t>eeding?</a:t>
            </a:r>
          </a:p>
        </p:txBody>
      </p:sp>
      <p:sp>
        <p:nvSpPr>
          <p:cNvPr id="5" name="Content Placeholder 4">
            <a:extLst>
              <a:ext uri="{FF2B5EF4-FFF2-40B4-BE49-F238E27FC236}">
                <a16:creationId xmlns:a16="http://schemas.microsoft.com/office/drawing/2014/main" id="{ED90A86F-5FCF-AC40-825E-F4DDE4EFAA72}"/>
              </a:ext>
            </a:extLst>
          </p:cNvPr>
          <p:cNvSpPr>
            <a:spLocks noGrp="1"/>
          </p:cNvSpPr>
          <p:nvPr>
            <p:ph idx="1"/>
          </p:nvPr>
        </p:nvSpPr>
        <p:spPr>
          <a:xfrm>
            <a:off x="3066585" y="727406"/>
            <a:ext cx="8974663" cy="5864548"/>
          </a:xfrm>
        </p:spPr>
        <p:txBody>
          <a:bodyPr/>
          <a:lstStyle/>
          <a:p>
            <a:pPr marL="0" indent="0">
              <a:buNone/>
            </a:pPr>
            <a:r>
              <a:rPr lang="en-US" sz="1600" b="1" dirty="0">
                <a:latin typeface="Gill Sans" panose="020B0502020104020203" pitchFamily="34" charset="-79"/>
                <a:cs typeface="Gill Sans" panose="020B0502020104020203" pitchFamily="34" charset="-79"/>
              </a:rPr>
              <a:t>Optimal infant and young child feeding </a:t>
            </a:r>
            <a:r>
              <a:rPr lang="en-US" sz="1600" dirty="0">
                <a:latin typeface="Gill Sans" panose="020B0502020104020203" pitchFamily="34" charset="-79"/>
                <a:cs typeface="Gill Sans" panose="020B0502020104020203" pitchFamily="34" charset="-79"/>
              </a:rPr>
              <a:t>means initiation of breastfeeding within one hour of birth, </a:t>
            </a:r>
            <a:r>
              <a:rPr lang="en-US" sz="1600" b="1" dirty="0">
                <a:latin typeface="Gill Sans" panose="020B0502020104020203" pitchFamily="34" charset="-79"/>
                <a:cs typeface="Gill Sans" panose="020B0502020104020203" pitchFamily="34" charset="-79"/>
              </a:rPr>
              <a:t>exclusive breastfeeding </a:t>
            </a:r>
            <a:r>
              <a:rPr lang="en-US" sz="1600" dirty="0">
                <a:latin typeface="Gill Sans" panose="020B0502020104020203" pitchFamily="34" charset="-79"/>
                <a:cs typeface="Gill Sans" panose="020B0502020104020203" pitchFamily="34" charset="-79"/>
              </a:rPr>
              <a:t>for the first six months and continued breastfeeding for two years or more, together with nutritionally adequate, safe, age appropriate, responsive </a:t>
            </a:r>
            <a:r>
              <a:rPr lang="en-US" sz="1600" b="1" dirty="0">
                <a:latin typeface="Gill Sans" panose="020B0502020104020203" pitchFamily="34" charset="-79"/>
                <a:cs typeface="Gill Sans" panose="020B0502020104020203" pitchFamily="34" charset="-79"/>
              </a:rPr>
              <a:t>complementary feeding </a:t>
            </a:r>
            <a:r>
              <a:rPr lang="en-US" sz="1600" dirty="0">
                <a:latin typeface="Gill Sans" panose="020B0502020104020203" pitchFamily="34" charset="-79"/>
                <a:cs typeface="Gill Sans" panose="020B0502020104020203" pitchFamily="34" charset="-79"/>
              </a:rPr>
              <a:t>starting at six months.</a:t>
            </a:r>
          </a:p>
          <a:p>
            <a:pPr marL="0" indent="0">
              <a:buNone/>
            </a:pPr>
            <a:endParaRPr lang="en-US" sz="1600" dirty="0">
              <a:latin typeface="Gill Sans" panose="020B0502020104020203" pitchFamily="34" charset="-79"/>
              <a:cs typeface="Gill Sans" panose="020B0502020104020203" pitchFamily="34" charset="-79"/>
            </a:endParaRPr>
          </a:p>
          <a:p>
            <a:pPr marL="0" indent="0">
              <a:buNone/>
            </a:pPr>
            <a:r>
              <a:rPr lang="en-US" sz="1600" b="1" dirty="0">
                <a:latin typeface="Gill Sans" panose="020B0502020104020203" pitchFamily="34" charset="-79"/>
                <a:cs typeface="Gill Sans" panose="020B0502020104020203" pitchFamily="34" charset="-79"/>
              </a:rPr>
              <a:t>Breastfeeding is so much more than food alone</a:t>
            </a:r>
            <a:r>
              <a:rPr lang="en-US" sz="1600" dirty="0">
                <a:latin typeface="Gill Sans" panose="020B0502020104020203" pitchFamily="34" charset="-79"/>
                <a:cs typeface="Gill Sans" panose="020B0502020104020203" pitchFamily="34" charset="-79"/>
              </a:rPr>
              <a:t>; breastfed infants are much less likely to die from diarrhea, acute respiratory infections and other diseases. Breastfeeding supports infants’ immune systems and helps protect from chronic conditions later in life such as obesity and diabetes. </a:t>
            </a:r>
          </a:p>
          <a:p>
            <a:pPr marL="0" indent="0">
              <a:buNone/>
            </a:pPr>
            <a:endParaRPr lang="en-US" sz="1600" dirty="0">
              <a:latin typeface="Gill Sans" panose="020B0502020104020203" pitchFamily="34" charset="-79"/>
              <a:cs typeface="Gill Sans" panose="020B0502020104020203" pitchFamily="34" charset="-79"/>
            </a:endParaRPr>
          </a:p>
          <a:p>
            <a:pPr marL="0" indent="0">
              <a:buNone/>
            </a:pPr>
            <a:r>
              <a:rPr lang="en-US" sz="1600" dirty="0">
                <a:latin typeface="Gill Sans" panose="020B0502020104020203" pitchFamily="34" charset="-79"/>
                <a:cs typeface="Gill Sans" panose="020B0502020104020203" pitchFamily="34" charset="-79"/>
              </a:rPr>
              <a:t>Adequate complementary feeding of children from 6 months onwards, in combination with continued breastfeeding, is particularly important for growth and development and safeguarding the health of the young child.</a:t>
            </a:r>
          </a:p>
          <a:p>
            <a:pPr marL="0" indent="0">
              <a:buNone/>
            </a:pPr>
            <a:endParaRPr lang="en-US" sz="1600" dirty="0">
              <a:latin typeface="Gill Sans" panose="020B0502020104020203" pitchFamily="34" charset="-79"/>
              <a:cs typeface="Gill Sans" panose="020B0502020104020203" pitchFamily="34" charset="-79"/>
            </a:endParaRPr>
          </a:p>
          <a:p>
            <a:pPr marL="0" indent="0">
              <a:buNone/>
            </a:pPr>
            <a:r>
              <a:rPr lang="en-US" sz="1600" b="1" dirty="0">
                <a:latin typeface="Gill Sans" panose="020B0502020104020203" pitchFamily="34" charset="-79"/>
                <a:cs typeface="Gill Sans" panose="020B0502020104020203" pitchFamily="34" charset="-79"/>
              </a:rPr>
              <a:t>Maternal nutrition is also important </a:t>
            </a:r>
            <a:r>
              <a:rPr lang="en-US" sz="1600" dirty="0">
                <a:latin typeface="Gill Sans" panose="020B0502020104020203" pitchFamily="34" charset="-79"/>
                <a:cs typeface="Gill Sans" panose="020B0502020104020203" pitchFamily="34" charset="-79"/>
              </a:rPr>
              <a:t>for ensuring good nutritional status of the infant after birth as well as safeguarding women’s health. </a:t>
            </a:r>
            <a:r>
              <a:rPr lang="en-US" sz="1600" b="1" dirty="0">
                <a:latin typeface="Gill Sans" panose="020B0502020104020203" pitchFamily="34" charset="-79"/>
                <a:cs typeface="Gill Sans" panose="020B0502020104020203" pitchFamily="34" charset="-79"/>
              </a:rPr>
              <a:t>Supporting breastfeeding means caring for the mother as well as for her infant.</a:t>
            </a:r>
          </a:p>
          <a:p>
            <a:pPr marL="0" indent="0">
              <a:buNone/>
            </a:pPr>
            <a:endParaRPr lang="en-US" sz="1600" dirty="0">
              <a:latin typeface="Gill Sans" panose="020B0502020104020203" pitchFamily="34" charset="-79"/>
              <a:cs typeface="Gill Sans" panose="020B0502020104020203" pitchFamily="34" charset="-79"/>
            </a:endParaRPr>
          </a:p>
          <a:p>
            <a:pPr marL="0" indent="0">
              <a:buNone/>
            </a:pPr>
            <a:r>
              <a:rPr lang="en-US" sz="1600" dirty="0">
                <a:latin typeface="Gill Sans" panose="020B0502020104020203" pitchFamily="34" charset="-79"/>
                <a:cs typeface="Gill Sans" panose="020B0502020104020203" pitchFamily="34" charset="-79"/>
              </a:rPr>
              <a:t>Some mothers may become malnourished themselves; others may have lost the confidence to breastfeed their infants. There may be even more demands on a mother’s time to get food for her family, source shelter and deal with insecurity. Her family and other social support networks may have been disrupted.  All of these factors may undermine infant feeding practices if protection and support of the mother are not available to address these issues.</a:t>
            </a:r>
          </a:p>
          <a:p>
            <a:pPr marL="0" indent="0">
              <a:buNone/>
            </a:pPr>
            <a:endParaRPr lang="en-US" sz="1600" dirty="0">
              <a:latin typeface="Gill Sans" panose="020B0502020104020203" pitchFamily="34" charset="-79"/>
              <a:cs typeface="Gill Sans" panose="020B0502020104020203" pitchFamily="34" charset="-79"/>
            </a:endParaRPr>
          </a:p>
          <a:p>
            <a:endParaRPr lang="en-US" sz="1400" dirty="0">
              <a:latin typeface="Gill Sans" panose="020B0502020104020203" pitchFamily="34" charset="-79"/>
              <a:cs typeface="Gill Sans" panose="020B0502020104020203" pitchFamily="34" charset="-79"/>
            </a:endParaRPr>
          </a:p>
        </p:txBody>
      </p:sp>
      <p:sp>
        <p:nvSpPr>
          <p:cNvPr id="18" name="TextBox 17">
            <a:extLst>
              <a:ext uri="{FF2B5EF4-FFF2-40B4-BE49-F238E27FC236}">
                <a16:creationId xmlns:a16="http://schemas.microsoft.com/office/drawing/2014/main" id="{5C358DDB-3740-2048-85D6-8EDE8A68B420}"/>
              </a:ext>
            </a:extLst>
          </p:cNvPr>
          <p:cNvSpPr txBox="1"/>
          <p:nvPr/>
        </p:nvSpPr>
        <p:spPr>
          <a:xfrm>
            <a:off x="3214024" y="6591954"/>
            <a:ext cx="8827224" cy="276999"/>
          </a:xfrm>
          <a:prstGeom prst="rect">
            <a:avLst/>
          </a:prstGeom>
          <a:noFill/>
        </p:spPr>
        <p:txBody>
          <a:bodyPr wrap="none" rtlCol="0">
            <a:spAutoFit/>
          </a:bodyPr>
          <a:lstStyle/>
          <a:p>
            <a:pPr algn="ctr"/>
            <a:r>
              <a:rPr lang="en-US" sz="1200" dirty="0">
                <a:solidFill>
                  <a:schemeClr val="bg1">
                    <a:lumMod val="65000"/>
                  </a:schemeClr>
                </a:solidFill>
              </a:rPr>
              <a:t>Adapted from </a:t>
            </a:r>
            <a:r>
              <a:rPr lang="en-US" sz="1200" i="1" dirty="0">
                <a:solidFill>
                  <a:schemeClr val="bg1">
                    <a:lumMod val="65000"/>
                  </a:schemeClr>
                </a:solidFill>
              </a:rPr>
              <a:t>“Infant and Young Child Feeding In Refugee Situation:  A Multi-Sectoral Framework for Action” </a:t>
            </a:r>
            <a:r>
              <a:rPr lang="en-US" sz="1200" dirty="0">
                <a:solidFill>
                  <a:schemeClr val="bg1">
                    <a:lumMod val="65000"/>
                  </a:schemeClr>
                </a:solidFill>
              </a:rPr>
              <a:t>Save the Children and UNHCR 2018 </a:t>
            </a:r>
            <a:endParaRPr lang="en-US" sz="1200" i="1" dirty="0">
              <a:solidFill>
                <a:schemeClr val="bg1">
                  <a:lumMod val="65000"/>
                </a:schemeClr>
              </a:solidFill>
            </a:endParaRPr>
          </a:p>
        </p:txBody>
      </p:sp>
    </p:spTree>
    <p:extLst>
      <p:ext uri="{BB962C8B-B14F-4D97-AF65-F5344CB8AC3E}">
        <p14:creationId xmlns:p14="http://schemas.microsoft.com/office/powerpoint/2010/main" val="3785326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110842" y="6391148"/>
            <a:ext cx="95885" cy="182101"/>
          </a:xfrm>
          <a:prstGeom prst="rect">
            <a:avLst/>
          </a:prstGeom>
        </p:spPr>
        <p:txBody>
          <a:bodyPr vert="horz" wrap="square" lIns="0" tIns="12700" rIns="0" bIns="0" rtlCol="0">
            <a:spAutoFit/>
          </a:bodyPr>
          <a:lstStyle/>
          <a:p>
            <a:pPr marL="12700">
              <a:spcBef>
                <a:spcPts val="100"/>
              </a:spcBef>
            </a:pPr>
            <a:r>
              <a:rPr sz="1100" spc="-25" dirty="0">
                <a:latin typeface="Trebuchet MS"/>
                <a:cs typeface="Trebuchet MS"/>
              </a:rPr>
              <a:t>4</a:t>
            </a:r>
            <a:endParaRPr sz="1100">
              <a:latin typeface="Trebuchet MS"/>
              <a:cs typeface="Trebuchet MS"/>
            </a:endParaRPr>
          </a:p>
        </p:txBody>
      </p:sp>
      <p:sp>
        <p:nvSpPr>
          <p:cNvPr id="7" name="object 7"/>
          <p:cNvSpPr txBox="1"/>
          <p:nvPr/>
        </p:nvSpPr>
        <p:spPr>
          <a:xfrm>
            <a:off x="3939626" y="5983608"/>
            <a:ext cx="7286839" cy="505267"/>
          </a:xfrm>
          <a:prstGeom prst="rect">
            <a:avLst/>
          </a:prstGeom>
        </p:spPr>
        <p:txBody>
          <a:bodyPr vert="horz" wrap="square" lIns="0" tIns="12700" rIns="0" bIns="0" rtlCol="0">
            <a:spAutoFit/>
          </a:bodyPr>
          <a:lstStyle/>
          <a:p>
            <a:pPr marL="12700" algn="ctr">
              <a:spcBef>
                <a:spcPts val="100"/>
              </a:spcBef>
              <a:tabLst>
                <a:tab pos="299085" algn="l"/>
                <a:tab pos="299720" algn="l"/>
              </a:tabLst>
            </a:pPr>
            <a:r>
              <a:rPr sz="3200" b="1" spc="-90" dirty="0">
                <a:latin typeface="Gill Sans SemiBold" panose="020B0502020104020203" pitchFamily="34" charset="-79"/>
                <a:cs typeface="Gill Sans SemiBold" panose="020B0502020104020203" pitchFamily="34" charset="-79"/>
              </a:rPr>
              <a:t>Mortality</a:t>
            </a:r>
            <a:r>
              <a:rPr lang="en-US" sz="3200" b="1" spc="-90" dirty="0">
                <a:latin typeface="Gill Sans SemiBold" panose="020B0502020104020203" pitchFamily="34" charset="-79"/>
                <a:cs typeface="Gill Sans SemiBold" panose="020B0502020104020203" pitchFamily="34" charset="-79"/>
              </a:rPr>
              <a:t>             </a:t>
            </a:r>
            <a:r>
              <a:rPr sz="3200" b="1" spc="-114" dirty="0">
                <a:latin typeface="Gill Sans SemiBold" panose="020B0502020104020203" pitchFamily="34" charset="-79"/>
                <a:cs typeface="Gill Sans SemiBold" panose="020B0502020104020203" pitchFamily="34" charset="-79"/>
              </a:rPr>
              <a:t>Illness</a:t>
            </a:r>
            <a:r>
              <a:rPr lang="en-US" sz="3200" b="1" spc="-114" dirty="0">
                <a:latin typeface="Gill Sans SemiBold" panose="020B0502020104020203" pitchFamily="34" charset="-79"/>
                <a:cs typeface="Gill Sans SemiBold" panose="020B0502020104020203" pitchFamily="34" charset="-79"/>
              </a:rPr>
              <a:t>             </a:t>
            </a:r>
            <a:r>
              <a:rPr sz="3200" b="1" spc="-100" dirty="0">
                <a:latin typeface="Gill Sans SemiBold" panose="020B0502020104020203" pitchFamily="34" charset="-79"/>
                <a:cs typeface="Gill Sans SemiBold" panose="020B0502020104020203" pitchFamily="34" charset="-79"/>
              </a:rPr>
              <a:t>Malnutrition</a:t>
            </a:r>
            <a:endParaRPr sz="3200" b="1" dirty="0">
              <a:latin typeface="Gill Sans SemiBold" panose="020B0502020104020203" pitchFamily="34" charset="-79"/>
              <a:cs typeface="Gill Sans SemiBold" panose="020B0502020104020203" pitchFamily="34" charset="-79"/>
            </a:endParaRPr>
          </a:p>
        </p:txBody>
      </p:sp>
      <p:sp>
        <p:nvSpPr>
          <p:cNvPr id="10" name="object 7"/>
          <p:cNvSpPr txBox="1">
            <a:spLocks/>
          </p:cNvSpPr>
          <p:nvPr/>
        </p:nvSpPr>
        <p:spPr bwMode="auto">
          <a:xfrm>
            <a:off x="3669632" y="369125"/>
            <a:ext cx="7826829" cy="997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2700" rIns="0" bIns="0" numCol="1" rtlCol="0" anchor="ctr" anchorCtr="0" compatLnSpc="1">
            <a:prstTxWarp prst="textNoShape">
              <a:avLst/>
            </a:prstTxWarp>
            <a:spAutoFit/>
          </a:bodyPr>
          <a:lstStyle/>
          <a:p>
            <a:pPr algn="ctr">
              <a:spcBef>
                <a:spcPts val="5"/>
              </a:spcBef>
              <a:defRPr/>
            </a:pPr>
            <a:r>
              <a:rPr lang="en-US" sz="3200" b="1" dirty="0">
                <a:solidFill>
                  <a:srgbClr val="C00000"/>
                </a:solidFill>
                <a:latin typeface="Gill Sans SemiBold" panose="020B0502020104020203" pitchFamily="34" charset="-79"/>
                <a:cs typeface="Gill Sans SemiBold" panose="020B0502020104020203" pitchFamily="34" charset="-79"/>
              </a:rPr>
              <a:t>Infants and young children are extremely vulnerable in humanitarian crisis</a:t>
            </a:r>
          </a:p>
        </p:txBody>
      </p:sp>
      <p:pic>
        <p:nvPicPr>
          <p:cNvPr id="8" name="Picture 7" descr="Greece_Idomeni_Save the Children.jpg">
            <a:extLst>
              <a:ext uri="{FF2B5EF4-FFF2-40B4-BE49-F238E27FC236}">
                <a16:creationId xmlns:a16="http://schemas.microsoft.com/office/drawing/2014/main" id="{DD792425-5C74-2747-AB1D-6BF479D3B8A0}"/>
              </a:ext>
            </a:extLst>
          </p:cNvPr>
          <p:cNvPicPr>
            <a:picLocks noChangeAspect="1"/>
          </p:cNvPicPr>
          <p:nvPr/>
        </p:nvPicPr>
        <p:blipFill>
          <a:blip r:embed="rId2"/>
          <a:stretch>
            <a:fillRect/>
          </a:stretch>
        </p:blipFill>
        <p:spPr>
          <a:xfrm>
            <a:off x="3939626" y="1543433"/>
            <a:ext cx="7286839" cy="4263576"/>
          </a:xfrm>
          <a:prstGeom prst="rect">
            <a:avLst/>
          </a:prstGeom>
        </p:spPr>
      </p:pic>
    </p:spTree>
    <p:extLst>
      <p:ext uri="{BB962C8B-B14F-4D97-AF65-F5344CB8AC3E}">
        <p14:creationId xmlns:p14="http://schemas.microsoft.com/office/powerpoint/2010/main" val="2674813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9737" y="1674770"/>
            <a:ext cx="6354593" cy="4236172"/>
          </a:xfrm>
        </p:spPr>
        <p:txBody>
          <a:bodyPr/>
          <a:lstStyle/>
          <a:p>
            <a:r>
              <a:rPr lang="en-US" sz="2800" dirty="0">
                <a:latin typeface="Gill Sans" panose="020B0502020104020203" pitchFamily="34" charset="-79"/>
                <a:cs typeface="Gill Sans" panose="020B0502020104020203" pitchFamily="34" charset="-79"/>
              </a:rPr>
              <a:t>Lack of multi-</a:t>
            </a:r>
            <a:r>
              <a:rPr lang="en-US" sz="2800" dirty="0" err="1">
                <a:latin typeface="Gill Sans" panose="020B0502020104020203" pitchFamily="34" charset="-79"/>
                <a:cs typeface="Gill Sans" panose="020B0502020104020203" pitchFamily="34" charset="-79"/>
              </a:rPr>
              <a:t>sectoral</a:t>
            </a:r>
            <a:r>
              <a:rPr lang="en-US" sz="2800" dirty="0">
                <a:latin typeface="Gill Sans" panose="020B0502020104020203" pitchFamily="34" charset="-79"/>
                <a:cs typeface="Gill Sans" panose="020B0502020104020203" pitchFamily="34" charset="-79"/>
              </a:rPr>
              <a:t> integration</a:t>
            </a:r>
          </a:p>
          <a:p>
            <a:r>
              <a:rPr lang="en-US" sz="2800" dirty="0">
                <a:latin typeface="Gill Sans" panose="020B0502020104020203" pitchFamily="34" charset="-79"/>
                <a:cs typeface="Gill Sans" panose="020B0502020104020203" pitchFamily="34" charset="-79"/>
              </a:rPr>
              <a:t>Lack of national and local policies</a:t>
            </a:r>
          </a:p>
          <a:p>
            <a:r>
              <a:rPr lang="en-US" sz="2800" dirty="0">
                <a:latin typeface="Gill Sans" panose="020B0502020104020203" pitchFamily="34" charset="-79"/>
                <a:cs typeface="Gill Sans" panose="020B0502020104020203" pitchFamily="34" charset="-79"/>
              </a:rPr>
              <a:t>Gaps at camp or clinic level IYCF policy</a:t>
            </a:r>
          </a:p>
          <a:p>
            <a:r>
              <a:rPr lang="en-US" sz="2800" dirty="0">
                <a:latin typeface="Gill Sans" panose="020B0502020104020203" pitchFamily="34" charset="-79"/>
                <a:cs typeface="Gill Sans" panose="020B0502020104020203" pitchFamily="34" charset="-79"/>
              </a:rPr>
              <a:t>Lack of trained staff</a:t>
            </a:r>
          </a:p>
          <a:p>
            <a:r>
              <a:rPr lang="en-US" sz="2800" dirty="0">
                <a:latin typeface="Gill Sans" panose="020B0502020104020203" pitchFamily="34" charset="-79"/>
                <a:cs typeface="Gill Sans" panose="020B0502020104020203" pitchFamily="34" charset="-79"/>
              </a:rPr>
              <a:t>Uncontrolled BMS distribution</a:t>
            </a:r>
          </a:p>
          <a:p>
            <a:r>
              <a:rPr lang="en-US" sz="2800" dirty="0">
                <a:latin typeface="Gill Sans" panose="020B0502020104020203" pitchFamily="34" charset="-79"/>
                <a:cs typeface="Gill Sans" panose="020B0502020104020203" pitchFamily="34" charset="-79"/>
              </a:rPr>
              <a:t>Untargeted donation of BMS</a:t>
            </a:r>
          </a:p>
          <a:p>
            <a:r>
              <a:rPr lang="en-US" sz="2800" dirty="0">
                <a:latin typeface="Gill Sans" panose="020B0502020104020203" pitchFamily="34" charset="-79"/>
                <a:cs typeface="Gill Sans" panose="020B0502020104020203" pitchFamily="34" charset="-79"/>
              </a:rPr>
              <a:t>Poor infant feeding practices pre-crisis</a:t>
            </a:r>
          </a:p>
          <a:p>
            <a:r>
              <a:rPr lang="en-US" sz="2800" dirty="0">
                <a:latin typeface="Gill Sans" panose="020B0502020104020203" pitchFamily="34" charset="-79"/>
                <a:cs typeface="Gill Sans" panose="020B0502020104020203" pitchFamily="34" charset="-79"/>
              </a:rPr>
              <a:t>Lack of focused resources for PLW</a:t>
            </a:r>
          </a:p>
          <a:p>
            <a:endParaRPr lang="en-US" sz="2800" dirty="0">
              <a:latin typeface="Gill Sans" panose="020B0502020104020203" pitchFamily="34" charset="-79"/>
              <a:cs typeface="Gill Sans" panose="020B0502020104020203" pitchFamily="34" charset="-79"/>
            </a:endParaRPr>
          </a:p>
          <a:p>
            <a:endParaRPr lang="en-US" sz="2800" dirty="0">
              <a:latin typeface="Gill Sans" panose="020B0502020104020203" pitchFamily="34" charset="-79"/>
              <a:cs typeface="Gill Sans" panose="020B0502020104020203" pitchFamily="34" charset="-79"/>
            </a:endParaRPr>
          </a:p>
        </p:txBody>
      </p:sp>
      <p:sp>
        <p:nvSpPr>
          <p:cNvPr id="4" name="Title 1">
            <a:extLst>
              <a:ext uri="{FF2B5EF4-FFF2-40B4-BE49-F238E27FC236}">
                <a16:creationId xmlns:a16="http://schemas.microsoft.com/office/drawing/2014/main" id="{607723C9-D35B-C845-B7C5-DDCE4A489880}"/>
              </a:ext>
            </a:extLst>
          </p:cNvPr>
          <p:cNvSpPr txBox="1">
            <a:spLocks/>
          </p:cNvSpPr>
          <p:nvPr/>
        </p:nvSpPr>
        <p:spPr bwMode="auto">
          <a:xfrm>
            <a:off x="4329737" y="80829"/>
            <a:ext cx="7322291" cy="1732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0" fontAlgn="base" hangingPunct="0">
              <a:spcBef>
                <a:spcPct val="0"/>
              </a:spcBef>
              <a:spcAft>
                <a:spcPct val="0"/>
              </a:spcAft>
              <a:defRPr sz="3600" kern="1200">
                <a:solidFill>
                  <a:schemeClr val="bg1"/>
                </a:solidFill>
                <a:latin typeface="+mj-lt"/>
                <a:ea typeface="MS PGothic" panose="020B0600070205080204" pitchFamily="34" charset="-128"/>
                <a:cs typeface="ＭＳ Ｐゴシック" charset="0"/>
              </a:defRPr>
            </a:lvl1pPr>
            <a:lvl2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2pPr>
            <a:lvl3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3pPr>
            <a:lvl4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4pPr>
            <a:lvl5pPr algn="l" defTabSz="457200" rtl="0" eaLnBrk="0" fontAlgn="base" hangingPunct="0">
              <a:spcBef>
                <a:spcPct val="0"/>
              </a:spcBef>
              <a:spcAft>
                <a:spcPct val="0"/>
              </a:spcAft>
              <a:defRPr sz="3600">
                <a:solidFill>
                  <a:schemeClr val="bg1"/>
                </a:solidFill>
                <a:latin typeface="Arial" charset="0"/>
                <a:ea typeface="MS PGothic" panose="020B0600070205080204" pitchFamily="34" charset="-128"/>
                <a:cs typeface="ＭＳ Ｐゴシック" charset="0"/>
              </a:defRPr>
            </a:lvl5pPr>
            <a:lvl6pPr marL="4572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6pPr>
            <a:lvl7pPr marL="9144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7pPr>
            <a:lvl8pPr marL="13716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8pPr>
            <a:lvl9pPr marL="1828800" algn="l" defTabSz="457200" rtl="0" fontAlgn="base">
              <a:spcBef>
                <a:spcPct val="0"/>
              </a:spcBef>
              <a:spcAft>
                <a:spcPct val="0"/>
              </a:spcAft>
              <a:defRPr sz="3600">
                <a:solidFill>
                  <a:schemeClr val="bg1"/>
                </a:solidFill>
                <a:latin typeface="Gill Sans MT" charset="0"/>
                <a:ea typeface="ＭＳ Ｐゴシック" charset="0"/>
                <a:cs typeface="ＭＳ Ｐゴシック" charset="0"/>
              </a:defRPr>
            </a:lvl9pPr>
          </a:lstStyle>
          <a:p>
            <a:r>
              <a:rPr lang="en-US" b="1" dirty="0">
                <a:solidFill>
                  <a:schemeClr val="tx1"/>
                </a:solidFill>
                <a:latin typeface="Gill Sans SemiBold" panose="020B0502020104020203" pitchFamily="34" charset="-79"/>
                <a:cs typeface="Gill Sans SemiBold" panose="020B0502020104020203" pitchFamily="34" charset="-79"/>
              </a:rPr>
              <a:t>Where do we get it wrong?</a:t>
            </a:r>
          </a:p>
        </p:txBody>
      </p:sp>
    </p:spTree>
    <p:extLst>
      <p:ext uri="{BB962C8B-B14F-4D97-AF65-F5344CB8AC3E}">
        <p14:creationId xmlns:p14="http://schemas.microsoft.com/office/powerpoint/2010/main" val="3416591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6172200"/>
            <a:ext cx="774700" cy="0"/>
          </a:xfrm>
          <a:custGeom>
            <a:avLst/>
            <a:gdLst/>
            <a:ahLst/>
            <a:cxnLst/>
            <a:rect l="l" t="t" r="r" b="b"/>
            <a:pathLst>
              <a:path w="774700">
                <a:moveTo>
                  <a:pt x="0" y="0"/>
                </a:moveTo>
                <a:lnTo>
                  <a:pt x="774192" y="0"/>
                </a:lnTo>
              </a:path>
            </a:pathLst>
          </a:custGeom>
          <a:ln w="12191">
            <a:solidFill>
              <a:srgbClr val="708399"/>
            </a:solidFill>
          </a:ln>
        </p:spPr>
        <p:txBody>
          <a:bodyPr wrap="square" lIns="0" tIns="0" rIns="0" bIns="0" rtlCol="0"/>
          <a:lstStyle/>
          <a:p>
            <a:endParaRPr/>
          </a:p>
        </p:txBody>
      </p:sp>
      <p:sp>
        <p:nvSpPr>
          <p:cNvPr id="7" name="object 7"/>
          <p:cNvSpPr/>
          <p:nvPr/>
        </p:nvSpPr>
        <p:spPr>
          <a:xfrm>
            <a:off x="3117850" y="1115700"/>
            <a:ext cx="533400" cy="228600"/>
          </a:xfrm>
          <a:custGeom>
            <a:avLst/>
            <a:gdLst/>
            <a:ahLst/>
            <a:cxnLst/>
            <a:rect l="l" t="t" r="r" b="b"/>
            <a:pathLst>
              <a:path w="533400" h="228600">
                <a:moveTo>
                  <a:pt x="0" y="228600"/>
                </a:moveTo>
                <a:lnTo>
                  <a:pt x="533400" y="228600"/>
                </a:lnTo>
                <a:lnTo>
                  <a:pt x="533400" y="0"/>
                </a:lnTo>
                <a:lnTo>
                  <a:pt x="0" y="0"/>
                </a:lnTo>
                <a:lnTo>
                  <a:pt x="0" y="228600"/>
                </a:lnTo>
                <a:close/>
              </a:path>
            </a:pathLst>
          </a:custGeom>
          <a:solidFill>
            <a:srgbClr val="70839A"/>
          </a:solidFill>
        </p:spPr>
        <p:txBody>
          <a:bodyPr wrap="square" lIns="0" tIns="0" rIns="0" bIns="0" rtlCol="0"/>
          <a:lstStyle/>
          <a:p>
            <a:endParaRPr/>
          </a:p>
        </p:txBody>
      </p:sp>
      <p:sp>
        <p:nvSpPr>
          <p:cNvPr id="8" name="object 8"/>
          <p:cNvSpPr/>
          <p:nvPr/>
        </p:nvSpPr>
        <p:spPr>
          <a:xfrm>
            <a:off x="3651250" y="1118257"/>
            <a:ext cx="8540750" cy="228600"/>
          </a:xfrm>
          <a:custGeom>
            <a:avLst/>
            <a:gdLst/>
            <a:ahLst/>
            <a:cxnLst/>
            <a:rect l="l" t="t" r="r" b="b"/>
            <a:pathLst>
              <a:path w="8540750" h="228600">
                <a:moveTo>
                  <a:pt x="0" y="228600"/>
                </a:moveTo>
                <a:lnTo>
                  <a:pt x="8540496" y="228600"/>
                </a:lnTo>
                <a:lnTo>
                  <a:pt x="8540496" y="0"/>
                </a:lnTo>
                <a:lnTo>
                  <a:pt x="0" y="0"/>
                </a:lnTo>
                <a:lnTo>
                  <a:pt x="0" y="228600"/>
                </a:lnTo>
                <a:close/>
              </a:path>
            </a:pathLst>
          </a:custGeom>
          <a:solidFill>
            <a:srgbClr val="D70020"/>
          </a:solidFill>
        </p:spPr>
        <p:txBody>
          <a:bodyPr wrap="square" lIns="0" tIns="0" rIns="0" bIns="0" rtlCol="0"/>
          <a:lstStyle/>
          <a:p>
            <a:endParaRPr/>
          </a:p>
        </p:txBody>
      </p:sp>
      <p:sp>
        <p:nvSpPr>
          <p:cNvPr id="9" name="object 9"/>
          <p:cNvSpPr/>
          <p:nvPr/>
        </p:nvSpPr>
        <p:spPr>
          <a:xfrm>
            <a:off x="3048000" y="6172200"/>
            <a:ext cx="9144000" cy="0"/>
          </a:xfrm>
          <a:custGeom>
            <a:avLst/>
            <a:gdLst/>
            <a:ahLst/>
            <a:cxnLst/>
            <a:rect l="l" t="t" r="r" b="b"/>
            <a:pathLst>
              <a:path w="9144000">
                <a:moveTo>
                  <a:pt x="0" y="0"/>
                </a:moveTo>
                <a:lnTo>
                  <a:pt x="9144000" y="0"/>
                </a:lnTo>
              </a:path>
            </a:pathLst>
          </a:custGeom>
          <a:ln w="12192">
            <a:solidFill>
              <a:srgbClr val="708399"/>
            </a:solidFill>
          </a:ln>
        </p:spPr>
        <p:txBody>
          <a:bodyPr wrap="square" lIns="0" tIns="0" rIns="0" bIns="0" rtlCol="0"/>
          <a:lstStyle/>
          <a:p>
            <a:endParaRPr/>
          </a:p>
        </p:txBody>
      </p:sp>
      <p:sp>
        <p:nvSpPr>
          <p:cNvPr id="12" name="object 12"/>
          <p:cNvSpPr/>
          <p:nvPr/>
        </p:nvSpPr>
        <p:spPr>
          <a:xfrm>
            <a:off x="6778245" y="2922562"/>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14" name="object 14"/>
          <p:cNvSpPr/>
          <p:nvPr/>
        </p:nvSpPr>
        <p:spPr>
          <a:xfrm>
            <a:off x="6778245" y="3597440"/>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16" name="object 16"/>
          <p:cNvSpPr/>
          <p:nvPr/>
        </p:nvSpPr>
        <p:spPr>
          <a:xfrm>
            <a:off x="6778245" y="3934879"/>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18" name="object 18"/>
          <p:cNvSpPr/>
          <p:nvPr/>
        </p:nvSpPr>
        <p:spPr>
          <a:xfrm>
            <a:off x="6778245" y="4272191"/>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20" name="object 20"/>
          <p:cNvSpPr/>
          <p:nvPr/>
        </p:nvSpPr>
        <p:spPr>
          <a:xfrm>
            <a:off x="6778245" y="4609630"/>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22" name="object 22"/>
          <p:cNvSpPr/>
          <p:nvPr/>
        </p:nvSpPr>
        <p:spPr>
          <a:xfrm>
            <a:off x="6778245" y="4947068"/>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24" name="object 24"/>
          <p:cNvSpPr/>
          <p:nvPr/>
        </p:nvSpPr>
        <p:spPr>
          <a:xfrm>
            <a:off x="6778245" y="5284444"/>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sp>
        <p:nvSpPr>
          <p:cNvPr id="26" name="object 26"/>
          <p:cNvSpPr/>
          <p:nvPr/>
        </p:nvSpPr>
        <p:spPr>
          <a:xfrm>
            <a:off x="6778245" y="5621845"/>
            <a:ext cx="3207385" cy="337820"/>
          </a:xfrm>
          <a:custGeom>
            <a:avLst/>
            <a:gdLst/>
            <a:ahLst/>
            <a:cxnLst/>
            <a:rect l="l" t="t" r="r" b="b"/>
            <a:pathLst>
              <a:path w="3207384" h="337820">
                <a:moveTo>
                  <a:pt x="0" y="337400"/>
                </a:moveTo>
                <a:lnTo>
                  <a:pt x="3207130" y="337400"/>
                </a:lnTo>
                <a:lnTo>
                  <a:pt x="3207130" y="0"/>
                </a:lnTo>
                <a:lnTo>
                  <a:pt x="0" y="0"/>
                </a:lnTo>
                <a:lnTo>
                  <a:pt x="0" y="337400"/>
                </a:lnTo>
                <a:close/>
              </a:path>
            </a:pathLst>
          </a:custGeom>
          <a:solidFill>
            <a:srgbClr val="FFFFFF"/>
          </a:solidFill>
        </p:spPr>
        <p:txBody>
          <a:bodyPr wrap="square" lIns="0" tIns="0" rIns="0" bIns="0" rtlCol="0"/>
          <a:lstStyle/>
          <a:p>
            <a:endParaRPr/>
          </a:p>
        </p:txBody>
      </p:sp>
      <p:graphicFrame>
        <p:nvGraphicFramePr>
          <p:cNvPr id="27" name="object 27"/>
          <p:cNvGraphicFramePr>
            <a:graphicFrameLocks noGrp="1"/>
          </p:cNvGraphicFramePr>
          <p:nvPr>
            <p:extLst>
              <p:ext uri="{D42A27DB-BD31-4B8C-83A1-F6EECF244321}">
                <p14:modId xmlns:p14="http://schemas.microsoft.com/office/powerpoint/2010/main" val="3829127885"/>
              </p:ext>
            </p:extLst>
          </p:nvPr>
        </p:nvGraphicFramePr>
        <p:xfrm>
          <a:off x="3651250" y="1573112"/>
          <a:ext cx="7777480" cy="4262120"/>
        </p:xfrm>
        <a:graphic>
          <a:graphicData uri="http://schemas.openxmlformats.org/drawingml/2006/table">
            <a:tbl>
              <a:tblPr firstRow="1" bandRow="1">
                <a:tableStyleId>{2D5ABB26-0587-4C30-8999-92F81FD0307C}</a:tableStyleId>
              </a:tblPr>
              <a:tblGrid>
                <a:gridCol w="4570095">
                  <a:extLst>
                    <a:ext uri="{9D8B030D-6E8A-4147-A177-3AD203B41FA5}">
                      <a16:colId xmlns:a16="http://schemas.microsoft.com/office/drawing/2014/main" val="20000"/>
                    </a:ext>
                  </a:extLst>
                </a:gridCol>
                <a:gridCol w="3207385">
                  <a:extLst>
                    <a:ext uri="{9D8B030D-6E8A-4147-A177-3AD203B41FA5}">
                      <a16:colId xmlns:a16="http://schemas.microsoft.com/office/drawing/2014/main" val="20001"/>
                    </a:ext>
                  </a:extLst>
                </a:gridCol>
              </a:tblGrid>
              <a:tr h="641985">
                <a:tc>
                  <a:txBody>
                    <a:bodyPr/>
                    <a:lstStyle/>
                    <a:p>
                      <a:pPr marL="95885">
                        <a:lnSpc>
                          <a:spcPct val="100000"/>
                        </a:lnSpc>
                        <a:spcBef>
                          <a:spcPts val="325"/>
                        </a:spcBef>
                      </a:pPr>
                      <a:r>
                        <a:rPr sz="1800" b="1" spc="-5" dirty="0">
                          <a:latin typeface="Arial"/>
                          <a:cs typeface="Arial"/>
                        </a:rPr>
                        <a:t>Preventative</a:t>
                      </a:r>
                      <a:r>
                        <a:rPr sz="1800" b="1" spc="40" dirty="0">
                          <a:latin typeface="Arial"/>
                          <a:cs typeface="Arial"/>
                        </a:rPr>
                        <a:t> </a:t>
                      </a:r>
                      <a:r>
                        <a:rPr sz="1800" b="1" spc="-5" dirty="0">
                          <a:latin typeface="Arial"/>
                          <a:cs typeface="Arial"/>
                        </a:rPr>
                        <a:t>interventions</a:t>
                      </a:r>
                      <a:endParaRPr sz="1800">
                        <a:latin typeface="Arial"/>
                        <a:cs typeface="Arial"/>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C231F"/>
                    </a:solidFill>
                  </a:tcPr>
                </a:tc>
                <a:tc>
                  <a:txBody>
                    <a:bodyPr/>
                    <a:lstStyle/>
                    <a:p>
                      <a:pPr marL="96520" marR="766445">
                        <a:lnSpc>
                          <a:spcPct val="100000"/>
                        </a:lnSpc>
                        <a:spcBef>
                          <a:spcPts val="325"/>
                        </a:spcBef>
                      </a:pPr>
                      <a:r>
                        <a:rPr sz="1800" b="1" dirty="0">
                          <a:latin typeface="Arial"/>
                          <a:cs typeface="Arial"/>
                        </a:rPr>
                        <a:t>Proportion of under</a:t>
                      </a:r>
                      <a:r>
                        <a:rPr sz="1800" b="1" spc="-110" dirty="0">
                          <a:latin typeface="Arial"/>
                          <a:cs typeface="Arial"/>
                        </a:rPr>
                        <a:t> </a:t>
                      </a:r>
                      <a:r>
                        <a:rPr sz="1800" b="1" spc="-5" dirty="0">
                          <a:latin typeface="Arial"/>
                          <a:cs typeface="Arial"/>
                        </a:rPr>
                        <a:t>5  deaths</a:t>
                      </a:r>
                      <a:r>
                        <a:rPr sz="1800" b="1" spc="-10" dirty="0">
                          <a:latin typeface="Arial"/>
                          <a:cs typeface="Arial"/>
                        </a:rPr>
                        <a:t> prevented</a:t>
                      </a:r>
                      <a:endParaRPr sz="1800" dirty="0">
                        <a:latin typeface="Arial"/>
                        <a:cs typeface="Arial"/>
                      </a:endParaRPr>
                    </a:p>
                  </a:txBody>
                  <a:tcPr marL="0" marR="0" marT="412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DC231F"/>
                    </a:solidFill>
                  </a:tcPr>
                </a:tc>
                <a:extLst>
                  <a:ext uri="{0D108BD9-81ED-4DB2-BD59-A6C34878D82A}">
                    <a16:rowId xmlns:a16="http://schemas.microsoft.com/office/drawing/2014/main" val="10000"/>
                  </a:ext>
                </a:extLst>
              </a:tr>
              <a:tr h="585470">
                <a:tc>
                  <a:txBody>
                    <a:bodyPr/>
                    <a:lstStyle/>
                    <a:p>
                      <a:pPr marL="95885" marR="393700">
                        <a:lnSpc>
                          <a:spcPct val="100000"/>
                        </a:lnSpc>
                        <a:spcBef>
                          <a:spcPts val="330"/>
                        </a:spcBef>
                      </a:pPr>
                      <a:r>
                        <a:rPr sz="1600" spc="-5" dirty="0">
                          <a:solidFill>
                            <a:srgbClr val="FF0000"/>
                          </a:solidFill>
                          <a:latin typeface="Arial"/>
                          <a:cs typeface="Arial"/>
                        </a:rPr>
                        <a:t>Exclusive and continued breastfeeding until 1  </a:t>
                      </a:r>
                      <a:r>
                        <a:rPr sz="1600" spc="-10" dirty="0">
                          <a:solidFill>
                            <a:srgbClr val="FF0000"/>
                          </a:solidFill>
                          <a:latin typeface="Arial"/>
                          <a:cs typeface="Arial"/>
                        </a:rPr>
                        <a:t>year </a:t>
                      </a:r>
                      <a:r>
                        <a:rPr sz="1600" spc="-5" dirty="0">
                          <a:solidFill>
                            <a:srgbClr val="FF0000"/>
                          </a:solidFill>
                          <a:latin typeface="Arial"/>
                          <a:cs typeface="Arial"/>
                        </a:rPr>
                        <a:t>of</a:t>
                      </a:r>
                      <a:r>
                        <a:rPr sz="1600" spc="45" dirty="0">
                          <a:solidFill>
                            <a:srgbClr val="FF0000"/>
                          </a:solidFill>
                          <a:latin typeface="Arial"/>
                          <a:cs typeface="Arial"/>
                        </a:rPr>
                        <a:t> </a:t>
                      </a:r>
                      <a:r>
                        <a:rPr sz="1600" spc="-5" dirty="0">
                          <a:solidFill>
                            <a:srgbClr val="FF0000"/>
                          </a:solidFill>
                          <a:latin typeface="Arial"/>
                          <a:cs typeface="Arial"/>
                        </a:rPr>
                        <a:t>age</a:t>
                      </a:r>
                      <a:endParaRPr sz="1600">
                        <a:latin typeface="Arial"/>
                        <a:cs typeface="Arial"/>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E7"/>
                    </a:solidFill>
                  </a:tcPr>
                </a:tc>
                <a:tc>
                  <a:txBody>
                    <a:bodyPr/>
                    <a:lstStyle/>
                    <a:p>
                      <a:pPr marL="18415" algn="ctr">
                        <a:lnSpc>
                          <a:spcPct val="100000"/>
                        </a:lnSpc>
                        <a:spcBef>
                          <a:spcPts val="330"/>
                        </a:spcBef>
                      </a:pPr>
                      <a:r>
                        <a:rPr sz="1600" b="1" spc="-5" dirty="0">
                          <a:solidFill>
                            <a:srgbClr val="FF0000"/>
                          </a:solidFill>
                          <a:latin typeface="Arial"/>
                          <a:cs typeface="Arial"/>
                        </a:rPr>
                        <a:t>13%</a:t>
                      </a:r>
                      <a:endParaRPr sz="1600">
                        <a:latin typeface="Arial"/>
                        <a:cs typeface="Arial"/>
                      </a:endParaRPr>
                    </a:p>
                  </a:txBody>
                  <a:tcPr marL="0" marR="0" marT="419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E7"/>
                    </a:solidFill>
                  </a:tcPr>
                </a:tc>
                <a:extLst>
                  <a:ext uri="{0D108BD9-81ED-4DB2-BD59-A6C34878D82A}">
                    <a16:rowId xmlns:a16="http://schemas.microsoft.com/office/drawing/2014/main" val="10001"/>
                  </a:ext>
                </a:extLst>
              </a:tr>
              <a:tr h="337185">
                <a:tc>
                  <a:txBody>
                    <a:bodyPr/>
                    <a:lstStyle/>
                    <a:p>
                      <a:pPr marL="95885">
                        <a:lnSpc>
                          <a:spcPct val="100000"/>
                        </a:lnSpc>
                        <a:spcBef>
                          <a:spcPts val="335"/>
                        </a:spcBef>
                      </a:pPr>
                      <a:r>
                        <a:rPr sz="1600" spc="-5" dirty="0">
                          <a:latin typeface="Arial"/>
                          <a:cs typeface="Arial"/>
                        </a:rPr>
                        <a:t>Insecticide treated</a:t>
                      </a:r>
                      <a:r>
                        <a:rPr sz="1600" spc="5" dirty="0">
                          <a:latin typeface="Arial"/>
                          <a:cs typeface="Arial"/>
                        </a:rPr>
                        <a:t> </a:t>
                      </a:r>
                      <a:r>
                        <a:rPr sz="1600" spc="-5" dirty="0">
                          <a:latin typeface="Arial"/>
                          <a:cs typeface="Arial"/>
                        </a:rPr>
                        <a:t>materials</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7%</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337185">
                <a:tc>
                  <a:txBody>
                    <a:bodyPr/>
                    <a:lstStyle/>
                    <a:p>
                      <a:pPr marL="95885">
                        <a:lnSpc>
                          <a:spcPct val="100000"/>
                        </a:lnSpc>
                        <a:spcBef>
                          <a:spcPts val="335"/>
                        </a:spcBef>
                      </a:pPr>
                      <a:r>
                        <a:rPr sz="1600" spc="-5" dirty="0">
                          <a:solidFill>
                            <a:srgbClr val="FF0000"/>
                          </a:solidFill>
                          <a:latin typeface="Arial"/>
                          <a:cs typeface="Arial"/>
                        </a:rPr>
                        <a:t>Appropriate complementary</a:t>
                      </a:r>
                      <a:r>
                        <a:rPr sz="1600" spc="25" dirty="0">
                          <a:solidFill>
                            <a:srgbClr val="FF0000"/>
                          </a:solidFill>
                          <a:latin typeface="Arial"/>
                          <a:cs typeface="Arial"/>
                        </a:rPr>
                        <a:t> </a:t>
                      </a:r>
                      <a:r>
                        <a:rPr sz="1600" spc="-5" dirty="0">
                          <a:solidFill>
                            <a:srgbClr val="FF0000"/>
                          </a:solidFill>
                          <a:latin typeface="Arial"/>
                          <a:cs typeface="Arial"/>
                        </a:rPr>
                        <a:t>feeding</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E7"/>
                    </a:solidFill>
                  </a:tcPr>
                </a:tc>
                <a:tc>
                  <a:txBody>
                    <a:bodyPr/>
                    <a:lstStyle/>
                    <a:p>
                      <a:pPr marL="18415" algn="ctr">
                        <a:lnSpc>
                          <a:spcPct val="100000"/>
                        </a:lnSpc>
                        <a:spcBef>
                          <a:spcPts val="335"/>
                        </a:spcBef>
                      </a:pPr>
                      <a:r>
                        <a:rPr sz="1600" b="1" spc="-5" dirty="0">
                          <a:solidFill>
                            <a:srgbClr val="FF0000"/>
                          </a:solidFill>
                          <a:latin typeface="Arial"/>
                          <a:cs typeface="Arial"/>
                        </a:rPr>
                        <a:t>6%</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E7"/>
                    </a:solidFill>
                  </a:tcPr>
                </a:tc>
                <a:extLst>
                  <a:ext uri="{0D108BD9-81ED-4DB2-BD59-A6C34878D82A}">
                    <a16:rowId xmlns:a16="http://schemas.microsoft.com/office/drawing/2014/main" val="10003"/>
                  </a:ext>
                </a:extLst>
              </a:tr>
              <a:tr h="337185">
                <a:tc>
                  <a:txBody>
                    <a:bodyPr/>
                    <a:lstStyle/>
                    <a:p>
                      <a:pPr marL="95885">
                        <a:lnSpc>
                          <a:spcPct val="100000"/>
                        </a:lnSpc>
                        <a:spcBef>
                          <a:spcPts val="335"/>
                        </a:spcBef>
                      </a:pPr>
                      <a:r>
                        <a:rPr sz="1600" spc="-5" dirty="0">
                          <a:latin typeface="Arial"/>
                          <a:cs typeface="Arial"/>
                        </a:rPr>
                        <a:t>Zinc</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5%</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337185">
                <a:tc>
                  <a:txBody>
                    <a:bodyPr/>
                    <a:lstStyle/>
                    <a:p>
                      <a:pPr marL="95885">
                        <a:lnSpc>
                          <a:spcPct val="100000"/>
                        </a:lnSpc>
                        <a:spcBef>
                          <a:spcPts val="334"/>
                        </a:spcBef>
                      </a:pPr>
                      <a:r>
                        <a:rPr sz="1600" spc="-5" dirty="0">
                          <a:latin typeface="Arial"/>
                          <a:cs typeface="Arial"/>
                        </a:rPr>
                        <a:t>Clean</a:t>
                      </a:r>
                      <a:r>
                        <a:rPr sz="1600" spc="-20" dirty="0">
                          <a:latin typeface="Arial"/>
                          <a:cs typeface="Arial"/>
                        </a:rPr>
                        <a:t> </a:t>
                      </a:r>
                      <a:r>
                        <a:rPr sz="1600" spc="-5" dirty="0">
                          <a:latin typeface="Arial"/>
                          <a:cs typeface="Arial"/>
                        </a:rPr>
                        <a:t>delivery</a:t>
                      </a:r>
                      <a:endParaRPr sz="1600">
                        <a:latin typeface="Arial"/>
                        <a:cs typeface="Arial"/>
                      </a:endParaRPr>
                    </a:p>
                  </a:txBody>
                  <a:tcPr marL="0" marR="0" marT="425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700" algn="ctr">
                        <a:lnSpc>
                          <a:spcPct val="100000"/>
                        </a:lnSpc>
                        <a:spcBef>
                          <a:spcPts val="334"/>
                        </a:spcBef>
                      </a:pPr>
                      <a:r>
                        <a:rPr sz="1600" spc="-10" dirty="0">
                          <a:latin typeface="Arial"/>
                          <a:cs typeface="Arial"/>
                        </a:rPr>
                        <a:t>4%</a:t>
                      </a:r>
                      <a:endParaRPr sz="1600" dirty="0">
                        <a:latin typeface="Arial"/>
                        <a:cs typeface="Arial"/>
                      </a:endParaRPr>
                    </a:p>
                  </a:txBody>
                  <a:tcPr marL="0" marR="0" marT="42544"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5"/>
                  </a:ext>
                </a:extLst>
              </a:tr>
              <a:tr h="337185">
                <a:tc>
                  <a:txBody>
                    <a:bodyPr/>
                    <a:lstStyle/>
                    <a:p>
                      <a:pPr marL="95885">
                        <a:lnSpc>
                          <a:spcPct val="100000"/>
                        </a:lnSpc>
                        <a:spcBef>
                          <a:spcPts val="335"/>
                        </a:spcBef>
                      </a:pPr>
                      <a:r>
                        <a:rPr sz="1600" spc="-5" dirty="0">
                          <a:latin typeface="Arial"/>
                          <a:cs typeface="Arial"/>
                        </a:rPr>
                        <a:t>Hib</a:t>
                      </a:r>
                      <a:r>
                        <a:rPr sz="1600" spc="-20" dirty="0">
                          <a:latin typeface="Arial"/>
                          <a:cs typeface="Arial"/>
                        </a:rPr>
                        <a:t> </a:t>
                      </a:r>
                      <a:r>
                        <a:rPr sz="1600" spc="-5" dirty="0">
                          <a:latin typeface="Arial"/>
                          <a:cs typeface="Arial"/>
                        </a:rPr>
                        <a:t>vaccine</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4%</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6"/>
                  </a:ext>
                </a:extLst>
              </a:tr>
              <a:tr h="337185">
                <a:tc>
                  <a:txBody>
                    <a:bodyPr/>
                    <a:lstStyle/>
                    <a:p>
                      <a:pPr marL="95885">
                        <a:lnSpc>
                          <a:spcPct val="100000"/>
                        </a:lnSpc>
                        <a:spcBef>
                          <a:spcPts val="335"/>
                        </a:spcBef>
                      </a:pPr>
                      <a:r>
                        <a:rPr sz="1600" spc="-30" dirty="0">
                          <a:latin typeface="Arial"/>
                          <a:cs typeface="Arial"/>
                        </a:rPr>
                        <a:t>Water, </a:t>
                      </a:r>
                      <a:r>
                        <a:rPr sz="1600" spc="-5" dirty="0">
                          <a:latin typeface="Arial"/>
                          <a:cs typeface="Arial"/>
                        </a:rPr>
                        <a:t>sanitation,</a:t>
                      </a:r>
                      <a:r>
                        <a:rPr sz="1600" spc="40" dirty="0">
                          <a:latin typeface="Arial"/>
                          <a:cs typeface="Arial"/>
                        </a:rPr>
                        <a:t> </a:t>
                      </a:r>
                      <a:r>
                        <a:rPr sz="1600" spc="-10" dirty="0">
                          <a:latin typeface="Arial"/>
                          <a:cs typeface="Arial"/>
                        </a:rPr>
                        <a:t>hygiene</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3%</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7"/>
                  </a:ext>
                </a:extLst>
              </a:tr>
              <a:tr h="337185">
                <a:tc>
                  <a:txBody>
                    <a:bodyPr/>
                    <a:lstStyle/>
                    <a:p>
                      <a:pPr marL="95885">
                        <a:lnSpc>
                          <a:spcPct val="100000"/>
                        </a:lnSpc>
                        <a:spcBef>
                          <a:spcPts val="335"/>
                        </a:spcBef>
                      </a:pPr>
                      <a:r>
                        <a:rPr sz="1600" spc="-5" dirty="0">
                          <a:latin typeface="Arial"/>
                          <a:cs typeface="Arial"/>
                        </a:rPr>
                        <a:t>Antenatal</a:t>
                      </a:r>
                      <a:r>
                        <a:rPr sz="1600" dirty="0">
                          <a:latin typeface="Arial"/>
                          <a:cs typeface="Arial"/>
                        </a:rPr>
                        <a:t> </a:t>
                      </a:r>
                      <a:r>
                        <a:rPr sz="1600" spc="-5" dirty="0">
                          <a:latin typeface="Arial"/>
                          <a:cs typeface="Arial"/>
                        </a:rPr>
                        <a:t>steroids</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3%</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8"/>
                  </a:ext>
                </a:extLst>
              </a:tr>
              <a:tr h="337185">
                <a:tc>
                  <a:txBody>
                    <a:bodyPr/>
                    <a:lstStyle/>
                    <a:p>
                      <a:pPr marL="95885">
                        <a:lnSpc>
                          <a:spcPct val="100000"/>
                        </a:lnSpc>
                        <a:spcBef>
                          <a:spcPts val="335"/>
                        </a:spcBef>
                      </a:pPr>
                      <a:r>
                        <a:rPr sz="1600" spc="-5" dirty="0">
                          <a:latin typeface="Arial"/>
                          <a:cs typeface="Arial"/>
                        </a:rPr>
                        <a:t>Newborn temperature</a:t>
                      </a:r>
                      <a:r>
                        <a:rPr sz="1600" spc="45" dirty="0">
                          <a:latin typeface="Arial"/>
                          <a:cs typeface="Arial"/>
                        </a:rPr>
                        <a:t> </a:t>
                      </a:r>
                      <a:r>
                        <a:rPr sz="1600" spc="-5" dirty="0">
                          <a:latin typeface="Arial"/>
                          <a:cs typeface="Arial"/>
                        </a:rPr>
                        <a:t>management</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35"/>
                        </a:spcBef>
                      </a:pPr>
                      <a:r>
                        <a:rPr sz="1600" spc="-5" dirty="0">
                          <a:latin typeface="Arial"/>
                          <a:cs typeface="Arial"/>
                        </a:rPr>
                        <a:t>2%</a:t>
                      </a:r>
                      <a:endParaRPr sz="1600">
                        <a:latin typeface="Arial"/>
                        <a:cs typeface="Arial"/>
                      </a:endParaRPr>
                    </a:p>
                  </a:txBody>
                  <a:tcPr marL="0" marR="0" marT="425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9"/>
                  </a:ext>
                </a:extLst>
              </a:tr>
              <a:tr h="337185">
                <a:tc>
                  <a:txBody>
                    <a:bodyPr/>
                    <a:lstStyle/>
                    <a:p>
                      <a:pPr marL="95885">
                        <a:lnSpc>
                          <a:spcPct val="100000"/>
                        </a:lnSpc>
                        <a:spcBef>
                          <a:spcPts val="340"/>
                        </a:spcBef>
                      </a:pPr>
                      <a:r>
                        <a:rPr sz="1600" spc="-5" dirty="0">
                          <a:latin typeface="Arial"/>
                          <a:cs typeface="Arial"/>
                        </a:rPr>
                        <a:t>Vitamin</a:t>
                      </a:r>
                      <a:r>
                        <a:rPr sz="1600" spc="-114" dirty="0">
                          <a:latin typeface="Arial"/>
                          <a:cs typeface="Arial"/>
                        </a:rPr>
                        <a:t> </a:t>
                      </a:r>
                      <a:r>
                        <a:rPr sz="1600" spc="-5" dirty="0">
                          <a:latin typeface="Arial"/>
                          <a:cs typeface="Arial"/>
                        </a:rPr>
                        <a:t>A</a:t>
                      </a:r>
                      <a:endParaRPr sz="1600" dirty="0">
                        <a:latin typeface="Arial"/>
                        <a:cs typeface="Arial"/>
                      </a:endParaRPr>
                    </a:p>
                  </a:txBody>
                  <a:tcPr marL="0" marR="0" marT="431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12065" algn="ctr">
                        <a:lnSpc>
                          <a:spcPct val="100000"/>
                        </a:lnSpc>
                        <a:spcBef>
                          <a:spcPts val="340"/>
                        </a:spcBef>
                      </a:pPr>
                      <a:r>
                        <a:rPr sz="1600" spc="-5" dirty="0">
                          <a:latin typeface="Arial"/>
                          <a:cs typeface="Arial"/>
                        </a:rPr>
                        <a:t>2%</a:t>
                      </a:r>
                      <a:endParaRPr sz="1600" dirty="0">
                        <a:latin typeface="Arial"/>
                        <a:cs typeface="Arial"/>
                      </a:endParaRPr>
                    </a:p>
                  </a:txBody>
                  <a:tcPr marL="0" marR="0" marT="431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10"/>
                  </a:ext>
                </a:extLst>
              </a:tr>
            </a:tbl>
          </a:graphicData>
        </a:graphic>
      </p:graphicFrame>
      <p:sp>
        <p:nvSpPr>
          <p:cNvPr id="28" name="object 28"/>
          <p:cNvSpPr txBox="1"/>
          <p:nvPr/>
        </p:nvSpPr>
        <p:spPr>
          <a:xfrm>
            <a:off x="4197414" y="6404966"/>
            <a:ext cx="6031281" cy="228268"/>
          </a:xfrm>
          <a:prstGeom prst="rect">
            <a:avLst/>
          </a:prstGeom>
        </p:spPr>
        <p:txBody>
          <a:bodyPr vert="horz" wrap="square" lIns="0" tIns="12700" rIns="0" bIns="0" rtlCol="0">
            <a:spAutoFit/>
          </a:bodyPr>
          <a:lstStyle/>
          <a:p>
            <a:pPr marL="12700">
              <a:spcBef>
                <a:spcPts val="100"/>
              </a:spcBef>
            </a:pPr>
            <a:r>
              <a:rPr sz="1400" i="1" spc="-5" dirty="0">
                <a:latin typeface="Arial"/>
                <a:cs typeface="Arial"/>
              </a:rPr>
              <a:t>How many </a:t>
            </a:r>
            <a:r>
              <a:rPr sz="1400" i="1" dirty="0">
                <a:latin typeface="Arial"/>
                <a:cs typeface="Arial"/>
              </a:rPr>
              <a:t>child deaths can </a:t>
            </a:r>
            <a:r>
              <a:rPr sz="1400" i="1" spc="-5" dirty="0">
                <a:latin typeface="Arial"/>
                <a:cs typeface="Arial"/>
              </a:rPr>
              <a:t>we </a:t>
            </a:r>
            <a:r>
              <a:rPr sz="1400" i="1" dirty="0">
                <a:latin typeface="Arial"/>
                <a:cs typeface="Arial"/>
              </a:rPr>
              <a:t>prevent this year?</a:t>
            </a:r>
            <a:r>
              <a:rPr sz="1400" i="1" spc="-175" dirty="0">
                <a:latin typeface="Arial"/>
                <a:cs typeface="Arial"/>
              </a:rPr>
              <a:t> </a:t>
            </a:r>
            <a:r>
              <a:rPr sz="1400" i="1" dirty="0">
                <a:latin typeface="Arial"/>
                <a:cs typeface="Arial"/>
              </a:rPr>
              <a:t>Lancet</a:t>
            </a:r>
            <a:r>
              <a:rPr lang="en-US" sz="1400" i="1" dirty="0">
                <a:latin typeface="Arial"/>
                <a:cs typeface="Arial"/>
              </a:rPr>
              <a:t> </a:t>
            </a:r>
            <a:r>
              <a:rPr sz="1400" dirty="0">
                <a:latin typeface="Arial"/>
                <a:cs typeface="Arial"/>
              </a:rPr>
              <a:t>2003; 362:</a:t>
            </a:r>
            <a:r>
              <a:rPr sz="1400" spc="-65" dirty="0">
                <a:latin typeface="Arial"/>
                <a:cs typeface="Arial"/>
              </a:rPr>
              <a:t> </a:t>
            </a:r>
            <a:r>
              <a:rPr sz="1400" spc="-5" dirty="0">
                <a:latin typeface="Arial"/>
                <a:cs typeface="Arial"/>
              </a:rPr>
              <a:t>65–71</a:t>
            </a:r>
            <a:endParaRPr sz="1400" dirty="0">
              <a:latin typeface="Arial"/>
              <a:cs typeface="Arial"/>
            </a:endParaRPr>
          </a:p>
        </p:txBody>
      </p:sp>
      <p:sp>
        <p:nvSpPr>
          <p:cNvPr id="29" name="object 29"/>
          <p:cNvSpPr txBox="1">
            <a:spLocks noGrp="1"/>
          </p:cNvSpPr>
          <p:nvPr>
            <p:ph type="title"/>
          </p:nvPr>
        </p:nvSpPr>
        <p:spPr>
          <a:xfrm>
            <a:off x="3290025" y="338900"/>
            <a:ext cx="7846060" cy="566822"/>
          </a:xfrm>
          <a:prstGeom prst="rect">
            <a:avLst/>
          </a:prstGeom>
        </p:spPr>
        <p:txBody>
          <a:bodyPr vert="horz" wrap="square" lIns="0" tIns="12700" rIns="0" bIns="0" numCol="1" rtlCol="0" anchor="ctr" anchorCtr="0" compatLnSpc="1">
            <a:prstTxWarp prst="textNoShape">
              <a:avLst/>
            </a:prstTxWarp>
            <a:spAutoFit/>
          </a:bodyPr>
          <a:lstStyle/>
          <a:p>
            <a:pPr marL="12700">
              <a:spcBef>
                <a:spcPts val="100"/>
              </a:spcBef>
            </a:pPr>
            <a:r>
              <a:rPr b="1" spc="210" dirty="0">
                <a:solidFill>
                  <a:schemeClr val="tx1"/>
                </a:solidFill>
              </a:rPr>
              <a:t>IYCF-E </a:t>
            </a:r>
            <a:r>
              <a:rPr b="1" spc="-10" dirty="0">
                <a:solidFill>
                  <a:schemeClr val="tx1"/>
                </a:solidFill>
              </a:rPr>
              <a:t>and</a:t>
            </a:r>
            <a:r>
              <a:rPr b="1" spc="-400" dirty="0">
                <a:solidFill>
                  <a:schemeClr val="tx1"/>
                </a:solidFill>
              </a:rPr>
              <a:t> </a:t>
            </a:r>
            <a:r>
              <a:rPr b="1" spc="55" dirty="0">
                <a:solidFill>
                  <a:schemeClr val="tx1"/>
                </a:solidFill>
              </a:rPr>
              <a:t>Mortality</a:t>
            </a:r>
            <a:endParaRPr b="1" dirty="0">
              <a:solidFill>
                <a:schemeClr val="tx1"/>
              </a:solidFill>
            </a:endParaRPr>
          </a:p>
        </p:txBody>
      </p:sp>
    </p:spTree>
    <p:extLst>
      <p:ext uri="{BB962C8B-B14F-4D97-AF65-F5344CB8AC3E}">
        <p14:creationId xmlns:p14="http://schemas.microsoft.com/office/powerpoint/2010/main" val="3715823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10842" y="6391148"/>
            <a:ext cx="95885" cy="182101"/>
          </a:xfrm>
          <a:prstGeom prst="rect">
            <a:avLst/>
          </a:prstGeom>
        </p:spPr>
        <p:txBody>
          <a:bodyPr vert="horz" wrap="square" lIns="0" tIns="12700" rIns="0" bIns="0" rtlCol="0">
            <a:spAutoFit/>
          </a:bodyPr>
          <a:lstStyle/>
          <a:p>
            <a:pPr marL="12700">
              <a:spcBef>
                <a:spcPts val="100"/>
              </a:spcBef>
            </a:pPr>
            <a:r>
              <a:rPr sz="1100" spc="-25" dirty="0">
                <a:latin typeface="Trebuchet MS"/>
                <a:cs typeface="Trebuchet MS"/>
              </a:rPr>
              <a:t>8</a:t>
            </a:r>
            <a:endParaRPr sz="1100">
              <a:latin typeface="Trebuchet MS"/>
              <a:cs typeface="Trebuchet MS"/>
            </a:endParaRPr>
          </a:p>
        </p:txBody>
      </p:sp>
      <p:sp>
        <p:nvSpPr>
          <p:cNvPr id="4" name="object 4"/>
          <p:cNvSpPr/>
          <p:nvPr/>
        </p:nvSpPr>
        <p:spPr>
          <a:xfrm>
            <a:off x="3069771" y="205900"/>
            <a:ext cx="9122229" cy="5094514"/>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3389547" y="5439605"/>
            <a:ext cx="7875813" cy="1133644"/>
          </a:xfrm>
          <a:prstGeom prst="rect">
            <a:avLst/>
          </a:prstGeom>
        </p:spPr>
        <p:txBody>
          <a:bodyPr vert="horz" wrap="square" lIns="0" tIns="12700" rIns="0" bIns="0" rtlCol="0">
            <a:spAutoFit/>
          </a:bodyPr>
          <a:lstStyle/>
          <a:p>
            <a:pPr marL="1027430" marR="5080" indent="-1015365" algn="ctr">
              <a:spcBef>
                <a:spcPts val="100"/>
              </a:spcBef>
            </a:pPr>
            <a:r>
              <a:rPr sz="2400" b="1" spc="395" dirty="0">
                <a:latin typeface="Gill Sans SemiBold" panose="020B0502020104020203" pitchFamily="34" charset="-79"/>
                <a:cs typeface="Gill Sans SemiBold" panose="020B0502020104020203" pitchFamily="34" charset="-79"/>
              </a:rPr>
              <a:t>BUT…</a:t>
            </a:r>
            <a:r>
              <a:rPr sz="2400" b="1" spc="25" dirty="0">
                <a:latin typeface="Gill Sans SemiBold" panose="020B0502020104020203" pitchFamily="34" charset="-79"/>
                <a:cs typeface="Gill Sans SemiBold" panose="020B0502020104020203" pitchFamily="34" charset="-79"/>
              </a:rPr>
              <a:t> </a:t>
            </a:r>
            <a:r>
              <a:rPr sz="2400" b="1" spc="270" dirty="0">
                <a:latin typeface="Gill Sans SemiBold" panose="020B0502020104020203" pitchFamily="34" charset="-79"/>
                <a:cs typeface="Gill Sans SemiBold" panose="020B0502020104020203" pitchFamily="34" charset="-79"/>
              </a:rPr>
              <a:t>BREASTFEEDING</a:t>
            </a:r>
            <a:r>
              <a:rPr sz="2400" b="1" spc="105" dirty="0">
                <a:latin typeface="Gill Sans SemiBold" panose="020B0502020104020203" pitchFamily="34" charset="-79"/>
                <a:cs typeface="Gill Sans SemiBold" panose="020B0502020104020203" pitchFamily="34" charset="-79"/>
              </a:rPr>
              <a:t> </a:t>
            </a:r>
            <a:r>
              <a:rPr sz="2400" b="1" spc="409" dirty="0">
                <a:latin typeface="Gill Sans SemiBold" panose="020B0502020104020203" pitchFamily="34" charset="-79"/>
                <a:cs typeface="Gill Sans SemiBold" panose="020B0502020104020203" pitchFamily="34" charset="-79"/>
              </a:rPr>
              <a:t>CAN</a:t>
            </a:r>
            <a:r>
              <a:rPr sz="2400" b="1" spc="40" dirty="0">
                <a:latin typeface="Gill Sans SemiBold" panose="020B0502020104020203" pitchFamily="34" charset="-79"/>
                <a:cs typeface="Gill Sans SemiBold" panose="020B0502020104020203" pitchFamily="34" charset="-79"/>
              </a:rPr>
              <a:t> </a:t>
            </a:r>
            <a:r>
              <a:rPr sz="2400" b="1" spc="190" dirty="0">
                <a:latin typeface="Gill Sans SemiBold" panose="020B0502020104020203" pitchFamily="34" charset="-79"/>
                <a:cs typeface="Gill Sans SemiBold" panose="020B0502020104020203" pitchFamily="34" charset="-79"/>
              </a:rPr>
              <a:t>EASILY</a:t>
            </a:r>
            <a:r>
              <a:rPr sz="2400" b="1" spc="40" dirty="0">
                <a:latin typeface="Gill Sans SemiBold" panose="020B0502020104020203" pitchFamily="34" charset="-79"/>
                <a:cs typeface="Gill Sans SemiBold" panose="020B0502020104020203" pitchFamily="34" charset="-79"/>
              </a:rPr>
              <a:t> </a:t>
            </a:r>
            <a:r>
              <a:rPr sz="2400" b="1" spc="225" dirty="0">
                <a:latin typeface="Gill Sans SemiBold" panose="020B0502020104020203" pitchFamily="34" charset="-79"/>
                <a:cs typeface="Gill Sans SemiBold" panose="020B0502020104020203" pitchFamily="34" charset="-79"/>
              </a:rPr>
              <a:t>B</a:t>
            </a:r>
            <a:r>
              <a:rPr lang="en-US" sz="2400" b="1" spc="225" dirty="0">
                <a:latin typeface="Gill Sans SemiBold" panose="020B0502020104020203" pitchFamily="34" charset="-79"/>
                <a:cs typeface="Gill Sans SemiBold" panose="020B0502020104020203" pitchFamily="34" charset="-79"/>
              </a:rPr>
              <a:t>E </a:t>
            </a:r>
            <a:r>
              <a:rPr sz="2400" b="1" spc="330" dirty="0">
                <a:latin typeface="Gill Sans SemiBold" panose="020B0502020104020203" pitchFamily="34" charset="-79"/>
                <a:cs typeface="Gill Sans SemiBold" panose="020B0502020104020203" pitchFamily="34" charset="-79"/>
              </a:rPr>
              <a:t>UNDERMINED  </a:t>
            </a:r>
            <a:r>
              <a:rPr sz="2400" b="1" spc="385" dirty="0">
                <a:latin typeface="Gill Sans SemiBold" panose="020B0502020104020203" pitchFamily="34" charset="-79"/>
                <a:cs typeface="Gill Sans SemiBold" panose="020B0502020104020203" pitchFamily="34" charset="-79"/>
              </a:rPr>
              <a:t>WITHOUT</a:t>
            </a:r>
            <a:r>
              <a:rPr sz="2400" b="1" spc="45" dirty="0">
                <a:latin typeface="Gill Sans SemiBold" panose="020B0502020104020203" pitchFamily="34" charset="-79"/>
                <a:cs typeface="Gill Sans SemiBold" panose="020B0502020104020203" pitchFamily="34" charset="-79"/>
              </a:rPr>
              <a:t> </a:t>
            </a:r>
            <a:r>
              <a:rPr sz="2400" b="1" u="heavy" spc="190" dirty="0">
                <a:uFill>
                  <a:solidFill>
                    <a:srgbClr val="FF0000"/>
                  </a:solidFill>
                </a:uFill>
                <a:latin typeface="Gill Sans SemiBold" panose="020B0502020104020203" pitchFamily="34" charset="-79"/>
                <a:cs typeface="Gill Sans SemiBold" panose="020B0502020104020203" pitchFamily="34" charset="-79"/>
              </a:rPr>
              <a:t>EVERYONE</a:t>
            </a:r>
            <a:r>
              <a:rPr sz="2400" b="1" spc="190" dirty="0">
                <a:latin typeface="Gill Sans SemiBold" panose="020B0502020104020203" pitchFamily="34" charset="-79"/>
                <a:cs typeface="Gill Sans SemiBold" panose="020B0502020104020203" pitchFamily="34" charset="-79"/>
              </a:rPr>
              <a:t>’S</a:t>
            </a:r>
            <a:r>
              <a:rPr sz="2400" b="1" spc="-185" dirty="0">
                <a:latin typeface="Gill Sans SemiBold" panose="020B0502020104020203" pitchFamily="34" charset="-79"/>
                <a:cs typeface="Gill Sans SemiBold" panose="020B0502020104020203" pitchFamily="34" charset="-79"/>
              </a:rPr>
              <a:t> </a:t>
            </a:r>
            <a:r>
              <a:rPr sz="2400" b="1" spc="275" dirty="0">
                <a:solidFill>
                  <a:srgbClr val="C00000"/>
                </a:solidFill>
                <a:latin typeface="Gill Sans SemiBold" panose="020B0502020104020203" pitchFamily="34" charset="-79"/>
                <a:cs typeface="Gill Sans SemiBold" panose="020B0502020104020203" pitchFamily="34" charset="-79"/>
              </a:rPr>
              <a:t>ACTIVE</a:t>
            </a:r>
            <a:r>
              <a:rPr sz="2400" b="1" spc="50" dirty="0">
                <a:solidFill>
                  <a:srgbClr val="C00000"/>
                </a:solidFill>
                <a:latin typeface="Gill Sans SemiBold" panose="020B0502020104020203" pitchFamily="34" charset="-79"/>
                <a:cs typeface="Gill Sans SemiBold" panose="020B0502020104020203" pitchFamily="34" charset="-79"/>
              </a:rPr>
              <a:t> </a:t>
            </a:r>
            <a:r>
              <a:rPr sz="2400" b="1" spc="260" dirty="0">
                <a:solidFill>
                  <a:srgbClr val="C00000"/>
                </a:solidFill>
                <a:latin typeface="Gill Sans SemiBold" panose="020B0502020104020203" pitchFamily="34" charset="-79"/>
                <a:cs typeface="Gill Sans SemiBold" panose="020B0502020104020203" pitchFamily="34" charset="-79"/>
              </a:rPr>
              <a:t>SUPPORT</a:t>
            </a:r>
            <a:endParaRPr sz="2400" b="1" dirty="0">
              <a:solidFill>
                <a:srgbClr val="C00000"/>
              </a:solidFill>
              <a:latin typeface="Gill Sans SemiBold" panose="020B0502020104020203" pitchFamily="34" charset="-79"/>
              <a:cs typeface="Gill Sans SemiBold" panose="020B0502020104020203" pitchFamily="34" charset="-79"/>
            </a:endParaRPr>
          </a:p>
        </p:txBody>
      </p:sp>
    </p:spTree>
    <p:extLst>
      <p:ext uri="{BB962C8B-B14F-4D97-AF65-F5344CB8AC3E}">
        <p14:creationId xmlns:p14="http://schemas.microsoft.com/office/powerpoint/2010/main" val="142440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5">
            <a:extLst>
              <a:ext uri="{FF2B5EF4-FFF2-40B4-BE49-F238E27FC236}">
                <a16:creationId xmlns:a16="http://schemas.microsoft.com/office/drawing/2014/main" id="{5D88CCE2-FFE5-D14E-9B1B-1A0C7FC720D8}"/>
              </a:ext>
            </a:extLst>
          </p:cNvPr>
          <p:cNvSpPr/>
          <p:nvPr/>
        </p:nvSpPr>
        <p:spPr>
          <a:xfrm>
            <a:off x="7837713" y="2632415"/>
            <a:ext cx="3967843" cy="3850028"/>
          </a:xfrm>
          <a:prstGeom prst="rect">
            <a:avLst/>
          </a:prstGeom>
          <a:blipFill>
            <a:blip r:embed="rId2" cstate="print"/>
            <a:stretch>
              <a:fillRect/>
            </a:stretch>
          </a:blipFill>
        </p:spPr>
        <p:txBody>
          <a:bodyPr wrap="square" lIns="0" tIns="0" rIns="0" bIns="0" rtlCol="0"/>
          <a:lstStyle/>
          <a:p>
            <a:endParaRPr/>
          </a:p>
        </p:txBody>
      </p:sp>
      <p:pic>
        <p:nvPicPr>
          <p:cNvPr id="5" name="Picture 4" descr="A close up of a bottle&#10;&#10;Description automatically generated">
            <a:extLst>
              <a:ext uri="{FF2B5EF4-FFF2-40B4-BE49-F238E27FC236}">
                <a16:creationId xmlns:a16="http://schemas.microsoft.com/office/drawing/2014/main" id="{80AD6076-7EF7-A64B-85FC-D52720E34CF4}"/>
              </a:ext>
            </a:extLst>
          </p:cNvPr>
          <p:cNvPicPr>
            <a:picLocks noChangeAspect="1"/>
          </p:cNvPicPr>
          <p:nvPr/>
        </p:nvPicPr>
        <p:blipFill>
          <a:blip r:embed="rId3"/>
          <a:stretch>
            <a:fillRect/>
          </a:stretch>
        </p:blipFill>
        <p:spPr>
          <a:xfrm>
            <a:off x="3680839" y="2632415"/>
            <a:ext cx="3090238" cy="3850028"/>
          </a:xfrm>
          <a:prstGeom prst="rect">
            <a:avLst/>
          </a:prstGeom>
        </p:spPr>
      </p:pic>
      <p:sp>
        <p:nvSpPr>
          <p:cNvPr id="6" name="&quot;No&quot; Symbol 5">
            <a:extLst>
              <a:ext uri="{FF2B5EF4-FFF2-40B4-BE49-F238E27FC236}">
                <a16:creationId xmlns:a16="http://schemas.microsoft.com/office/drawing/2014/main" id="{127E8046-98E7-1140-98BD-4953C3ACEF2F}"/>
              </a:ext>
            </a:extLst>
          </p:cNvPr>
          <p:cNvSpPr/>
          <p:nvPr/>
        </p:nvSpPr>
        <p:spPr>
          <a:xfrm>
            <a:off x="3547570" y="2509951"/>
            <a:ext cx="3356775" cy="4094956"/>
          </a:xfrm>
          <a:prstGeom prst="noSmoking">
            <a:avLst>
              <a:gd name="adj" fmla="val 4286"/>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2185DF28-8593-C745-845B-ADED4CC5AD1C}"/>
              </a:ext>
            </a:extLst>
          </p:cNvPr>
          <p:cNvSpPr/>
          <p:nvPr/>
        </p:nvSpPr>
        <p:spPr>
          <a:xfrm>
            <a:off x="3680838" y="84443"/>
            <a:ext cx="8124718" cy="1090042"/>
          </a:xfrm>
          <a:prstGeom prst="rect">
            <a:avLst/>
          </a:prstGeom>
        </p:spPr>
        <p:txBody>
          <a:bodyPr wrap="square">
            <a:spAutoFit/>
          </a:bodyPr>
          <a:lstStyle/>
          <a:p>
            <a:pPr marL="12700" marR="5080" algn="ctr">
              <a:lnSpc>
                <a:spcPct val="100000"/>
              </a:lnSpc>
              <a:spcBef>
                <a:spcPts val="100"/>
              </a:spcBef>
            </a:pPr>
            <a:r>
              <a:rPr lang="en-US" sz="3200" b="1" spc="-5" dirty="0">
                <a:solidFill>
                  <a:srgbClr val="C00000"/>
                </a:solidFill>
                <a:latin typeface="Gill Sans SemiBold" panose="020B0502020104020203" pitchFamily="34" charset="-79"/>
                <a:cs typeface="Gill Sans SemiBold" panose="020B0502020104020203" pitchFamily="34" charset="-79"/>
              </a:rPr>
              <a:t>Artificially </a:t>
            </a:r>
            <a:r>
              <a:rPr lang="en-US" sz="3200" b="1" dirty="0">
                <a:solidFill>
                  <a:srgbClr val="C00000"/>
                </a:solidFill>
                <a:latin typeface="Gill Sans SemiBold" panose="020B0502020104020203" pitchFamily="34" charset="-79"/>
                <a:cs typeface="Gill Sans SemiBold" panose="020B0502020104020203" pitchFamily="34" charset="-79"/>
              </a:rPr>
              <a:t>fed infants </a:t>
            </a:r>
            <a:r>
              <a:rPr lang="en-US" sz="3200" b="1" spc="-10" dirty="0">
                <a:solidFill>
                  <a:srgbClr val="C00000"/>
                </a:solidFill>
                <a:latin typeface="Gill Sans SemiBold" panose="020B0502020104020203" pitchFamily="34" charset="-79"/>
                <a:cs typeface="Gill Sans SemiBold" panose="020B0502020104020203" pitchFamily="34" charset="-79"/>
              </a:rPr>
              <a:t>are  </a:t>
            </a:r>
          </a:p>
          <a:p>
            <a:pPr marL="12700" marR="5080" algn="ctr">
              <a:lnSpc>
                <a:spcPct val="100000"/>
              </a:lnSpc>
              <a:spcBef>
                <a:spcPts val="100"/>
              </a:spcBef>
            </a:pPr>
            <a:r>
              <a:rPr lang="en-US" sz="3200" b="1" dirty="0">
                <a:solidFill>
                  <a:srgbClr val="C00000"/>
                </a:solidFill>
                <a:latin typeface="Gill Sans SemiBold" panose="020B0502020104020203" pitchFamily="34" charset="-79"/>
                <a:cs typeface="Gill Sans SemiBold" panose="020B0502020104020203" pitchFamily="34" charset="-79"/>
              </a:rPr>
              <a:t>highly </a:t>
            </a:r>
            <a:r>
              <a:rPr lang="en-US" sz="3200" b="1" spc="-5" dirty="0">
                <a:solidFill>
                  <a:srgbClr val="C00000"/>
                </a:solidFill>
                <a:latin typeface="Gill Sans SemiBold" panose="020B0502020104020203" pitchFamily="34" charset="-79"/>
                <a:cs typeface="Gill Sans SemiBold" panose="020B0502020104020203" pitchFamily="34" charset="-79"/>
              </a:rPr>
              <a:t>vulnerable </a:t>
            </a:r>
            <a:r>
              <a:rPr lang="en-US" sz="3200" b="1" dirty="0">
                <a:solidFill>
                  <a:srgbClr val="C00000"/>
                </a:solidFill>
                <a:latin typeface="Gill Sans SemiBold" panose="020B0502020104020203" pitchFamily="34" charset="-79"/>
                <a:cs typeface="Gill Sans SemiBold" panose="020B0502020104020203" pitchFamily="34" charset="-79"/>
              </a:rPr>
              <a:t>in  </a:t>
            </a:r>
            <a:r>
              <a:rPr lang="en-US" sz="3200" b="1" spc="-5" dirty="0">
                <a:solidFill>
                  <a:srgbClr val="C00000"/>
                </a:solidFill>
                <a:latin typeface="Gill Sans SemiBold" panose="020B0502020104020203" pitchFamily="34" charset="-79"/>
                <a:cs typeface="Gill Sans SemiBold" panose="020B0502020104020203" pitchFamily="34" charset="-79"/>
              </a:rPr>
              <a:t>emergencies</a:t>
            </a:r>
          </a:p>
        </p:txBody>
      </p:sp>
      <p:sp>
        <p:nvSpPr>
          <p:cNvPr id="8" name="TextBox 7">
            <a:extLst>
              <a:ext uri="{FF2B5EF4-FFF2-40B4-BE49-F238E27FC236}">
                <a16:creationId xmlns:a16="http://schemas.microsoft.com/office/drawing/2014/main" id="{598438FF-3DA2-014C-922A-B5A01EE68142}"/>
              </a:ext>
            </a:extLst>
          </p:cNvPr>
          <p:cNvSpPr txBox="1"/>
          <p:nvPr/>
        </p:nvSpPr>
        <p:spPr>
          <a:xfrm>
            <a:off x="3680838" y="1296949"/>
            <a:ext cx="8124717" cy="1200329"/>
          </a:xfrm>
          <a:prstGeom prst="rect">
            <a:avLst/>
          </a:prstGeom>
          <a:noFill/>
        </p:spPr>
        <p:txBody>
          <a:bodyPr wrap="square" rtlCol="0">
            <a:spAutoFit/>
          </a:bodyPr>
          <a:lstStyle/>
          <a:p>
            <a:pPr algn="ctr"/>
            <a:r>
              <a:rPr lang="en-US" dirty="0"/>
              <a:t>Bottle and teats extra source of infection   </a:t>
            </a:r>
          </a:p>
          <a:p>
            <a:pPr algn="ctr"/>
            <a:r>
              <a:rPr lang="en-US" dirty="0"/>
              <a:t>Artificial Feeding increases food insecurity and dependency for the whole family</a:t>
            </a:r>
          </a:p>
          <a:p>
            <a:pPr algn="ctr"/>
            <a:r>
              <a:rPr lang="en-US" dirty="0"/>
              <a:t>Infant Formula is costly in time, resources, and care    </a:t>
            </a:r>
          </a:p>
          <a:p>
            <a:pPr algn="ctr"/>
            <a:r>
              <a:rPr lang="en-US" dirty="0"/>
              <a:t>No active protection against illness</a:t>
            </a:r>
          </a:p>
        </p:txBody>
      </p:sp>
    </p:spTree>
    <p:extLst>
      <p:ext uri="{BB962C8B-B14F-4D97-AF65-F5344CB8AC3E}">
        <p14:creationId xmlns:p14="http://schemas.microsoft.com/office/powerpoint/2010/main" val="662319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20190910-145013_Instagram.jpg">
            <a:extLst>
              <a:ext uri="{FF2B5EF4-FFF2-40B4-BE49-F238E27FC236}">
                <a16:creationId xmlns:a16="http://schemas.microsoft.com/office/drawing/2014/main" id="{3BDDA085-5D4D-494A-A34C-59AB0CF0490C}"/>
              </a:ext>
            </a:extLst>
          </p:cNvPr>
          <p:cNvPicPr>
            <a:picLocks noChangeAspect="1"/>
          </p:cNvPicPr>
          <p:nvPr/>
        </p:nvPicPr>
        <p:blipFill>
          <a:blip r:embed="rId2" cstate="print"/>
          <a:stretch>
            <a:fillRect/>
          </a:stretch>
        </p:blipFill>
        <p:spPr>
          <a:xfrm>
            <a:off x="7053942" y="446969"/>
            <a:ext cx="4669972" cy="5964061"/>
          </a:xfrm>
          <a:prstGeom prst="rect">
            <a:avLst/>
          </a:prstGeom>
        </p:spPr>
      </p:pic>
      <p:sp>
        <p:nvSpPr>
          <p:cNvPr id="3" name="TextBox 2">
            <a:extLst>
              <a:ext uri="{FF2B5EF4-FFF2-40B4-BE49-F238E27FC236}">
                <a16:creationId xmlns:a16="http://schemas.microsoft.com/office/drawing/2014/main" id="{9AFCB896-195E-874C-A5E1-0DB05991AD3C}"/>
              </a:ext>
            </a:extLst>
          </p:cNvPr>
          <p:cNvSpPr txBox="1"/>
          <p:nvPr/>
        </p:nvSpPr>
        <p:spPr>
          <a:xfrm>
            <a:off x="3177843" y="751345"/>
            <a:ext cx="3920432" cy="1938992"/>
          </a:xfrm>
          <a:prstGeom prst="rect">
            <a:avLst/>
          </a:prstGeom>
          <a:noFill/>
        </p:spPr>
        <p:txBody>
          <a:bodyPr wrap="none" rtlCol="0">
            <a:spAutoFit/>
          </a:bodyPr>
          <a:lstStyle/>
          <a:p>
            <a:pPr algn="ctr"/>
            <a:r>
              <a:rPr lang="en-US" sz="4000" dirty="0"/>
              <a:t>Breastfeeding is a </a:t>
            </a:r>
          </a:p>
          <a:p>
            <a:pPr algn="ctr"/>
            <a:r>
              <a:rPr lang="en-US" sz="4000" dirty="0"/>
              <a:t>Child’s </a:t>
            </a:r>
          </a:p>
          <a:p>
            <a:pPr algn="ctr"/>
            <a:r>
              <a:rPr lang="en-US" sz="4000" b="1" dirty="0">
                <a:solidFill>
                  <a:srgbClr val="C00000"/>
                </a:solidFill>
              </a:rPr>
              <a:t>Food Security</a:t>
            </a:r>
          </a:p>
        </p:txBody>
      </p:sp>
      <p:sp>
        <p:nvSpPr>
          <p:cNvPr id="4" name="TextBox 3">
            <a:extLst>
              <a:ext uri="{FF2B5EF4-FFF2-40B4-BE49-F238E27FC236}">
                <a16:creationId xmlns:a16="http://schemas.microsoft.com/office/drawing/2014/main" id="{B6E2166E-8A5A-0943-A550-2D271CFDFBF0}"/>
              </a:ext>
            </a:extLst>
          </p:cNvPr>
          <p:cNvSpPr txBox="1"/>
          <p:nvPr/>
        </p:nvSpPr>
        <p:spPr>
          <a:xfrm>
            <a:off x="3706564" y="3428999"/>
            <a:ext cx="2818657" cy="2677656"/>
          </a:xfrm>
          <a:prstGeom prst="rect">
            <a:avLst/>
          </a:prstGeom>
          <a:noFill/>
        </p:spPr>
        <p:txBody>
          <a:bodyPr wrap="none" rtlCol="0">
            <a:spAutoFit/>
          </a:bodyPr>
          <a:lstStyle/>
          <a:p>
            <a:pPr marL="342900" indent="-342900">
              <a:buFont typeface="Arial" panose="020B0604020202020204" pitchFamily="34" charset="0"/>
              <a:buChar char="•"/>
            </a:pPr>
            <a:r>
              <a:rPr lang="en-US" sz="2400" dirty="0"/>
              <a:t>Readily available</a:t>
            </a:r>
          </a:p>
          <a:p>
            <a:pPr marL="342900" indent="-342900">
              <a:buFont typeface="Arial" panose="020B0604020202020204" pitchFamily="34" charset="0"/>
              <a:buChar char="•"/>
            </a:pPr>
            <a:r>
              <a:rPr lang="en-US" sz="2400" dirty="0"/>
              <a:t>Affordable</a:t>
            </a:r>
          </a:p>
          <a:p>
            <a:pPr marL="342900" indent="-342900">
              <a:buFont typeface="Arial" panose="020B0604020202020204" pitchFamily="34" charset="0"/>
              <a:buChar char="•"/>
            </a:pPr>
            <a:r>
              <a:rPr lang="en-US" sz="2400" dirty="0"/>
              <a:t>Right temperature</a:t>
            </a:r>
          </a:p>
          <a:p>
            <a:pPr marL="342900" indent="-342900">
              <a:buFont typeface="Arial" panose="020B0604020202020204" pitchFamily="34" charset="0"/>
              <a:buChar char="•"/>
            </a:pPr>
            <a:r>
              <a:rPr lang="en-US" sz="2400" dirty="0"/>
              <a:t>Nutritious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311071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25EFAAD3-FEDB-7F40-B40B-13D049758FCA}"/>
              </a:ext>
            </a:extLst>
          </p:cNvPr>
          <p:cNvPicPr>
            <a:picLocks noChangeAspect="1"/>
          </p:cNvPicPr>
          <p:nvPr/>
        </p:nvPicPr>
        <p:blipFill>
          <a:blip r:embed="rId2"/>
          <a:stretch>
            <a:fillRect/>
          </a:stretch>
        </p:blipFill>
        <p:spPr>
          <a:xfrm>
            <a:off x="3069770" y="0"/>
            <a:ext cx="8997043" cy="6426460"/>
          </a:xfrm>
          <a:prstGeom prst="rect">
            <a:avLst/>
          </a:prstGeom>
        </p:spPr>
      </p:pic>
      <p:sp>
        <p:nvSpPr>
          <p:cNvPr id="5" name="TextBox 4">
            <a:extLst>
              <a:ext uri="{FF2B5EF4-FFF2-40B4-BE49-F238E27FC236}">
                <a16:creationId xmlns:a16="http://schemas.microsoft.com/office/drawing/2014/main" id="{40E2F172-EDBA-9145-903A-3A5B19D61780}"/>
              </a:ext>
            </a:extLst>
          </p:cNvPr>
          <p:cNvSpPr txBox="1"/>
          <p:nvPr/>
        </p:nvSpPr>
        <p:spPr>
          <a:xfrm>
            <a:off x="3069770" y="6426460"/>
            <a:ext cx="9194825" cy="307777"/>
          </a:xfrm>
          <a:prstGeom prst="rect">
            <a:avLst/>
          </a:prstGeom>
          <a:noFill/>
        </p:spPr>
        <p:txBody>
          <a:bodyPr wrap="none" rtlCol="0">
            <a:spAutoFit/>
          </a:bodyPr>
          <a:lstStyle/>
          <a:p>
            <a:pPr algn="ctr"/>
            <a:r>
              <a:rPr lang="en-US" sz="1400" i="1" dirty="0"/>
              <a:t>“Infant and Young Child Feeding In Refugee Situation:  A Multi-Sectoral Framework for Action” </a:t>
            </a:r>
            <a:r>
              <a:rPr lang="en-US" sz="1400" dirty="0"/>
              <a:t>Save the Children and UNHCR 2018 </a:t>
            </a:r>
            <a:endParaRPr lang="en-US" sz="1400" i="1" dirty="0"/>
          </a:p>
        </p:txBody>
      </p:sp>
    </p:spTree>
    <p:extLst>
      <p:ext uri="{BB962C8B-B14F-4D97-AF65-F5344CB8AC3E}">
        <p14:creationId xmlns:p14="http://schemas.microsoft.com/office/powerpoint/2010/main" val="614062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509A560548FF4DBB7A98820EFE444C" ma:contentTypeVersion="0" ma:contentTypeDescription="Create a new document." ma:contentTypeScope="" ma:versionID="e55dbf9b0c854baa94071fcd1b35f81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9F5872-8DAE-4F77-930B-021DA9331E6D}">
  <ds:schemaRefs>
    <ds:schemaRef ds:uri="http://schemas.microsoft.com/sharepoint/v3/contenttype/forms"/>
  </ds:schemaRefs>
</ds:datastoreItem>
</file>

<file path=customXml/itemProps2.xml><?xml version="1.0" encoding="utf-8"?>
<ds:datastoreItem xmlns:ds="http://schemas.openxmlformats.org/officeDocument/2006/customXml" ds:itemID="{9E1D7F56-BD8F-4A7E-AE61-5C958CF127B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CB9C085C-421C-49F5-973D-AECBBFCBB1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20360</TotalTime>
  <Words>1093</Words>
  <Application>Microsoft Macintosh PowerPoint</Application>
  <PresentationFormat>Widescreen</PresentationFormat>
  <Paragraphs>135</Paragraphs>
  <Slides>13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Gill Sans</vt:lpstr>
      <vt:lpstr>Gill Sans MT</vt:lpstr>
      <vt:lpstr>Gill Sans SemiBold</vt:lpstr>
      <vt:lpstr>Helvetica</vt:lpstr>
      <vt:lpstr>Trebuchet MS</vt:lpstr>
      <vt:lpstr>Office Theme</vt:lpstr>
      <vt:lpstr>WFP MIYCF Integration</vt:lpstr>
      <vt:lpstr>What is Maternal, Infant, and Young Child Feeding?</vt:lpstr>
      <vt:lpstr>PowerPoint Presentation</vt:lpstr>
      <vt:lpstr>PowerPoint Presentation</vt:lpstr>
      <vt:lpstr>IYCF-E and Mortality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International Medical Corps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Burns</dc:creator>
  <cp:lastModifiedBy>Brooke Bauer</cp:lastModifiedBy>
  <cp:revision>293</cp:revision>
  <dcterms:created xsi:type="dcterms:W3CDTF">2014-12-17T18:11:19Z</dcterms:created>
  <dcterms:modified xsi:type="dcterms:W3CDTF">2020-05-20T20:24:43Z</dcterms:modified>
</cp:coreProperties>
</file>