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12192000"/>
  <p:notesSz cx="6858000" cy="9144000"/>
  <p:embeddedFontLst>
    <p:embeddedFont>
      <p:font typeface="Source Sans Pro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9FB0A7A-5071-4A71-9FF7-2F45D1612076}">
  <a:tblStyle styleId="{69FB0A7A-5071-4A71-9FF7-2F45D1612076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8" Type="http://schemas.openxmlformats.org/officeDocument/2006/relationships/slide" Target="slides/slide3.xml"/><Relationship Id="rId21" Type="http://schemas.openxmlformats.org/officeDocument/2006/relationships/font" Target="fonts/SourceSansPro-italic.fntdata"/><Relationship Id="rId3" Type="http://schemas.openxmlformats.org/officeDocument/2006/relationships/tableStyles" Target="tableStyle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7" Type="http://schemas.openxmlformats.org/officeDocument/2006/relationships/slide" Target="slides/slide2.xml"/><Relationship Id="rId25" Type="http://schemas.openxmlformats.org/officeDocument/2006/relationships/customXml" Target="../customXml/item3.xml"/><Relationship Id="rId20" Type="http://schemas.openxmlformats.org/officeDocument/2006/relationships/font" Target="fonts/SourceSansPro-bold.fntdata"/><Relationship Id="rId2" Type="http://schemas.openxmlformats.org/officeDocument/2006/relationships/presProps" Target="pres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24" Type="http://schemas.openxmlformats.org/officeDocument/2006/relationships/customXml" Target="../customXml/item2.xml"/><Relationship Id="rId15" Type="http://schemas.openxmlformats.org/officeDocument/2006/relationships/slide" Target="slides/slide10.xml"/><Relationship Id="rId5" Type="http://schemas.openxmlformats.org/officeDocument/2006/relationships/notesMaster" Target="notesMasters/notesMaster1.xml"/><Relationship Id="rId23" Type="http://schemas.openxmlformats.org/officeDocument/2006/relationships/customXml" Target="../customXml/item1.xml"/><Relationship Id="rId10" Type="http://schemas.openxmlformats.org/officeDocument/2006/relationships/slide" Target="slides/slide5.xml"/><Relationship Id="rId19" Type="http://schemas.openxmlformats.org/officeDocument/2006/relationships/font" Target="fonts/SourceSansPro-regular.fntdata"/><Relationship Id="rId22" Type="http://schemas.openxmlformats.org/officeDocument/2006/relationships/font" Target="fonts/SourceSansPro-boldItalic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Discuss the adaptations participants have seen.  Ask the participants how they have seen these adaptations?  Have they been distributing in Mother to Mother Support Groups? How are they monitoring distributions? </a:t>
            </a:r>
            <a:endParaRPr/>
          </a:p>
        </p:txBody>
      </p:sp>
      <p:sp>
        <p:nvSpPr>
          <p:cNvPr id="245" name="Google Shape;245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Pose the question to the participants and allow 3 minutes of brainstorming on how their programmes have changed since the start of the COVID-19 pandemic. </a:t>
            </a:r>
            <a:endParaRPr/>
          </a:p>
        </p:txBody>
      </p:sp>
      <p:sp>
        <p:nvSpPr>
          <p:cNvPr id="184" name="Google Shape;184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It is important to remember that COVID-19 is still prevalent in Myanmar and risk reduction measures should take place at all times.</a:t>
            </a:r>
            <a:endParaRPr/>
          </a:p>
        </p:txBody>
      </p:sp>
      <p:sp>
        <p:nvSpPr>
          <p:cNvPr id="193" name="Google Shape;193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/>
        </p:nvSpPr>
        <p:spPr>
          <a:xfrm>
            <a:off x="0" y="2196380"/>
            <a:ext cx="12192000" cy="1972731"/>
          </a:xfrm>
          <a:prstGeom prst="rect">
            <a:avLst/>
          </a:prstGeom>
          <a:gradFill>
            <a:gsLst>
              <a:gs pos="0">
                <a:srgbClr val="009740"/>
              </a:gs>
              <a:gs pos="85000">
                <a:srgbClr val="78BF3F"/>
              </a:gs>
              <a:gs pos="100000">
                <a:srgbClr val="8DC63F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33813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397337" y="4648200"/>
            <a:ext cx="7766936" cy="10708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with full picture">
  <p:cSld name="Title Slide with full pictur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>
            <p:ph idx="2" type="pic"/>
          </p:nvPr>
        </p:nvSpPr>
        <p:spPr>
          <a:xfrm>
            <a:off x="1004781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11"/>
          <p:cNvSpPr/>
          <p:nvPr>
            <p:ph idx="3" type="pic"/>
          </p:nvPr>
        </p:nvSpPr>
        <p:spPr>
          <a:xfrm>
            <a:off x="8013141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11"/>
          <p:cNvSpPr/>
          <p:nvPr>
            <p:ph idx="4" type="pic"/>
          </p:nvPr>
        </p:nvSpPr>
        <p:spPr>
          <a:xfrm>
            <a:off x="596856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cxnSp>
        <p:nvCxnSpPr>
          <p:cNvPr id="81" name="Google Shape;81;p11"/>
          <p:cNvCxnSpPr/>
          <p:nvPr/>
        </p:nvCxnSpPr>
        <p:spPr>
          <a:xfrm>
            <a:off x="5965225" y="4265162"/>
            <a:ext cx="2578772" cy="0"/>
          </a:xfrm>
          <a:prstGeom prst="straightConnector1">
            <a:avLst/>
          </a:prstGeom>
          <a:noFill/>
          <a:ln cap="flat" cmpd="sng" w="9525">
            <a:solidFill>
              <a:srgbClr val="009999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82" name="Google Shape;82;p11"/>
          <p:cNvSpPr/>
          <p:nvPr>
            <p:ph idx="5" type="pic"/>
          </p:nvPr>
        </p:nvSpPr>
        <p:spPr>
          <a:xfrm>
            <a:off x="-14292" y="0"/>
            <a:ext cx="12228523" cy="5715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1"/>
          <p:cNvSpPr txBox="1"/>
          <p:nvPr>
            <p:ph idx="1" type="body"/>
          </p:nvPr>
        </p:nvSpPr>
        <p:spPr>
          <a:xfrm>
            <a:off x="2018238" y="3020037"/>
            <a:ext cx="8155524" cy="14589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11"/>
          <p:cNvSpPr txBox="1"/>
          <p:nvPr>
            <p:ph idx="6" type="body"/>
          </p:nvPr>
        </p:nvSpPr>
        <p:spPr>
          <a:xfrm>
            <a:off x="535832" y="6094731"/>
            <a:ext cx="5432733" cy="550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3500"/>
              <a:buNone/>
              <a:defRPr b="1" sz="3500">
                <a:solidFill>
                  <a:srgbClr val="595959"/>
                </a:solidFill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fographic Slide ">
  <p:cSld name="Infographic Slide 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/>
          <p:nvPr/>
        </p:nvSpPr>
        <p:spPr>
          <a:xfrm>
            <a:off x="0" y="0"/>
            <a:ext cx="529727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2"/>
          <p:cNvSpPr/>
          <p:nvPr>
            <p:ph idx="2" type="pic"/>
          </p:nvPr>
        </p:nvSpPr>
        <p:spPr>
          <a:xfrm>
            <a:off x="1004781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12"/>
          <p:cNvSpPr/>
          <p:nvPr>
            <p:ph idx="3" type="pic"/>
          </p:nvPr>
        </p:nvSpPr>
        <p:spPr>
          <a:xfrm>
            <a:off x="8013141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9" name="Google Shape;89;p12"/>
          <p:cNvSpPr/>
          <p:nvPr>
            <p:ph idx="4" type="pic"/>
          </p:nvPr>
        </p:nvSpPr>
        <p:spPr>
          <a:xfrm>
            <a:off x="596856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Google Shape;90;p12"/>
          <p:cNvSpPr txBox="1"/>
          <p:nvPr>
            <p:ph idx="1" type="body"/>
          </p:nvPr>
        </p:nvSpPr>
        <p:spPr>
          <a:xfrm>
            <a:off x="535832" y="6094731"/>
            <a:ext cx="5432733" cy="550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3500"/>
              <a:buNone/>
              <a:defRPr b="1" sz="3500">
                <a:solidFill>
                  <a:srgbClr val="595959"/>
                </a:solidFill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Infographic Slide full page">
  <p:cSld name="1_Infographic Slide full pag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3"/>
          <p:cNvSpPr/>
          <p:nvPr>
            <p:ph idx="2" type="pic"/>
          </p:nvPr>
        </p:nvSpPr>
        <p:spPr>
          <a:xfrm>
            <a:off x="1004781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Google Shape;93;p13"/>
          <p:cNvSpPr/>
          <p:nvPr>
            <p:ph idx="3" type="pic"/>
          </p:nvPr>
        </p:nvSpPr>
        <p:spPr>
          <a:xfrm>
            <a:off x="8013141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4" name="Google Shape;94;p13"/>
          <p:cNvSpPr/>
          <p:nvPr>
            <p:ph idx="4" type="pic"/>
          </p:nvPr>
        </p:nvSpPr>
        <p:spPr>
          <a:xfrm>
            <a:off x="596856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5" name="Google Shape;95;p13"/>
          <p:cNvSpPr txBox="1"/>
          <p:nvPr>
            <p:ph idx="1" type="body"/>
          </p:nvPr>
        </p:nvSpPr>
        <p:spPr>
          <a:xfrm>
            <a:off x="535832" y="6094731"/>
            <a:ext cx="5432733" cy="550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3500"/>
              <a:buNone/>
              <a:defRPr b="1" sz="3500">
                <a:solidFill>
                  <a:srgbClr val="595959"/>
                </a:solidFill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fographic Slide full page">
  <p:cSld name="Infographic Slide full page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/>
          <p:nvPr>
            <p:ph idx="2" type="pic"/>
          </p:nvPr>
        </p:nvSpPr>
        <p:spPr>
          <a:xfrm>
            <a:off x="1004781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8" name="Google Shape;98;p14"/>
          <p:cNvSpPr/>
          <p:nvPr>
            <p:ph idx="3" type="pic"/>
          </p:nvPr>
        </p:nvSpPr>
        <p:spPr>
          <a:xfrm>
            <a:off x="8013141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Google Shape;99;p14"/>
          <p:cNvSpPr/>
          <p:nvPr>
            <p:ph idx="4" type="pic"/>
          </p:nvPr>
        </p:nvSpPr>
        <p:spPr>
          <a:xfrm>
            <a:off x="596856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0" name="Google Shape;100;p14"/>
          <p:cNvSpPr txBox="1"/>
          <p:nvPr>
            <p:ph idx="1" type="body"/>
          </p:nvPr>
        </p:nvSpPr>
        <p:spPr>
          <a:xfrm>
            <a:off x="535832" y="6094731"/>
            <a:ext cx="5432733" cy="550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3500"/>
              <a:buNone/>
              <a:defRPr b="1" sz="3500">
                <a:solidFill>
                  <a:srgbClr val="595959"/>
                </a:solidFill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slide">
  <p:cSld name="THANK YOU slide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Google Shape;102;p15"/>
          <p:cNvCxnSpPr/>
          <p:nvPr/>
        </p:nvCxnSpPr>
        <p:spPr>
          <a:xfrm>
            <a:off x="5965225" y="4265162"/>
            <a:ext cx="2578772" cy="0"/>
          </a:xfrm>
          <a:prstGeom prst="straightConnector1">
            <a:avLst/>
          </a:prstGeom>
          <a:noFill/>
          <a:ln cap="flat" cmpd="sng" w="9525">
            <a:solidFill>
              <a:srgbClr val="009999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3" name="Google Shape;103;p15"/>
          <p:cNvSpPr/>
          <p:nvPr>
            <p:ph idx="2" type="pic"/>
          </p:nvPr>
        </p:nvSpPr>
        <p:spPr>
          <a:xfrm>
            <a:off x="-14292" y="0"/>
            <a:ext cx="12228523" cy="51943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4" name="Google Shape;104;p15"/>
          <p:cNvSpPr/>
          <p:nvPr>
            <p:ph idx="3" type="pic"/>
          </p:nvPr>
        </p:nvSpPr>
        <p:spPr>
          <a:xfrm>
            <a:off x="666956" y="5555278"/>
            <a:ext cx="2719452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5" name="Google Shape;105;p15"/>
          <p:cNvSpPr/>
          <p:nvPr>
            <p:ph idx="4" type="pic"/>
          </p:nvPr>
        </p:nvSpPr>
        <p:spPr>
          <a:xfrm>
            <a:off x="8818356" y="5555278"/>
            <a:ext cx="2719452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6" name="Google Shape;106;p15"/>
          <p:cNvSpPr/>
          <p:nvPr>
            <p:ph idx="5" type="pic"/>
          </p:nvPr>
        </p:nvSpPr>
        <p:spPr>
          <a:xfrm>
            <a:off x="4753806" y="5555278"/>
            <a:ext cx="2719452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7" name="Google Shape;107;p15"/>
          <p:cNvSpPr txBox="1"/>
          <p:nvPr>
            <p:ph idx="1" type="body"/>
          </p:nvPr>
        </p:nvSpPr>
        <p:spPr>
          <a:xfrm>
            <a:off x="2090652" y="2699543"/>
            <a:ext cx="8155524" cy="14589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Slide">
  <p:cSld name="Table Slide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/>
          <p:nvPr>
            <p:ph idx="2" type="pic"/>
          </p:nvPr>
        </p:nvSpPr>
        <p:spPr>
          <a:xfrm>
            <a:off x="1004781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Google Shape;110;p16"/>
          <p:cNvSpPr/>
          <p:nvPr>
            <p:ph idx="3" type="pic"/>
          </p:nvPr>
        </p:nvSpPr>
        <p:spPr>
          <a:xfrm>
            <a:off x="8013141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1" name="Google Shape;111;p16"/>
          <p:cNvSpPr/>
          <p:nvPr>
            <p:ph idx="4" type="pic"/>
          </p:nvPr>
        </p:nvSpPr>
        <p:spPr>
          <a:xfrm>
            <a:off x="596856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2" name="Google Shape;112;p16"/>
          <p:cNvSpPr txBox="1"/>
          <p:nvPr>
            <p:ph idx="1" type="body"/>
          </p:nvPr>
        </p:nvSpPr>
        <p:spPr>
          <a:xfrm>
            <a:off x="535832" y="6094731"/>
            <a:ext cx="5432733" cy="550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3500"/>
              <a:buNone/>
              <a:defRPr b="1" sz="3500">
                <a:solidFill>
                  <a:srgbClr val="595959"/>
                </a:solidFill>
              </a:defRPr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16"/>
          <p:cNvSpPr txBox="1"/>
          <p:nvPr/>
        </p:nvSpPr>
        <p:spPr>
          <a:xfrm>
            <a:off x="0" y="-95003"/>
            <a:ext cx="12192000" cy="836364"/>
          </a:xfrm>
          <a:prstGeom prst="rect">
            <a:avLst/>
          </a:prstGeom>
          <a:gradFill>
            <a:gsLst>
              <a:gs pos="0">
                <a:srgbClr val="009740"/>
              </a:gs>
              <a:gs pos="85000">
                <a:srgbClr val="78BF3F"/>
              </a:gs>
              <a:gs pos="100000">
                <a:srgbClr val="8DC63F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33813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6"/>
          <p:cNvSpPr txBox="1"/>
          <p:nvPr/>
        </p:nvSpPr>
        <p:spPr>
          <a:xfrm>
            <a:off x="0" y="796964"/>
            <a:ext cx="12192000" cy="76200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6"/>
          <p:cNvSpPr txBox="1"/>
          <p:nvPr>
            <p:ph type="title"/>
          </p:nvPr>
        </p:nvSpPr>
        <p:spPr>
          <a:xfrm>
            <a:off x="-1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 txBox="1"/>
          <p:nvPr/>
        </p:nvSpPr>
        <p:spPr>
          <a:xfrm>
            <a:off x="0" y="-95003"/>
            <a:ext cx="12192000" cy="836364"/>
          </a:xfrm>
          <a:prstGeom prst="rect">
            <a:avLst/>
          </a:prstGeom>
          <a:gradFill>
            <a:gsLst>
              <a:gs pos="0">
                <a:srgbClr val="009740"/>
              </a:gs>
              <a:gs pos="85000">
                <a:srgbClr val="78BF3F"/>
              </a:gs>
              <a:gs pos="100000">
                <a:srgbClr val="8DC63F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33813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 txBox="1"/>
          <p:nvPr/>
        </p:nvSpPr>
        <p:spPr>
          <a:xfrm>
            <a:off x="0" y="796964"/>
            <a:ext cx="12192000" cy="76200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7"/>
          <p:cNvSpPr txBox="1"/>
          <p:nvPr>
            <p:ph type="title"/>
          </p:nvPr>
        </p:nvSpPr>
        <p:spPr>
          <a:xfrm>
            <a:off x="-1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/>
          <p:nvPr>
            <p:ph idx="1" type="body"/>
          </p:nvPr>
        </p:nvSpPr>
        <p:spPr>
          <a:xfrm>
            <a:off x="838200" y="1403927"/>
            <a:ext cx="10515600" cy="47730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5" name="Google Shape;125;p18"/>
          <p:cNvSpPr txBox="1"/>
          <p:nvPr/>
        </p:nvSpPr>
        <p:spPr>
          <a:xfrm>
            <a:off x="0" y="-95003"/>
            <a:ext cx="12192000" cy="836364"/>
          </a:xfrm>
          <a:prstGeom prst="rect">
            <a:avLst/>
          </a:prstGeom>
          <a:gradFill>
            <a:gsLst>
              <a:gs pos="0">
                <a:srgbClr val="009740"/>
              </a:gs>
              <a:gs pos="85000">
                <a:srgbClr val="78BF3F"/>
              </a:gs>
              <a:gs pos="100000">
                <a:srgbClr val="8DC63F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33813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8"/>
          <p:cNvSpPr txBox="1"/>
          <p:nvPr/>
        </p:nvSpPr>
        <p:spPr>
          <a:xfrm>
            <a:off x="0" y="796964"/>
            <a:ext cx="12192000" cy="76200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8"/>
          <p:cNvSpPr txBox="1"/>
          <p:nvPr>
            <p:ph type="title"/>
          </p:nvPr>
        </p:nvSpPr>
        <p:spPr>
          <a:xfrm>
            <a:off x="-1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>
  <p:cSld name="Picture with Caption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 txBox="1"/>
          <p:nvPr>
            <p:ph type="title"/>
          </p:nvPr>
        </p:nvSpPr>
        <p:spPr>
          <a:xfrm>
            <a:off x="839788" y="928249"/>
            <a:ext cx="3932237" cy="15648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19"/>
          <p:cNvSpPr/>
          <p:nvPr>
            <p:ph idx="2" type="pic"/>
          </p:nvPr>
        </p:nvSpPr>
        <p:spPr>
          <a:xfrm>
            <a:off x="5183188" y="1458474"/>
            <a:ext cx="6172200" cy="47660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1" name="Google Shape;131;p19"/>
          <p:cNvSpPr txBox="1"/>
          <p:nvPr>
            <p:ph idx="1" type="body"/>
          </p:nvPr>
        </p:nvSpPr>
        <p:spPr>
          <a:xfrm>
            <a:off x="839788" y="2528449"/>
            <a:ext cx="3932237" cy="37274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2" name="Google Shape;13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5" name="Google Shape;135;p19"/>
          <p:cNvSpPr txBox="1"/>
          <p:nvPr/>
        </p:nvSpPr>
        <p:spPr>
          <a:xfrm>
            <a:off x="0" y="-95003"/>
            <a:ext cx="12192000" cy="836364"/>
          </a:xfrm>
          <a:prstGeom prst="rect">
            <a:avLst/>
          </a:prstGeom>
          <a:gradFill>
            <a:gsLst>
              <a:gs pos="0">
                <a:srgbClr val="009740"/>
              </a:gs>
              <a:gs pos="85000">
                <a:srgbClr val="78BF3F"/>
              </a:gs>
              <a:gs pos="100000">
                <a:srgbClr val="8DC63F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33813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19"/>
          <p:cNvSpPr txBox="1"/>
          <p:nvPr/>
        </p:nvSpPr>
        <p:spPr>
          <a:xfrm>
            <a:off x="0" y="796964"/>
            <a:ext cx="12192000" cy="76200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0" name="Google Shape;140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2" name="Google Shape;22;p3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" name="Google Shape;24;p3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" name="Google Shape;28;p3"/>
          <p:cNvSpPr txBox="1"/>
          <p:nvPr/>
        </p:nvSpPr>
        <p:spPr>
          <a:xfrm>
            <a:off x="0" y="-95003"/>
            <a:ext cx="12192000" cy="836364"/>
          </a:xfrm>
          <a:prstGeom prst="rect">
            <a:avLst/>
          </a:prstGeom>
          <a:gradFill>
            <a:gsLst>
              <a:gs pos="0">
                <a:srgbClr val="009740"/>
              </a:gs>
              <a:gs pos="85000">
                <a:srgbClr val="78BF3F"/>
              </a:gs>
              <a:gs pos="100000">
                <a:srgbClr val="8DC63F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33813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 txBox="1"/>
          <p:nvPr/>
        </p:nvSpPr>
        <p:spPr>
          <a:xfrm>
            <a:off x="0" y="796964"/>
            <a:ext cx="12192000" cy="76200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3"/>
          <p:cNvSpPr txBox="1"/>
          <p:nvPr>
            <p:ph type="title"/>
          </p:nvPr>
        </p:nvSpPr>
        <p:spPr>
          <a:xfrm>
            <a:off x="-1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50" name="Google Shape;150;p2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51" name="Google Shape;15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3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4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4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4"/>
          <p:cNvSpPr txBox="1"/>
          <p:nvPr/>
        </p:nvSpPr>
        <p:spPr>
          <a:xfrm>
            <a:off x="0" y="-95003"/>
            <a:ext cx="12192000" cy="836364"/>
          </a:xfrm>
          <a:prstGeom prst="rect">
            <a:avLst/>
          </a:prstGeom>
          <a:gradFill>
            <a:gsLst>
              <a:gs pos="0">
                <a:srgbClr val="009740"/>
              </a:gs>
              <a:gs pos="85000">
                <a:srgbClr val="78BF3F"/>
              </a:gs>
              <a:gs pos="100000">
                <a:srgbClr val="8DC63F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33813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4"/>
          <p:cNvSpPr txBox="1"/>
          <p:nvPr/>
        </p:nvSpPr>
        <p:spPr>
          <a:xfrm>
            <a:off x="0" y="796964"/>
            <a:ext cx="12192000" cy="76200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4"/>
          <p:cNvSpPr txBox="1"/>
          <p:nvPr>
            <p:ph type="title"/>
          </p:nvPr>
        </p:nvSpPr>
        <p:spPr>
          <a:xfrm>
            <a:off x="-1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HANK YOU slide">
  <p:cSld name="1_THANK YOU slide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5"/>
          <p:cNvCxnSpPr/>
          <p:nvPr/>
        </p:nvCxnSpPr>
        <p:spPr>
          <a:xfrm>
            <a:off x="5965225" y="4265162"/>
            <a:ext cx="2578772" cy="0"/>
          </a:xfrm>
          <a:prstGeom prst="straightConnector1">
            <a:avLst/>
          </a:prstGeom>
          <a:noFill/>
          <a:ln cap="flat" cmpd="sng" w="9525">
            <a:solidFill>
              <a:srgbClr val="009999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2" name="Google Shape;42;p5"/>
          <p:cNvSpPr/>
          <p:nvPr>
            <p:ph idx="2" type="pic"/>
          </p:nvPr>
        </p:nvSpPr>
        <p:spPr>
          <a:xfrm>
            <a:off x="-14292" y="0"/>
            <a:ext cx="12228523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Google Shape;43;p5"/>
          <p:cNvSpPr txBox="1"/>
          <p:nvPr>
            <p:ph idx="1" type="body"/>
          </p:nvPr>
        </p:nvSpPr>
        <p:spPr>
          <a:xfrm>
            <a:off x="0" y="2799754"/>
            <a:ext cx="4793672" cy="14589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44" name="Google Shape;4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19427" y="5751367"/>
            <a:ext cx="952500" cy="95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8" name="Google Shape;4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">
  <p:cSld name="COVER Slide">
    <p:bg>
      <p:bgPr>
        <a:solidFill>
          <a:srgbClr val="808285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/>
          <p:nvPr>
            <p:ph idx="1" type="body"/>
          </p:nvPr>
        </p:nvSpPr>
        <p:spPr>
          <a:xfrm>
            <a:off x="484718" y="2228653"/>
            <a:ext cx="7850222" cy="18189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800"/>
              <a:buNone/>
              <a:defRPr sz="58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53" name="Google Shape;53;p7"/>
          <p:cNvCxnSpPr/>
          <p:nvPr/>
        </p:nvCxnSpPr>
        <p:spPr>
          <a:xfrm>
            <a:off x="634175" y="4059641"/>
            <a:ext cx="4086498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4" name="Google Shape;54;p7"/>
          <p:cNvSpPr txBox="1"/>
          <p:nvPr>
            <p:ph idx="2" type="body"/>
          </p:nvPr>
        </p:nvSpPr>
        <p:spPr>
          <a:xfrm>
            <a:off x="634175" y="4275499"/>
            <a:ext cx="4086498" cy="10652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with partners logo">
  <p:cSld name="Cover slide with partners logo">
    <p:bg>
      <p:bgPr>
        <a:solidFill>
          <a:schemeClr val="dk2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/>
          <p:nvPr>
            <p:ph idx="1" type="body"/>
          </p:nvPr>
        </p:nvSpPr>
        <p:spPr>
          <a:xfrm>
            <a:off x="542084" y="2228652"/>
            <a:ext cx="10954611" cy="10078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57" name="Google Shape;57;p8"/>
          <p:cNvCxnSpPr/>
          <p:nvPr/>
        </p:nvCxnSpPr>
        <p:spPr>
          <a:xfrm>
            <a:off x="691541" y="3354995"/>
            <a:ext cx="3750482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8" name="Google Shape;58;p8"/>
          <p:cNvSpPr txBox="1"/>
          <p:nvPr>
            <p:ph idx="2" type="body"/>
          </p:nvPr>
        </p:nvSpPr>
        <p:spPr>
          <a:xfrm>
            <a:off x="691541" y="3570853"/>
            <a:ext cx="3750482" cy="8618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1pPr>
            <a:lvl2pPr indent="-228600" lvl="1" marL="9144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2pPr>
            <a:lvl3pPr indent="-228600" lvl="2" marL="1371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3pPr>
            <a:lvl4pPr indent="-228600" lvl="3" marL="18288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4pPr>
            <a:lvl5pPr indent="-228600" lvl="4" marL="22860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8"/>
          <p:cNvSpPr/>
          <p:nvPr/>
        </p:nvSpPr>
        <p:spPr>
          <a:xfrm>
            <a:off x="-3176" y="5194300"/>
            <a:ext cx="12195176" cy="166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8"/>
          <p:cNvSpPr/>
          <p:nvPr>
            <p:ph idx="3" type="pic"/>
          </p:nvPr>
        </p:nvSpPr>
        <p:spPr>
          <a:xfrm>
            <a:off x="666956" y="5555278"/>
            <a:ext cx="2719452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1" name="Google Shape;61;p8"/>
          <p:cNvSpPr/>
          <p:nvPr>
            <p:ph idx="4" type="pic"/>
          </p:nvPr>
        </p:nvSpPr>
        <p:spPr>
          <a:xfrm>
            <a:off x="8818356" y="5555278"/>
            <a:ext cx="2719452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Google Shape;62;p8"/>
          <p:cNvSpPr/>
          <p:nvPr>
            <p:ph idx="5" type="pic"/>
          </p:nvPr>
        </p:nvSpPr>
        <p:spPr>
          <a:xfrm>
            <a:off x="4753806" y="5555278"/>
            <a:ext cx="2719452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ELCOME Slide with logos at the bottom">
  <p:cSld name="WELCOME Slide with logos at the bottom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 txBox="1"/>
          <p:nvPr>
            <p:ph idx="1" type="body"/>
          </p:nvPr>
        </p:nvSpPr>
        <p:spPr>
          <a:xfrm>
            <a:off x="682091" y="1049338"/>
            <a:ext cx="5891159" cy="4144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118987"/>
              </a:buClr>
              <a:buSzPts val="5400"/>
              <a:buNone/>
              <a:defRPr sz="5400">
                <a:solidFill>
                  <a:srgbClr val="118987"/>
                </a:solidFill>
              </a:defRPr>
            </a:lvl2pPr>
            <a:lvl3pPr indent="-228600" lvl="2" marL="137160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118987"/>
              </a:buClr>
              <a:buSzPts val="5400"/>
              <a:buNone/>
              <a:defRPr sz="5400">
                <a:solidFill>
                  <a:srgbClr val="118987"/>
                </a:solidFill>
              </a:defRPr>
            </a:lvl3pPr>
            <a:lvl4pPr indent="-228600" lvl="3" marL="182880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118987"/>
              </a:buClr>
              <a:buSzPts val="5400"/>
              <a:buNone/>
              <a:defRPr sz="5400">
                <a:solidFill>
                  <a:srgbClr val="118987"/>
                </a:solidFill>
              </a:defRPr>
            </a:lvl4pPr>
            <a:lvl5pPr indent="-228600" lvl="4" marL="228600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118987"/>
              </a:buClr>
              <a:buSzPts val="5400"/>
              <a:buNone/>
              <a:defRPr sz="5400">
                <a:solidFill>
                  <a:srgbClr val="118987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9"/>
          <p:cNvSpPr/>
          <p:nvPr/>
        </p:nvSpPr>
        <p:spPr>
          <a:xfrm>
            <a:off x="-3176" y="5194300"/>
            <a:ext cx="12195176" cy="166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9"/>
          <p:cNvSpPr/>
          <p:nvPr>
            <p:ph idx="2" type="pic"/>
          </p:nvPr>
        </p:nvSpPr>
        <p:spPr>
          <a:xfrm>
            <a:off x="666956" y="5555278"/>
            <a:ext cx="2719452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Google Shape;67;p9"/>
          <p:cNvSpPr/>
          <p:nvPr>
            <p:ph idx="3" type="pic"/>
          </p:nvPr>
        </p:nvSpPr>
        <p:spPr>
          <a:xfrm>
            <a:off x="8818356" y="5555278"/>
            <a:ext cx="2719452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9"/>
          <p:cNvSpPr/>
          <p:nvPr>
            <p:ph idx="4" type="pic"/>
          </p:nvPr>
        </p:nvSpPr>
        <p:spPr>
          <a:xfrm>
            <a:off x="4753806" y="5555278"/>
            <a:ext cx="2719452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with logos">
  <p:cSld name="Title Slide with logo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/>
          <p:nvPr>
            <p:ph idx="2" type="pic"/>
          </p:nvPr>
        </p:nvSpPr>
        <p:spPr>
          <a:xfrm>
            <a:off x="1" y="0"/>
            <a:ext cx="528934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5648238" y="3150243"/>
            <a:ext cx="5276636" cy="754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5000"/>
              <a:buNone/>
              <a:defRPr sz="5000">
                <a:solidFill>
                  <a:srgbClr val="595959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72" name="Google Shape;72;p10"/>
          <p:cNvCxnSpPr/>
          <p:nvPr/>
        </p:nvCxnSpPr>
        <p:spPr>
          <a:xfrm>
            <a:off x="5965225" y="4265162"/>
            <a:ext cx="2578772" cy="0"/>
          </a:xfrm>
          <a:prstGeom prst="straightConnector1">
            <a:avLst/>
          </a:prstGeom>
          <a:noFill/>
          <a:ln cap="flat" cmpd="sng" w="9525">
            <a:solidFill>
              <a:srgbClr val="009999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73" name="Google Shape;73;p10"/>
          <p:cNvSpPr txBox="1"/>
          <p:nvPr>
            <p:ph idx="3" type="body"/>
          </p:nvPr>
        </p:nvSpPr>
        <p:spPr>
          <a:xfrm>
            <a:off x="5648237" y="2408935"/>
            <a:ext cx="6543764" cy="754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b="1" sz="50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0"/>
          <p:cNvSpPr/>
          <p:nvPr>
            <p:ph idx="4" type="pic"/>
          </p:nvPr>
        </p:nvSpPr>
        <p:spPr>
          <a:xfrm>
            <a:off x="1004781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10"/>
          <p:cNvSpPr/>
          <p:nvPr>
            <p:ph idx="5" type="pic"/>
          </p:nvPr>
        </p:nvSpPr>
        <p:spPr>
          <a:xfrm>
            <a:off x="8013141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Google Shape;76;p10"/>
          <p:cNvSpPr/>
          <p:nvPr>
            <p:ph idx="6" type="pic"/>
          </p:nvPr>
        </p:nvSpPr>
        <p:spPr>
          <a:xfrm>
            <a:off x="5968566" y="5956717"/>
            <a:ext cx="1506245" cy="688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24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Relationship Id="rId4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5"/>
          <p:cNvSpPr txBox="1"/>
          <p:nvPr/>
        </p:nvSpPr>
        <p:spPr>
          <a:xfrm>
            <a:off x="2397337" y="4314092"/>
            <a:ext cx="7766936" cy="18874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Micronutrient Supplementation Programme Adaptations for COVID-19 Pandemic in Myanmar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[date]</a:t>
            </a:r>
            <a:endParaRPr/>
          </a:p>
          <a:p>
            <a:pPr indent="-762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62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5"/>
          <p:cNvSpPr/>
          <p:nvPr/>
        </p:nvSpPr>
        <p:spPr>
          <a:xfrm>
            <a:off x="961292" y="2209800"/>
            <a:ext cx="1096107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Myanmar Nutrition Cluster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i="0" lang="en-US" sz="3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1" i="1" lang="en-US" sz="3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Programme Adaptations Training for COVID-19</a:t>
            </a:r>
            <a:endParaRPr b="0" i="0" sz="3600" u="none" cap="none" strike="noStrik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graphicFrame>
        <p:nvGraphicFramePr>
          <p:cNvPr id="172" name="Google Shape;172;p25"/>
          <p:cNvGraphicFramePr/>
          <p:nvPr/>
        </p:nvGraphicFramePr>
        <p:xfrm>
          <a:off x="497417" y="22327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{69FB0A7A-5071-4A71-9FF7-2F45D1612076}</a:tableStyleId>
              </a:tblPr>
              <a:tblGrid>
                <a:gridCol w="529925"/>
                <a:gridCol w="3470225"/>
              </a:tblGrid>
              <a:tr h="266700">
                <a:tc rowSpan="3"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 u="none" cap="none" strike="noStrike">
                        <a:solidFill>
                          <a:srgbClr val="455F5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rgbClr val="808285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Myanmar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5750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solidFill>
                            <a:srgbClr val="95C93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NUTRITION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8125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rgbClr val="808285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CLUSTER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73" name="Google Shape;17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1300" y="209470"/>
            <a:ext cx="885825" cy="88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4"/>
          <p:cNvSpPr txBox="1"/>
          <p:nvPr>
            <p:ph type="title"/>
          </p:nvPr>
        </p:nvSpPr>
        <p:spPr>
          <a:xfrm>
            <a:off x="466530" y="1177855"/>
            <a:ext cx="10943954" cy="10922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Source Sans Pro"/>
              <a:buNone/>
            </a:pPr>
            <a:r>
              <a:rPr lang="en-US" sz="3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Modality for Delivering Micronutrient Supplementation Services in COVID-19 Pandemic </a:t>
            </a:r>
            <a:endParaRPr sz="36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48" name="Google Shape;248;p34"/>
          <p:cNvSpPr txBox="1"/>
          <p:nvPr/>
        </p:nvSpPr>
        <p:spPr>
          <a:xfrm>
            <a:off x="350761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9"/>
              <a:buFont typeface="Source Sans Pro"/>
              <a:buNone/>
            </a:pPr>
            <a:r>
              <a:rPr lang="en-US" sz="3509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Risk Reduction Measures</a:t>
            </a:r>
            <a:endParaRPr/>
          </a:p>
        </p:txBody>
      </p:sp>
      <p:pic>
        <p:nvPicPr>
          <p:cNvPr descr="A group of people standing in a room&#10;&#10;Description automatically generated" id="249" name="Google Shape;24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516" y="2700408"/>
            <a:ext cx="3630600" cy="2722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in a room&#10;&#10;Description automatically generated" id="250" name="Google Shape;250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11484" y="2526720"/>
            <a:ext cx="2099000" cy="2798667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4"/>
          <p:cNvSpPr txBox="1"/>
          <p:nvPr/>
        </p:nvSpPr>
        <p:spPr>
          <a:xfrm>
            <a:off x="4719928" y="3277053"/>
            <a:ext cx="4283743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measures can we take to ensure our facilities are ready for continuations of services?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5"/>
          <p:cNvSpPr txBox="1"/>
          <p:nvPr>
            <p:ph type="title"/>
          </p:nvPr>
        </p:nvSpPr>
        <p:spPr>
          <a:xfrm>
            <a:off x="-1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>
                <a:latin typeface="Source Sans Pro"/>
                <a:ea typeface="Source Sans Pro"/>
                <a:cs typeface="Source Sans Pro"/>
                <a:sym typeface="Source Sans Pro"/>
              </a:rPr>
              <a:t>Distribution of Micronutrient Supplementation</a:t>
            </a:r>
            <a:endParaRPr/>
          </a:p>
        </p:txBody>
      </p:sp>
      <p:sp>
        <p:nvSpPr>
          <p:cNvPr id="257" name="Google Shape;257;p35"/>
          <p:cNvSpPr txBox="1"/>
          <p:nvPr/>
        </p:nvSpPr>
        <p:spPr>
          <a:xfrm>
            <a:off x="8822611" y="983796"/>
            <a:ext cx="3159839" cy="3693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Partial mobility restrictions</a:t>
            </a:r>
            <a:endParaRPr/>
          </a:p>
        </p:txBody>
      </p:sp>
      <p:graphicFrame>
        <p:nvGraphicFramePr>
          <p:cNvPr id="258" name="Google Shape;258;p35"/>
          <p:cNvGraphicFramePr/>
          <p:nvPr/>
        </p:nvGraphicFramePr>
        <p:xfrm>
          <a:off x="241904" y="1016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{69FB0A7A-5071-4A71-9FF7-2F45D1612076}</a:tableStyleId>
              </a:tblPr>
              <a:tblGrid>
                <a:gridCol w="8181550"/>
              </a:tblGrid>
              <a:tr h="304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Reduced nutrition services by BHS and health facilities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47625" marL="476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259" name="Google Shape;259;p35"/>
          <p:cNvGraphicFramePr/>
          <p:nvPr/>
        </p:nvGraphicFramePr>
        <p:xfrm>
          <a:off x="209550" y="16558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{69FB0A7A-5071-4A71-9FF7-2F45D1612076}</a:tableStyleId>
              </a:tblPr>
              <a:tblGrid>
                <a:gridCol w="11772900"/>
              </a:tblGrid>
              <a:tr h="49971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Services provided by basic health staff and volunteers will continue up to fully restriction of movement.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211D1E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11D1E"/>
                        </a:buClr>
                        <a:buSzPts val="2000"/>
                        <a:buFont typeface="Arial"/>
                        <a:buChar char="•"/>
                      </a:pPr>
                      <a:r>
                        <a:rPr b="1"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For Vitamin A supplementation and Deworming Campaign: </a:t>
                      </a:r>
                      <a:endParaRPr/>
                    </a:p>
                    <a:p>
                      <a:pPr indent="-285750" lvl="1" marL="7429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11D1E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u="none" cap="none" strike="noStrike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Vitamin A capsules for the February 2020 round reached in all health centers and posts in mid-March. </a:t>
                      </a:r>
                      <a:endParaRPr/>
                    </a:p>
                    <a:p>
                      <a:pPr indent="-285750" lvl="1" marL="7429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11D1E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u="none" cap="none" strike="noStrike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Expanded Programme of Immunization in April was postponed to May 2020. </a:t>
                      </a:r>
                      <a:endParaRPr/>
                    </a:p>
                    <a:p>
                      <a:pPr indent="-285750" lvl="1" marL="7429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11D1E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u="none" cap="none" strike="noStrike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Vitamin A supplementation should have resumed in May by integration with immunization </a:t>
                      </a:r>
                      <a:endParaRPr/>
                    </a:p>
                    <a:p>
                      <a:pPr indent="-158750" lvl="1" marL="7429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211D1E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11D1E"/>
                        </a:buClr>
                        <a:buSzPts val="2000"/>
                        <a:buFont typeface="Arial"/>
                        <a:buChar char="•"/>
                      </a:pPr>
                      <a:r>
                        <a:rPr b="1"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Deworming</a:t>
                      </a:r>
                      <a:r>
                        <a:rPr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should be included in May immunization </a:t>
                      </a:r>
                      <a:endParaRPr/>
                    </a:p>
                    <a:p>
                      <a:pPr indent="-158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211D1E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11D1E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Monthly distribution by BHS and volunteers for </a:t>
                      </a:r>
                      <a:r>
                        <a:rPr b="1"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regular supplementation for pregnant and lactating mothers </a:t>
                      </a:r>
                      <a:r>
                        <a:rPr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(Multi-micronutrient Supplements, Vitamin A, Vitamin B1 and Mebendazole) and </a:t>
                      </a:r>
                      <a:r>
                        <a:rPr b="1"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sprinkles for under five children</a:t>
                      </a:r>
                      <a:br>
                        <a:rPr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endParaRPr sz="2000">
                        <a:solidFill>
                          <a:srgbClr val="211D1E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11D1E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Where there are </a:t>
                      </a:r>
                      <a:r>
                        <a:rPr b="1"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Mother to Mother Support Group or MCCT </a:t>
                      </a:r>
                      <a:r>
                        <a:rPr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is practiced (e.g Rakhine, Kayah, Chin and Kayin), above </a:t>
                      </a:r>
                      <a:r>
                        <a:rPr b="1"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micronutrients and deworming can be distributed</a:t>
                      </a:r>
                      <a:r>
                        <a:rPr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 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n-US" sz="20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endParaRPr sz="2000">
                        <a:solidFill>
                          <a:srgbClr val="211D1E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37775" marL="3777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6"/>
          <p:cNvSpPr txBox="1"/>
          <p:nvPr>
            <p:ph type="title"/>
          </p:nvPr>
        </p:nvSpPr>
        <p:spPr>
          <a:xfrm>
            <a:off x="-1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Source Sans Pro"/>
              <a:buNone/>
            </a:pPr>
            <a:r>
              <a:rPr lang="en-US" sz="3959">
                <a:latin typeface="Source Sans Pro"/>
                <a:ea typeface="Source Sans Pro"/>
                <a:cs typeface="Source Sans Pro"/>
                <a:sym typeface="Source Sans Pro"/>
              </a:rPr>
              <a:t>Distribution of Micronutrient Supplementation</a:t>
            </a:r>
            <a:endParaRPr/>
          </a:p>
        </p:txBody>
      </p:sp>
      <p:sp>
        <p:nvSpPr>
          <p:cNvPr id="265" name="Google Shape;265;p36"/>
          <p:cNvSpPr txBox="1"/>
          <p:nvPr/>
        </p:nvSpPr>
        <p:spPr>
          <a:xfrm>
            <a:off x="9097055" y="983796"/>
            <a:ext cx="2864887" cy="3693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Full mobility restrictions</a:t>
            </a:r>
            <a:endParaRPr/>
          </a:p>
        </p:txBody>
      </p:sp>
      <p:graphicFrame>
        <p:nvGraphicFramePr>
          <p:cNvPr id="266" name="Google Shape;266;p36"/>
          <p:cNvGraphicFramePr/>
          <p:nvPr/>
        </p:nvGraphicFramePr>
        <p:xfrm>
          <a:off x="800877" y="107880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{69FB0A7A-5071-4A71-9FF7-2F45D1612076}</a:tableStyleId>
              </a:tblPr>
              <a:tblGrid>
                <a:gridCol w="7755400"/>
              </a:tblGrid>
              <a:tr h="3048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Stop nutrition services by BHS and Health Facilities 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47625" marL="476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267" name="Google Shape;267;p36"/>
          <p:cNvGraphicFramePr/>
          <p:nvPr/>
        </p:nvGraphicFramePr>
        <p:xfrm>
          <a:off x="838200" y="2057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{69FB0A7A-5071-4A71-9FF7-2F45D1612076}</a:tableStyleId>
              </a:tblPr>
              <a:tblGrid>
                <a:gridCol w="10515600"/>
              </a:tblGrid>
              <a:tr h="304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Services provided by volunteers and CBOs</a:t>
                      </a:r>
                      <a:endParaRPr/>
                    </a:p>
                    <a:p>
                      <a:pPr indent="0" lvl="1" marL="4572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-US" sz="2400" u="none" cap="none" strike="noStrike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e.g. I Love Yangon group which is delivering commodities to requested communities by FOC services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400">
                        <a:solidFill>
                          <a:srgbClr val="211D1E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11D1E"/>
                        </a:buClr>
                        <a:buSzPts val="2400"/>
                        <a:buFont typeface="Arial"/>
                        <a:buChar char="•"/>
                      </a:pPr>
                      <a:r>
                        <a:rPr lang="en-US" sz="24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For Vitamin A supplementation by volunteer and CBO has to be approved by MOHS for this interim period. </a:t>
                      </a:r>
                      <a:endParaRPr/>
                    </a:p>
                    <a:p>
                      <a:pPr indent="-1333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>
                        <a:solidFill>
                          <a:srgbClr val="211D1E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11D1E"/>
                        </a:buClr>
                        <a:buSzPts val="2400"/>
                        <a:buFont typeface="Arial"/>
                        <a:buChar char="•"/>
                      </a:pPr>
                      <a:r>
                        <a:rPr lang="en-US" sz="24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Monitoring by phone and social media 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n-US" sz="2400">
                          <a:solidFill>
                            <a:srgbClr val="211D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endParaRPr sz="2400">
                        <a:solidFill>
                          <a:srgbClr val="211D1E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47625" marL="476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7"/>
          <p:cNvSpPr/>
          <p:nvPr>
            <p:ph idx="2" type="pic"/>
          </p:nvPr>
        </p:nvSpPr>
        <p:spPr>
          <a:xfrm>
            <a:off x="-14292" y="0"/>
            <a:ext cx="12228523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37"/>
          <p:cNvSpPr txBox="1"/>
          <p:nvPr>
            <p:ph idx="1" type="body"/>
          </p:nvPr>
        </p:nvSpPr>
        <p:spPr>
          <a:xfrm>
            <a:off x="0" y="2799754"/>
            <a:ext cx="4793672" cy="14589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 txBox="1"/>
          <p:nvPr>
            <p:ph idx="1" type="body"/>
          </p:nvPr>
        </p:nvSpPr>
        <p:spPr>
          <a:xfrm>
            <a:off x="839787" y="11112"/>
            <a:ext cx="5157787" cy="6572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30"/>
              <a:buNone/>
            </a:pPr>
            <a:r>
              <a:rPr lang="en-US" sz="333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Objectives of the Session</a:t>
            </a:r>
            <a:endParaRPr/>
          </a:p>
        </p:txBody>
      </p:sp>
      <p:sp>
        <p:nvSpPr>
          <p:cNvPr id="179" name="Google Shape;179;p26"/>
          <p:cNvSpPr txBox="1"/>
          <p:nvPr>
            <p:ph idx="2" type="body"/>
          </p:nvPr>
        </p:nvSpPr>
        <p:spPr>
          <a:xfrm>
            <a:off x="645334" y="1657350"/>
            <a:ext cx="5157787" cy="4532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Understand Micronutrient guidelines in Myanmar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Understand adapted approaches to the treatment of micronutrient malnutrition in Myanmar</a:t>
            </a:r>
            <a:endParaRPr/>
          </a:p>
          <a:p>
            <a:pPr indent="-762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762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person, building, person, young&#10;&#10;Description automatically generated" id="180" name="Google Shape;18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6424191" y="1674780"/>
            <a:ext cx="5485881" cy="41144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7"/>
          <p:cNvSpPr txBox="1"/>
          <p:nvPr>
            <p:ph type="title"/>
          </p:nvPr>
        </p:nvSpPr>
        <p:spPr>
          <a:xfrm>
            <a:off x="399142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>
                <a:latin typeface="Source Sans Pro"/>
                <a:ea typeface="Source Sans Pro"/>
                <a:cs typeface="Source Sans Pro"/>
                <a:sym typeface="Source Sans Pro"/>
              </a:rPr>
              <a:t>Overview of the adaptations</a:t>
            </a:r>
            <a:endParaRPr/>
          </a:p>
        </p:txBody>
      </p:sp>
      <p:pic>
        <p:nvPicPr>
          <p:cNvPr descr="A screenshot of a cell phone&#10;&#10;Description automatically generated" id="187" name="Google Shape;187;p27"/>
          <p:cNvPicPr preferRelativeResize="0"/>
          <p:nvPr/>
        </p:nvPicPr>
        <p:blipFill rotWithShape="1">
          <a:blip r:embed="rId3">
            <a:alphaModFix/>
          </a:blip>
          <a:srcRect b="0" l="5187" r="9507" t="0"/>
          <a:stretch/>
        </p:blipFill>
        <p:spPr>
          <a:xfrm>
            <a:off x="1354666" y="1631950"/>
            <a:ext cx="3268133" cy="472584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7"/>
          <p:cNvSpPr txBox="1"/>
          <p:nvPr/>
        </p:nvSpPr>
        <p:spPr>
          <a:xfrm>
            <a:off x="5392967" y="1720840"/>
            <a:ext cx="5834355" cy="341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Adaptations include: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Risk Reduction Measures during delivering of micronutrient supplementation and deworming</a:t>
            </a:r>
            <a:endParaRPr/>
          </a:p>
          <a:p>
            <a:pPr indent="-133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Modality for Delivering Micronutrient Supplementation Services in COVID-19 Pandemic </a:t>
            </a:r>
            <a:endParaRPr/>
          </a:p>
          <a:p>
            <a:pPr indent="-133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7"/>
          <p:cNvSpPr txBox="1"/>
          <p:nvPr/>
        </p:nvSpPr>
        <p:spPr>
          <a:xfrm>
            <a:off x="5392967" y="5598368"/>
            <a:ext cx="549381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Participant Feedback</a:t>
            </a: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have your programmes changed?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8"/>
          <p:cNvSpPr txBox="1"/>
          <p:nvPr>
            <p:ph type="title"/>
          </p:nvPr>
        </p:nvSpPr>
        <p:spPr>
          <a:xfrm>
            <a:off x="520094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>
                <a:latin typeface="Source Sans Pro"/>
                <a:ea typeface="Source Sans Pro"/>
                <a:cs typeface="Source Sans Pro"/>
                <a:sym typeface="Source Sans Pro"/>
              </a:rPr>
              <a:t>Risk Reduction Measures</a:t>
            </a:r>
            <a:endParaRPr/>
          </a:p>
        </p:txBody>
      </p:sp>
      <p:sp>
        <p:nvSpPr>
          <p:cNvPr id="196" name="Google Shape;196;p28"/>
          <p:cNvSpPr/>
          <p:nvPr/>
        </p:nvSpPr>
        <p:spPr>
          <a:xfrm>
            <a:off x="1460984" y="1041061"/>
            <a:ext cx="9692077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000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Guidelines on Supplementation have not changed, however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000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distribution risk reduction measures have changed</a:t>
            </a:r>
            <a:r>
              <a:rPr lang="en-US" sz="2800">
                <a:solidFill>
                  <a:srgbClr val="211D1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.  </a:t>
            </a:r>
            <a:endParaRPr/>
          </a:p>
        </p:txBody>
      </p:sp>
      <p:pic>
        <p:nvPicPr>
          <p:cNvPr descr="A picture containing person, table, sitting, person&#10;&#10;Description automatically generated" id="197" name="Google Shape;19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228" y="2196661"/>
            <a:ext cx="3303037" cy="440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8"/>
          <p:cNvSpPr txBox="1"/>
          <p:nvPr/>
        </p:nvSpPr>
        <p:spPr>
          <a:xfrm>
            <a:off x="4823927" y="2151916"/>
            <a:ext cx="5958682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Wash hands for 20 seconds</a:t>
            </a:r>
            <a:endParaRPr/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Wear a mask</a:t>
            </a:r>
            <a:endParaRPr/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Maintain physical distancing guidelines</a:t>
            </a:r>
            <a:endParaRPr/>
          </a:p>
        </p:txBody>
      </p:sp>
      <p:sp>
        <p:nvSpPr>
          <p:cNvPr id="199" name="Google Shape;199;p28"/>
          <p:cNvSpPr/>
          <p:nvPr/>
        </p:nvSpPr>
        <p:spPr>
          <a:xfrm>
            <a:off x="4917811" y="4844979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211D1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Micronutrient Distribution to be </a:t>
            </a:r>
            <a:r>
              <a:rPr b="1" lang="en-US"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given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routinely or during campaign observing the above risk reduction measures. 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9"/>
          <p:cNvSpPr txBox="1"/>
          <p:nvPr>
            <p:ph type="title"/>
          </p:nvPr>
        </p:nvSpPr>
        <p:spPr>
          <a:xfrm>
            <a:off x="689428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>
                <a:latin typeface="Source Sans Pro"/>
                <a:ea typeface="Source Sans Pro"/>
                <a:cs typeface="Source Sans Pro"/>
                <a:sym typeface="Source Sans Pro"/>
              </a:rPr>
              <a:t>Vitamin A Guidelines</a:t>
            </a:r>
            <a:endParaRPr/>
          </a:p>
        </p:txBody>
      </p:sp>
      <p:pic>
        <p:nvPicPr>
          <p:cNvPr descr="Table&#10;&#10;Description automatically generated" id="205" name="Google Shape;20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35263" y="1425498"/>
            <a:ext cx="8134952" cy="4938226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9"/>
          <p:cNvSpPr txBox="1"/>
          <p:nvPr/>
        </p:nvSpPr>
        <p:spPr>
          <a:xfrm>
            <a:off x="2400611" y="6254769"/>
            <a:ext cx="83856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000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Risk reduction measures must take place during distribution</a:t>
            </a:r>
            <a:endParaRPr/>
          </a:p>
        </p:txBody>
      </p:sp>
      <p:sp>
        <p:nvSpPr>
          <p:cNvPr id="207" name="Google Shape;207;p29"/>
          <p:cNvSpPr txBox="1"/>
          <p:nvPr/>
        </p:nvSpPr>
        <p:spPr>
          <a:xfrm>
            <a:off x="3263248" y="963833"/>
            <a:ext cx="587898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Vitamin A guidelines have not changed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0"/>
          <p:cNvSpPr txBox="1"/>
          <p:nvPr>
            <p:ph type="title"/>
          </p:nvPr>
        </p:nvSpPr>
        <p:spPr>
          <a:xfrm>
            <a:off x="471713" y="56900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>
                <a:latin typeface="Source Sans Pro"/>
                <a:ea typeface="Source Sans Pro"/>
                <a:cs typeface="Source Sans Pro"/>
                <a:sym typeface="Source Sans Pro"/>
              </a:rPr>
              <a:t>Multi-micronutrient Tables</a:t>
            </a:r>
            <a:endParaRPr/>
          </a:p>
        </p:txBody>
      </p:sp>
      <p:sp>
        <p:nvSpPr>
          <p:cNvPr id="213" name="Google Shape;213;p30"/>
          <p:cNvSpPr txBox="1"/>
          <p:nvPr/>
        </p:nvSpPr>
        <p:spPr>
          <a:xfrm>
            <a:off x="1085849" y="1006962"/>
            <a:ext cx="10165443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Multi-micronutrient tablets guidelines have not changed during COVID-19 pandemic</a:t>
            </a:r>
            <a:endParaRPr/>
          </a:p>
        </p:txBody>
      </p:sp>
      <p:sp>
        <p:nvSpPr>
          <p:cNvPr id="214" name="Google Shape;214;p30"/>
          <p:cNvSpPr/>
          <p:nvPr/>
        </p:nvSpPr>
        <p:spPr>
          <a:xfrm>
            <a:off x="4030825" y="1837959"/>
            <a:ext cx="757635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211D1E"/>
                </a:solidFill>
                <a:latin typeface="Arial"/>
                <a:ea typeface="Arial"/>
                <a:cs typeface="Arial"/>
                <a:sym typeface="Arial"/>
              </a:rPr>
              <a:t>The supplements will be given to the pregnant women after first trimester and lactating women with infants under six month of age every month </a:t>
            </a:r>
            <a:endParaRPr/>
          </a:p>
          <a:p>
            <a:pPr indent="-133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rgbClr val="211D1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211D1E"/>
                </a:solidFill>
                <a:latin typeface="Arial"/>
                <a:ea typeface="Arial"/>
                <a:cs typeface="Arial"/>
                <a:sym typeface="Arial"/>
              </a:rPr>
              <a:t>1 tablet per day for six months (total of 180 tablets for each pregnant/lactating women) </a:t>
            </a:r>
            <a:endParaRPr/>
          </a:p>
          <a:p>
            <a:pPr indent="-133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rgbClr val="211D1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211D1E"/>
                </a:solidFill>
                <a:latin typeface="Arial"/>
                <a:ea typeface="Arial"/>
                <a:cs typeface="Arial"/>
                <a:sym typeface="Arial"/>
              </a:rPr>
              <a:t>It can be taken either separately or together with other supplements (high potency Vitamin A 200,000 IU or Vitamin B1 supplements)</a:t>
            </a:r>
            <a:endParaRPr sz="2400">
              <a:solidFill>
                <a:srgbClr val="211D1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30"/>
          <p:cNvSpPr txBox="1"/>
          <p:nvPr/>
        </p:nvSpPr>
        <p:spPr>
          <a:xfrm>
            <a:off x="1978503" y="6078632"/>
            <a:ext cx="83856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000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Risk reduction measures must take place during distribution</a:t>
            </a:r>
            <a:endParaRPr/>
          </a:p>
        </p:txBody>
      </p:sp>
      <p:pic>
        <p:nvPicPr>
          <p:cNvPr descr="A picture containing person, child, indoor, sitting&#10;&#10;Description automatically generated" id="216" name="Google Shape;216;p30"/>
          <p:cNvPicPr preferRelativeResize="0"/>
          <p:nvPr/>
        </p:nvPicPr>
        <p:blipFill rotWithShape="1">
          <a:blip r:embed="rId3">
            <a:alphaModFix/>
          </a:blip>
          <a:srcRect b="4935" l="31429" r="27278" t="7891"/>
          <a:stretch/>
        </p:blipFill>
        <p:spPr>
          <a:xfrm>
            <a:off x="1085849" y="1951815"/>
            <a:ext cx="2462643" cy="38992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1"/>
          <p:cNvSpPr txBox="1"/>
          <p:nvPr>
            <p:ph type="title"/>
          </p:nvPr>
        </p:nvSpPr>
        <p:spPr>
          <a:xfrm>
            <a:off x="568475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>
                <a:latin typeface="Source Sans Pro"/>
                <a:ea typeface="Source Sans Pro"/>
                <a:cs typeface="Source Sans Pro"/>
                <a:sym typeface="Source Sans Pro"/>
              </a:rPr>
              <a:t>Multi-Micronutrient Powder (sprinkles)</a:t>
            </a:r>
            <a:endParaRPr/>
          </a:p>
        </p:txBody>
      </p:sp>
      <p:sp>
        <p:nvSpPr>
          <p:cNvPr id="222" name="Google Shape;222;p31"/>
          <p:cNvSpPr txBox="1"/>
          <p:nvPr/>
        </p:nvSpPr>
        <p:spPr>
          <a:xfrm>
            <a:off x="1378202" y="1065252"/>
            <a:ext cx="1011046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Multi-Micronutrient Powder (sprinkles) guidelines have not changed</a:t>
            </a:r>
            <a:endParaRPr/>
          </a:p>
        </p:txBody>
      </p:sp>
      <p:pic>
        <p:nvPicPr>
          <p:cNvPr descr="A picture containing text&#10;&#10;Description automatically generated" id="223" name="Google Shape;22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99438" y="1681550"/>
            <a:ext cx="7193124" cy="4437062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1"/>
          <p:cNvSpPr txBox="1"/>
          <p:nvPr/>
        </p:nvSpPr>
        <p:spPr>
          <a:xfrm>
            <a:off x="2095546" y="6148985"/>
            <a:ext cx="83856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000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Risk reduction measures must take place during distribution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2"/>
          <p:cNvSpPr txBox="1"/>
          <p:nvPr>
            <p:ph type="title"/>
          </p:nvPr>
        </p:nvSpPr>
        <p:spPr>
          <a:xfrm>
            <a:off x="338666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>
                <a:latin typeface="Source Sans Pro"/>
                <a:ea typeface="Source Sans Pro"/>
                <a:cs typeface="Source Sans Pro"/>
                <a:sym typeface="Source Sans Pro"/>
              </a:rPr>
              <a:t>Deworming Guidelines</a:t>
            </a:r>
            <a:endParaRPr/>
          </a:p>
        </p:txBody>
      </p:sp>
      <p:sp>
        <p:nvSpPr>
          <p:cNvPr id="230" name="Google Shape;230;p32"/>
          <p:cNvSpPr txBox="1"/>
          <p:nvPr/>
        </p:nvSpPr>
        <p:spPr>
          <a:xfrm>
            <a:off x="2850814" y="1089257"/>
            <a:ext cx="616386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Deworming guidelines have not changed</a:t>
            </a:r>
            <a:endParaRPr/>
          </a:p>
        </p:txBody>
      </p:sp>
      <p:pic>
        <p:nvPicPr>
          <p:cNvPr descr="Table&#10;&#10;Description automatically generated" id="231" name="Google Shape;231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6400" y="1719263"/>
            <a:ext cx="8839200" cy="430530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2"/>
          <p:cNvSpPr txBox="1"/>
          <p:nvPr/>
        </p:nvSpPr>
        <p:spPr>
          <a:xfrm>
            <a:off x="2239178" y="6024563"/>
            <a:ext cx="83856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000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Risk reduction measures must take place during distribution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3"/>
          <p:cNvSpPr txBox="1"/>
          <p:nvPr>
            <p:ph type="title"/>
          </p:nvPr>
        </p:nvSpPr>
        <p:spPr>
          <a:xfrm>
            <a:off x="580570" y="32709"/>
            <a:ext cx="11410485" cy="648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>
                <a:latin typeface="Source Sans Pro"/>
                <a:ea typeface="Source Sans Pro"/>
                <a:cs typeface="Source Sans Pro"/>
                <a:sym typeface="Source Sans Pro"/>
              </a:rPr>
              <a:t>Vitamin B1</a:t>
            </a:r>
            <a:endParaRPr/>
          </a:p>
        </p:txBody>
      </p:sp>
      <p:sp>
        <p:nvSpPr>
          <p:cNvPr id="238" name="Google Shape;238;p33"/>
          <p:cNvSpPr txBox="1"/>
          <p:nvPr/>
        </p:nvSpPr>
        <p:spPr>
          <a:xfrm>
            <a:off x="2603922" y="1039502"/>
            <a:ext cx="60733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Vitamin B1 guidelines have not changed</a:t>
            </a:r>
            <a:endParaRPr/>
          </a:p>
        </p:txBody>
      </p:sp>
      <p:sp>
        <p:nvSpPr>
          <p:cNvPr id="239" name="Google Shape;239;p33"/>
          <p:cNvSpPr/>
          <p:nvPr/>
        </p:nvSpPr>
        <p:spPr>
          <a:xfrm>
            <a:off x="6810051" y="2473588"/>
            <a:ext cx="4831001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211D1E"/>
                </a:solidFill>
                <a:latin typeface="Arial"/>
                <a:ea typeface="Arial"/>
                <a:cs typeface="Arial"/>
                <a:sym typeface="Arial"/>
              </a:rPr>
              <a:t>Prevention of thiamine deficiency among pregnant women and lactating mothers </a:t>
            </a:r>
            <a:endParaRPr/>
          </a:p>
          <a:p>
            <a:pPr indent="-133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rgbClr val="211D1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211D1E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211D1E"/>
                </a:solidFill>
                <a:latin typeface="Arial"/>
                <a:ea typeface="Arial"/>
                <a:cs typeface="Arial"/>
                <a:sym typeface="Arial"/>
              </a:rPr>
              <a:t>One tablet is 50 mg and gives 1/2 tablet per day/PLW in emergency period </a:t>
            </a:r>
            <a:endParaRPr sz="2400">
              <a:solidFill>
                <a:srgbClr val="211D1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sitting, indoor, person, table&#10;&#10;Description automatically generated" id="240" name="Google Shape;240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8179" y="1806335"/>
            <a:ext cx="5349551" cy="401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3"/>
          <p:cNvSpPr txBox="1"/>
          <p:nvPr/>
        </p:nvSpPr>
        <p:spPr>
          <a:xfrm>
            <a:off x="2337233" y="6121477"/>
            <a:ext cx="838562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000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Risk reduction measures must take place during distribution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5">
      <a:dk1>
        <a:srgbClr val="000000"/>
      </a:dk1>
      <a:lt1>
        <a:srgbClr val="FFFFFF"/>
      </a:lt1>
      <a:dk2>
        <a:srgbClr val="808285"/>
      </a:dk2>
      <a:lt2>
        <a:srgbClr val="E2DFCC"/>
      </a:lt2>
      <a:accent1>
        <a:srgbClr val="95C93D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EBDE5D13C7C844895D4D0785CE1387" ma:contentTypeVersion="13" ma:contentTypeDescription="Create a new document." ma:contentTypeScope="" ma:versionID="bcef926d8af47c3b2016dab529327558">
  <xsd:schema xmlns:xsd="http://www.w3.org/2001/XMLSchema" xmlns:xs="http://www.w3.org/2001/XMLSchema" xmlns:p="http://schemas.microsoft.com/office/2006/metadata/properties" xmlns:ns2="b545358d-e310-4d04-b43f-541cad9994cd" xmlns:ns3="7a9f276f-f162-4cb8-9653-eafef4bd0861" targetNamespace="http://schemas.microsoft.com/office/2006/metadata/properties" ma:root="true" ma:fieldsID="4f427df40378d8e99aaa55ae02853742" ns2:_="" ns3:_="">
    <xsd:import namespace="b545358d-e310-4d04-b43f-541cad9994cd"/>
    <xsd:import namespace="7a9f276f-f162-4cb8-9653-eafef4bd08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45358d-e310-4d04-b43f-541cad999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9f276f-f162-4cb8-9653-eafef4bd086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EE749A8-9D9C-4E19-8CAE-DA754068110B}"/>
</file>

<file path=customXml/itemProps2.xml><?xml version="1.0" encoding="utf-8"?>
<ds:datastoreItem xmlns:ds="http://schemas.openxmlformats.org/officeDocument/2006/customXml" ds:itemID="{8DE0A86B-AED2-499F-AE32-842351BE98B1}"/>
</file>

<file path=customXml/itemProps3.xml><?xml version="1.0" encoding="utf-8"?>
<ds:datastoreItem xmlns:ds="http://schemas.openxmlformats.org/officeDocument/2006/customXml" ds:itemID="{BB856FB0-7188-4F9A-BD54-EEF96E12B399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0x010100EFEBDE5D13C7C844895D4D0785CE1387</vt:lpwstr>
  </property>
</Properties>
</file>