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7964B3B-8211-448A-9F29-FA7AD6C5A678}">
  <a:tblStyle styleId="{E7964B3B-8211-448A-9F29-FA7AD6C5A678}"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3" Type="http://schemas.openxmlformats.org/officeDocument/2006/relationships/slide" Target="slides/slide8.xml"/><Relationship Id="rId39" Type="http://schemas.openxmlformats.org/officeDocument/2006/relationships/slide" Target="slides/slide34.xml"/><Relationship Id="rId18" Type="http://schemas.openxmlformats.org/officeDocument/2006/relationships/slide" Target="slides/slide13.xml"/><Relationship Id="rId42" Type="http://schemas.openxmlformats.org/officeDocument/2006/relationships/slide" Target="slides/slide37.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presProps" Target="presProps.xml"/><Relationship Id="rId29" Type="http://schemas.openxmlformats.org/officeDocument/2006/relationships/slide" Target="slides/slide24.xml"/><Relationship Id="rId16" Type="http://schemas.openxmlformats.org/officeDocument/2006/relationships/slide" Target="slides/slide11.xml"/><Relationship Id="rId40" Type="http://schemas.openxmlformats.org/officeDocument/2006/relationships/slide" Target="slides/slide35.xml"/><Relationship Id="rId24" Type="http://schemas.openxmlformats.org/officeDocument/2006/relationships/slide" Target="slides/slide19.xml"/><Relationship Id="rId1" Type="http://schemas.openxmlformats.org/officeDocument/2006/relationships/theme" Target="theme/theme2.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45" Type="http://schemas.openxmlformats.org/officeDocument/2006/relationships/customXml" Target="../customXml/item2.xml"/><Relationship Id="rId23" Type="http://schemas.openxmlformats.org/officeDocument/2006/relationships/slide" Target="slides/slide18.xml"/><Relationship Id="rId28" Type="http://schemas.openxmlformats.org/officeDocument/2006/relationships/slide" Target="slides/slide23.xml"/><Relationship Id="rId5"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31" Type="http://schemas.openxmlformats.org/officeDocument/2006/relationships/slide" Target="slides/slide26.xml"/><Relationship Id="rId10" Type="http://schemas.openxmlformats.org/officeDocument/2006/relationships/slide" Target="slides/slide5.xml"/><Relationship Id="rId19" Type="http://schemas.openxmlformats.org/officeDocument/2006/relationships/slide" Target="slides/slide14.xml"/><Relationship Id="rId44" Type="http://schemas.openxmlformats.org/officeDocument/2006/relationships/customXml" Target="../customXml/item1.xml"/><Relationship Id="rId22" Type="http://schemas.openxmlformats.org/officeDocument/2006/relationships/slide" Target="slides/slide17.xml"/><Relationship Id="rId43"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4.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14" Type="http://schemas.openxmlformats.org/officeDocument/2006/relationships/slide" Target="slides/slide9.xml"/><Relationship Id="rId8" Type="http://schemas.openxmlformats.org/officeDocument/2006/relationships/slide" Target="slides/slide3.xml"/><Relationship Id="rId3" Type="http://schemas.openxmlformats.org/officeDocument/2006/relationships/tableStyles" Target="tableStyles.xml"/><Relationship Id="rId25" Type="http://schemas.openxmlformats.org/officeDocument/2006/relationships/slide" Target="slides/slide20.xml"/><Relationship Id="rId33" Type="http://schemas.openxmlformats.org/officeDocument/2006/relationships/slide" Target="slides/slide28.xml"/><Relationship Id="rId12" Type="http://schemas.openxmlformats.org/officeDocument/2006/relationships/slide" Target="slides/slide7.xml"/><Relationship Id="rId17" Type="http://schemas.openxmlformats.org/officeDocument/2006/relationships/slide" Target="slides/slide12.xml"/><Relationship Id="rId38" Type="http://schemas.openxmlformats.org/officeDocument/2006/relationships/slide" Target="slides/slide33.xml"/><Relationship Id="rId46" Type="http://schemas.openxmlformats.org/officeDocument/2006/relationships/customXml" Target="../customXml/item3.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8" name="Google Shape;16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b="1"/>
          </a:p>
          <a:p>
            <a:pPr indent="0" lvl="0" marL="0" rtl="0" algn="l">
              <a:lnSpc>
                <a:spcPct val="100000"/>
              </a:lnSpc>
              <a:spcBef>
                <a:spcPts val="0"/>
              </a:spcBef>
              <a:spcAft>
                <a:spcPts val="0"/>
              </a:spcAft>
              <a:buSzPts val="1400"/>
              <a:buNone/>
            </a:pPr>
            <a:r>
              <a:rPr b="1" lang="en-US"/>
              <a:t>Responses:</a:t>
            </a:r>
            <a:endParaRPr/>
          </a:p>
          <a:p>
            <a:pPr indent="-171450" lvl="0" marL="171450" rtl="0" algn="l">
              <a:lnSpc>
                <a:spcPct val="100000"/>
              </a:lnSpc>
              <a:spcBef>
                <a:spcPts val="0"/>
              </a:spcBef>
              <a:spcAft>
                <a:spcPts val="0"/>
              </a:spcAft>
              <a:buClr>
                <a:schemeClr val="dk1"/>
              </a:buClr>
              <a:buSzPts val="1200"/>
              <a:buFont typeface="Arial"/>
              <a:buChar char="•"/>
            </a:pPr>
            <a:r>
              <a:rPr lang="en-US"/>
              <a:t>Children not admitted in the program</a:t>
            </a:r>
            <a:endParaRPr/>
          </a:p>
          <a:p>
            <a:pPr indent="-171450" lvl="0" marL="171450" rtl="0" algn="l">
              <a:lnSpc>
                <a:spcPct val="100000"/>
              </a:lnSpc>
              <a:spcBef>
                <a:spcPts val="0"/>
              </a:spcBef>
              <a:spcAft>
                <a:spcPts val="0"/>
              </a:spcAft>
              <a:buClr>
                <a:schemeClr val="dk1"/>
              </a:buClr>
              <a:buSzPts val="1200"/>
              <a:buFont typeface="Arial"/>
              <a:buChar char="•"/>
            </a:pPr>
            <a:r>
              <a:rPr lang="en-US"/>
              <a:t>Wrong measurements</a:t>
            </a:r>
            <a:endParaRPr/>
          </a:p>
          <a:p>
            <a:pPr indent="-171450" lvl="0" marL="171450" rtl="0" algn="l">
              <a:lnSpc>
                <a:spcPct val="100000"/>
              </a:lnSpc>
              <a:spcBef>
                <a:spcPts val="0"/>
              </a:spcBef>
              <a:spcAft>
                <a:spcPts val="0"/>
              </a:spcAft>
              <a:buClr>
                <a:schemeClr val="dk1"/>
              </a:buClr>
              <a:buSzPts val="1200"/>
              <a:buFont typeface="Arial"/>
              <a:buChar char="•"/>
            </a:pPr>
            <a:r>
              <a:rPr lang="en-US"/>
              <a:t>Poor attitude from the health workers</a:t>
            </a:r>
            <a:endParaRPr/>
          </a:p>
          <a:p>
            <a:pPr indent="-171450" lvl="0" marL="171450" rtl="0" algn="l">
              <a:lnSpc>
                <a:spcPct val="100000"/>
              </a:lnSpc>
              <a:spcBef>
                <a:spcPts val="0"/>
              </a:spcBef>
              <a:spcAft>
                <a:spcPts val="0"/>
              </a:spcAft>
              <a:buClr>
                <a:schemeClr val="dk1"/>
              </a:buClr>
              <a:buSzPts val="1200"/>
              <a:buFont typeface="Arial"/>
              <a:buChar char="•"/>
            </a:pPr>
            <a:r>
              <a:rPr lang="en-US"/>
              <a:t>Failure to coach the mothers when they make wrong measurements etc</a:t>
            </a:r>
            <a:endParaRPr/>
          </a:p>
          <a:p>
            <a:pPr indent="0" lvl="0" marL="0" rtl="0" algn="l">
              <a:lnSpc>
                <a:spcPct val="100000"/>
              </a:lnSpc>
              <a:spcBef>
                <a:spcPts val="0"/>
              </a:spcBef>
              <a:spcAft>
                <a:spcPts val="0"/>
              </a:spcAft>
              <a:buSzPts val="1400"/>
              <a:buNone/>
            </a:pPr>
            <a:r>
              <a:rPr lang="en-US"/>
              <a:t>Explain that all the above demotivate the caretakers from continuously measuring their children.</a:t>
            </a:r>
            <a:endParaRPr/>
          </a:p>
          <a:p>
            <a:pPr indent="0" lvl="0" marL="0" rtl="0" algn="l">
              <a:lnSpc>
                <a:spcPct val="100000"/>
              </a:lnSpc>
              <a:spcBef>
                <a:spcPts val="0"/>
              </a:spcBef>
              <a:spcAft>
                <a:spcPts val="0"/>
              </a:spcAft>
              <a:buSzPts val="1400"/>
              <a:buNone/>
            </a:pPr>
            <a:r>
              <a:rPr b="1" lang="en-US"/>
              <a:t>Other challenges:</a:t>
            </a:r>
            <a:endParaRPr/>
          </a:p>
          <a:p>
            <a:pPr indent="0" lvl="0" marL="0" rtl="0" algn="l">
              <a:lnSpc>
                <a:spcPct val="100000"/>
              </a:lnSpc>
              <a:spcBef>
                <a:spcPts val="0"/>
              </a:spcBef>
              <a:spcAft>
                <a:spcPts val="0"/>
              </a:spcAft>
              <a:buSzPts val="1400"/>
              <a:buNone/>
            </a:pPr>
            <a:r>
              <a:rPr lang="en-US"/>
              <a:t>Increased workload due to more children coming to the facility,</a:t>
            </a:r>
            <a:endParaRPr/>
          </a:p>
          <a:p>
            <a:pPr indent="0" lvl="0" marL="0" rtl="0" algn="l">
              <a:lnSpc>
                <a:spcPct val="100000"/>
              </a:lnSpc>
              <a:spcBef>
                <a:spcPts val="0"/>
              </a:spcBef>
              <a:spcAft>
                <a:spcPts val="0"/>
              </a:spcAft>
              <a:buSzPts val="1400"/>
              <a:buNone/>
            </a:pPr>
            <a:r>
              <a:rPr lang="en-US"/>
              <a:t>Challenges with the pipeline</a:t>
            </a:r>
            <a:endParaRPr/>
          </a:p>
        </p:txBody>
      </p:sp>
      <p:sp>
        <p:nvSpPr>
          <p:cNvPr id="240" name="Google Shape;24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2" name="Google Shape;25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Char char="•"/>
            </a:pPr>
            <a:r>
              <a:rPr lang="en-US"/>
              <a:t>Let the participants know that next discussion  entails how to plan for a mother MUAC training, content, approach to take to train mothers during COVID-19</a:t>
            </a:r>
            <a:endParaRPr/>
          </a:p>
          <a:p>
            <a:pPr indent="-95250" lvl="0" marL="171450" marR="0" rtl="0" algn="l">
              <a:lnSpc>
                <a:spcPct val="100000"/>
              </a:lnSpc>
              <a:spcBef>
                <a:spcPts val="0"/>
              </a:spcBef>
              <a:spcAft>
                <a:spcPts val="0"/>
              </a:spcAft>
              <a:buClr>
                <a:schemeClr val="dk1"/>
              </a:buClr>
              <a:buSzPts val="1200"/>
              <a:buFont typeface="Arial"/>
              <a:buNone/>
            </a:pPr>
            <a:r>
              <a:t/>
            </a:r>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libri"/>
                <a:ea typeface="Calibri"/>
                <a:cs typeface="Calibri"/>
                <a:sym typeface="Calibri"/>
              </a:rPr>
              <a:t>Before presenting slide 14, ask participants what they think should be done in preparation for a training of mothers/caregivers.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SzPts val="1400"/>
              <a:buNone/>
            </a:pPr>
            <a:r>
              <a:t/>
            </a:r>
            <a:endParaRPr/>
          </a:p>
        </p:txBody>
      </p:sp>
      <p:sp>
        <p:nvSpPr>
          <p:cNvPr id="259" name="Google Shape;259;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a:t>Points to emphasize:</a:t>
            </a:r>
            <a:endParaRPr/>
          </a:p>
          <a:p>
            <a:pPr indent="-171450" lvl="0" marL="171450" rtl="0" algn="l">
              <a:lnSpc>
                <a:spcPct val="100000"/>
              </a:lnSpc>
              <a:spcBef>
                <a:spcPts val="0"/>
              </a:spcBef>
              <a:spcAft>
                <a:spcPts val="0"/>
              </a:spcAft>
              <a:buClr>
                <a:schemeClr val="dk1"/>
              </a:buClr>
              <a:buSzPts val="1200"/>
              <a:buFont typeface="Arial"/>
              <a:buChar char="•"/>
            </a:pPr>
            <a:r>
              <a:rPr lang="en-US"/>
              <a:t>All mothers/caregivers of children under 5 years are trained on how to screen for malnutrition (MUAC and oedema). This ensures better coverage.</a:t>
            </a:r>
            <a:endParaRPr/>
          </a:p>
          <a:p>
            <a:pPr indent="-171450" lvl="0" marL="171450" rtl="0" algn="l">
              <a:lnSpc>
                <a:spcPct val="100000"/>
              </a:lnSpc>
              <a:spcBef>
                <a:spcPts val="0"/>
              </a:spcBef>
              <a:spcAft>
                <a:spcPts val="0"/>
              </a:spcAft>
              <a:buClr>
                <a:schemeClr val="dk1"/>
              </a:buClr>
              <a:buSzPts val="1200"/>
              <a:buFont typeface="Arial"/>
              <a:buChar char="•"/>
            </a:pPr>
            <a:r>
              <a:rPr lang="en-US"/>
              <a:t>determine where the training is to be carried out from  (e.g at the health centres, church, mosque, community hall, home of a local leader etc), time.</a:t>
            </a:r>
            <a:endParaRPr/>
          </a:p>
          <a:p>
            <a:pPr indent="-171450" lvl="0" marL="171450" rtl="0" algn="l">
              <a:lnSpc>
                <a:spcPct val="100000"/>
              </a:lnSpc>
              <a:spcBef>
                <a:spcPts val="0"/>
              </a:spcBef>
              <a:spcAft>
                <a:spcPts val="0"/>
              </a:spcAft>
              <a:buClr>
                <a:schemeClr val="dk1"/>
              </a:buClr>
              <a:buSzPts val="1200"/>
              <a:buFont typeface="Arial"/>
              <a:buChar char="•"/>
            </a:pPr>
            <a:r>
              <a:rPr lang="en-US"/>
              <a:t>The how-either individual trainings or group trainings. All these should be contextualized as much as possible for each community</a:t>
            </a:r>
            <a:endParaRPr/>
          </a:p>
          <a:p>
            <a:pPr indent="-171450" lvl="0" marL="171450" rtl="0" algn="l">
              <a:lnSpc>
                <a:spcPct val="100000"/>
              </a:lnSpc>
              <a:spcBef>
                <a:spcPts val="0"/>
              </a:spcBef>
              <a:spcAft>
                <a:spcPts val="0"/>
              </a:spcAft>
              <a:buClr>
                <a:schemeClr val="dk1"/>
              </a:buClr>
              <a:buSzPts val="1200"/>
              <a:buFont typeface="Arial"/>
              <a:buChar char="•"/>
            </a:pPr>
            <a:r>
              <a:rPr lang="en-US"/>
              <a:t>COVID-19 prevention measures  must be diligently followed at all times. </a:t>
            </a:r>
            <a:endParaRPr/>
          </a:p>
          <a:p>
            <a:pPr indent="-171450" lvl="0" marL="171450" rtl="0" algn="l">
              <a:lnSpc>
                <a:spcPct val="100000"/>
              </a:lnSpc>
              <a:spcBef>
                <a:spcPts val="0"/>
              </a:spcBef>
              <a:spcAft>
                <a:spcPts val="0"/>
              </a:spcAft>
              <a:buClr>
                <a:schemeClr val="dk1"/>
              </a:buClr>
              <a:buSzPts val="1200"/>
              <a:buFont typeface="Arial"/>
              <a:buChar char="•"/>
            </a:pPr>
            <a:r>
              <a:rPr lang="en-US"/>
              <a:t>Trainers: Whom ever is to train should be decided at the planning stage. These can be health workers or trained BHS or trained volunteers </a:t>
            </a:r>
            <a:endParaRPr/>
          </a:p>
          <a:p>
            <a:pPr indent="-171450" lvl="0" marL="171450" rtl="0" algn="l">
              <a:lnSpc>
                <a:spcPct val="100000"/>
              </a:lnSpc>
              <a:spcBef>
                <a:spcPts val="0"/>
              </a:spcBef>
              <a:spcAft>
                <a:spcPts val="0"/>
              </a:spcAft>
              <a:buClr>
                <a:schemeClr val="dk1"/>
              </a:buClr>
              <a:buSzPts val="1200"/>
              <a:buFont typeface="Arial"/>
              <a:buChar char="•"/>
            </a:pPr>
            <a:r>
              <a:rPr lang="en-US"/>
              <a:t>All the required resources are available prior to the training.</a:t>
            </a:r>
            <a:endParaRPr/>
          </a:p>
          <a:p>
            <a:pPr indent="-171450" lvl="0" marL="171450" rtl="0" algn="l">
              <a:lnSpc>
                <a:spcPct val="100000"/>
              </a:lnSpc>
              <a:spcBef>
                <a:spcPts val="0"/>
              </a:spcBef>
              <a:spcAft>
                <a:spcPts val="0"/>
              </a:spcAft>
              <a:buClr>
                <a:schemeClr val="dk1"/>
              </a:buClr>
              <a:buSzPts val="1200"/>
              <a:buFont typeface="Arial"/>
              <a:buChar char="•"/>
            </a:pPr>
            <a:r>
              <a:rPr lang="en-US"/>
              <a:t>Mothers/caregivers will receive a kit/gift/incentive on the day of training. </a:t>
            </a:r>
            <a:endParaRPr/>
          </a:p>
          <a:p>
            <a:pPr indent="0" lvl="0" marL="0" rtl="0" algn="l">
              <a:lnSpc>
                <a:spcPct val="100000"/>
              </a:lnSpc>
              <a:spcBef>
                <a:spcPts val="0"/>
              </a:spcBef>
              <a:spcAft>
                <a:spcPts val="0"/>
              </a:spcAft>
              <a:buSzPts val="1400"/>
              <a:buNone/>
            </a:pPr>
            <a:r>
              <a:t/>
            </a:r>
            <a:endParaRPr/>
          </a:p>
        </p:txBody>
      </p:sp>
      <p:sp>
        <p:nvSpPr>
          <p:cNvPr id="265" name="Google Shape;26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Ask the participants which of the above would not be appropriate during the pandemic</a:t>
            </a:r>
            <a:endParaRPr/>
          </a:p>
          <a:p>
            <a:pPr indent="0" lvl="0" marL="0" rtl="0" algn="l">
              <a:lnSpc>
                <a:spcPct val="100000"/>
              </a:lnSpc>
              <a:spcBef>
                <a:spcPts val="0"/>
              </a:spcBef>
              <a:spcAft>
                <a:spcPts val="0"/>
              </a:spcAft>
              <a:buSzPts val="1400"/>
              <a:buNone/>
            </a:pPr>
            <a:r>
              <a:rPr b="1" lang="en-US"/>
              <a:t>Response: </a:t>
            </a:r>
            <a:r>
              <a:rPr lang="en-US"/>
              <a:t>All except GFD and community mass activities can be appropriate if COVID-19 prevention measures are put in place i.e. physical distancing, sanitizing surfaces, handwashing, proper ventilation, not sharing the MUAC tapes)</a:t>
            </a:r>
            <a:endParaRPr/>
          </a:p>
          <a:p>
            <a:pPr indent="0" lvl="0" marL="0" rtl="0" algn="l">
              <a:lnSpc>
                <a:spcPct val="100000"/>
              </a:lnSpc>
              <a:spcBef>
                <a:spcPts val="0"/>
              </a:spcBef>
              <a:spcAft>
                <a:spcPts val="0"/>
              </a:spcAft>
              <a:buSzPts val="1400"/>
              <a:buNone/>
            </a:pPr>
            <a:r>
              <a:rPr lang="en-US"/>
              <a:t>Explain that shortly there is a discussion on proposed approaches of doing a family MUAC training during COVID-19.</a:t>
            </a:r>
            <a:endParaRPr/>
          </a:p>
          <a:p>
            <a:pPr indent="0" lvl="0" marL="0" rtl="0" algn="l">
              <a:lnSpc>
                <a:spcPct val="100000"/>
              </a:lnSpc>
              <a:spcBef>
                <a:spcPts val="0"/>
              </a:spcBef>
              <a:spcAft>
                <a:spcPts val="0"/>
              </a:spcAft>
              <a:buSzPts val="1400"/>
              <a:buNone/>
            </a:pPr>
            <a:r>
              <a:t/>
            </a:r>
            <a:endParaRPr b="1"/>
          </a:p>
          <a:p>
            <a:pPr indent="0" lvl="0" marL="0" rtl="0" algn="l">
              <a:lnSpc>
                <a:spcPct val="100000"/>
              </a:lnSpc>
              <a:spcBef>
                <a:spcPts val="0"/>
              </a:spcBef>
              <a:spcAft>
                <a:spcPts val="0"/>
              </a:spcAft>
              <a:buSzPts val="1400"/>
              <a:buNone/>
            </a:pPr>
            <a:r>
              <a:rPr b="1" lang="en-US"/>
              <a:t>Points of emphasis:</a:t>
            </a:r>
            <a:endParaRPr/>
          </a:p>
          <a:p>
            <a:pPr indent="0" lvl="0" marL="0" rtl="0" algn="l">
              <a:lnSpc>
                <a:spcPct val="100000"/>
              </a:lnSpc>
              <a:spcBef>
                <a:spcPts val="0"/>
              </a:spcBef>
              <a:spcAft>
                <a:spcPts val="0"/>
              </a:spcAft>
              <a:buSzPts val="1400"/>
              <a:buNone/>
            </a:pPr>
            <a:r>
              <a:rPr lang="en-US"/>
              <a:t>National recommendations on prevention against COVID-19 must be followed at all times when a training is being carried out.</a:t>
            </a:r>
            <a:endParaRPr/>
          </a:p>
          <a:p>
            <a:pPr indent="0" lvl="0" marL="0" rtl="0" algn="l">
              <a:lnSpc>
                <a:spcPct val="100000"/>
              </a:lnSpc>
              <a:spcBef>
                <a:spcPts val="0"/>
              </a:spcBef>
              <a:spcAft>
                <a:spcPts val="0"/>
              </a:spcAft>
              <a:buSzPts val="1400"/>
              <a:buNone/>
            </a:pPr>
            <a:r>
              <a:rPr lang="en-US"/>
              <a:t>Every point of contact with mothers/caregivers of children should be used as an opportunity to train on Family MUAC and given a MUAC tape.</a:t>
            </a:r>
            <a:endParaRPr/>
          </a:p>
          <a:p>
            <a:pPr indent="0" lvl="0" marL="0" rtl="0" algn="l">
              <a:lnSpc>
                <a:spcPct val="100000"/>
              </a:lnSpc>
              <a:spcBef>
                <a:spcPts val="0"/>
              </a:spcBef>
              <a:spcAft>
                <a:spcPts val="0"/>
              </a:spcAft>
              <a:buSzPts val="1400"/>
              <a:buNone/>
            </a:pPr>
            <a:r>
              <a:rPr lang="en-US"/>
              <a:t>Measures should be put in place to follow up the trained mothers/caregivers.</a:t>
            </a:r>
            <a:endParaRPr/>
          </a:p>
          <a:p>
            <a:pPr indent="0" lvl="0" marL="0" rtl="0" algn="l">
              <a:lnSpc>
                <a:spcPct val="100000"/>
              </a:lnSpc>
              <a:spcBef>
                <a:spcPts val="0"/>
              </a:spcBef>
              <a:spcAft>
                <a:spcPts val="0"/>
              </a:spcAft>
              <a:buSzPts val="1400"/>
              <a:buNone/>
            </a:pPr>
            <a:r>
              <a:t/>
            </a:r>
            <a:endParaRPr/>
          </a:p>
        </p:txBody>
      </p:sp>
      <p:sp>
        <p:nvSpPr>
          <p:cNvPr id="272" name="Google Shape;272;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a:t>Points to emphasize:</a:t>
            </a:r>
            <a:endParaRPr/>
          </a:p>
          <a:p>
            <a:pPr indent="-171450" lvl="0" marL="171450" rtl="0" algn="l">
              <a:lnSpc>
                <a:spcPct val="100000"/>
              </a:lnSpc>
              <a:spcBef>
                <a:spcPts val="0"/>
              </a:spcBef>
              <a:spcAft>
                <a:spcPts val="0"/>
              </a:spcAft>
              <a:buClr>
                <a:schemeClr val="dk1"/>
              </a:buClr>
              <a:buSzPts val="1200"/>
              <a:buFont typeface="Arial"/>
              <a:buChar char="•"/>
            </a:pPr>
            <a:r>
              <a:rPr lang="en-US"/>
              <a:t>There is no one single training approach that can be used. It ll depends on the context, the modality preferred for example planned trainings or opportunistic trainings at contact, resources etc. Emphasis should be on ensuring that the trainings are practical/ demonstrations are done.</a:t>
            </a:r>
            <a:endParaRPr/>
          </a:p>
          <a:p>
            <a:pPr indent="-171450" lvl="0" marL="171450" rtl="0" algn="l">
              <a:lnSpc>
                <a:spcPct val="100000"/>
              </a:lnSpc>
              <a:spcBef>
                <a:spcPts val="0"/>
              </a:spcBef>
              <a:spcAft>
                <a:spcPts val="0"/>
              </a:spcAft>
              <a:buClr>
                <a:schemeClr val="dk1"/>
              </a:buClr>
              <a:buSzPts val="1200"/>
              <a:buFont typeface="Arial"/>
              <a:buChar char="•"/>
            </a:pPr>
            <a:r>
              <a:rPr lang="en-US"/>
              <a:t>In the context of COVID-19, videos can be used to show mothers/caregivers how MUAC is measured and oedema assessed. Photos/images are more appealing to learners and help mothers/caregiver to visualize the actions thus increasing the assimilation of the of the approach.</a:t>
            </a:r>
            <a:endParaRPr/>
          </a:p>
          <a:p>
            <a:pPr indent="-171450" lvl="0" marL="171450" rtl="0" algn="l">
              <a:lnSpc>
                <a:spcPct val="100000"/>
              </a:lnSpc>
              <a:spcBef>
                <a:spcPts val="0"/>
              </a:spcBef>
              <a:spcAft>
                <a:spcPts val="0"/>
              </a:spcAft>
              <a:buClr>
                <a:schemeClr val="dk1"/>
              </a:buClr>
              <a:buSzPts val="1200"/>
              <a:buFont typeface="Arial"/>
              <a:buChar char="•"/>
            </a:pPr>
            <a:r>
              <a:rPr lang="en-US"/>
              <a:t>Training should be short and precise so as to easily be carried out as often as possible and included in the routine health and nutrition services such as OPD consultations, pre and post-natal consultations, GMP etc.</a:t>
            </a:r>
            <a:endParaRPr/>
          </a:p>
          <a:p>
            <a:pPr indent="-171450" lvl="0" marL="171450" rtl="0" algn="l">
              <a:lnSpc>
                <a:spcPct val="100000"/>
              </a:lnSpc>
              <a:spcBef>
                <a:spcPts val="0"/>
              </a:spcBef>
              <a:spcAft>
                <a:spcPts val="0"/>
              </a:spcAft>
              <a:buClr>
                <a:schemeClr val="dk1"/>
              </a:buClr>
              <a:buSzPts val="1200"/>
              <a:buFont typeface="Arial"/>
              <a:buChar char="•"/>
            </a:pPr>
            <a:r>
              <a:rPr lang="en-US"/>
              <a:t>Training content should be tailored to the local context. This means that the material used is a living document. Example should be those that are found in the area. Localizing the content should go as far as being aware of dialects, homonyms  where applicable.</a:t>
            </a:r>
            <a:endParaRPr/>
          </a:p>
        </p:txBody>
      </p:sp>
      <p:sp>
        <p:nvSpPr>
          <p:cNvPr id="281" name="Google Shape;281;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Activity (5 minutes):</a:t>
            </a:r>
            <a:endParaRPr/>
          </a:p>
          <a:p>
            <a:pPr indent="0" lvl="0" marL="0" rtl="0" algn="l">
              <a:lnSpc>
                <a:spcPct val="100000"/>
              </a:lnSpc>
              <a:spcBef>
                <a:spcPts val="0"/>
              </a:spcBef>
              <a:spcAft>
                <a:spcPts val="0"/>
              </a:spcAft>
              <a:buSzPts val="1400"/>
              <a:buNone/>
            </a:pPr>
            <a:r>
              <a:rPr lang="en-US"/>
              <a:t>Ask Participants to write down on apiece of hard paper  what they think should be included in a training of mothers/caregivers on the family MUAC approach. Collect the papers  and pin on a  wall/flip chart stand and go through the response provided.</a:t>
            </a:r>
            <a:endParaRPr/>
          </a:p>
        </p:txBody>
      </p:sp>
      <p:sp>
        <p:nvSpPr>
          <p:cNvPr id="290" name="Google Shape;290;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dk1"/>
              </a:buClr>
              <a:buSzPts val="1200"/>
              <a:buFont typeface="Arial"/>
              <a:buChar char="•"/>
            </a:pPr>
            <a:r>
              <a:rPr lang="en-US"/>
              <a:t>Information shared during the training should be simple, short. </a:t>
            </a:r>
            <a:endParaRPr/>
          </a:p>
          <a:p>
            <a:pPr indent="-171450" lvl="0" marL="171450" rtl="0" algn="l">
              <a:lnSpc>
                <a:spcPct val="100000"/>
              </a:lnSpc>
              <a:spcBef>
                <a:spcPts val="0"/>
              </a:spcBef>
              <a:spcAft>
                <a:spcPts val="0"/>
              </a:spcAft>
              <a:buClr>
                <a:schemeClr val="dk1"/>
              </a:buClr>
              <a:buSzPts val="1200"/>
              <a:buFont typeface="Arial"/>
              <a:buChar char="•"/>
            </a:pPr>
            <a:r>
              <a:rPr lang="en-US"/>
              <a:t>Focus on the basic understanding of malnutrition and why screening should be done.\</a:t>
            </a:r>
            <a:endParaRPr/>
          </a:p>
          <a:p>
            <a:pPr indent="-171450" lvl="0" marL="171450" rtl="0" algn="l">
              <a:lnSpc>
                <a:spcPct val="100000"/>
              </a:lnSpc>
              <a:spcBef>
                <a:spcPts val="0"/>
              </a:spcBef>
              <a:spcAft>
                <a:spcPts val="0"/>
              </a:spcAft>
              <a:buClr>
                <a:schemeClr val="dk1"/>
              </a:buClr>
              <a:buSzPts val="1200"/>
              <a:buFont typeface="Arial"/>
              <a:buChar char="•"/>
            </a:pPr>
            <a:r>
              <a:rPr lang="en-US"/>
              <a:t>Opportunity to share messages on COVID-19 ie  signs and symptoms and prevention measures and misconceptions about COVID-19.</a:t>
            </a:r>
            <a:endParaRPr/>
          </a:p>
        </p:txBody>
      </p:sp>
      <p:sp>
        <p:nvSpPr>
          <p:cNvPr id="297" name="Google Shape;297;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Under non-COVID-19 circumstances:</a:t>
            </a:r>
            <a:endParaRPr/>
          </a:p>
          <a:p>
            <a:pPr indent="-171450" lvl="0" marL="171450" rtl="0" algn="l">
              <a:lnSpc>
                <a:spcPct val="100000"/>
              </a:lnSpc>
              <a:spcBef>
                <a:spcPts val="0"/>
              </a:spcBef>
              <a:spcAft>
                <a:spcPts val="0"/>
              </a:spcAft>
              <a:buClr>
                <a:schemeClr val="dk1"/>
              </a:buClr>
              <a:buSzPts val="1200"/>
              <a:buFont typeface="Arial"/>
              <a:buChar char="•"/>
            </a:pPr>
            <a:r>
              <a:rPr lang="en-US"/>
              <a:t>Mothers/caregivers can be trained in groups. It is advisable not to train a group of more than 25 mothers in a given session.</a:t>
            </a:r>
            <a:endParaRPr/>
          </a:p>
          <a:p>
            <a:pPr indent="-171450" lvl="0" marL="171450" rtl="0" algn="l">
              <a:lnSpc>
                <a:spcPct val="100000"/>
              </a:lnSpc>
              <a:spcBef>
                <a:spcPts val="0"/>
              </a:spcBef>
              <a:spcAft>
                <a:spcPts val="0"/>
              </a:spcAft>
              <a:buClr>
                <a:schemeClr val="dk1"/>
              </a:buClr>
              <a:buSzPts val="1200"/>
              <a:buFont typeface="Arial"/>
              <a:buChar char="•"/>
            </a:pPr>
            <a:r>
              <a:rPr lang="en-US"/>
              <a:t>Advance communication to mothers/caregiver to come wit their children that is to be used during the demonstration. </a:t>
            </a:r>
            <a:endParaRPr/>
          </a:p>
          <a:p>
            <a:pPr indent="-171450" lvl="0" marL="171450" rtl="0" algn="l">
              <a:lnSpc>
                <a:spcPct val="100000"/>
              </a:lnSpc>
              <a:spcBef>
                <a:spcPts val="0"/>
              </a:spcBef>
              <a:spcAft>
                <a:spcPts val="0"/>
              </a:spcAft>
              <a:buClr>
                <a:schemeClr val="dk1"/>
              </a:buClr>
              <a:buSzPts val="1200"/>
              <a:buFont typeface="Arial"/>
              <a:buChar char="•"/>
            </a:pPr>
            <a:r>
              <a:rPr lang="en-US"/>
              <a:t>Demonstration should be carried out with support from fellow mothers/caregivers</a:t>
            </a:r>
            <a:endParaRPr/>
          </a:p>
          <a:p>
            <a:pPr indent="-171450" lvl="0" marL="171450" rtl="0" algn="l">
              <a:lnSpc>
                <a:spcPct val="100000"/>
              </a:lnSpc>
              <a:spcBef>
                <a:spcPts val="0"/>
              </a:spcBef>
              <a:spcAft>
                <a:spcPts val="0"/>
              </a:spcAft>
              <a:buClr>
                <a:schemeClr val="dk1"/>
              </a:buClr>
              <a:buSzPts val="1200"/>
              <a:buFont typeface="Arial"/>
              <a:buChar char="•"/>
            </a:pPr>
            <a:r>
              <a:rPr lang="en-US"/>
              <a:t>Trainers should have one-on-one engagement with  mothers/caregivers that require more support both during the training and post the training.</a:t>
            </a:r>
            <a:endParaRPr/>
          </a:p>
          <a:p>
            <a:pPr indent="0" lvl="0" marL="0" rtl="0" algn="l">
              <a:lnSpc>
                <a:spcPct val="100000"/>
              </a:lnSpc>
              <a:spcBef>
                <a:spcPts val="0"/>
              </a:spcBef>
              <a:spcAft>
                <a:spcPts val="0"/>
              </a:spcAft>
              <a:buSzPts val="1400"/>
              <a:buNone/>
            </a:pPr>
            <a:r>
              <a:t/>
            </a:r>
            <a:endParaRPr/>
          </a:p>
        </p:txBody>
      </p:sp>
      <p:sp>
        <p:nvSpPr>
          <p:cNvPr id="304" name="Google Shape;304;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Key is to reduce the risk of infection during service delivery both at the health facility and community level.</a:t>
            </a:r>
            <a:endParaRPr/>
          </a:p>
          <a:p>
            <a:pPr indent="0" lvl="0" marL="0" rtl="0" algn="l">
              <a:lnSpc>
                <a:spcPct val="100000"/>
              </a:lnSpc>
              <a:spcBef>
                <a:spcPts val="0"/>
              </a:spcBef>
              <a:spcAft>
                <a:spcPts val="0"/>
              </a:spcAft>
              <a:buSzPts val="1400"/>
              <a:buNone/>
            </a:pPr>
            <a:r>
              <a:rPr lang="en-US"/>
              <a:t>Trainings can be done individual for a mother/caregiver or in small groups of not more 10 people per session.</a:t>
            </a:r>
            <a:endParaRPr/>
          </a:p>
        </p:txBody>
      </p:sp>
      <p:sp>
        <p:nvSpPr>
          <p:cNvPr id="313" name="Google Shape;313;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dk1"/>
              </a:buClr>
              <a:buSzPts val="1200"/>
              <a:buFont typeface="Arial"/>
              <a:buChar char="•"/>
            </a:pPr>
            <a:r>
              <a:rPr lang="en-US"/>
              <a:t>COVID-19 IPC measures must be respected at all times.</a:t>
            </a:r>
            <a:endParaRPr/>
          </a:p>
          <a:p>
            <a:pPr indent="-171450" lvl="0" marL="171450" rtl="0" algn="l">
              <a:lnSpc>
                <a:spcPct val="100000"/>
              </a:lnSpc>
              <a:spcBef>
                <a:spcPts val="0"/>
              </a:spcBef>
              <a:spcAft>
                <a:spcPts val="0"/>
              </a:spcAft>
              <a:buClr>
                <a:schemeClr val="dk1"/>
              </a:buClr>
              <a:buSzPts val="1200"/>
              <a:buFont typeface="Arial"/>
              <a:buChar char="•"/>
            </a:pPr>
            <a:r>
              <a:rPr lang="en-US"/>
              <a:t>On arrival all participants should be screened for COVID-29 symptoms/signs and all those suspected are NOT to be allowed to participate in the training. They should  be referred to the nearest COVID-19 focal point or health facility.</a:t>
            </a:r>
            <a:endParaRPr/>
          </a:p>
          <a:p>
            <a:pPr indent="-171450" lvl="0" marL="171450" rtl="0" algn="l">
              <a:lnSpc>
                <a:spcPct val="100000"/>
              </a:lnSpc>
              <a:spcBef>
                <a:spcPts val="0"/>
              </a:spcBef>
              <a:spcAft>
                <a:spcPts val="0"/>
              </a:spcAft>
              <a:buClr>
                <a:schemeClr val="dk1"/>
              </a:buClr>
              <a:buSzPts val="1200"/>
              <a:buFont typeface="Arial"/>
              <a:buChar char="•"/>
            </a:pPr>
            <a:r>
              <a:rPr lang="en-US"/>
              <a:t>Family MUAC Trainings during COVID-19 should focus on the MUAC measurement, assessing for edema, the referral process and COVID-29 messaging.</a:t>
            </a:r>
            <a:endParaRPr/>
          </a:p>
          <a:p>
            <a:pPr indent="-171450" lvl="0" marL="171450" rtl="0" algn="l">
              <a:lnSpc>
                <a:spcPct val="100000"/>
              </a:lnSpc>
              <a:spcBef>
                <a:spcPts val="0"/>
              </a:spcBef>
              <a:spcAft>
                <a:spcPts val="0"/>
              </a:spcAft>
              <a:buClr>
                <a:schemeClr val="dk1"/>
              </a:buClr>
              <a:buSzPts val="1200"/>
              <a:buFont typeface="Arial"/>
              <a:buChar char="•"/>
            </a:pPr>
            <a:r>
              <a:rPr lang="en-US"/>
              <a:t>Handson training to help  the mothers/caregivers understand the concept. Mothers/caregivers should be asked to come with 1 child that can be used. Where mothers are not able to come with children, dolls or locally-available models can be used in addition to videos.</a:t>
            </a:r>
            <a:endParaRPr/>
          </a:p>
        </p:txBody>
      </p:sp>
      <p:sp>
        <p:nvSpPr>
          <p:cNvPr id="321" name="Google Shape;321;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SzPts val="1400"/>
              <a:buFont typeface="Arial"/>
              <a:buChar char="•"/>
            </a:pPr>
            <a:r>
              <a:rPr lang="en-US"/>
              <a:t>ensure that the trained mothers/caregivers are motivated to continue screening their children at home.</a:t>
            </a:r>
            <a:endParaRPr/>
          </a:p>
          <a:p>
            <a:pPr indent="-171450" lvl="0" marL="171450" rtl="0" algn="l">
              <a:lnSpc>
                <a:spcPct val="100000"/>
              </a:lnSpc>
              <a:spcBef>
                <a:spcPts val="0"/>
              </a:spcBef>
              <a:spcAft>
                <a:spcPts val="0"/>
              </a:spcAft>
              <a:buSzPts val="1400"/>
              <a:buFont typeface="Arial"/>
              <a:buChar char="•"/>
            </a:pPr>
            <a:r>
              <a:rPr lang="en-US"/>
              <a:t>Coach those not carrying out the assessment properly. </a:t>
            </a:r>
            <a:endParaRPr/>
          </a:p>
          <a:p>
            <a:pPr indent="-171450" lvl="0" marL="171450" marR="0" rtl="0" algn="l">
              <a:lnSpc>
                <a:spcPct val="100000"/>
              </a:lnSpc>
              <a:spcBef>
                <a:spcPts val="0"/>
              </a:spcBef>
              <a:spcAft>
                <a:spcPts val="0"/>
              </a:spcAft>
              <a:buClr>
                <a:schemeClr val="dk1"/>
              </a:buClr>
              <a:buSzPts val="1200"/>
              <a:buFont typeface="Arial"/>
              <a:buChar char="•"/>
            </a:pPr>
            <a:r>
              <a:rPr lang="en-US"/>
              <a:t>There are no standard indicators as of now although these mentioned are some of the commonly reported on. </a:t>
            </a:r>
            <a:endParaRPr/>
          </a:p>
          <a:p>
            <a:pPr indent="-171450" lvl="0" marL="171450" marR="0" rtl="0" algn="l">
              <a:lnSpc>
                <a:spcPct val="100000"/>
              </a:lnSpc>
              <a:spcBef>
                <a:spcPts val="0"/>
              </a:spcBef>
              <a:spcAft>
                <a:spcPts val="0"/>
              </a:spcAft>
              <a:buClr>
                <a:schemeClr val="dk1"/>
              </a:buClr>
              <a:buSzPts val="1200"/>
              <a:buFont typeface="Arial"/>
              <a:buChar char="•"/>
            </a:pPr>
            <a:r>
              <a:rPr lang="en-US"/>
              <a:t>Data collected should be able to show that mothers/caregivers are effectively and routinely screening their children.</a:t>
            </a:r>
            <a:endParaRPr/>
          </a:p>
          <a:p>
            <a:pPr indent="-171450" lvl="0" marL="171450" marR="0" rtl="0" algn="l">
              <a:lnSpc>
                <a:spcPct val="100000"/>
              </a:lnSpc>
              <a:spcBef>
                <a:spcPts val="0"/>
              </a:spcBef>
              <a:spcAft>
                <a:spcPts val="0"/>
              </a:spcAft>
              <a:buClr>
                <a:schemeClr val="dk1"/>
              </a:buClr>
              <a:buSzPts val="1200"/>
              <a:buFont typeface="Arial"/>
              <a:buChar char="•"/>
            </a:pPr>
            <a:r>
              <a:rPr lang="en-US"/>
              <a:t>If more than 80% of mothers/caregivers are carrying out wrong measurements, a repeat training should be done for all mothers/caregivers.</a:t>
            </a:r>
            <a:endParaRPr/>
          </a:p>
          <a:p>
            <a:pPr indent="-171450" lvl="0" marL="171450" rtl="0" algn="l">
              <a:lnSpc>
                <a:spcPct val="100000"/>
              </a:lnSpc>
              <a:spcBef>
                <a:spcPts val="0"/>
              </a:spcBef>
              <a:spcAft>
                <a:spcPts val="0"/>
              </a:spcAft>
              <a:buSzPts val="1400"/>
              <a:buFont typeface="Arial"/>
              <a:buChar char="•"/>
            </a:pPr>
            <a:r>
              <a:rPr lang="en-US"/>
              <a:t>It is important to gather data on gender as studies have shown that MUAC tends to select more girls than boys. </a:t>
            </a:r>
            <a:endParaRPr/>
          </a:p>
          <a:p>
            <a:pPr indent="-171450" lvl="0" marL="171450" rtl="0" algn="l">
              <a:lnSpc>
                <a:spcPct val="100000"/>
              </a:lnSpc>
              <a:spcBef>
                <a:spcPts val="0"/>
              </a:spcBef>
              <a:spcAft>
                <a:spcPts val="0"/>
              </a:spcAft>
              <a:buSzPts val="1400"/>
              <a:buFont typeface="Arial"/>
              <a:buChar char="•"/>
            </a:pPr>
            <a:r>
              <a:rPr lang="en-US">
                <a:solidFill>
                  <a:srgbClr val="000000"/>
                </a:solidFill>
                <a:latin typeface="Arial"/>
                <a:ea typeface="Arial"/>
                <a:cs typeface="Arial"/>
                <a:sym typeface="Arial"/>
              </a:rPr>
              <a:t>Further more data can be examined for:</a:t>
            </a:r>
            <a:endParaRPr/>
          </a:p>
          <a:p>
            <a:pPr indent="-171450" lvl="1" marL="628650" rtl="0" algn="l">
              <a:lnSpc>
                <a:spcPct val="100000"/>
              </a:lnSpc>
              <a:spcBef>
                <a:spcPts val="0"/>
              </a:spcBef>
              <a:spcAft>
                <a:spcPts val="0"/>
              </a:spcAft>
              <a:buSzPts val="1400"/>
              <a:buFont typeface="Arial"/>
              <a:buChar char="•"/>
            </a:pPr>
            <a:r>
              <a:rPr lang="en-US">
                <a:solidFill>
                  <a:srgbClr val="000000"/>
                </a:solidFill>
                <a:latin typeface="Arial"/>
                <a:ea typeface="Arial"/>
                <a:cs typeface="Arial"/>
                <a:sym typeface="Arial"/>
              </a:rPr>
              <a:t>referrals by mothers vs. other referrals</a:t>
            </a:r>
            <a:endParaRPr/>
          </a:p>
          <a:p>
            <a:pPr indent="-171450" lvl="1" marL="628650" rtl="0" algn="l">
              <a:lnSpc>
                <a:spcPct val="100000"/>
              </a:lnSpc>
              <a:spcBef>
                <a:spcPts val="0"/>
              </a:spcBef>
              <a:spcAft>
                <a:spcPts val="0"/>
              </a:spcAft>
              <a:buSzPts val="1400"/>
              <a:buFont typeface="Arial"/>
              <a:buChar char="•"/>
            </a:pPr>
            <a:r>
              <a:rPr lang="en-US">
                <a:solidFill>
                  <a:srgbClr val="000000"/>
                </a:solidFill>
                <a:latin typeface="Arial"/>
                <a:ea typeface="Arial"/>
                <a:cs typeface="Arial"/>
                <a:sym typeface="Arial"/>
              </a:rPr>
              <a:t>Changes in the number of children admitted.</a:t>
            </a:r>
            <a:endParaRPr/>
          </a:p>
          <a:p>
            <a:pPr indent="-171450" lvl="1" marL="628650" rtl="0" algn="l">
              <a:lnSpc>
                <a:spcPct val="100000"/>
              </a:lnSpc>
              <a:spcBef>
                <a:spcPts val="0"/>
              </a:spcBef>
              <a:spcAft>
                <a:spcPts val="0"/>
              </a:spcAft>
              <a:buSzPts val="1400"/>
              <a:buFont typeface="Arial"/>
              <a:buChar char="•"/>
            </a:pPr>
            <a:r>
              <a:rPr lang="en-US">
                <a:solidFill>
                  <a:srgbClr val="000000"/>
                </a:solidFill>
                <a:latin typeface="Arial"/>
                <a:ea typeface="Arial"/>
                <a:cs typeface="Arial"/>
                <a:sym typeface="Arial"/>
              </a:rPr>
              <a:t>Changes in the number of cases detected early.</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340" name="Google Shape;340;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Quality control= ensure that mothers/caregivers are consistently screening, have the necessary tools (MUAC tapes) and have a good perception of the approach.</a:t>
            </a:r>
            <a:endParaRPr/>
          </a:p>
          <a:p>
            <a:pPr indent="0" lvl="0" marL="0" rtl="0" algn="l">
              <a:lnSpc>
                <a:spcPct val="100000"/>
              </a:lnSpc>
              <a:spcBef>
                <a:spcPts val="0"/>
              </a:spcBef>
              <a:spcAft>
                <a:spcPts val="0"/>
              </a:spcAft>
              <a:buSzPts val="1400"/>
              <a:buNone/>
            </a:pPr>
            <a:r>
              <a:rPr lang="en-US"/>
              <a:t>Activities to carry out during a spot check can be about various aspects e.g  1) mothers/care givers have been trained 2) mothers/caregivers with MUAC tapes 3) mothers/caregivers that can interpret the MUAC colour, 4) mothers/caregivers that know the referral process 5) mothers that have screened their child/children U5 in the past 2 weeks etc.</a:t>
            </a:r>
            <a:endParaRPr/>
          </a:p>
          <a:p>
            <a:pPr indent="0" lvl="0" marL="0" rtl="0" algn="l">
              <a:lnSpc>
                <a:spcPct val="100000"/>
              </a:lnSpc>
              <a:spcBef>
                <a:spcPts val="0"/>
              </a:spcBef>
              <a:spcAft>
                <a:spcPts val="0"/>
              </a:spcAft>
              <a:buSzPts val="1400"/>
              <a:buNone/>
            </a:pPr>
            <a:r>
              <a:rPr lang="en-US"/>
              <a:t>The health workers/BHS/Volunteers should repeat the measurements done by the Mothers/caregivers</a:t>
            </a:r>
            <a:endParaRPr/>
          </a:p>
        </p:txBody>
      </p:sp>
      <p:sp>
        <p:nvSpPr>
          <p:cNvPr id="347" name="Google Shape;347;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3" name="Google Shape;35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Point at the image to show which child has oedema</a:t>
            </a:r>
            <a:endParaRPr/>
          </a:p>
        </p:txBody>
      </p:sp>
      <p:sp>
        <p:nvSpPr>
          <p:cNvPr id="359" name="Google Shape;359;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Present the images on a large chart (Preferred is to print each image on an A4 paper). Ask participants to determine what the causes of malnutrition are based on the images. Explain to the participants in simple terms how the answers mentioned lead to malnutrition</a:t>
            </a:r>
            <a:endParaRPr/>
          </a:p>
          <a:p>
            <a:pPr indent="0" lvl="0" marL="0" rtl="0" algn="l">
              <a:lnSpc>
                <a:spcPct val="100000"/>
              </a:lnSpc>
              <a:spcBef>
                <a:spcPts val="0"/>
              </a:spcBef>
              <a:spcAft>
                <a:spcPts val="0"/>
              </a:spcAft>
              <a:buSzPts val="1400"/>
              <a:buNone/>
            </a:pPr>
            <a:r>
              <a:rPr lang="en-US"/>
              <a:t>Responses: War/conflict, poverty, poor sanitation, dirty water, poor living conditions, drought etc</a:t>
            </a:r>
            <a:endParaRPr/>
          </a:p>
        </p:txBody>
      </p:sp>
      <p:sp>
        <p:nvSpPr>
          <p:cNvPr id="367" name="Google Shape;367;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Give basic explanations and how the causes lead to malnutrition</a:t>
            </a:r>
            <a:endParaRPr/>
          </a:p>
          <a:p>
            <a:pPr indent="0" lvl="0" marL="0" rtl="0" algn="l">
              <a:lnSpc>
                <a:spcPct val="100000"/>
              </a:lnSpc>
              <a:spcBef>
                <a:spcPts val="0"/>
              </a:spcBef>
              <a:spcAft>
                <a:spcPts val="0"/>
              </a:spcAft>
              <a:buSzPts val="1400"/>
              <a:buNone/>
            </a:pPr>
            <a:r>
              <a:rPr lang="en-US"/>
              <a:t>Poverty affects one’s access to a balanced diet, good health care</a:t>
            </a:r>
            <a:endParaRPr/>
          </a:p>
          <a:p>
            <a:pPr indent="0" lvl="0" marL="0" rtl="0" algn="l">
              <a:lnSpc>
                <a:spcPct val="100000"/>
              </a:lnSpc>
              <a:spcBef>
                <a:spcPts val="0"/>
              </a:spcBef>
              <a:spcAft>
                <a:spcPts val="0"/>
              </a:spcAft>
              <a:buSzPts val="1400"/>
              <a:buNone/>
            </a:pPr>
            <a:r>
              <a:t/>
            </a:r>
            <a:endParaRPr/>
          </a:p>
        </p:txBody>
      </p:sp>
      <p:sp>
        <p:nvSpPr>
          <p:cNvPr id="379" name="Google Shape;379;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Present the images on a large chart (Preferred is to print each image on an A4 paper). Ask participants to determine what the signs of malnutrition are based on the images</a:t>
            </a:r>
            <a:endParaRPr/>
          </a:p>
          <a:p>
            <a:pPr indent="0" lvl="0" marL="0" rtl="0" algn="l">
              <a:lnSpc>
                <a:spcPct val="100000"/>
              </a:lnSpc>
              <a:spcBef>
                <a:spcPts val="0"/>
              </a:spcBef>
              <a:spcAft>
                <a:spcPts val="0"/>
              </a:spcAft>
              <a:buSzPts val="1400"/>
              <a:buNone/>
            </a:pPr>
            <a:r>
              <a:rPr b="1" lang="en-US"/>
              <a:t>Responses: </a:t>
            </a:r>
            <a:endParaRPr/>
          </a:p>
          <a:p>
            <a:pPr indent="-171450" lvl="0" marL="171450" rtl="0" algn="l">
              <a:lnSpc>
                <a:spcPct val="100000"/>
              </a:lnSpc>
              <a:spcBef>
                <a:spcPts val="0"/>
              </a:spcBef>
              <a:spcAft>
                <a:spcPts val="0"/>
              </a:spcAft>
              <a:buClr>
                <a:schemeClr val="dk1"/>
              </a:buClr>
              <a:buSzPts val="1200"/>
              <a:buFont typeface="Arial"/>
              <a:buChar char="•"/>
            </a:pPr>
            <a:r>
              <a:rPr lang="en-US"/>
              <a:t>loss of appetite/refusal of food or breastmilk,</a:t>
            </a:r>
            <a:endParaRPr/>
          </a:p>
          <a:p>
            <a:pPr indent="-171450" lvl="0" marL="171450" rtl="0" algn="l">
              <a:lnSpc>
                <a:spcPct val="100000"/>
              </a:lnSpc>
              <a:spcBef>
                <a:spcPts val="0"/>
              </a:spcBef>
              <a:spcAft>
                <a:spcPts val="0"/>
              </a:spcAft>
              <a:buClr>
                <a:schemeClr val="dk1"/>
              </a:buClr>
              <a:buSzPts val="1200"/>
              <a:buFont typeface="Arial"/>
              <a:buChar char="•"/>
            </a:pPr>
            <a:r>
              <a:rPr lang="en-US"/>
              <a:t>Swelling of the feet/edema. </a:t>
            </a:r>
            <a:endParaRPr/>
          </a:p>
          <a:p>
            <a:pPr indent="-171450" lvl="0" marL="171450" rtl="0" algn="l">
              <a:lnSpc>
                <a:spcPct val="100000"/>
              </a:lnSpc>
              <a:spcBef>
                <a:spcPts val="0"/>
              </a:spcBef>
              <a:spcAft>
                <a:spcPts val="0"/>
              </a:spcAft>
              <a:buClr>
                <a:schemeClr val="dk1"/>
              </a:buClr>
              <a:buSzPts val="1200"/>
              <a:buFont typeface="Arial"/>
              <a:buChar char="•"/>
            </a:pPr>
            <a:r>
              <a:rPr lang="en-US"/>
              <a:t>Loss of weight</a:t>
            </a:r>
            <a:endParaRPr/>
          </a:p>
          <a:p>
            <a:pPr indent="-171450" lvl="0" marL="171450" rtl="0" algn="l">
              <a:lnSpc>
                <a:spcPct val="100000"/>
              </a:lnSpc>
              <a:spcBef>
                <a:spcPts val="0"/>
              </a:spcBef>
              <a:spcAft>
                <a:spcPts val="0"/>
              </a:spcAft>
              <a:buClr>
                <a:schemeClr val="dk1"/>
              </a:buClr>
              <a:buSzPts val="1200"/>
              <a:buFont typeface="Arial"/>
              <a:buChar char="•"/>
            </a:pPr>
            <a:r>
              <a:rPr lang="en-US"/>
              <a:t>Low MUAC</a:t>
            </a:r>
            <a:endParaRPr/>
          </a:p>
        </p:txBody>
      </p:sp>
      <p:sp>
        <p:nvSpPr>
          <p:cNvPr id="386" name="Google Shape;38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Mention that  visible signs and symptoms are a sign that the malnutrition has progressed putting the child at very high risk. Health looking children can be malnourished. The best way to determine a child’s nutritional status is to routinely measure his/her MUAC.</a:t>
            </a:r>
            <a:endParaRPr/>
          </a:p>
          <a:p>
            <a:pPr indent="0" lvl="0" marL="0" rtl="0" algn="l">
              <a:lnSpc>
                <a:spcPct val="100000"/>
              </a:lnSpc>
              <a:spcBef>
                <a:spcPts val="0"/>
              </a:spcBef>
              <a:spcAft>
                <a:spcPts val="0"/>
              </a:spcAft>
              <a:buSzPts val="1400"/>
              <a:buNone/>
            </a:pPr>
            <a:r>
              <a:t/>
            </a:r>
            <a:endParaRPr/>
          </a:p>
        </p:txBody>
      </p:sp>
      <p:sp>
        <p:nvSpPr>
          <p:cNvPr id="398" name="Google Shape;398;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4" name="Google Shape;40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Give each Mother a MUAC tape and explain the parts it has *(the window, the slit, the colors). Remember that for mothers/caregivers, the MUAC is interpreted based on color not actual values</a:t>
            </a:r>
            <a:endParaRPr/>
          </a:p>
        </p:txBody>
      </p:sp>
      <p:sp>
        <p:nvSpPr>
          <p:cNvPr id="411" name="Google Shape;411;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Have the mothers/caregivers do the actual exercise of measuring MUAC of their children or models or dolls at this point.</a:t>
            </a:r>
            <a:endParaRPr/>
          </a:p>
        </p:txBody>
      </p:sp>
      <p:sp>
        <p:nvSpPr>
          <p:cNvPr id="426" name="Google Shape;426;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7" name="Google Shape;437;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8" name="Google Shape;438;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Green: Caretaker should be encouraged to continue giving nutritious foods (mention local examples). Measure MUAC every 2 weeks. Watch out for signs of malnutrition and continuously measure the MUAC of the child every 2 weeks and implement and respect COVID-19 prevention measures.</a:t>
            </a:r>
            <a:endParaRPr/>
          </a:p>
          <a:p>
            <a:pPr indent="0" lvl="0" marL="0" rtl="0" algn="l">
              <a:lnSpc>
                <a:spcPct val="100000"/>
              </a:lnSpc>
              <a:spcBef>
                <a:spcPts val="0"/>
              </a:spcBef>
              <a:spcAft>
                <a:spcPts val="0"/>
              </a:spcAft>
              <a:buSzPts val="1400"/>
              <a:buNone/>
            </a:pPr>
            <a:r>
              <a:rPr lang="en-US"/>
              <a:t>Yellow: The mother should continue to give nutritious food (mention local examples). Check MUAC every 2 days to make sure the child is not suffering from increased malnutrition (red) and implement and respect COVID-19 prevention measures.</a:t>
            </a:r>
            <a:endParaRPr/>
          </a:p>
          <a:p>
            <a:pPr indent="0" lvl="0" marL="0" rtl="0" algn="l">
              <a:lnSpc>
                <a:spcPct val="100000"/>
              </a:lnSpc>
              <a:spcBef>
                <a:spcPts val="0"/>
              </a:spcBef>
              <a:spcAft>
                <a:spcPts val="0"/>
              </a:spcAft>
              <a:buSzPts val="1400"/>
              <a:buNone/>
            </a:pPr>
            <a:r>
              <a:rPr lang="en-US"/>
              <a:t>Red:  All severely malnourished children must be referred to the nearest health facility immediately and COVID-19 measures must be respected at all times ie during assessment, during referral/transfer and treatment.</a:t>
            </a:r>
            <a:endParaRPr/>
          </a:p>
        </p:txBody>
      </p:sp>
      <p:sp>
        <p:nvSpPr>
          <p:cNvPr id="450" name="Google Shape;450;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1" name="Google Shape;46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Remind all participants that movement to the health facility may require prior authorization from the administrative and security personnel. It is therefore important that they go to the nearest BHS who can facilitate the referral process</a:t>
            </a:r>
            <a:endParaRPr/>
          </a:p>
        </p:txBody>
      </p:sp>
      <p:sp>
        <p:nvSpPr>
          <p:cNvPr id="469" name="Google Shape;469;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5" name="Google Shape;47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Inform participants that:</a:t>
            </a:r>
            <a:endParaRPr/>
          </a:p>
          <a:p>
            <a:pPr indent="-171450" lvl="0" marL="171450" marR="0" rtl="0" algn="l">
              <a:lnSpc>
                <a:spcPct val="100000"/>
              </a:lnSpc>
              <a:spcBef>
                <a:spcPts val="0"/>
              </a:spcBef>
              <a:spcAft>
                <a:spcPts val="0"/>
              </a:spcAft>
              <a:buClr>
                <a:schemeClr val="dk1"/>
              </a:buClr>
              <a:buSzPts val="1200"/>
              <a:buFont typeface="Arial"/>
              <a:buChar char="•"/>
            </a:pPr>
            <a:r>
              <a:rPr lang="en-US"/>
              <a:t>Family MAUC is part of the community awareness/.mobilization component of IMAM. </a:t>
            </a:r>
            <a:endParaRPr/>
          </a:p>
          <a:p>
            <a:pPr indent="-171450" lvl="0" marL="171450" marR="0" rtl="0" algn="l">
              <a:lnSpc>
                <a:spcPct val="100000"/>
              </a:lnSpc>
              <a:spcBef>
                <a:spcPts val="0"/>
              </a:spcBef>
              <a:spcAft>
                <a:spcPts val="0"/>
              </a:spcAft>
              <a:buClr>
                <a:schemeClr val="dk1"/>
              </a:buClr>
              <a:buSzPts val="1200"/>
              <a:buFont typeface="Arial"/>
              <a:buChar char="•"/>
            </a:pPr>
            <a:r>
              <a:rPr lang="en-US"/>
              <a:t>It is commonly known as Mother MUAC. It was first piloted in Niger-Africa by an organization called ALIMA. It has been found to be effective in creasing coverage. Mothers are able to screen children using the MUAC tape just as volunteers are able to do </a:t>
            </a:r>
            <a:endParaRPr/>
          </a:p>
        </p:txBody>
      </p:sp>
      <p:sp>
        <p:nvSpPr>
          <p:cNvPr id="198" name="Google Shape;19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dk1"/>
              </a:buClr>
              <a:buSzPts val="1200"/>
              <a:buFont typeface="Calibri"/>
              <a:buChar char="−"/>
            </a:pPr>
            <a:r>
              <a:rPr lang="en-US"/>
              <a:t>it is recommended to reduce contact between non-household members as much as possible and avoid mass gatherings. Every opportunity should be taken to train the mothers/caregivers. </a:t>
            </a:r>
            <a:br>
              <a:rPr lang="en-US"/>
            </a:br>
            <a:r>
              <a:rPr lang="en-US"/>
              <a:t>Volunteers or BHS already trained should train the mothers/caregiver at any point of contact</a:t>
            </a:r>
            <a:endParaRPr/>
          </a:p>
          <a:p>
            <a:pPr indent="-171450" lvl="0" marL="171450" rtl="0" algn="l">
              <a:lnSpc>
                <a:spcPct val="100000"/>
              </a:lnSpc>
              <a:spcBef>
                <a:spcPts val="0"/>
              </a:spcBef>
              <a:spcAft>
                <a:spcPts val="0"/>
              </a:spcAft>
              <a:buClr>
                <a:schemeClr val="dk1"/>
              </a:buClr>
              <a:buSzPts val="1200"/>
              <a:buFont typeface="Calibri"/>
              <a:buChar char="−"/>
            </a:pPr>
            <a:r>
              <a:rPr lang="en-US"/>
              <a:t>If no trained BHS/volunteers, they should be trained so that they can cascade the training to the mothers/caregivers in their respective communities.</a:t>
            </a:r>
            <a:endParaRPr/>
          </a:p>
          <a:p>
            <a:pPr indent="-171450" lvl="0" marL="171450" rtl="0" algn="l">
              <a:lnSpc>
                <a:spcPct val="100000"/>
              </a:lnSpc>
              <a:spcBef>
                <a:spcPts val="0"/>
              </a:spcBef>
              <a:spcAft>
                <a:spcPts val="0"/>
              </a:spcAft>
              <a:buClr>
                <a:schemeClr val="dk1"/>
              </a:buClr>
              <a:buSzPts val="1200"/>
              <a:buFont typeface="Calibri"/>
              <a:buChar char="−"/>
            </a:pPr>
            <a:r>
              <a:rPr lang="en-US"/>
              <a:t> All engagements and trainings should be carried out while respecting COVID-19 IPC measures (PPE, physical distancing, hand washing, sanitizing surfaces) </a:t>
            </a:r>
            <a:endParaRPr/>
          </a:p>
          <a:p>
            <a:pPr indent="0" lvl="0" marL="0" rtl="0" algn="l">
              <a:lnSpc>
                <a:spcPct val="100000"/>
              </a:lnSpc>
              <a:spcBef>
                <a:spcPts val="0"/>
              </a:spcBef>
              <a:spcAft>
                <a:spcPts val="0"/>
              </a:spcAft>
              <a:buSzPts val="1400"/>
              <a:buNone/>
            </a:pPr>
            <a:r>
              <a:t/>
            </a:r>
            <a:endParaRPr/>
          </a:p>
        </p:txBody>
      </p:sp>
      <p:sp>
        <p:nvSpPr>
          <p:cNvPr id="205" name="Google Shape;20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a:t>Expected responses</a:t>
            </a:r>
            <a:r>
              <a:rPr lang="en-US"/>
              <a:t>:</a:t>
            </a:r>
            <a:endParaRPr/>
          </a:p>
          <a:p>
            <a:pPr indent="0" lvl="0" marL="0" rtl="0" algn="l">
              <a:lnSpc>
                <a:spcPct val="100000"/>
              </a:lnSpc>
              <a:spcBef>
                <a:spcPts val="0"/>
              </a:spcBef>
              <a:spcAft>
                <a:spcPts val="0"/>
              </a:spcAft>
              <a:buSzPts val="1400"/>
              <a:buNone/>
            </a:pPr>
            <a:r>
              <a:rPr lang="en-US"/>
              <a:t>Early diagnosis or screening</a:t>
            </a:r>
            <a:endParaRPr/>
          </a:p>
          <a:p>
            <a:pPr indent="0" lvl="0" marL="0" rtl="0" algn="l">
              <a:lnSpc>
                <a:spcPct val="100000"/>
              </a:lnSpc>
              <a:spcBef>
                <a:spcPts val="0"/>
              </a:spcBef>
              <a:spcAft>
                <a:spcPts val="0"/>
              </a:spcAft>
              <a:buSzPts val="1400"/>
              <a:buNone/>
            </a:pPr>
            <a:r>
              <a:rPr lang="en-US"/>
              <a:t>More children are screened</a:t>
            </a:r>
            <a:endParaRPr/>
          </a:p>
          <a:p>
            <a:pPr indent="0" lvl="0" marL="0" rtl="0" algn="l">
              <a:lnSpc>
                <a:spcPct val="100000"/>
              </a:lnSpc>
              <a:spcBef>
                <a:spcPts val="0"/>
              </a:spcBef>
              <a:spcAft>
                <a:spcPts val="0"/>
              </a:spcAft>
              <a:buSzPts val="1400"/>
              <a:buNone/>
            </a:pPr>
            <a:r>
              <a:rPr lang="en-US"/>
              <a:t>Increased admissions</a:t>
            </a:r>
            <a:endParaRPr/>
          </a:p>
          <a:p>
            <a:pPr indent="0" lvl="0" marL="0" rtl="0" algn="l">
              <a:lnSpc>
                <a:spcPct val="100000"/>
              </a:lnSpc>
              <a:spcBef>
                <a:spcPts val="0"/>
              </a:spcBef>
              <a:spcAft>
                <a:spcPts val="0"/>
              </a:spcAft>
              <a:buSzPts val="1400"/>
              <a:buNone/>
            </a:pPr>
            <a:r>
              <a:rPr lang="en-US"/>
              <a:t>Acceptance of the nutrition program by the community.</a:t>
            </a:r>
            <a:endParaRPr/>
          </a:p>
          <a:p>
            <a:pPr indent="0" lvl="0" marL="0" rtl="0" algn="l">
              <a:lnSpc>
                <a:spcPct val="100000"/>
              </a:lnSpc>
              <a:spcBef>
                <a:spcPts val="0"/>
              </a:spcBef>
              <a:spcAft>
                <a:spcPts val="0"/>
              </a:spcAft>
              <a:buSzPts val="1400"/>
              <a:buNone/>
            </a:pPr>
            <a:r>
              <a:t/>
            </a:r>
            <a:endParaRPr/>
          </a:p>
        </p:txBody>
      </p:sp>
      <p:sp>
        <p:nvSpPr>
          <p:cNvPr id="212" name="Google Shape;21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dk1"/>
              </a:buClr>
              <a:buSzPts val="1200"/>
              <a:buFont typeface="Arial"/>
              <a:buChar char="•"/>
            </a:pPr>
            <a:r>
              <a:rPr b="1" lang="en-US"/>
              <a:t>Easy to understand</a:t>
            </a:r>
            <a:r>
              <a:rPr lang="en-US"/>
              <a:t>: Measuring MUAC is not  very medical thus requires basic skills that any caretaker has. Any person can be trained and learn how to use it. Studies have shown that MUAC measurement by caregivers is not inferior to MUAC by trained volunteers or health workers.</a:t>
            </a:r>
            <a:endParaRPr/>
          </a:p>
          <a:p>
            <a:pPr indent="-171450" lvl="0" marL="171450" rtl="0" algn="l">
              <a:lnSpc>
                <a:spcPct val="100000"/>
              </a:lnSpc>
              <a:spcBef>
                <a:spcPts val="0"/>
              </a:spcBef>
              <a:spcAft>
                <a:spcPts val="0"/>
              </a:spcAft>
              <a:buClr>
                <a:schemeClr val="dk1"/>
              </a:buClr>
              <a:buSzPts val="1200"/>
              <a:buFont typeface="Arial"/>
              <a:buChar char="•"/>
            </a:pPr>
            <a:r>
              <a:rPr b="1" lang="en-US"/>
              <a:t>Early diagnosis: </a:t>
            </a:r>
            <a:r>
              <a:rPr lang="en-US"/>
              <a:t>Mothers/caregivers have continued access to children and thus can screen them regularly compared to community volunteers and health workers (they do not go to health facilities often and often times at health centres, not all health workers screen the children during routine consultations unless it’s a nutrition unit or GMP activity. They are therefore better placed to screen their children often thus catching the malnutrition before it gets worse.</a:t>
            </a:r>
            <a:endParaRPr/>
          </a:p>
          <a:p>
            <a:pPr indent="-171450" lvl="0" marL="171450" rtl="0" algn="l">
              <a:lnSpc>
                <a:spcPct val="100000"/>
              </a:lnSpc>
              <a:spcBef>
                <a:spcPts val="0"/>
              </a:spcBef>
              <a:spcAft>
                <a:spcPts val="0"/>
              </a:spcAft>
              <a:buClr>
                <a:schemeClr val="dk1"/>
              </a:buClr>
              <a:buSzPts val="1200"/>
              <a:buFont typeface="Arial"/>
              <a:buChar char="•"/>
            </a:pPr>
            <a:r>
              <a:rPr b="1" lang="en-US"/>
              <a:t>Reduced admission rates in the ITP/SC:  </a:t>
            </a:r>
            <a:r>
              <a:rPr lang="en-US"/>
              <a:t>Early detection ensures that children are treated (in OTP and TSFPs) before they deteriorate to the point of requiring in-patient support. </a:t>
            </a:r>
            <a:endParaRPr/>
          </a:p>
          <a:p>
            <a:pPr indent="-171450" lvl="0" marL="171450" rtl="0" algn="l">
              <a:lnSpc>
                <a:spcPct val="100000"/>
              </a:lnSpc>
              <a:spcBef>
                <a:spcPts val="0"/>
              </a:spcBef>
              <a:spcAft>
                <a:spcPts val="0"/>
              </a:spcAft>
              <a:buClr>
                <a:schemeClr val="dk1"/>
              </a:buClr>
              <a:buSzPts val="1200"/>
              <a:buFont typeface="Arial"/>
              <a:buChar char="•"/>
            </a:pPr>
            <a:r>
              <a:rPr b="1" lang="en-US"/>
              <a:t>Reduces the risk of transmissions of COVID-19: </a:t>
            </a:r>
            <a:r>
              <a:rPr lang="en-US"/>
              <a:t>the family MUAC reduces the physical contact between the caregiver/child  and the health workers or volunteers in addition to other people that the caregiver/child pair would come in contact with at a health facility.</a:t>
            </a:r>
            <a:endParaRPr/>
          </a:p>
          <a:p>
            <a:pPr indent="0" lvl="0" marL="0" rtl="0" algn="l">
              <a:lnSpc>
                <a:spcPct val="100000"/>
              </a:lnSpc>
              <a:spcBef>
                <a:spcPts val="0"/>
              </a:spcBef>
              <a:spcAft>
                <a:spcPts val="0"/>
              </a:spcAft>
              <a:buSzPts val="1400"/>
              <a:buNone/>
            </a:pPr>
            <a:r>
              <a:t/>
            </a:r>
            <a:endParaRPr/>
          </a:p>
        </p:txBody>
      </p:sp>
      <p:sp>
        <p:nvSpPr>
          <p:cNvPr id="220" name="Google Shape;22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dk1"/>
              </a:buClr>
              <a:buSzPts val="1200"/>
              <a:buFont typeface="Arial"/>
              <a:buChar char="•"/>
            </a:pPr>
            <a:r>
              <a:rPr b="1" lang="en-US" sz="1200"/>
              <a:t>Increased frequency of screening: </a:t>
            </a:r>
            <a:r>
              <a:rPr lang="en-US" sz="1200"/>
              <a:t>Mothers/caregivers are always with their children and thus can screen the children in their care any time. Although BHS or other volunteers do screening, they are usually not sufficient in numbers  to screen all children in a given community as often as mothers can do it. Other challenges among volunteers that affect their ability to screen children as often as possible  include: accessibility, other responsibilities, limited time, motivation etc.</a:t>
            </a:r>
            <a:endParaRPr/>
          </a:p>
          <a:p>
            <a:pPr indent="-171450" lvl="0" marL="171450" rtl="0" algn="l">
              <a:lnSpc>
                <a:spcPct val="100000"/>
              </a:lnSpc>
              <a:spcBef>
                <a:spcPts val="0"/>
              </a:spcBef>
              <a:spcAft>
                <a:spcPts val="0"/>
              </a:spcAft>
              <a:buClr>
                <a:schemeClr val="dk1"/>
              </a:buClr>
              <a:buSzPts val="1200"/>
              <a:buFont typeface="Arial"/>
              <a:buChar char="•"/>
            </a:pPr>
            <a:r>
              <a:rPr b="1" lang="en-US" sz="1200"/>
              <a:t>Improves and increases coverage:  </a:t>
            </a:r>
            <a:r>
              <a:rPr lang="en-US" sz="1200"/>
              <a:t>With the family MUAC approach, the aim is to train all mothers with in a given catchment area. </a:t>
            </a:r>
            <a:endParaRPr/>
          </a:p>
          <a:p>
            <a:pPr indent="-171450" lvl="0" marL="171450" rtl="0" algn="l">
              <a:lnSpc>
                <a:spcPct val="100000"/>
              </a:lnSpc>
              <a:spcBef>
                <a:spcPts val="0"/>
              </a:spcBef>
              <a:spcAft>
                <a:spcPts val="0"/>
              </a:spcAft>
              <a:buClr>
                <a:schemeClr val="dk1"/>
              </a:buClr>
              <a:buSzPts val="1200"/>
              <a:buFont typeface="Arial"/>
              <a:buChar char="•"/>
            </a:pPr>
            <a:r>
              <a:rPr b="1" lang="en-US" sz="1200"/>
              <a:t>Cheap: </a:t>
            </a:r>
            <a:r>
              <a:rPr lang="en-US" sz="1200"/>
              <a:t>the initial costs for training are high especially when one plans carry out mass trainings. However the cost reduces over time in comparison to using volunteers. Volunteers require continued incentivization </a:t>
            </a:r>
            <a:endParaRPr/>
          </a:p>
          <a:p>
            <a:pPr indent="-171450" lvl="0" marL="171450" rtl="0" algn="l">
              <a:lnSpc>
                <a:spcPct val="100000"/>
              </a:lnSpc>
              <a:spcBef>
                <a:spcPts val="0"/>
              </a:spcBef>
              <a:spcAft>
                <a:spcPts val="0"/>
              </a:spcAft>
              <a:buClr>
                <a:schemeClr val="dk1"/>
              </a:buClr>
              <a:buSzPts val="1200"/>
              <a:buFont typeface="Arial"/>
              <a:buChar char="•"/>
            </a:pPr>
            <a:r>
              <a:rPr b="1" lang="en-US" sz="1200"/>
              <a:t>Improves community understanding and acceptance of malnutrition and the program: </a:t>
            </a:r>
            <a:r>
              <a:rPr lang="en-US" sz="1200"/>
              <a:t>Mothers/caregiver get to fully understand what malnutrition is thus clarifying on local myths, why their children are admitted in different programs or not and being involved leads to buy-in. </a:t>
            </a:r>
            <a:endParaRPr sz="1200"/>
          </a:p>
          <a:p>
            <a:pPr indent="0" lvl="0" marL="0" rtl="0" algn="l">
              <a:lnSpc>
                <a:spcPct val="100000"/>
              </a:lnSpc>
              <a:spcBef>
                <a:spcPts val="0"/>
              </a:spcBef>
              <a:spcAft>
                <a:spcPts val="0"/>
              </a:spcAft>
              <a:buSzPts val="1400"/>
              <a:buNone/>
            </a:pPr>
            <a:r>
              <a:t/>
            </a:r>
            <a:endParaRPr/>
          </a:p>
        </p:txBody>
      </p:sp>
      <p:sp>
        <p:nvSpPr>
          <p:cNvPr id="230" name="Google Shape;23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5" name="Shape 15"/>
        <p:cNvGrpSpPr/>
        <p:nvPr/>
      </p:nvGrpSpPr>
      <p:grpSpPr>
        <a:xfrm>
          <a:off x="0" y="0"/>
          <a:ext cx="0" cy="0"/>
          <a:chOff x="0" y="0"/>
          <a:chExt cx="0" cy="0"/>
        </a:xfrm>
      </p:grpSpPr>
      <p:sp>
        <p:nvSpPr>
          <p:cNvPr id="16" name="Google Shape;16;p2"/>
          <p:cNvSpPr txBox="1"/>
          <p:nvPr/>
        </p:nvSpPr>
        <p:spPr>
          <a:xfrm>
            <a:off x="0" y="2196380"/>
            <a:ext cx="12192000" cy="1972731"/>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17" name="Google Shape;17;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1000"/>
              </a:spcBef>
              <a:spcAft>
                <a:spcPts val="0"/>
              </a:spcAft>
              <a:buClr>
                <a:schemeClr val="dk1"/>
              </a:buClr>
              <a:buSzPts val="2800"/>
              <a:buNone/>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ull picture">
  <p:cSld name="Title Slide with full picture">
    <p:spTree>
      <p:nvGrpSpPr>
        <p:cNvPr id="80" name="Shape 80"/>
        <p:cNvGrpSpPr/>
        <p:nvPr/>
      </p:nvGrpSpPr>
      <p:grpSpPr>
        <a:xfrm>
          <a:off x="0" y="0"/>
          <a:ext cx="0" cy="0"/>
          <a:chOff x="0" y="0"/>
          <a:chExt cx="0" cy="0"/>
        </a:xfrm>
      </p:grpSpPr>
      <p:sp>
        <p:nvSpPr>
          <p:cNvPr id="81" name="Google Shape;81;p11"/>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2" name="Google Shape;82;p11"/>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3" name="Google Shape;83;p11"/>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cxnSp>
        <p:nvCxnSpPr>
          <p:cNvPr id="84" name="Google Shape;84;p11"/>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85" name="Google Shape;85;p11"/>
          <p:cNvSpPr/>
          <p:nvPr>
            <p:ph idx="5" type="pic"/>
          </p:nvPr>
        </p:nvSpPr>
        <p:spPr>
          <a:xfrm>
            <a:off x="-14292" y="0"/>
            <a:ext cx="12228523" cy="5715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6" name="Google Shape;86;p11"/>
          <p:cNvSpPr txBox="1"/>
          <p:nvPr>
            <p:ph idx="1" type="body"/>
          </p:nvPr>
        </p:nvSpPr>
        <p:spPr>
          <a:xfrm>
            <a:off x="2018238" y="3020037"/>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1"/>
          <p:cNvSpPr txBox="1"/>
          <p:nvPr>
            <p:ph idx="6"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
  <p:cSld name="Infographic Slide ">
    <p:spTree>
      <p:nvGrpSpPr>
        <p:cNvPr id="88" name="Shape 88"/>
        <p:cNvGrpSpPr/>
        <p:nvPr/>
      </p:nvGrpSpPr>
      <p:grpSpPr>
        <a:xfrm>
          <a:off x="0" y="0"/>
          <a:ext cx="0" cy="0"/>
          <a:chOff x="0" y="0"/>
          <a:chExt cx="0" cy="0"/>
        </a:xfrm>
      </p:grpSpPr>
      <p:sp>
        <p:nvSpPr>
          <p:cNvPr id="89" name="Google Shape;89;p12"/>
          <p:cNvSpPr/>
          <p:nvPr/>
        </p:nvSpPr>
        <p:spPr>
          <a:xfrm>
            <a:off x="0" y="0"/>
            <a:ext cx="5297279" cy="6858000"/>
          </a:xfrm>
          <a:prstGeom prst="rect">
            <a:avLst/>
          </a:prstGeom>
          <a:solidFill>
            <a:srgbClr val="D9D9D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 name="Google Shape;90;p12"/>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1" name="Google Shape;91;p12"/>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2" name="Google Shape;92;p12"/>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3" name="Google Shape;93;p12"/>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fographic Slide full page">
  <p:cSld name="1_Infographic Slide full page">
    <p:spTree>
      <p:nvGrpSpPr>
        <p:cNvPr id="94" name="Shape 94"/>
        <p:cNvGrpSpPr/>
        <p:nvPr/>
      </p:nvGrpSpPr>
      <p:grpSpPr>
        <a:xfrm>
          <a:off x="0" y="0"/>
          <a:ext cx="0" cy="0"/>
          <a:chOff x="0" y="0"/>
          <a:chExt cx="0" cy="0"/>
        </a:xfrm>
      </p:grpSpPr>
      <p:sp>
        <p:nvSpPr>
          <p:cNvPr id="95" name="Google Shape;95;p13"/>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6" name="Google Shape;96;p13"/>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7" name="Google Shape;97;p13"/>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8" name="Google Shape;98;p13"/>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fographic Slide full page">
  <p:cSld name="Infographic Slide full page">
    <p:spTree>
      <p:nvGrpSpPr>
        <p:cNvPr id="99" name="Shape 99"/>
        <p:cNvGrpSpPr/>
        <p:nvPr/>
      </p:nvGrpSpPr>
      <p:grpSpPr>
        <a:xfrm>
          <a:off x="0" y="0"/>
          <a:ext cx="0" cy="0"/>
          <a:chOff x="0" y="0"/>
          <a:chExt cx="0" cy="0"/>
        </a:xfrm>
      </p:grpSpPr>
      <p:sp>
        <p:nvSpPr>
          <p:cNvPr id="100" name="Google Shape;100;p14"/>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1" name="Google Shape;101;p14"/>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2" name="Google Shape;102;p14"/>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3" name="Google Shape;103;p14"/>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THANK YOU slide">
    <p:spTree>
      <p:nvGrpSpPr>
        <p:cNvPr id="104" name="Shape 104"/>
        <p:cNvGrpSpPr/>
        <p:nvPr/>
      </p:nvGrpSpPr>
      <p:grpSpPr>
        <a:xfrm>
          <a:off x="0" y="0"/>
          <a:ext cx="0" cy="0"/>
          <a:chOff x="0" y="0"/>
          <a:chExt cx="0" cy="0"/>
        </a:xfrm>
      </p:grpSpPr>
      <p:cxnSp>
        <p:nvCxnSpPr>
          <p:cNvPr id="105" name="Google Shape;105;p15"/>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06" name="Google Shape;106;p15"/>
          <p:cNvSpPr/>
          <p:nvPr>
            <p:ph idx="2" type="pic"/>
          </p:nvPr>
        </p:nvSpPr>
        <p:spPr>
          <a:xfrm>
            <a:off x="-14292" y="0"/>
            <a:ext cx="12228523" cy="51943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7" name="Google Shape;107;p15"/>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8" name="Google Shape;108;p15"/>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9" name="Google Shape;109;p15"/>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0" name="Google Shape;110;p15"/>
          <p:cNvSpPr txBox="1"/>
          <p:nvPr>
            <p:ph idx="1" type="body"/>
          </p:nvPr>
        </p:nvSpPr>
        <p:spPr>
          <a:xfrm>
            <a:off x="2090652" y="2699543"/>
            <a:ext cx="8155524"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HANK YOU slide">
  <p:cSld name="1_THANK YOU slide">
    <p:spTree>
      <p:nvGrpSpPr>
        <p:cNvPr id="111" name="Shape 111"/>
        <p:cNvGrpSpPr/>
        <p:nvPr/>
      </p:nvGrpSpPr>
      <p:grpSpPr>
        <a:xfrm>
          <a:off x="0" y="0"/>
          <a:ext cx="0" cy="0"/>
          <a:chOff x="0" y="0"/>
          <a:chExt cx="0" cy="0"/>
        </a:xfrm>
      </p:grpSpPr>
      <p:cxnSp>
        <p:nvCxnSpPr>
          <p:cNvPr id="112" name="Google Shape;112;p16"/>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113" name="Google Shape;113;p16"/>
          <p:cNvSpPr/>
          <p:nvPr>
            <p:ph idx="2" type="pic"/>
          </p:nvPr>
        </p:nvSpPr>
        <p:spPr>
          <a:xfrm>
            <a:off x="-14292" y="0"/>
            <a:ext cx="12228523"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4" name="Google Shape;114;p16"/>
          <p:cNvSpPr txBox="1"/>
          <p:nvPr>
            <p:ph idx="1" type="body"/>
          </p:nvPr>
        </p:nvSpPr>
        <p:spPr>
          <a:xfrm>
            <a:off x="0" y="2799754"/>
            <a:ext cx="4793672" cy="1458913"/>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7200"/>
              <a:buNone/>
              <a:defRPr sz="7200">
                <a:solidFill>
                  <a:schemeClr val="lt1"/>
                </a:solidFill>
              </a:defRPr>
            </a:lvl1pPr>
            <a:lvl2pPr indent="-228600" lvl="1" marL="914400" algn="l">
              <a:lnSpc>
                <a:spcPct val="90000"/>
              </a:lnSpc>
              <a:spcBef>
                <a:spcPts val="500"/>
              </a:spcBef>
              <a:spcAft>
                <a:spcPts val="0"/>
              </a:spcAft>
              <a:buClr>
                <a:schemeClr val="dk1"/>
              </a:buClr>
              <a:buSzPts val="7200"/>
              <a:buNone/>
              <a:defRPr sz="7200"/>
            </a:lvl2pPr>
            <a:lvl3pPr indent="-228600" lvl="2" marL="1371600" algn="l">
              <a:lnSpc>
                <a:spcPct val="90000"/>
              </a:lnSpc>
              <a:spcBef>
                <a:spcPts val="500"/>
              </a:spcBef>
              <a:spcAft>
                <a:spcPts val="0"/>
              </a:spcAft>
              <a:buClr>
                <a:schemeClr val="dk1"/>
              </a:buClr>
              <a:buSzPts val="7200"/>
              <a:buNone/>
              <a:defRPr sz="7200"/>
            </a:lvl3pPr>
            <a:lvl4pPr indent="-228600" lvl="3" marL="1828800" algn="l">
              <a:lnSpc>
                <a:spcPct val="90000"/>
              </a:lnSpc>
              <a:spcBef>
                <a:spcPts val="500"/>
              </a:spcBef>
              <a:spcAft>
                <a:spcPts val="0"/>
              </a:spcAft>
              <a:buClr>
                <a:schemeClr val="dk1"/>
              </a:buClr>
              <a:buSzPts val="7200"/>
              <a:buNone/>
              <a:defRPr sz="7200"/>
            </a:lvl4pPr>
            <a:lvl5pPr indent="-228600" lvl="4" marL="2286000" algn="l">
              <a:lnSpc>
                <a:spcPct val="90000"/>
              </a:lnSpc>
              <a:spcBef>
                <a:spcPts val="500"/>
              </a:spcBef>
              <a:spcAft>
                <a:spcPts val="0"/>
              </a:spcAft>
              <a:buClr>
                <a:schemeClr val="dk1"/>
              </a:buClr>
              <a:buSzPts val="7200"/>
              <a:buNone/>
              <a:defRPr sz="7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15" name="Google Shape;115;p16"/>
          <p:cNvPicPr preferRelativeResize="0"/>
          <p:nvPr/>
        </p:nvPicPr>
        <p:blipFill rotWithShape="1">
          <a:blip r:embed="rId2">
            <a:alphaModFix/>
          </a:blip>
          <a:srcRect b="0" l="0" r="0" t="0"/>
          <a:stretch/>
        </p:blipFill>
        <p:spPr>
          <a:xfrm>
            <a:off x="11119427" y="5751367"/>
            <a:ext cx="952500" cy="9525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116" name="Shape 116"/>
        <p:cNvGrpSpPr/>
        <p:nvPr/>
      </p:nvGrpSpPr>
      <p:grpSpPr>
        <a:xfrm>
          <a:off x="0" y="0"/>
          <a:ext cx="0" cy="0"/>
          <a:chOff x="0" y="0"/>
          <a:chExt cx="0" cy="0"/>
        </a:xfrm>
      </p:grpSpPr>
      <p:sp>
        <p:nvSpPr>
          <p:cNvPr id="117" name="Google Shape;117;p17"/>
          <p:cNvSpPr/>
          <p:nvPr>
            <p:ph idx="2"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8" name="Google Shape;118;p17"/>
          <p:cNvSpPr/>
          <p:nvPr>
            <p:ph idx="3"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9" name="Google Shape;119;p17"/>
          <p:cNvSpPr/>
          <p:nvPr>
            <p:ph idx="4"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0" name="Google Shape;120;p17"/>
          <p:cNvSpPr txBox="1"/>
          <p:nvPr>
            <p:ph idx="1" type="body"/>
          </p:nvPr>
        </p:nvSpPr>
        <p:spPr>
          <a:xfrm>
            <a:off x="535832" y="6094731"/>
            <a:ext cx="5432733" cy="550501"/>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595959"/>
              </a:buClr>
              <a:buSzPts val="3500"/>
              <a:buNone/>
              <a:defRPr b="1" sz="3500">
                <a:solidFill>
                  <a:srgbClr val="595959"/>
                </a:solidFill>
              </a:defRPr>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17"/>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122" name="Google Shape;122;p17"/>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23" name="Google Shape;123;p1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24" name="Shape 124"/>
        <p:cNvGrpSpPr/>
        <p:nvPr/>
      </p:nvGrpSpPr>
      <p:grpSpPr>
        <a:xfrm>
          <a:off x="0" y="0"/>
          <a:ext cx="0" cy="0"/>
          <a:chOff x="0" y="0"/>
          <a:chExt cx="0" cy="0"/>
        </a:xfrm>
      </p:grpSpPr>
      <p:sp>
        <p:nvSpPr>
          <p:cNvPr id="125" name="Google Shape;125;p18"/>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126" name="Google Shape;126;p18"/>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27" name="Google Shape;127;p1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28" name="Shape 128"/>
        <p:cNvGrpSpPr/>
        <p:nvPr/>
      </p:nvGrpSpPr>
      <p:grpSpPr>
        <a:xfrm>
          <a:off x="0" y="0"/>
          <a:ext cx="0" cy="0"/>
          <a:chOff x="0" y="0"/>
          <a:chExt cx="0" cy="0"/>
        </a:xfrm>
      </p:grpSpPr>
      <p:sp>
        <p:nvSpPr>
          <p:cNvPr id="129" name="Google Shape;129;p19"/>
          <p:cNvSpPr txBox="1"/>
          <p:nvPr>
            <p:ph type="title"/>
          </p:nvPr>
        </p:nvSpPr>
        <p:spPr>
          <a:xfrm>
            <a:off x="839788" y="928249"/>
            <a:ext cx="3932237" cy="156488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19"/>
          <p:cNvSpPr/>
          <p:nvPr>
            <p:ph idx="2" type="pic"/>
          </p:nvPr>
        </p:nvSpPr>
        <p:spPr>
          <a:xfrm>
            <a:off x="5183188" y="1458474"/>
            <a:ext cx="6172200" cy="476607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31" name="Google Shape;131;p19"/>
          <p:cNvSpPr txBox="1"/>
          <p:nvPr>
            <p:ph idx="1" type="body"/>
          </p:nvPr>
        </p:nvSpPr>
        <p:spPr>
          <a:xfrm>
            <a:off x="839788" y="2528449"/>
            <a:ext cx="3932237" cy="372747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2" name="Google Shape;13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 name="Google Shape;13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35" name="Google Shape;135;p19"/>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136" name="Google Shape;136;p19"/>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7" name="Shape 137"/>
        <p:cNvGrpSpPr/>
        <p:nvPr/>
      </p:nvGrpSpPr>
      <p:grpSpPr>
        <a:xfrm>
          <a:off x="0" y="0"/>
          <a:ext cx="0" cy="0"/>
          <a:chOff x="0" y="0"/>
          <a:chExt cx="0" cy="0"/>
        </a:xfrm>
      </p:grpSpPr>
      <p:sp>
        <p:nvSpPr>
          <p:cNvPr id="138" name="Google Shape;138;p2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2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0" name="Google Shape;140;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1" name="Google Shape;141;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0" name="Shape 20"/>
        <p:cNvGrpSpPr/>
        <p:nvPr/>
      </p:nvGrpSpPr>
      <p:grpSpPr>
        <a:xfrm>
          <a:off x="0" y="0"/>
          <a:ext cx="0" cy="0"/>
          <a:chOff x="0" y="0"/>
          <a:chExt cx="0" cy="0"/>
        </a:xfrm>
      </p:grpSpPr>
      <p:sp>
        <p:nvSpPr>
          <p:cNvPr id="21" name="Google Shape;21;p3"/>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6" name="Google Shape;26;p3"/>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7" name="Google Shape;27;p3"/>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3" name="Shape 143"/>
        <p:cNvGrpSpPr/>
        <p:nvPr/>
      </p:nvGrpSpPr>
      <p:grpSpPr>
        <a:xfrm>
          <a:off x="0" y="0"/>
          <a:ext cx="0" cy="0"/>
          <a:chOff x="0" y="0"/>
          <a:chExt cx="0" cy="0"/>
        </a:xfrm>
      </p:grpSpPr>
      <p:sp>
        <p:nvSpPr>
          <p:cNvPr id="144" name="Google Shape;14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5" name="Google Shape;14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47" name="Shape 147"/>
        <p:cNvGrpSpPr/>
        <p:nvPr/>
      </p:nvGrpSpPr>
      <p:grpSpPr>
        <a:xfrm>
          <a:off x="0" y="0"/>
          <a:ext cx="0" cy="0"/>
          <a:chOff x="0" y="0"/>
          <a:chExt cx="0" cy="0"/>
        </a:xfrm>
      </p:grpSpPr>
      <p:sp>
        <p:nvSpPr>
          <p:cNvPr id="148" name="Google Shape;148;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50" name="Google Shape;150;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1" name="Google Shape;15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 name="Google Shape;15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 name="Google Shape;15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4" name="Shape 154"/>
        <p:cNvGrpSpPr/>
        <p:nvPr/>
      </p:nvGrpSpPr>
      <p:grpSpPr>
        <a:xfrm>
          <a:off x="0" y="0"/>
          <a:ext cx="0" cy="0"/>
          <a:chOff x="0" y="0"/>
          <a:chExt cx="0" cy="0"/>
        </a:xfrm>
      </p:grpSpPr>
      <p:sp>
        <p:nvSpPr>
          <p:cNvPr id="155" name="Google Shape;155;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 name="Google Shape;156;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8" name="Google Shape;15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0" name="Shape 160"/>
        <p:cNvGrpSpPr/>
        <p:nvPr/>
      </p:nvGrpSpPr>
      <p:grpSpPr>
        <a:xfrm>
          <a:off x="0" y="0"/>
          <a:ext cx="0" cy="0"/>
          <a:chOff x="0" y="0"/>
          <a:chExt cx="0" cy="0"/>
        </a:xfrm>
      </p:grpSpPr>
      <p:sp>
        <p:nvSpPr>
          <p:cNvPr id="161" name="Google Shape;161;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2" name="Google Shape;162;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 name="Google Shape;164;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8" name="Shape 28"/>
        <p:cNvGrpSpPr/>
        <p:nvPr/>
      </p:nvGrpSpPr>
      <p:grpSpPr>
        <a:xfrm>
          <a:off x="0" y="0"/>
          <a:ext cx="0" cy="0"/>
          <a:chOff x="0" y="0"/>
          <a:chExt cx="0" cy="0"/>
        </a:xfrm>
      </p:grpSpPr>
      <p:sp>
        <p:nvSpPr>
          <p:cNvPr id="29" name="Google Shape;29;p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0" name="Google Shape;30;p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 name="Google Shape;32;p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4"/>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37" name="Google Shape;37;p4"/>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8" name="Google Shape;38;p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9" name="Shape 39"/>
        <p:cNvGrpSpPr/>
        <p:nvPr/>
      </p:nvGrpSpPr>
      <p:grpSpPr>
        <a:xfrm>
          <a:off x="0" y="0"/>
          <a:ext cx="0" cy="0"/>
          <a:chOff x="0" y="0"/>
          <a:chExt cx="0" cy="0"/>
        </a:xfrm>
      </p:grpSpPr>
      <p:sp>
        <p:nvSpPr>
          <p:cNvPr id="40" name="Google Shape;40;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5"/>
          <p:cNvSpPr txBox="1"/>
          <p:nvPr/>
        </p:nvSpPr>
        <p:spPr>
          <a:xfrm>
            <a:off x="0" y="-95003"/>
            <a:ext cx="12192000" cy="836364"/>
          </a:xfrm>
          <a:prstGeom prst="rect">
            <a:avLst/>
          </a:prstGeom>
          <a:gradFill>
            <a:gsLst>
              <a:gs pos="0">
                <a:srgbClr val="009740"/>
              </a:gs>
              <a:gs pos="85000">
                <a:srgbClr val="78BF3F"/>
              </a:gs>
              <a:gs pos="100000">
                <a:srgbClr val="8DC63F"/>
              </a:gs>
            </a:gsLst>
            <a:lin ang="0" scaled="0"/>
          </a:gradFill>
          <a:ln>
            <a:noFill/>
          </a:ln>
        </p:spPr>
        <p:txBody>
          <a:bodyPr anchorCtr="0" anchor="ctr" bIns="45700" lIns="91425" spcFirstLastPara="1" rIns="91425" wrap="square" tIns="45700">
            <a:noAutofit/>
          </a:bodyPr>
          <a:lstStyle/>
          <a:p>
            <a:pPr indent="0" lvl="0" marL="338138"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46" name="Google Shape;46;p5"/>
          <p:cNvSpPr txBox="1"/>
          <p:nvPr/>
        </p:nvSpPr>
        <p:spPr>
          <a:xfrm>
            <a:off x="0" y="796964"/>
            <a:ext cx="12192000" cy="76200"/>
          </a:xfrm>
          <a:prstGeom prst="rect">
            <a:avLst/>
          </a:prstGeom>
          <a:solidFill>
            <a:srgbClr val="8DC63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47" name="Google Shape;47;p5"/>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8" name="Shape 48"/>
        <p:cNvGrpSpPr/>
        <p:nvPr/>
      </p:nvGrpSpPr>
      <p:grpSpPr>
        <a:xfrm>
          <a:off x="0" y="0"/>
          <a:ext cx="0" cy="0"/>
          <a:chOff x="0" y="0"/>
          <a:chExt cx="0" cy="0"/>
        </a:xfrm>
      </p:grpSpPr>
      <p:sp>
        <p:nvSpPr>
          <p:cNvPr id="49" name="Google Shape;49;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51" name="Google Shape;51;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solidFill>
          <a:srgbClr val="808285"/>
        </a:solidFill>
      </p:bgPr>
    </p:bg>
    <p:spTree>
      <p:nvGrpSpPr>
        <p:cNvPr id="54" name="Shape 54"/>
        <p:cNvGrpSpPr/>
        <p:nvPr/>
      </p:nvGrpSpPr>
      <p:grpSpPr>
        <a:xfrm>
          <a:off x="0" y="0"/>
          <a:ext cx="0" cy="0"/>
          <a:chOff x="0" y="0"/>
          <a:chExt cx="0" cy="0"/>
        </a:xfrm>
      </p:grpSpPr>
      <p:sp>
        <p:nvSpPr>
          <p:cNvPr id="55" name="Google Shape;55;p7"/>
          <p:cNvSpPr txBox="1"/>
          <p:nvPr>
            <p:ph idx="1" type="body"/>
          </p:nvPr>
        </p:nvSpPr>
        <p:spPr>
          <a:xfrm>
            <a:off x="484718" y="2228653"/>
            <a:ext cx="7850222" cy="1818967"/>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5800"/>
              <a:buNone/>
              <a:defRPr sz="58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6" name="Google Shape;56;p7"/>
          <p:cNvCxnSpPr/>
          <p:nvPr/>
        </p:nvCxnSpPr>
        <p:spPr>
          <a:xfrm>
            <a:off x="634175" y="4059641"/>
            <a:ext cx="4086498" cy="0"/>
          </a:xfrm>
          <a:prstGeom prst="straightConnector1">
            <a:avLst/>
          </a:prstGeom>
          <a:noFill/>
          <a:ln cap="flat" cmpd="sng" w="9525">
            <a:solidFill>
              <a:schemeClr val="dk1"/>
            </a:solidFill>
            <a:prstDash val="solid"/>
            <a:miter lim="800000"/>
            <a:headEnd len="sm" w="sm" type="none"/>
            <a:tailEnd len="sm" w="sm" type="none"/>
          </a:ln>
        </p:spPr>
      </p:cxnSp>
      <p:sp>
        <p:nvSpPr>
          <p:cNvPr id="57" name="Google Shape;57;p7"/>
          <p:cNvSpPr txBox="1"/>
          <p:nvPr>
            <p:ph idx="2" type="body"/>
          </p:nvPr>
        </p:nvSpPr>
        <p:spPr>
          <a:xfrm>
            <a:off x="634175" y="4275499"/>
            <a:ext cx="4086498" cy="1065213"/>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with partners logo">
  <p:cSld name="Cover slide with partners logo">
    <p:bg>
      <p:bgPr>
        <a:solidFill>
          <a:schemeClr val="dk2"/>
        </a:solidFill>
      </p:bgPr>
    </p:bg>
    <p:spTree>
      <p:nvGrpSpPr>
        <p:cNvPr id="58" name="Shape 58"/>
        <p:cNvGrpSpPr/>
        <p:nvPr/>
      </p:nvGrpSpPr>
      <p:grpSpPr>
        <a:xfrm>
          <a:off x="0" y="0"/>
          <a:ext cx="0" cy="0"/>
          <a:chOff x="0" y="0"/>
          <a:chExt cx="0" cy="0"/>
        </a:xfrm>
      </p:grpSpPr>
      <p:sp>
        <p:nvSpPr>
          <p:cNvPr id="59" name="Google Shape;59;p8"/>
          <p:cNvSpPr txBox="1"/>
          <p:nvPr>
            <p:ph idx="1" type="body"/>
          </p:nvPr>
        </p:nvSpPr>
        <p:spPr>
          <a:xfrm>
            <a:off x="542084" y="2228652"/>
            <a:ext cx="10954611" cy="1007805"/>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rgbClr val="FFFFFF"/>
              </a:buClr>
              <a:buSzPts val="6000"/>
              <a:buNone/>
              <a:defRPr sz="6000">
                <a:solidFill>
                  <a:srgbClr val="FFFFFF"/>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0" name="Google Shape;60;p8"/>
          <p:cNvCxnSpPr/>
          <p:nvPr/>
        </p:nvCxnSpPr>
        <p:spPr>
          <a:xfrm>
            <a:off x="691541" y="3354995"/>
            <a:ext cx="3750482" cy="0"/>
          </a:xfrm>
          <a:prstGeom prst="straightConnector1">
            <a:avLst/>
          </a:prstGeom>
          <a:noFill/>
          <a:ln cap="flat" cmpd="sng" w="9525">
            <a:solidFill>
              <a:schemeClr val="dk1"/>
            </a:solidFill>
            <a:prstDash val="solid"/>
            <a:miter lim="800000"/>
            <a:headEnd len="sm" w="sm" type="none"/>
            <a:tailEnd len="sm" w="sm" type="none"/>
          </a:ln>
        </p:spPr>
      </p:cxnSp>
      <p:sp>
        <p:nvSpPr>
          <p:cNvPr id="61" name="Google Shape;61;p8"/>
          <p:cNvSpPr txBox="1"/>
          <p:nvPr>
            <p:ph idx="2" type="body"/>
          </p:nvPr>
        </p:nvSpPr>
        <p:spPr>
          <a:xfrm>
            <a:off x="691541" y="3570853"/>
            <a:ext cx="3750482" cy="861858"/>
          </a:xfrm>
          <a:prstGeom prst="rect">
            <a:avLst/>
          </a:prstGeom>
          <a:noFill/>
          <a:ln>
            <a:noFill/>
          </a:ln>
        </p:spPr>
        <p:txBody>
          <a:bodyPr anchorCtr="0" anchor="t" bIns="45700" lIns="91425" spcFirstLastPara="1" rIns="91425" wrap="square" tIns="45700">
            <a:noAutofit/>
          </a:bodyPr>
          <a:lstStyle>
            <a:lvl1pPr indent="-228600" lvl="0" marL="457200" algn="ctr">
              <a:lnSpc>
                <a:spcPct val="70000"/>
              </a:lnSpc>
              <a:spcBef>
                <a:spcPts val="1000"/>
              </a:spcBef>
              <a:spcAft>
                <a:spcPts val="0"/>
              </a:spcAft>
              <a:buClr>
                <a:schemeClr val="dk1"/>
              </a:buClr>
              <a:buSzPts val="2800"/>
              <a:buNone/>
              <a:defRPr sz="2800"/>
            </a:lvl1pPr>
            <a:lvl2pPr indent="-228600" lvl="1" marL="914400" algn="ctr">
              <a:lnSpc>
                <a:spcPct val="90000"/>
              </a:lnSpc>
              <a:spcBef>
                <a:spcPts val="500"/>
              </a:spcBef>
              <a:spcAft>
                <a:spcPts val="0"/>
              </a:spcAft>
              <a:buClr>
                <a:schemeClr val="dk1"/>
              </a:buClr>
              <a:buSzPts val="2800"/>
              <a:buNone/>
              <a:defRPr sz="2800"/>
            </a:lvl2pPr>
            <a:lvl3pPr indent="-228600" lvl="2" marL="1371600" algn="ctr">
              <a:lnSpc>
                <a:spcPct val="90000"/>
              </a:lnSpc>
              <a:spcBef>
                <a:spcPts val="500"/>
              </a:spcBef>
              <a:spcAft>
                <a:spcPts val="0"/>
              </a:spcAft>
              <a:buClr>
                <a:schemeClr val="dk1"/>
              </a:buClr>
              <a:buSzPts val="2800"/>
              <a:buNone/>
              <a:defRPr sz="2800"/>
            </a:lvl3pPr>
            <a:lvl4pPr indent="-228600" lvl="3" marL="1828800" algn="ctr">
              <a:lnSpc>
                <a:spcPct val="90000"/>
              </a:lnSpc>
              <a:spcBef>
                <a:spcPts val="500"/>
              </a:spcBef>
              <a:spcAft>
                <a:spcPts val="0"/>
              </a:spcAft>
              <a:buClr>
                <a:schemeClr val="dk1"/>
              </a:buClr>
              <a:buSzPts val="2800"/>
              <a:buNone/>
              <a:defRPr sz="2800"/>
            </a:lvl4pPr>
            <a:lvl5pPr indent="-228600" lvl="4" marL="2286000" algn="ctr">
              <a:lnSpc>
                <a:spcPct val="90000"/>
              </a:lnSpc>
              <a:spcBef>
                <a:spcPts val="500"/>
              </a:spcBef>
              <a:spcAft>
                <a:spcPts val="0"/>
              </a:spcAft>
              <a:buClr>
                <a:schemeClr val="dk1"/>
              </a:buClr>
              <a:buSzPts val="2800"/>
              <a:buNone/>
              <a:defRPr sz="2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8"/>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8"/>
          <p:cNvSpPr/>
          <p:nvPr>
            <p:ph idx="3"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4" name="Google Shape;64;p8"/>
          <p:cNvSpPr/>
          <p:nvPr>
            <p:ph idx="4"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p8"/>
          <p:cNvSpPr/>
          <p:nvPr>
            <p:ph idx="5"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LCOME Slide with logos at the bottom">
  <p:cSld name="WELCOME Slide with logos at the bottom">
    <p:spTree>
      <p:nvGrpSpPr>
        <p:cNvPr id="66" name="Shape 66"/>
        <p:cNvGrpSpPr/>
        <p:nvPr/>
      </p:nvGrpSpPr>
      <p:grpSpPr>
        <a:xfrm>
          <a:off x="0" y="0"/>
          <a:ext cx="0" cy="0"/>
          <a:chOff x="0" y="0"/>
          <a:chExt cx="0" cy="0"/>
        </a:xfrm>
      </p:grpSpPr>
      <p:sp>
        <p:nvSpPr>
          <p:cNvPr id="67" name="Google Shape;67;p9"/>
          <p:cNvSpPr txBox="1"/>
          <p:nvPr>
            <p:ph idx="1" type="body"/>
          </p:nvPr>
        </p:nvSpPr>
        <p:spPr>
          <a:xfrm>
            <a:off x="682091" y="1049338"/>
            <a:ext cx="5891159" cy="4144963"/>
          </a:xfrm>
          <a:prstGeom prst="rect">
            <a:avLst/>
          </a:prstGeom>
          <a:noFill/>
          <a:ln>
            <a:noFill/>
          </a:ln>
        </p:spPr>
        <p:txBody>
          <a:bodyPr anchorCtr="0" anchor="t" bIns="45700" lIns="91425" spcFirstLastPara="1" rIns="91425" wrap="square" tIns="45700">
            <a:noAutofit/>
          </a:bodyPr>
          <a:lstStyle>
            <a:lvl1pPr indent="-228600" lvl="0" marL="457200" algn="l">
              <a:lnSpc>
                <a:spcPct val="70000"/>
              </a:lnSpc>
              <a:spcBef>
                <a:spcPts val="1000"/>
              </a:spcBef>
              <a:spcAft>
                <a:spcPts val="0"/>
              </a:spcAft>
              <a:buClr>
                <a:schemeClr val="accent1"/>
              </a:buClr>
              <a:buSzPts val="5400"/>
              <a:buNone/>
              <a:defRPr sz="5400">
                <a:solidFill>
                  <a:schemeClr val="accent1"/>
                </a:solidFill>
              </a:defRPr>
            </a:lvl1pPr>
            <a:lvl2pPr indent="-228600" lvl="1" marL="914400" algn="l">
              <a:lnSpc>
                <a:spcPct val="80000"/>
              </a:lnSpc>
              <a:spcBef>
                <a:spcPts val="500"/>
              </a:spcBef>
              <a:spcAft>
                <a:spcPts val="0"/>
              </a:spcAft>
              <a:buClr>
                <a:srgbClr val="118987"/>
              </a:buClr>
              <a:buSzPts val="5400"/>
              <a:buNone/>
              <a:defRPr sz="5400">
                <a:solidFill>
                  <a:srgbClr val="118987"/>
                </a:solidFill>
              </a:defRPr>
            </a:lvl2pPr>
            <a:lvl3pPr indent="-228600" lvl="2" marL="1371600" algn="l">
              <a:lnSpc>
                <a:spcPct val="80000"/>
              </a:lnSpc>
              <a:spcBef>
                <a:spcPts val="500"/>
              </a:spcBef>
              <a:spcAft>
                <a:spcPts val="0"/>
              </a:spcAft>
              <a:buClr>
                <a:srgbClr val="118987"/>
              </a:buClr>
              <a:buSzPts val="5400"/>
              <a:buNone/>
              <a:defRPr sz="5400">
                <a:solidFill>
                  <a:srgbClr val="118987"/>
                </a:solidFill>
              </a:defRPr>
            </a:lvl3pPr>
            <a:lvl4pPr indent="-228600" lvl="3" marL="1828800" algn="l">
              <a:lnSpc>
                <a:spcPct val="80000"/>
              </a:lnSpc>
              <a:spcBef>
                <a:spcPts val="500"/>
              </a:spcBef>
              <a:spcAft>
                <a:spcPts val="0"/>
              </a:spcAft>
              <a:buClr>
                <a:srgbClr val="118987"/>
              </a:buClr>
              <a:buSzPts val="5400"/>
              <a:buNone/>
              <a:defRPr sz="5400">
                <a:solidFill>
                  <a:srgbClr val="118987"/>
                </a:solidFill>
              </a:defRPr>
            </a:lvl4pPr>
            <a:lvl5pPr indent="-228600" lvl="4" marL="2286000" algn="l">
              <a:lnSpc>
                <a:spcPct val="80000"/>
              </a:lnSpc>
              <a:spcBef>
                <a:spcPts val="500"/>
              </a:spcBef>
              <a:spcAft>
                <a:spcPts val="0"/>
              </a:spcAft>
              <a:buClr>
                <a:srgbClr val="118987"/>
              </a:buClr>
              <a:buSzPts val="5400"/>
              <a:buNone/>
              <a:defRPr sz="5400">
                <a:solidFill>
                  <a:srgbClr val="118987"/>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9"/>
          <p:cNvSpPr/>
          <p:nvPr/>
        </p:nvSpPr>
        <p:spPr>
          <a:xfrm>
            <a:off x="-3176" y="5194300"/>
            <a:ext cx="12195176" cy="166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 name="Google Shape;69;p9"/>
          <p:cNvSpPr/>
          <p:nvPr>
            <p:ph idx="2" type="pic"/>
          </p:nvPr>
        </p:nvSpPr>
        <p:spPr>
          <a:xfrm>
            <a:off x="6669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0" name="Google Shape;70;p9"/>
          <p:cNvSpPr/>
          <p:nvPr>
            <p:ph idx="3" type="pic"/>
          </p:nvPr>
        </p:nvSpPr>
        <p:spPr>
          <a:xfrm>
            <a:off x="881835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1" name="Google Shape;71;p9"/>
          <p:cNvSpPr/>
          <p:nvPr>
            <p:ph idx="4" type="pic"/>
          </p:nvPr>
        </p:nvSpPr>
        <p:spPr>
          <a:xfrm>
            <a:off x="4753806" y="5555278"/>
            <a:ext cx="2719452" cy="95885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2800"/>
              <a:buFont typeface="Arial"/>
              <a:buNone/>
              <a:defRPr b="0" i="0" sz="28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logos">
  <p:cSld name="Title Slide with logos">
    <p:spTree>
      <p:nvGrpSpPr>
        <p:cNvPr id="72" name="Shape 72"/>
        <p:cNvGrpSpPr/>
        <p:nvPr/>
      </p:nvGrpSpPr>
      <p:grpSpPr>
        <a:xfrm>
          <a:off x="0" y="0"/>
          <a:ext cx="0" cy="0"/>
          <a:chOff x="0" y="0"/>
          <a:chExt cx="0" cy="0"/>
        </a:xfrm>
      </p:grpSpPr>
      <p:sp>
        <p:nvSpPr>
          <p:cNvPr id="73" name="Google Shape;73;p10"/>
          <p:cNvSpPr/>
          <p:nvPr>
            <p:ph idx="2" type="pic"/>
          </p:nvPr>
        </p:nvSpPr>
        <p:spPr>
          <a:xfrm>
            <a:off x="1" y="0"/>
            <a:ext cx="5289340" cy="6858000"/>
          </a:xfrm>
          <a:prstGeom prst="rect">
            <a:avLst/>
          </a:prstGeom>
          <a:solidFill>
            <a:srgbClr val="D8D8D8"/>
          </a:solid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4" name="Google Shape;74;p10"/>
          <p:cNvSpPr txBox="1"/>
          <p:nvPr>
            <p:ph idx="1" type="body"/>
          </p:nvPr>
        </p:nvSpPr>
        <p:spPr>
          <a:xfrm>
            <a:off x="5648238" y="3150243"/>
            <a:ext cx="5276636"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rgbClr val="595959"/>
              </a:buClr>
              <a:buSzPts val="5000"/>
              <a:buNone/>
              <a:defRPr sz="5000">
                <a:solidFill>
                  <a:srgbClr val="595959"/>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5" name="Google Shape;75;p10"/>
          <p:cNvCxnSpPr/>
          <p:nvPr/>
        </p:nvCxnSpPr>
        <p:spPr>
          <a:xfrm>
            <a:off x="5965225" y="4265162"/>
            <a:ext cx="2578772" cy="0"/>
          </a:xfrm>
          <a:prstGeom prst="straightConnector1">
            <a:avLst/>
          </a:prstGeom>
          <a:noFill/>
          <a:ln cap="flat" cmpd="sng" w="9525">
            <a:solidFill>
              <a:srgbClr val="009999"/>
            </a:solidFill>
            <a:prstDash val="solid"/>
            <a:miter lim="800000"/>
            <a:headEnd len="sm" w="sm" type="none"/>
            <a:tailEnd len="sm" w="sm" type="none"/>
          </a:ln>
        </p:spPr>
      </p:cxnSp>
      <p:sp>
        <p:nvSpPr>
          <p:cNvPr id="76" name="Google Shape;76;p10"/>
          <p:cNvSpPr txBox="1"/>
          <p:nvPr>
            <p:ph idx="3" type="body"/>
          </p:nvPr>
        </p:nvSpPr>
        <p:spPr>
          <a:xfrm>
            <a:off x="5648237" y="2408935"/>
            <a:ext cx="6543764" cy="754113"/>
          </a:xfrm>
          <a:prstGeom prst="rect">
            <a:avLst/>
          </a:prstGeom>
          <a:noFill/>
          <a:ln>
            <a:noFill/>
          </a:ln>
        </p:spPr>
        <p:txBody>
          <a:bodyPr anchorCtr="0" anchor="t" bIns="45700" lIns="91425" spcFirstLastPara="1" rIns="91425" wrap="square" tIns="45700">
            <a:noAutofit/>
          </a:bodyPr>
          <a:lstStyle>
            <a:lvl1pPr indent="-228600" lvl="0" marL="457200" algn="l">
              <a:lnSpc>
                <a:spcPct val="80000"/>
              </a:lnSpc>
              <a:spcBef>
                <a:spcPts val="1000"/>
              </a:spcBef>
              <a:spcAft>
                <a:spcPts val="0"/>
              </a:spcAft>
              <a:buClr>
                <a:schemeClr val="accent1"/>
              </a:buClr>
              <a:buSzPts val="5000"/>
              <a:buNone/>
              <a:defRPr b="1" sz="5000">
                <a:solidFill>
                  <a:schemeClr val="accen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0"/>
          <p:cNvSpPr/>
          <p:nvPr>
            <p:ph idx="4" type="pic"/>
          </p:nvPr>
        </p:nvSpPr>
        <p:spPr>
          <a:xfrm>
            <a:off x="1004781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8" name="Google Shape;78;p10"/>
          <p:cNvSpPr/>
          <p:nvPr>
            <p:ph idx="5" type="pic"/>
          </p:nvPr>
        </p:nvSpPr>
        <p:spPr>
          <a:xfrm>
            <a:off x="8013141"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9" name="Google Shape;79;p10"/>
          <p:cNvSpPr/>
          <p:nvPr>
            <p:ph idx="6" type="pic"/>
          </p:nvPr>
        </p:nvSpPr>
        <p:spPr>
          <a:xfrm>
            <a:off x="5968566" y="5956717"/>
            <a:ext cx="1506245" cy="688515"/>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rgbClr val="D8D8D8"/>
              </a:buClr>
              <a:buSzPts val="3000"/>
              <a:buFont typeface="Arial"/>
              <a:buNone/>
              <a:defRPr b="0" i="0" sz="3000" u="none" cap="none" strike="noStrike">
                <a:solidFill>
                  <a:srgbClr val="D8D8D8"/>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png"/><Relationship Id="rId4" Type="http://schemas.openxmlformats.org/officeDocument/2006/relationships/image" Target="../media/image15.jpg"/><Relationship Id="rId5" Type="http://schemas.openxmlformats.org/officeDocument/2006/relationships/image" Target="../media/image10.png"/><Relationship Id="rId6"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6.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0.png"/><Relationship Id="rId4" Type="http://schemas.openxmlformats.org/officeDocument/2006/relationships/image" Target="../media/image25.png"/><Relationship Id="rId5"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5"/>
          <p:cNvSpPr txBox="1"/>
          <p:nvPr/>
        </p:nvSpPr>
        <p:spPr>
          <a:xfrm>
            <a:off x="2397337" y="4648200"/>
            <a:ext cx="7766936" cy="1070868"/>
          </a:xfrm>
          <a:prstGeom prst="rect">
            <a:avLst/>
          </a:prstGeom>
          <a:noFill/>
          <a:ln>
            <a:noFill/>
          </a:ln>
        </p:spPr>
        <p:txBody>
          <a:bodyPr anchorCtr="0" anchor="t" bIns="45700" lIns="91425" spcFirstLastPara="1" rIns="91425" wrap="square" tIns="45700">
            <a:noAutofit/>
          </a:bodyPr>
          <a:lstStyle/>
          <a:p>
            <a:pPr indent="0" lvl="0" marL="0" marR="0" rtl="0" algn="ctr">
              <a:lnSpc>
                <a:spcPct val="70000"/>
              </a:lnSpc>
              <a:spcBef>
                <a:spcPts val="0"/>
              </a:spcBef>
              <a:spcAft>
                <a:spcPts val="0"/>
              </a:spcAft>
              <a:buClr>
                <a:schemeClr val="dk1"/>
              </a:buClr>
              <a:buSzPts val="2590"/>
              <a:buFont typeface="Arial"/>
              <a:buNone/>
            </a:pPr>
            <a:r>
              <a:rPr b="0" i="0" lang="en-US" sz="2400" u="none" cap="none" strike="noStrike">
                <a:solidFill>
                  <a:schemeClr val="dk1"/>
                </a:solidFill>
                <a:latin typeface="Arial"/>
                <a:ea typeface="Arial"/>
                <a:cs typeface="Arial"/>
                <a:sym typeface="Arial"/>
              </a:rPr>
              <a:t>IMAM Programming Adaptations and COVID-19 in Myanmar</a:t>
            </a:r>
            <a:endParaRPr b="0" i="0" sz="2400" u="none" cap="none" strike="noStrike">
              <a:solidFill>
                <a:srgbClr val="000000"/>
              </a:solidFill>
              <a:latin typeface="Arial"/>
              <a:ea typeface="Arial"/>
              <a:cs typeface="Arial"/>
              <a:sym typeface="Arial"/>
            </a:endParaRPr>
          </a:p>
          <a:p>
            <a:pPr indent="0" lvl="0" marL="0" marR="0" rtl="0" algn="ctr">
              <a:lnSpc>
                <a:spcPct val="70000"/>
              </a:lnSpc>
              <a:spcBef>
                <a:spcPts val="1000"/>
              </a:spcBef>
              <a:spcAft>
                <a:spcPts val="0"/>
              </a:spcAft>
              <a:buClr>
                <a:schemeClr val="dk1"/>
              </a:buClr>
              <a:buSzPts val="2590"/>
              <a:buFont typeface="Arial"/>
              <a:buNone/>
            </a:pPr>
            <a:r>
              <a:rPr b="0" i="0" lang="en-US" sz="2400" u="none" cap="none" strike="noStrike">
                <a:solidFill>
                  <a:schemeClr val="dk1"/>
                </a:solidFill>
                <a:latin typeface="Arial"/>
                <a:ea typeface="Arial"/>
                <a:cs typeface="Arial"/>
                <a:sym typeface="Arial"/>
              </a:rPr>
              <a:t>[DATE]</a:t>
            </a:r>
            <a:endParaRPr b="0" i="0" sz="2400" u="none" cap="none" strike="noStrike">
              <a:solidFill>
                <a:srgbClr val="000000"/>
              </a:solidFill>
              <a:latin typeface="Arial"/>
              <a:ea typeface="Arial"/>
              <a:cs typeface="Arial"/>
              <a:sym typeface="Arial"/>
            </a:endParaRPr>
          </a:p>
          <a:p>
            <a:pPr indent="-64135" lvl="0" marL="228600" marR="0" rtl="0" algn="l">
              <a:lnSpc>
                <a:spcPct val="70000"/>
              </a:lnSpc>
              <a:spcBef>
                <a:spcPts val="1000"/>
              </a:spcBef>
              <a:spcAft>
                <a:spcPts val="0"/>
              </a:spcAft>
              <a:buClr>
                <a:schemeClr val="dk1"/>
              </a:buClr>
              <a:buSzPts val="2590"/>
              <a:buFont typeface="Arial"/>
              <a:buNone/>
            </a:pPr>
            <a:r>
              <a:t/>
            </a:r>
            <a:endParaRPr b="0" i="0" sz="2400" u="none" cap="none" strike="noStrike">
              <a:solidFill>
                <a:srgbClr val="7F7F7F"/>
              </a:solidFill>
              <a:latin typeface="Arial"/>
              <a:ea typeface="Arial"/>
              <a:cs typeface="Arial"/>
              <a:sym typeface="Arial"/>
            </a:endParaRPr>
          </a:p>
          <a:p>
            <a:pPr indent="-64135" lvl="0" marL="228600" marR="0" rtl="0" algn="l">
              <a:lnSpc>
                <a:spcPct val="70000"/>
              </a:lnSpc>
              <a:spcBef>
                <a:spcPts val="1000"/>
              </a:spcBef>
              <a:spcAft>
                <a:spcPts val="0"/>
              </a:spcAft>
              <a:buClr>
                <a:schemeClr val="dk1"/>
              </a:buClr>
              <a:buSzPts val="2590"/>
              <a:buFont typeface="Arial"/>
              <a:buNone/>
            </a:pPr>
            <a:r>
              <a:t/>
            </a:r>
            <a:endParaRPr b="0" i="0" sz="2400" u="none" cap="none" strike="noStrike">
              <a:solidFill>
                <a:srgbClr val="7F7F7F"/>
              </a:solidFill>
              <a:latin typeface="Arial"/>
              <a:ea typeface="Arial"/>
              <a:cs typeface="Arial"/>
              <a:sym typeface="Arial"/>
            </a:endParaRPr>
          </a:p>
        </p:txBody>
      </p:sp>
      <p:sp>
        <p:nvSpPr>
          <p:cNvPr id="171" name="Google Shape;171;p25"/>
          <p:cNvSpPr/>
          <p:nvPr/>
        </p:nvSpPr>
        <p:spPr>
          <a:xfrm>
            <a:off x="1418492" y="2577934"/>
            <a:ext cx="9495693" cy="1200329"/>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FFFFFF"/>
                </a:solidFill>
                <a:latin typeface="Source Sans Pro"/>
                <a:ea typeface="Source Sans Pro"/>
                <a:cs typeface="Source Sans Pro"/>
                <a:sym typeface="Source Sans Pro"/>
              </a:rPr>
              <a:t>Myanmar Nutrition Cluster COVID-19 Adaptations Training</a:t>
            </a:r>
            <a:endParaRPr b="0" i="0" sz="3600" u="none" cap="none" strike="noStrike">
              <a:solidFill>
                <a:srgbClr val="FFFFFF"/>
              </a:solidFill>
              <a:latin typeface="Source Sans Pro"/>
              <a:ea typeface="Source Sans Pro"/>
              <a:cs typeface="Source Sans Pro"/>
              <a:sym typeface="Source Sans Pro"/>
            </a:endParaRPr>
          </a:p>
        </p:txBody>
      </p:sp>
      <p:graphicFrame>
        <p:nvGraphicFramePr>
          <p:cNvPr id="172" name="Google Shape;172;p25"/>
          <p:cNvGraphicFramePr/>
          <p:nvPr/>
        </p:nvGraphicFramePr>
        <p:xfrm>
          <a:off x="497417" y="223272"/>
          <a:ext cx="3000000" cy="3000000"/>
        </p:xfrm>
        <a:graphic>
          <a:graphicData uri="http://schemas.openxmlformats.org/drawingml/2006/table">
            <a:tbl>
              <a:tblPr>
                <a:noFill/>
                <a:tableStyleId>{E7964B3B-8211-448A-9F29-FA7AD6C5A678}</a:tableStyleId>
              </a:tblPr>
              <a:tblGrid>
                <a:gridCol w="529925"/>
                <a:gridCol w="3470225"/>
              </a:tblGrid>
              <a:tr h="266700">
                <a:tc rowSpan="3">
                  <a:txBody>
                    <a:bodyPr/>
                    <a:lstStyle/>
                    <a:p>
                      <a:pPr indent="0" lvl="0" marL="0" marR="0" rtl="0" algn="r">
                        <a:lnSpc>
                          <a:spcPct val="100000"/>
                        </a:lnSpc>
                        <a:spcBef>
                          <a:spcPts val="0"/>
                        </a:spcBef>
                        <a:spcAft>
                          <a:spcPts val="0"/>
                        </a:spcAft>
                        <a:buClr>
                          <a:srgbClr val="000000"/>
                        </a:buClr>
                        <a:buSzPts val="100"/>
                        <a:buFont typeface="Arial"/>
                        <a:buNone/>
                      </a:pPr>
                      <a:r>
                        <a:t/>
                      </a:r>
                      <a:endParaRPr sz="100" u="none" cap="none" strike="noStrike">
                        <a:solidFill>
                          <a:srgbClr val="455F51"/>
                        </a:solidFill>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solidFill>
                            <a:srgbClr val="808285"/>
                          </a:solidFill>
                          <a:latin typeface="Arial"/>
                          <a:ea typeface="Arial"/>
                          <a:cs typeface="Arial"/>
                          <a:sym typeface="Arial"/>
                        </a:rPr>
                        <a:t>Myanmar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45750">
                <a:tc vMerge="1"/>
                <a:tc>
                  <a:txBody>
                    <a:bodyPr/>
                    <a:lstStyle/>
                    <a:p>
                      <a:pPr indent="0" lvl="0" marL="0" marR="0" rtl="0" algn="l">
                        <a:lnSpc>
                          <a:spcPct val="115000"/>
                        </a:lnSpc>
                        <a:spcBef>
                          <a:spcPts val="0"/>
                        </a:spcBef>
                        <a:spcAft>
                          <a:spcPts val="0"/>
                        </a:spcAft>
                        <a:buClr>
                          <a:srgbClr val="000000"/>
                        </a:buClr>
                        <a:buSzPts val="1800"/>
                        <a:buFont typeface="Arial"/>
                        <a:buNone/>
                      </a:pPr>
                      <a:r>
                        <a:rPr b="1" lang="en-US" sz="1800" u="none" cap="none" strike="noStrike">
                          <a:solidFill>
                            <a:srgbClr val="95C93D"/>
                          </a:solidFill>
                          <a:latin typeface="Arial"/>
                          <a:ea typeface="Arial"/>
                          <a:cs typeface="Arial"/>
                          <a:sym typeface="Arial"/>
                        </a:rPr>
                        <a:t>NUTRITION</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38125">
                <a:tc vMerge="1"/>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solidFill>
                            <a:srgbClr val="808285"/>
                          </a:solidFill>
                          <a:latin typeface="Arial"/>
                          <a:ea typeface="Arial"/>
                          <a:cs typeface="Arial"/>
                          <a:sym typeface="Arial"/>
                        </a:rPr>
                        <a:t>CLUSTER</a:t>
                      </a:r>
                      <a:endParaRPr sz="1100" u="none" cap="none" strike="noStrike">
                        <a:latin typeface="Calibri"/>
                        <a:ea typeface="Calibri"/>
                        <a:cs typeface="Calibri"/>
                        <a:sym typeface="Calibri"/>
                      </a:endParaRPr>
                    </a:p>
                  </a:txBody>
                  <a:tcPr marT="0" marB="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173" name="Google Shape;173;p25"/>
          <p:cNvPicPr preferRelativeResize="0"/>
          <p:nvPr/>
        </p:nvPicPr>
        <p:blipFill rotWithShape="1">
          <a:blip r:embed="rId3">
            <a:alphaModFix/>
          </a:blip>
          <a:srcRect b="0" l="0" r="0" t="0"/>
          <a:stretch/>
        </p:blipFill>
        <p:spPr>
          <a:xfrm>
            <a:off x="211300" y="209470"/>
            <a:ext cx="885825" cy="885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4"/>
          <p:cNvSpPr txBox="1"/>
          <p:nvPr>
            <p:ph idx="1" type="body"/>
          </p:nvPr>
        </p:nvSpPr>
        <p:spPr>
          <a:xfrm>
            <a:off x="165100" y="965200"/>
            <a:ext cx="11734800" cy="5860091"/>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380"/>
              <a:buNone/>
            </a:pPr>
            <a:r>
              <a:rPr lang="en-US" sz="2000">
                <a:latin typeface="Arial"/>
                <a:ea typeface="Arial"/>
                <a:cs typeface="Arial"/>
                <a:sym typeface="Arial"/>
              </a:rPr>
              <a:t>Suu was trained by the BHS during one of the village meetings. She was given  a MUAC tape and asked to measure her child every 1 or 2 weeks. She was so excited to be participating in keeping her baby healthy. 2 weeks after the training, she measured the MUAC of her 2 year old Thuli. She noted the colour as yellow and took Thuli to the health centre as had been recommended in the training.  </a:t>
            </a:r>
            <a:endParaRPr sz="2000">
              <a:latin typeface="Arial"/>
              <a:ea typeface="Arial"/>
              <a:cs typeface="Arial"/>
              <a:sym typeface="Arial"/>
            </a:endParaRPr>
          </a:p>
          <a:p>
            <a:pPr indent="0" lvl="0" marL="0" rtl="0" algn="l">
              <a:lnSpc>
                <a:spcPct val="100000"/>
              </a:lnSpc>
              <a:spcBef>
                <a:spcPts val="1000"/>
              </a:spcBef>
              <a:spcAft>
                <a:spcPts val="0"/>
              </a:spcAft>
              <a:buSzPts val="2380"/>
              <a:buNone/>
            </a:pPr>
            <a:r>
              <a:rPr lang="en-US" sz="2000">
                <a:latin typeface="Arial"/>
                <a:ea typeface="Arial"/>
                <a:cs typeface="Arial"/>
                <a:sym typeface="Arial"/>
              </a:rPr>
              <a:t>While waiting for the health worker, she overheard other mothers complaining that they screened their children several times and came to the nutrition centre but were never admitted and so they will never waste their time measuring the MUAC. One of the mothers said she stopped measuring because the BHS representative in their village told her she was not capable. </a:t>
            </a:r>
            <a:endParaRPr sz="2000">
              <a:latin typeface="Arial"/>
              <a:ea typeface="Arial"/>
              <a:cs typeface="Arial"/>
              <a:sym typeface="Arial"/>
            </a:endParaRPr>
          </a:p>
          <a:p>
            <a:pPr indent="0" lvl="0" marL="0" rtl="0" algn="l">
              <a:lnSpc>
                <a:spcPct val="100000"/>
              </a:lnSpc>
              <a:spcBef>
                <a:spcPts val="1000"/>
              </a:spcBef>
              <a:spcAft>
                <a:spcPts val="0"/>
              </a:spcAft>
              <a:buSzPts val="2380"/>
              <a:buNone/>
            </a:pPr>
            <a:r>
              <a:rPr lang="en-US" sz="2000">
                <a:latin typeface="Arial"/>
                <a:ea typeface="Arial"/>
                <a:cs typeface="Arial"/>
                <a:sym typeface="Arial"/>
              </a:rPr>
              <a:t>Suu was disturbed by the conversation. As the health worker was measuring he child, she tried to ask her why some children are not admitted, the health worker rudely responded that it should not concern her and reprimanded her for not taking the measurements properly and wasting her time as the Thuli is actually in green which means she did not need to come to the clinic. </a:t>
            </a:r>
            <a:endParaRPr sz="2000"/>
          </a:p>
          <a:p>
            <a:pPr indent="0" lvl="0" marL="0" rtl="0" algn="l">
              <a:lnSpc>
                <a:spcPct val="100000"/>
              </a:lnSpc>
              <a:spcBef>
                <a:spcPts val="1000"/>
              </a:spcBef>
              <a:spcAft>
                <a:spcPts val="0"/>
              </a:spcAft>
              <a:buSzPts val="2380"/>
              <a:buNone/>
            </a:pPr>
            <a:r>
              <a:t/>
            </a:r>
            <a:endParaRPr sz="2000">
              <a:latin typeface="Arial"/>
              <a:ea typeface="Arial"/>
              <a:cs typeface="Arial"/>
              <a:sym typeface="Arial"/>
            </a:endParaRPr>
          </a:p>
          <a:p>
            <a:pPr indent="-457200" lvl="0" marL="457200" rtl="0" algn="l">
              <a:lnSpc>
                <a:spcPct val="100000"/>
              </a:lnSpc>
              <a:spcBef>
                <a:spcPts val="1000"/>
              </a:spcBef>
              <a:spcAft>
                <a:spcPts val="0"/>
              </a:spcAft>
              <a:buClr>
                <a:schemeClr val="dk1"/>
              </a:buClr>
              <a:buSzPts val="2380"/>
              <a:buAutoNum type="arabicPeriod"/>
            </a:pPr>
            <a:r>
              <a:rPr lang="en-US" sz="2000">
                <a:latin typeface="Arial"/>
                <a:ea typeface="Arial"/>
                <a:cs typeface="Arial"/>
                <a:sym typeface="Arial"/>
              </a:rPr>
              <a:t>What challenges can you find in the story that may have an impact on the uptake of the family MUAC approach?</a:t>
            </a:r>
            <a:endParaRPr sz="2000">
              <a:latin typeface="Arial"/>
              <a:ea typeface="Arial"/>
              <a:cs typeface="Arial"/>
              <a:sym typeface="Arial"/>
            </a:endParaRPr>
          </a:p>
          <a:p>
            <a:pPr indent="-514350" lvl="0" marL="514350" rtl="0" algn="l">
              <a:lnSpc>
                <a:spcPct val="100000"/>
              </a:lnSpc>
              <a:spcBef>
                <a:spcPts val="1000"/>
              </a:spcBef>
              <a:spcAft>
                <a:spcPts val="0"/>
              </a:spcAft>
              <a:buSzPts val="2380"/>
              <a:buFont typeface="Calibri"/>
              <a:buAutoNum type="arabicPeriod"/>
            </a:pPr>
            <a:r>
              <a:rPr lang="en-US" sz="2000">
                <a:latin typeface="Arial"/>
                <a:ea typeface="Arial"/>
                <a:cs typeface="Arial"/>
                <a:sym typeface="Arial"/>
              </a:rPr>
              <a:t>What other challenges are likely to  face the Mother MUAC approach?</a:t>
            </a:r>
            <a:endParaRPr sz="2000">
              <a:latin typeface="Arial"/>
              <a:ea typeface="Arial"/>
              <a:cs typeface="Arial"/>
              <a:sym typeface="Arial"/>
            </a:endParaRPr>
          </a:p>
          <a:p>
            <a:pPr indent="-77470" lvl="0" marL="228600" rtl="0" algn="l">
              <a:lnSpc>
                <a:spcPct val="100000"/>
              </a:lnSpc>
              <a:spcBef>
                <a:spcPts val="1000"/>
              </a:spcBef>
              <a:spcAft>
                <a:spcPts val="0"/>
              </a:spcAft>
              <a:buClr>
                <a:schemeClr val="dk1"/>
              </a:buClr>
              <a:buSzPts val="2380"/>
              <a:buNone/>
            </a:pPr>
            <a:r>
              <a:t/>
            </a:r>
            <a:endParaRPr sz="2000">
              <a:latin typeface="Arial"/>
              <a:ea typeface="Arial"/>
              <a:cs typeface="Arial"/>
              <a:sym typeface="Arial"/>
            </a:endParaRPr>
          </a:p>
        </p:txBody>
      </p:sp>
      <p:sp>
        <p:nvSpPr>
          <p:cNvPr id="243" name="Google Shape;243;p3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Challenges of the Family MUAC approach</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5"/>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0"/>
              </a:spcBef>
              <a:spcAft>
                <a:spcPts val="0"/>
              </a:spcAft>
              <a:buClr>
                <a:schemeClr val="dk1"/>
              </a:buClr>
              <a:buSzPts val="2800"/>
              <a:buChar char="•"/>
            </a:pPr>
            <a:r>
              <a:rPr lang="en-US" sz="2400">
                <a:latin typeface="Arial"/>
                <a:ea typeface="Arial"/>
                <a:cs typeface="Arial"/>
                <a:sym typeface="Arial"/>
              </a:rPr>
              <a:t>Errors in MUAC measurement and oedema assessment</a:t>
            </a:r>
            <a:endParaRPr sz="2400">
              <a:latin typeface="Arial"/>
              <a:ea typeface="Arial"/>
              <a:cs typeface="Arial"/>
              <a:sym typeface="Arial"/>
            </a:endParaRPr>
          </a:p>
          <a:p>
            <a:pPr indent="-228600" lvl="0" marL="228600" rtl="0" algn="l">
              <a:lnSpc>
                <a:spcPct val="150000"/>
              </a:lnSpc>
              <a:spcBef>
                <a:spcPts val="1000"/>
              </a:spcBef>
              <a:spcAft>
                <a:spcPts val="0"/>
              </a:spcAft>
              <a:buClr>
                <a:schemeClr val="dk1"/>
              </a:buClr>
              <a:buSzPts val="2800"/>
              <a:buChar char="•"/>
            </a:pPr>
            <a:r>
              <a:rPr lang="en-US" sz="2400">
                <a:latin typeface="Arial"/>
                <a:ea typeface="Arial"/>
                <a:cs typeface="Arial"/>
                <a:sym typeface="Arial"/>
              </a:rPr>
              <a:t>Demotivation due to:</a:t>
            </a:r>
            <a:endParaRPr sz="2400">
              <a:latin typeface="Arial"/>
              <a:ea typeface="Arial"/>
              <a:cs typeface="Arial"/>
              <a:sym typeface="Arial"/>
            </a:endParaRPr>
          </a:p>
          <a:p>
            <a:pPr indent="-228600" lvl="1" marL="685800" rtl="0" algn="l">
              <a:lnSpc>
                <a:spcPct val="150000"/>
              </a:lnSpc>
              <a:spcBef>
                <a:spcPts val="500"/>
              </a:spcBef>
              <a:spcAft>
                <a:spcPts val="0"/>
              </a:spcAft>
              <a:buClr>
                <a:schemeClr val="dk1"/>
              </a:buClr>
              <a:buSzPts val="2400"/>
              <a:buFont typeface="Noto Sans Symbols"/>
              <a:buChar char="−"/>
            </a:pPr>
            <a:r>
              <a:rPr lang="en-US">
                <a:latin typeface="Arial"/>
                <a:ea typeface="Arial"/>
                <a:cs typeface="Arial"/>
                <a:sym typeface="Arial"/>
              </a:rPr>
              <a:t>Constant refusal of admission, supplies pipeline breaks, etc.</a:t>
            </a:r>
            <a:endParaRPr>
              <a:latin typeface="Arial"/>
              <a:ea typeface="Arial"/>
              <a:cs typeface="Arial"/>
              <a:sym typeface="Arial"/>
            </a:endParaRPr>
          </a:p>
          <a:p>
            <a:pPr indent="-228600" lvl="1" marL="685800" rtl="0" algn="l">
              <a:lnSpc>
                <a:spcPct val="150000"/>
              </a:lnSpc>
              <a:spcBef>
                <a:spcPts val="500"/>
              </a:spcBef>
              <a:spcAft>
                <a:spcPts val="0"/>
              </a:spcAft>
              <a:buClr>
                <a:schemeClr val="dk1"/>
              </a:buClr>
              <a:buSzPts val="2400"/>
              <a:buFont typeface="Noto Sans Symbols"/>
              <a:buChar char="−"/>
            </a:pPr>
            <a:r>
              <a:rPr lang="en-US">
                <a:latin typeface="Arial"/>
                <a:ea typeface="Arial"/>
                <a:cs typeface="Arial"/>
                <a:sym typeface="Arial"/>
              </a:rPr>
              <a:t>Lack of respect from health workers, CHWs. </a:t>
            </a:r>
            <a:endParaRPr>
              <a:latin typeface="Arial"/>
              <a:ea typeface="Arial"/>
              <a:cs typeface="Arial"/>
              <a:sym typeface="Arial"/>
            </a:endParaRPr>
          </a:p>
          <a:p>
            <a:pPr indent="-228600" lvl="1" marL="685800" rtl="0" algn="l">
              <a:lnSpc>
                <a:spcPct val="150000"/>
              </a:lnSpc>
              <a:spcBef>
                <a:spcPts val="500"/>
              </a:spcBef>
              <a:spcAft>
                <a:spcPts val="0"/>
              </a:spcAft>
              <a:buClr>
                <a:schemeClr val="dk1"/>
              </a:buClr>
              <a:buSzPts val="2400"/>
              <a:buFont typeface="Noto Sans Symbols"/>
              <a:buChar char="−"/>
            </a:pPr>
            <a:r>
              <a:rPr lang="en-US">
                <a:latin typeface="Arial"/>
                <a:ea typeface="Arial"/>
                <a:cs typeface="Arial"/>
                <a:sym typeface="Arial"/>
              </a:rPr>
              <a:t>Delays at the service delivery point (FOSA, RECO home, mobile site, etc.)</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249" name="Google Shape;249;p35"/>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Challenges of the Mother MUAC approach</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6"/>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20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Limited coverage of OTPS and SFPs</a:t>
            </a:r>
            <a:endParaRPr sz="2400">
              <a:latin typeface="Arial"/>
              <a:ea typeface="Arial"/>
              <a:cs typeface="Arial"/>
              <a:sym typeface="Arial"/>
            </a:endParaRPr>
          </a:p>
          <a:p>
            <a:pPr indent="-228600" lvl="0" marL="228600" rtl="0" algn="l">
              <a:lnSpc>
                <a:spcPct val="2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Initial training costs can be high  </a:t>
            </a:r>
            <a:endParaRPr sz="2400">
              <a:latin typeface="Arial"/>
              <a:ea typeface="Arial"/>
              <a:cs typeface="Arial"/>
              <a:sym typeface="Arial"/>
            </a:endParaRPr>
          </a:p>
          <a:p>
            <a:pPr indent="-228600" lvl="0" marL="228600" rtl="0" algn="l">
              <a:lnSpc>
                <a:spcPct val="2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Reticence from some health workers that mothers can accurately measure MUAC and assess for oedema.</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255" name="Google Shape;255;p36"/>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Challenges of the Mother MUAC approach</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7"/>
          <p:cNvSpPr txBox="1"/>
          <p:nvPr>
            <p:ph idx="1" type="subTitle"/>
          </p:nvPr>
        </p:nvSpPr>
        <p:spPr>
          <a:xfrm>
            <a:off x="2549737" y="2654300"/>
            <a:ext cx="7766936" cy="107086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000"/>
              <a:buNone/>
            </a:pPr>
            <a:r>
              <a:rPr b="1" lang="en-US" sz="3600">
                <a:solidFill>
                  <a:srgbClr val="FFFFFF"/>
                </a:solidFill>
                <a:latin typeface="Source Sans Pro"/>
                <a:ea typeface="Source Sans Pro"/>
                <a:cs typeface="Source Sans Pro"/>
                <a:sym typeface="Source Sans Pro"/>
              </a:rPr>
              <a:t>Family MUAC training</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8"/>
          <p:cNvSpPr txBox="1"/>
          <p:nvPr>
            <p:ph idx="1" type="body"/>
          </p:nvPr>
        </p:nvSpPr>
        <p:spPr>
          <a:xfrm>
            <a:off x="838200" y="1028700"/>
            <a:ext cx="10515600" cy="5422899"/>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sz="2400">
                <a:latin typeface="Arial"/>
                <a:ea typeface="Arial"/>
                <a:cs typeface="Arial"/>
                <a:sym typeface="Arial"/>
              </a:rPr>
              <a:t>Target all mothers / caregivers</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Aim to train all BHS and CHWs as trainers.</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Where, when and how (group vs individual trainings)</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COVID-19 prevention measures </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Trainers</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Resources needed (remember the COVID-19 measures in place).</a:t>
            </a:r>
            <a:endParaRPr sz="2400">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 of villages/sessions/caregivers per day,</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Post training visits.</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Budget (per diems, fuel, supervision costs, "gifts/appreciation/kit for mothers / children during the session, MUAC tapes ...)</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268" name="Google Shape;268;p3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Before the training</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9"/>
          <p:cNvSpPr txBox="1"/>
          <p:nvPr>
            <p:ph idx="1" type="body"/>
          </p:nvPr>
        </p:nvSpPr>
        <p:spPr>
          <a:xfrm>
            <a:off x="838200" y="1471963"/>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Selected location for a planned group training,</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outpatient service,</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Prenatal visits,</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OTP/TSFP/ITP (during the stay, at the exit)</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Growth Monitoring and promotion</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Mother support group meetings</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Community mass activities, e.g. vaccination, mass screening, village meetings, etc.</a:t>
            </a:r>
            <a:endParaRPr sz="2400">
              <a:latin typeface="Arial"/>
              <a:ea typeface="Arial"/>
              <a:cs typeface="Arial"/>
              <a:sym typeface="Arial"/>
            </a:endParaRPr>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General Food Distribution</a:t>
            </a:r>
            <a:endParaRPr sz="2400">
              <a:latin typeface="Arial"/>
              <a:ea typeface="Arial"/>
              <a:cs typeface="Arial"/>
              <a:sym typeface="Arial"/>
            </a:endParaRPr>
          </a:p>
        </p:txBody>
      </p:sp>
      <p:sp>
        <p:nvSpPr>
          <p:cNvPr id="275" name="Google Shape;275;p3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When and where a training can be done</a:t>
            </a:r>
            <a:endParaRPr sz="3600">
              <a:solidFill>
                <a:srgbClr val="FFFFFF"/>
              </a:solidFill>
              <a:latin typeface="Source Sans Pro"/>
              <a:ea typeface="Source Sans Pro"/>
              <a:cs typeface="Source Sans Pro"/>
              <a:sym typeface="Source Sans Pro"/>
            </a:endParaRPr>
          </a:p>
        </p:txBody>
      </p:sp>
      <p:sp>
        <p:nvSpPr>
          <p:cNvPr id="276" name="Google Shape;276;p39"/>
          <p:cNvSpPr/>
          <p:nvPr/>
        </p:nvSpPr>
        <p:spPr>
          <a:xfrm>
            <a:off x="8797635" y="1274618"/>
            <a:ext cx="2854038" cy="3089563"/>
          </a:xfrm>
          <a:prstGeom prst="noSmoking">
            <a:avLst>
              <a:gd fmla="val 18750" name="adj"/>
            </a:avLst>
          </a:prstGeom>
          <a:solidFill>
            <a:srgbClr val="FF0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77" name="Google Shape;277;p39"/>
          <p:cNvSpPr txBox="1"/>
          <p:nvPr/>
        </p:nvSpPr>
        <p:spPr>
          <a:xfrm>
            <a:off x="9213272" y="1661067"/>
            <a:ext cx="2140528" cy="230832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What should not be done during COVID-19</a:t>
            </a:r>
            <a:r>
              <a:rPr b="1" i="0" lang="en-US" sz="3200" u="none" cap="none" strike="noStrike">
                <a:solidFill>
                  <a:srgbClr val="000000"/>
                </a:solidFill>
                <a:latin typeface="Calibri"/>
                <a:ea typeface="Calibri"/>
                <a:cs typeface="Calibri"/>
                <a:sym typeface="Calibri"/>
              </a:rPr>
              <a:t>?</a:t>
            </a:r>
            <a:endParaRPr b="1" i="0" sz="3200" u="none" cap="none" strike="noStrik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2" name="Shape 282"/>
        <p:cNvGrpSpPr/>
        <p:nvPr/>
      </p:nvGrpSpPr>
      <p:grpSpPr>
        <a:xfrm>
          <a:off x="0" y="0"/>
          <a:ext cx="0" cy="0"/>
          <a:chOff x="0" y="0"/>
          <a:chExt cx="0" cy="0"/>
        </a:xfrm>
      </p:grpSpPr>
      <p:sp>
        <p:nvSpPr>
          <p:cNvPr id="283" name="Google Shape;283;p40"/>
          <p:cNvSpPr txBox="1"/>
          <p:nvPr>
            <p:ph type="title"/>
          </p:nvPr>
        </p:nvSpPr>
        <p:spPr>
          <a:xfrm>
            <a:off x="3890466" y="84982"/>
            <a:ext cx="6586491" cy="592196"/>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Source Sans Pro"/>
              <a:buNone/>
            </a:pPr>
            <a:r>
              <a:rPr lang="en-US" sz="3600">
                <a:solidFill>
                  <a:srgbClr val="FFFFFF"/>
                </a:solidFill>
                <a:latin typeface="Source Sans Pro"/>
                <a:ea typeface="Source Sans Pro"/>
                <a:cs typeface="Source Sans Pro"/>
                <a:sym typeface="Source Sans Pro"/>
              </a:rPr>
              <a:t>During the training</a:t>
            </a:r>
            <a:endParaRPr sz="3600">
              <a:solidFill>
                <a:srgbClr val="FFFFFF"/>
              </a:solidFill>
              <a:latin typeface="Source Sans Pro"/>
              <a:ea typeface="Source Sans Pro"/>
              <a:cs typeface="Source Sans Pro"/>
              <a:sym typeface="Source Sans Pro"/>
            </a:endParaRPr>
          </a:p>
        </p:txBody>
      </p:sp>
      <p:sp>
        <p:nvSpPr>
          <p:cNvPr id="284" name="Google Shape;284;p40"/>
          <p:cNvSpPr/>
          <p:nvPr/>
        </p:nvSpPr>
        <p:spPr>
          <a:xfrm>
            <a:off x="4802145" y="1608364"/>
            <a:ext cx="6586489" cy="430249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Arial"/>
                <a:ea typeface="Arial"/>
                <a:cs typeface="Arial"/>
                <a:sym typeface="Arial"/>
              </a:rPr>
              <a:t>Training method</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1" i="0" sz="2400" u="none" cap="none" strike="noStrike">
              <a:solidFill>
                <a:schemeClr val="dk1"/>
              </a:solidFill>
              <a:latin typeface="Arial"/>
              <a:ea typeface="Arial"/>
              <a:cs typeface="Arial"/>
              <a:sym typeface="Arial"/>
            </a:endParaRPr>
          </a:p>
          <a:p>
            <a:pPr indent="-228600" lvl="0" marL="457200" marR="0" rtl="0" algn="l">
              <a:lnSpc>
                <a:spcPct val="100000"/>
              </a:lnSpc>
              <a:spcBef>
                <a:spcPts val="600"/>
              </a:spcBef>
              <a:spcAft>
                <a:spcPts val="0"/>
              </a:spcAft>
              <a:buClr>
                <a:schemeClr val="dk1"/>
              </a:buClr>
              <a:buSzPts val="2800"/>
              <a:buFont typeface="Arial"/>
              <a:buChar char="•"/>
            </a:pPr>
            <a:r>
              <a:rPr b="0" i="0" lang="en-US" sz="2400" u="none" cap="none" strike="noStrike">
                <a:solidFill>
                  <a:schemeClr val="dk1"/>
                </a:solidFill>
                <a:latin typeface="Arial"/>
                <a:ea typeface="Arial"/>
                <a:cs typeface="Arial"/>
                <a:sym typeface="Arial"/>
              </a:rPr>
              <a:t>Its not a  one shoe fits all approach.</a:t>
            </a:r>
            <a:endParaRPr b="0" i="0" sz="2400" u="none" cap="none" strike="noStrike">
              <a:solidFill>
                <a:schemeClr val="dk1"/>
              </a:solidFill>
              <a:latin typeface="Arial"/>
              <a:ea typeface="Arial"/>
              <a:cs typeface="Arial"/>
              <a:sym typeface="Arial"/>
            </a:endParaRPr>
          </a:p>
          <a:p>
            <a:pPr indent="-228600" lvl="0" marL="457200" marR="0" rtl="0" algn="l">
              <a:lnSpc>
                <a:spcPct val="100000"/>
              </a:lnSpc>
              <a:spcBef>
                <a:spcPts val="600"/>
              </a:spcBef>
              <a:spcAft>
                <a:spcPts val="0"/>
              </a:spcAft>
              <a:buClr>
                <a:schemeClr val="dk1"/>
              </a:buClr>
              <a:buSzPts val="2800"/>
              <a:buFont typeface="Arial"/>
              <a:buChar char="•"/>
            </a:pPr>
            <a:r>
              <a:rPr b="0" i="0" lang="en-US" sz="2400" u="none" cap="none" strike="noStrike">
                <a:solidFill>
                  <a:schemeClr val="dk1"/>
                </a:solidFill>
                <a:latin typeface="Arial"/>
                <a:ea typeface="Arial"/>
                <a:cs typeface="Arial"/>
                <a:sym typeface="Arial"/>
              </a:rPr>
              <a:t>Focus on short sessions and demonstrations</a:t>
            </a:r>
            <a:endParaRPr b="0" i="0" sz="2400" u="none" cap="none" strike="noStrike">
              <a:solidFill>
                <a:schemeClr val="dk1"/>
              </a:solidFill>
              <a:latin typeface="Arial"/>
              <a:ea typeface="Arial"/>
              <a:cs typeface="Arial"/>
              <a:sym typeface="Arial"/>
            </a:endParaRPr>
          </a:p>
          <a:p>
            <a:pPr indent="-228600" lvl="0" marL="457200" marR="0" rtl="0" algn="l">
              <a:lnSpc>
                <a:spcPct val="100000"/>
              </a:lnSpc>
              <a:spcBef>
                <a:spcPts val="600"/>
              </a:spcBef>
              <a:spcAft>
                <a:spcPts val="0"/>
              </a:spcAft>
              <a:buClr>
                <a:schemeClr val="dk1"/>
              </a:buClr>
              <a:buSzPts val="2800"/>
              <a:buFont typeface="Arial"/>
              <a:buChar char="•"/>
            </a:pPr>
            <a:r>
              <a:rPr b="0" i="0" lang="en-US" sz="2400" u="none" cap="none" strike="noStrike">
                <a:solidFill>
                  <a:schemeClr val="dk1"/>
                </a:solidFill>
                <a:latin typeface="Arial"/>
                <a:ea typeface="Arial"/>
                <a:cs typeface="Arial"/>
                <a:sym typeface="Arial"/>
              </a:rPr>
              <a:t>Keep it simple and brief</a:t>
            </a:r>
            <a:endParaRPr b="0" i="0" sz="2400" u="none" cap="none" strike="noStrike">
              <a:solidFill>
                <a:schemeClr val="dk1"/>
              </a:solidFill>
              <a:latin typeface="Arial"/>
              <a:ea typeface="Arial"/>
              <a:cs typeface="Arial"/>
              <a:sym typeface="Arial"/>
            </a:endParaRPr>
          </a:p>
          <a:p>
            <a:pPr indent="-228600" lvl="0" marL="457200" marR="0" rtl="0" algn="l">
              <a:lnSpc>
                <a:spcPct val="100000"/>
              </a:lnSpc>
              <a:spcBef>
                <a:spcPts val="600"/>
              </a:spcBef>
              <a:spcAft>
                <a:spcPts val="0"/>
              </a:spcAft>
              <a:buClr>
                <a:schemeClr val="dk1"/>
              </a:buClr>
              <a:buSzPts val="2800"/>
              <a:buFont typeface="Arial"/>
              <a:buChar char="•"/>
            </a:pPr>
            <a:r>
              <a:rPr b="0" i="0" lang="en-US" sz="2400" u="none" cap="none" strike="noStrike">
                <a:solidFill>
                  <a:schemeClr val="dk1"/>
                </a:solidFill>
                <a:latin typeface="Arial"/>
                <a:ea typeface="Arial"/>
                <a:cs typeface="Arial"/>
                <a:sym typeface="Arial"/>
              </a:rPr>
              <a:t>Must use photos / images and videos (if available)</a:t>
            </a:r>
            <a:endParaRPr b="0" i="0" sz="2400" u="none" cap="none" strike="noStrike">
              <a:solidFill>
                <a:schemeClr val="dk1"/>
              </a:solidFill>
              <a:latin typeface="Arial"/>
              <a:ea typeface="Arial"/>
              <a:cs typeface="Arial"/>
              <a:sym typeface="Arial"/>
            </a:endParaRPr>
          </a:p>
          <a:p>
            <a:pPr indent="-228600" lvl="0" marL="457200" marR="0" rtl="0" algn="l">
              <a:lnSpc>
                <a:spcPct val="100000"/>
              </a:lnSpc>
              <a:spcBef>
                <a:spcPts val="600"/>
              </a:spcBef>
              <a:spcAft>
                <a:spcPts val="0"/>
              </a:spcAft>
              <a:buClr>
                <a:schemeClr val="dk1"/>
              </a:buClr>
              <a:buSzPts val="2800"/>
              <a:buFont typeface="Arial"/>
              <a:buChar char="•"/>
            </a:pPr>
            <a:r>
              <a:rPr b="0" i="0" lang="en-US" sz="2400" u="none" cap="none" strike="noStrike">
                <a:solidFill>
                  <a:schemeClr val="dk1"/>
                </a:solidFill>
                <a:latin typeface="Arial"/>
                <a:ea typeface="Arial"/>
                <a:cs typeface="Arial"/>
                <a:sym typeface="Arial"/>
              </a:rPr>
              <a:t>Local language and dialect</a:t>
            </a:r>
            <a:endParaRPr b="0" i="0" sz="2400" u="none" cap="none" strike="noStrike">
              <a:solidFill>
                <a:schemeClr val="dk1"/>
              </a:solidFill>
              <a:latin typeface="Arial"/>
              <a:ea typeface="Arial"/>
              <a:cs typeface="Arial"/>
              <a:sym typeface="Arial"/>
            </a:endParaRPr>
          </a:p>
        </p:txBody>
      </p:sp>
      <p:pic>
        <p:nvPicPr>
          <p:cNvPr id="285" name="Google Shape;285;p40"/>
          <p:cNvPicPr preferRelativeResize="0"/>
          <p:nvPr>
            <p:ph idx="1" type="body"/>
          </p:nvPr>
        </p:nvPicPr>
        <p:blipFill rotWithShape="1">
          <a:blip r:embed="rId3">
            <a:alphaModFix/>
          </a:blip>
          <a:srcRect b="0" l="3091" r="0" t="0"/>
          <a:stretch/>
        </p:blipFill>
        <p:spPr>
          <a:xfrm>
            <a:off x="20" y="928255"/>
            <a:ext cx="4635571" cy="5915890"/>
          </a:xfrm>
          <a:prstGeom prst="rect">
            <a:avLst/>
          </a:prstGeom>
          <a:noFill/>
          <a:ln>
            <a:noFill/>
          </a:ln>
        </p:spPr>
      </p:pic>
      <p:cxnSp>
        <p:nvCxnSpPr>
          <p:cNvPr id="286" name="Google Shape;286;p40"/>
          <p:cNvCxnSpPr/>
          <p:nvPr/>
        </p:nvCxnSpPr>
        <p:spPr>
          <a:xfrm>
            <a:off x="5080934" y="2115117"/>
            <a:ext cx="6309360" cy="0"/>
          </a:xfrm>
          <a:prstGeom prst="straightConnector1">
            <a:avLst/>
          </a:prstGeom>
          <a:noFill/>
          <a:ln cap="flat" cmpd="sng" w="19050">
            <a:solidFill>
              <a:srgbClr val="10D4EE"/>
            </a:solidFill>
            <a:prstDash val="solid"/>
            <a:miter lim="800000"/>
            <a:headEnd len="sm" w="sm" type="none"/>
            <a:tailEnd len="sm" w="sm" type="non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idx="1" type="body"/>
          </p:nvPr>
        </p:nvSpPr>
        <p:spPr>
          <a:xfrm>
            <a:off x="838200" y="1403927"/>
            <a:ext cx="9495065" cy="4773036"/>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800"/>
              <a:buNone/>
            </a:pPr>
            <a:r>
              <a:t/>
            </a:r>
            <a:endParaRPr sz="2400">
              <a:latin typeface="Arial"/>
              <a:ea typeface="Arial"/>
              <a:cs typeface="Arial"/>
              <a:sym typeface="Arial"/>
            </a:endParaRPr>
          </a:p>
          <a:p>
            <a:pPr indent="0" lvl="0" marL="0" rtl="0" algn="ctr">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0" lvl="0" marL="0" rtl="0" algn="ctr">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0" lvl="0" marL="0" rtl="0" algn="ctr">
              <a:lnSpc>
                <a:spcPct val="90000"/>
              </a:lnSpc>
              <a:spcBef>
                <a:spcPts val="1000"/>
              </a:spcBef>
              <a:spcAft>
                <a:spcPts val="0"/>
              </a:spcAft>
              <a:buSzPts val="2800"/>
              <a:buNone/>
            </a:pPr>
            <a:r>
              <a:rPr lang="en-US" sz="2400">
                <a:latin typeface="Arial"/>
                <a:ea typeface="Arial"/>
                <a:cs typeface="Arial"/>
                <a:sym typeface="Arial"/>
              </a:rPr>
              <a:t>On a piece of paper, write down 2 things you think should be </a:t>
            </a:r>
            <a:endParaRPr/>
          </a:p>
          <a:p>
            <a:pPr indent="0" lvl="0" marL="0" rtl="0" algn="ctr">
              <a:lnSpc>
                <a:spcPct val="90000"/>
              </a:lnSpc>
              <a:spcBef>
                <a:spcPts val="1000"/>
              </a:spcBef>
              <a:spcAft>
                <a:spcPts val="0"/>
              </a:spcAft>
              <a:buSzPts val="2800"/>
              <a:buNone/>
            </a:pPr>
            <a:r>
              <a:rPr lang="en-US" sz="2400">
                <a:latin typeface="Arial"/>
                <a:ea typeface="Arial"/>
                <a:cs typeface="Arial"/>
                <a:sym typeface="Arial"/>
              </a:rPr>
              <a:t>included in a training of mothers/caregivers on </a:t>
            </a:r>
            <a:endParaRPr/>
          </a:p>
          <a:p>
            <a:pPr indent="0" lvl="0" marL="0" rtl="0" algn="ctr">
              <a:lnSpc>
                <a:spcPct val="90000"/>
              </a:lnSpc>
              <a:spcBef>
                <a:spcPts val="1000"/>
              </a:spcBef>
              <a:spcAft>
                <a:spcPts val="0"/>
              </a:spcAft>
              <a:buSzPts val="2800"/>
              <a:buNone/>
            </a:pPr>
            <a:r>
              <a:rPr lang="en-US" sz="2400">
                <a:latin typeface="Arial"/>
                <a:ea typeface="Arial"/>
                <a:cs typeface="Arial"/>
                <a:sym typeface="Arial"/>
              </a:rPr>
              <a:t>the Family MUAC approach</a:t>
            </a:r>
            <a:endParaRPr sz="2400">
              <a:latin typeface="Arial"/>
              <a:ea typeface="Arial"/>
              <a:cs typeface="Arial"/>
              <a:sym typeface="Arial"/>
            </a:endParaRPr>
          </a:p>
        </p:txBody>
      </p:sp>
      <p:sp>
        <p:nvSpPr>
          <p:cNvPr id="293" name="Google Shape;293;p41"/>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Training content</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42"/>
          <p:cNvSpPr txBox="1"/>
          <p:nvPr>
            <p:ph idx="1" type="body"/>
          </p:nvPr>
        </p:nvSpPr>
        <p:spPr>
          <a:xfrm>
            <a:off x="393700" y="1003300"/>
            <a:ext cx="11252200" cy="5600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b="1" lang="en-US" sz="2400">
                <a:latin typeface="Arial"/>
                <a:ea typeface="Arial"/>
                <a:cs typeface="Arial"/>
                <a:sym typeface="Arial"/>
              </a:rPr>
              <a:t>Content to include:</a:t>
            </a:r>
            <a:endParaRPr sz="2400">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Key basic information about malnutrition - forms, causes, treatment</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Benefits of the approach</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 How to measure MUAC</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How to assess edema</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The referral process to a BHS/volunteer/health facility</a:t>
            </a:r>
            <a:endParaRPr>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Misconceptions about COVID-19</a:t>
            </a:r>
            <a:endParaRPr>
              <a:latin typeface="Arial"/>
              <a:ea typeface="Arial"/>
              <a:cs typeface="Arial"/>
              <a:sym typeface="Arial"/>
            </a:endParaRPr>
          </a:p>
          <a:p>
            <a:pPr indent="-76200" lvl="1" marL="685800" rtl="0" algn="l">
              <a:lnSpc>
                <a:spcPct val="90000"/>
              </a:lnSpc>
              <a:spcBef>
                <a:spcPts val="500"/>
              </a:spcBef>
              <a:spcAft>
                <a:spcPts val="0"/>
              </a:spcAft>
              <a:buClr>
                <a:schemeClr val="dk1"/>
              </a:buClr>
              <a:buSzPts val="2400"/>
              <a:buNone/>
            </a:pPr>
            <a:r>
              <a:t/>
            </a:r>
            <a:endParaRPr>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rPr b="1" lang="en-US" sz="2400">
                <a:latin typeface="Arial"/>
                <a:ea typeface="Arial"/>
                <a:cs typeface="Arial"/>
                <a:sym typeface="Arial"/>
              </a:rPr>
              <a:t>Additional content</a:t>
            </a:r>
            <a:endParaRPr sz="2400">
              <a:latin typeface="Arial"/>
              <a:ea typeface="Arial"/>
              <a:cs typeface="Arial"/>
              <a:sym typeface="Arial"/>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Local myths / superstitions</a:t>
            </a:r>
            <a:endParaRPr/>
          </a:p>
          <a:p>
            <a:pPr indent="-228600" lvl="1" marL="685800" rtl="0" algn="l">
              <a:lnSpc>
                <a:spcPct val="90000"/>
              </a:lnSpc>
              <a:spcBef>
                <a:spcPts val="500"/>
              </a:spcBef>
              <a:spcAft>
                <a:spcPts val="0"/>
              </a:spcAft>
              <a:buClr>
                <a:schemeClr val="dk1"/>
              </a:buClr>
              <a:buSzPts val="2400"/>
              <a:buChar char="•"/>
            </a:pPr>
            <a:r>
              <a:rPr lang="en-US">
                <a:latin typeface="Arial"/>
                <a:ea typeface="Arial"/>
                <a:cs typeface="Arial"/>
                <a:sym typeface="Arial"/>
              </a:rPr>
              <a:t>IPC measures against COVID-19</a:t>
            </a:r>
            <a:endParaRPr>
              <a:latin typeface="Arial"/>
              <a:ea typeface="Arial"/>
              <a:cs typeface="Arial"/>
              <a:sym typeface="Arial"/>
            </a:endParaRPr>
          </a:p>
          <a:p>
            <a:pPr indent="-76200" lvl="1" marL="685800" rtl="0" algn="l">
              <a:lnSpc>
                <a:spcPct val="90000"/>
              </a:lnSpc>
              <a:spcBef>
                <a:spcPts val="500"/>
              </a:spcBef>
              <a:spcAft>
                <a:spcPts val="0"/>
              </a:spcAft>
              <a:buClr>
                <a:schemeClr val="dk1"/>
              </a:buClr>
              <a:buSzPts val="2400"/>
              <a:buNone/>
            </a:pPr>
            <a:r>
              <a:t/>
            </a:r>
            <a:endParaRPr>
              <a:latin typeface="Arial"/>
              <a:ea typeface="Arial"/>
              <a:cs typeface="Arial"/>
              <a:sym typeface="Arial"/>
            </a:endParaRPr>
          </a:p>
          <a:p>
            <a:pPr indent="0" lvl="1" marL="457200" rtl="0" algn="l">
              <a:lnSpc>
                <a:spcPct val="90000"/>
              </a:lnSpc>
              <a:spcBef>
                <a:spcPts val="500"/>
              </a:spcBef>
              <a:spcAft>
                <a:spcPts val="0"/>
              </a:spcAft>
              <a:buClr>
                <a:schemeClr val="dk1"/>
              </a:buClr>
              <a:buSzPts val="2400"/>
              <a:buNone/>
            </a:pPr>
            <a:r>
              <a:rPr lang="en-US">
                <a:latin typeface="Arial"/>
                <a:ea typeface="Arial"/>
                <a:cs typeface="Arial"/>
                <a:sym typeface="Arial"/>
              </a:rPr>
              <a:t>* Mothers must come with their child to the training *</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300" name="Google Shape;300;p42"/>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60"/>
              <a:buFont typeface="Calibri"/>
              <a:buNone/>
            </a:pPr>
            <a:r>
              <a:t/>
            </a:r>
            <a:endParaRPr sz="3959"/>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5" name="Shape 305"/>
        <p:cNvGrpSpPr/>
        <p:nvPr/>
      </p:nvGrpSpPr>
      <p:grpSpPr>
        <a:xfrm>
          <a:off x="0" y="0"/>
          <a:ext cx="0" cy="0"/>
          <a:chOff x="0" y="0"/>
          <a:chExt cx="0" cy="0"/>
        </a:xfrm>
      </p:grpSpPr>
      <p:sp>
        <p:nvSpPr>
          <p:cNvPr id="306" name="Google Shape;306;p43"/>
          <p:cNvSpPr txBox="1"/>
          <p:nvPr>
            <p:ph type="title"/>
          </p:nvPr>
        </p:nvSpPr>
        <p:spPr>
          <a:xfrm>
            <a:off x="0" y="820737"/>
            <a:ext cx="5775434" cy="123718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Source Sans Pro"/>
              <a:buNone/>
            </a:pPr>
            <a:r>
              <a:rPr lang="en-US" sz="3600">
                <a:solidFill>
                  <a:schemeClr val="dk1"/>
                </a:solidFill>
                <a:latin typeface="Source Sans Pro"/>
                <a:ea typeface="Source Sans Pro"/>
                <a:cs typeface="Source Sans Pro"/>
                <a:sym typeface="Source Sans Pro"/>
              </a:rPr>
              <a:t>Training in a non-COVID-19 context</a:t>
            </a:r>
            <a:endParaRPr sz="4000"/>
          </a:p>
        </p:txBody>
      </p:sp>
      <p:cxnSp>
        <p:nvCxnSpPr>
          <p:cNvPr id="307" name="Google Shape;307;p43"/>
          <p:cNvCxnSpPr/>
          <p:nvPr/>
        </p:nvCxnSpPr>
        <p:spPr>
          <a:xfrm>
            <a:off x="655320" y="2316480"/>
            <a:ext cx="4572000" cy="0"/>
          </a:xfrm>
          <a:prstGeom prst="straightConnector1">
            <a:avLst/>
          </a:prstGeom>
          <a:noFill/>
          <a:ln cap="sq" cmpd="sng" w="19050">
            <a:solidFill>
              <a:schemeClr val="dk1"/>
            </a:solidFill>
            <a:prstDash val="solid"/>
            <a:miter lim="800000"/>
            <a:headEnd len="sm" w="sm" type="none"/>
            <a:tailEnd len="sm" w="sm" type="none"/>
          </a:ln>
        </p:spPr>
      </p:cxnSp>
      <p:sp>
        <p:nvSpPr>
          <p:cNvPr id="308" name="Google Shape;308;p43"/>
          <p:cNvSpPr txBox="1"/>
          <p:nvPr>
            <p:ph idx="1" type="body"/>
          </p:nvPr>
        </p:nvSpPr>
        <p:spPr>
          <a:xfrm>
            <a:off x="381001" y="2575034"/>
            <a:ext cx="5497848" cy="3462228"/>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sz="2400">
                <a:latin typeface="Arial"/>
                <a:ea typeface="Arial"/>
                <a:cs typeface="Arial"/>
                <a:sym typeface="Arial"/>
              </a:rPr>
              <a:t>20-30 mothers per session</a:t>
            </a:r>
            <a:endParaRPr sz="2400"/>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Practical sessions between mothers.</a:t>
            </a:r>
            <a:endParaRPr sz="2400"/>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Face-to-face with mothers after training</a:t>
            </a:r>
            <a:endParaRPr sz="2400"/>
          </a:p>
          <a:p>
            <a:pPr indent="-114300" lvl="0" marL="228600" rtl="0" algn="l">
              <a:lnSpc>
                <a:spcPct val="90000"/>
              </a:lnSpc>
              <a:spcBef>
                <a:spcPts val="1000"/>
              </a:spcBef>
              <a:spcAft>
                <a:spcPts val="0"/>
              </a:spcAft>
              <a:buClr>
                <a:schemeClr val="dk1"/>
              </a:buClr>
              <a:buSzPts val="1800"/>
              <a:buNone/>
            </a:pPr>
            <a:r>
              <a:t/>
            </a:r>
            <a:endParaRPr sz="1600"/>
          </a:p>
        </p:txBody>
      </p:sp>
      <p:pic>
        <p:nvPicPr>
          <p:cNvPr id="309" name="Google Shape;309;p43"/>
          <p:cNvPicPr preferRelativeResize="0"/>
          <p:nvPr/>
        </p:nvPicPr>
        <p:blipFill rotWithShape="1">
          <a:blip r:embed="rId3">
            <a:alphaModFix/>
          </a:blip>
          <a:srcRect b="-1" l="3556" r="34996" t="0"/>
          <a:stretch/>
        </p:blipFill>
        <p:spPr>
          <a:xfrm>
            <a:off x="5878849" y="10"/>
            <a:ext cx="6313150" cy="6857987"/>
          </a:xfrm>
          <a:custGeom>
            <a:rect b="b" l="l" r="r" t="t"/>
            <a:pathLst>
              <a:path extrusionOk="0" h="6857997" w="6313150">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6"/>
          <p:cNvPicPr preferRelativeResize="0"/>
          <p:nvPr>
            <p:ph idx="1" type="body"/>
          </p:nvPr>
        </p:nvPicPr>
        <p:blipFill rotWithShape="1">
          <a:blip r:embed="rId3">
            <a:alphaModFix/>
          </a:blip>
          <a:srcRect b="0" l="0" r="0" t="0"/>
          <a:stretch/>
        </p:blipFill>
        <p:spPr>
          <a:xfrm>
            <a:off x="0" y="861391"/>
            <a:ext cx="12192000" cy="5963899"/>
          </a:xfrm>
          <a:prstGeom prst="rect">
            <a:avLst/>
          </a:prstGeom>
          <a:noFill/>
          <a:ln>
            <a:noFill/>
          </a:ln>
        </p:spPr>
      </p:pic>
      <p:sp>
        <p:nvSpPr>
          <p:cNvPr id="179" name="Google Shape;179;p26"/>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60"/>
              <a:buFont typeface="Calibri"/>
              <a:buNone/>
            </a:pPr>
            <a:r>
              <a:t/>
            </a:r>
            <a:endParaRPr sz="3959"/>
          </a:p>
        </p:txBody>
      </p:sp>
      <p:sp>
        <p:nvSpPr>
          <p:cNvPr id="180" name="Google Shape;180;p26"/>
          <p:cNvSpPr/>
          <p:nvPr/>
        </p:nvSpPr>
        <p:spPr>
          <a:xfrm>
            <a:off x="437322" y="2319130"/>
            <a:ext cx="11542643" cy="175432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Source Sans Pro"/>
                <a:ea typeface="Source Sans Pro"/>
                <a:cs typeface="Source Sans Pro"/>
                <a:sym typeface="Source Sans Pro"/>
              </a:rPr>
              <a:t>Orientation of Implementing partners on adapted Emergency nutrition programming in the context of COVID-19 </a:t>
            </a:r>
            <a:endParaRPr b="0" i="0" sz="3600" u="none" cap="none" strike="noStrike">
              <a:solidFill>
                <a:schemeClr val="lt1"/>
              </a:solidFill>
              <a:latin typeface="Source Sans Pro"/>
              <a:ea typeface="Source Sans Pro"/>
              <a:cs typeface="Source Sans Pro"/>
              <a:sym typeface="Source Sans Pr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4" name="Shape 314"/>
        <p:cNvGrpSpPr/>
        <p:nvPr/>
      </p:nvGrpSpPr>
      <p:grpSpPr>
        <a:xfrm>
          <a:off x="0" y="0"/>
          <a:ext cx="0" cy="0"/>
          <a:chOff x="0" y="0"/>
          <a:chExt cx="0" cy="0"/>
        </a:xfrm>
      </p:grpSpPr>
      <p:sp>
        <p:nvSpPr>
          <p:cNvPr id="315" name="Google Shape;315;p44"/>
          <p:cNvSpPr txBox="1"/>
          <p:nvPr>
            <p:ph type="title"/>
          </p:nvPr>
        </p:nvSpPr>
        <p:spPr>
          <a:xfrm>
            <a:off x="204107" y="3429001"/>
            <a:ext cx="2990849" cy="194309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Source Sans Pro"/>
              <a:buNone/>
            </a:pPr>
            <a:r>
              <a:rPr b="1" lang="en-US" sz="3600">
                <a:solidFill>
                  <a:schemeClr val="dk1"/>
                </a:solidFill>
                <a:latin typeface="Source Sans Pro"/>
                <a:ea typeface="Source Sans Pro"/>
                <a:cs typeface="Source Sans Pro"/>
                <a:sym typeface="Source Sans Pro"/>
              </a:rPr>
              <a:t>Training during the COVID-19 pandemic</a:t>
            </a:r>
            <a:endParaRPr b="1" sz="3600">
              <a:latin typeface="Source Sans Pro"/>
              <a:ea typeface="Source Sans Pro"/>
              <a:cs typeface="Source Sans Pro"/>
              <a:sym typeface="Source Sans Pro"/>
            </a:endParaRPr>
          </a:p>
        </p:txBody>
      </p:sp>
      <p:pic>
        <p:nvPicPr>
          <p:cNvPr id="316" name="Google Shape;316;p44"/>
          <p:cNvPicPr preferRelativeResize="0"/>
          <p:nvPr/>
        </p:nvPicPr>
        <p:blipFill rotWithShape="1">
          <a:blip r:embed="rId3">
            <a:alphaModFix/>
          </a:blip>
          <a:srcRect b="18861" l="0" r="0" t="38572"/>
          <a:stretch/>
        </p:blipFill>
        <p:spPr>
          <a:xfrm>
            <a:off x="0" y="355599"/>
            <a:ext cx="12192000" cy="2749551"/>
          </a:xfrm>
          <a:custGeom>
            <a:rect b="b" l="l" r="r" t="t"/>
            <a:pathLst>
              <a:path extrusionOk="0" h="3692092" w="12192000">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ln>
            <a:noFill/>
          </a:ln>
        </p:spPr>
      </p:pic>
      <p:sp>
        <p:nvSpPr>
          <p:cNvPr id="317" name="Google Shape;317;p44"/>
          <p:cNvSpPr txBox="1"/>
          <p:nvPr>
            <p:ph idx="1" type="body"/>
          </p:nvPr>
        </p:nvSpPr>
        <p:spPr>
          <a:xfrm>
            <a:off x="2832096" y="3100398"/>
            <a:ext cx="9220204" cy="3630602"/>
          </a:xfrm>
          <a:prstGeom prst="rect">
            <a:avLst/>
          </a:prstGeom>
          <a:noFill/>
          <a:ln>
            <a:noFill/>
          </a:ln>
        </p:spPr>
        <p:txBody>
          <a:bodyPr anchorCtr="0" anchor="ctr"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Small groups of 1 person / household (10 HH max) and 1 child</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One-on-one trainings by a BHS/trained volunteer/health worker</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Training area near households where possible</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Compliance with COVID-19 measures in place:</a:t>
            </a:r>
            <a:endParaRPr/>
          </a:p>
          <a:p>
            <a:pPr indent="-228600" lvl="1" marL="685800" rtl="0" algn="l">
              <a:lnSpc>
                <a:spcPct val="90000"/>
              </a:lnSpc>
              <a:spcBef>
                <a:spcPts val="500"/>
              </a:spcBef>
              <a:spcAft>
                <a:spcPts val="0"/>
              </a:spcAft>
              <a:buClr>
                <a:schemeClr val="dk1"/>
              </a:buClr>
              <a:buSzPts val="2300"/>
              <a:buChar char="•"/>
            </a:pPr>
            <a:r>
              <a:rPr lang="en-US" sz="2300">
                <a:latin typeface="Arial"/>
                <a:ea typeface="Arial"/>
                <a:cs typeface="Arial"/>
                <a:sym typeface="Arial"/>
              </a:rPr>
              <a:t>Physical distance of 2 meters from each other,</a:t>
            </a:r>
            <a:endParaRPr/>
          </a:p>
          <a:p>
            <a:pPr indent="-228600" lvl="1" marL="685800" rtl="0" algn="l">
              <a:lnSpc>
                <a:spcPct val="90000"/>
              </a:lnSpc>
              <a:spcBef>
                <a:spcPts val="500"/>
              </a:spcBef>
              <a:spcAft>
                <a:spcPts val="0"/>
              </a:spcAft>
              <a:buClr>
                <a:schemeClr val="dk1"/>
              </a:buClr>
              <a:buSzPts val="2300"/>
              <a:buChar char="•"/>
            </a:pPr>
            <a:r>
              <a:rPr lang="en-US" sz="2300">
                <a:latin typeface="Arial"/>
                <a:ea typeface="Arial"/>
                <a:cs typeface="Arial"/>
                <a:sym typeface="Arial"/>
              </a:rPr>
              <a:t>wash hands with soap and water.</a:t>
            </a:r>
            <a:endParaRPr/>
          </a:p>
          <a:p>
            <a:pPr indent="-228600" lvl="1" marL="685800" rtl="0" algn="l">
              <a:lnSpc>
                <a:spcPct val="90000"/>
              </a:lnSpc>
              <a:spcBef>
                <a:spcPts val="500"/>
              </a:spcBef>
              <a:spcAft>
                <a:spcPts val="0"/>
              </a:spcAft>
              <a:buClr>
                <a:schemeClr val="dk1"/>
              </a:buClr>
              <a:buSzPts val="2300"/>
              <a:buChar char="•"/>
            </a:pPr>
            <a:r>
              <a:rPr lang="en-US" sz="2300">
                <a:latin typeface="Arial"/>
                <a:ea typeface="Arial"/>
                <a:cs typeface="Arial"/>
                <a:sym typeface="Arial"/>
              </a:rPr>
              <a:t>One tape per participant</a:t>
            </a:r>
            <a:endParaRPr/>
          </a:p>
          <a:p>
            <a:pPr indent="-228600" lvl="1" marL="685800" rtl="0" algn="l">
              <a:lnSpc>
                <a:spcPct val="90000"/>
              </a:lnSpc>
              <a:spcBef>
                <a:spcPts val="500"/>
              </a:spcBef>
              <a:spcAft>
                <a:spcPts val="0"/>
              </a:spcAft>
              <a:buClr>
                <a:schemeClr val="dk1"/>
              </a:buClr>
              <a:buSzPts val="2300"/>
              <a:buChar char="•"/>
            </a:pPr>
            <a:r>
              <a:rPr lang="en-US" sz="2300">
                <a:latin typeface="Arial"/>
                <a:ea typeface="Arial"/>
                <a:cs typeface="Arial"/>
                <a:sym typeface="Arial"/>
              </a:rPr>
              <a:t>Queue for arriving participants.</a:t>
            </a:r>
            <a:endParaRPr sz="13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2" name="Shape 322"/>
        <p:cNvGrpSpPr/>
        <p:nvPr/>
      </p:nvGrpSpPr>
      <p:grpSpPr>
        <a:xfrm>
          <a:off x="0" y="0"/>
          <a:ext cx="0" cy="0"/>
          <a:chOff x="0" y="0"/>
          <a:chExt cx="0" cy="0"/>
        </a:xfrm>
      </p:grpSpPr>
      <p:sp>
        <p:nvSpPr>
          <p:cNvPr id="323" name="Google Shape;323;p4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4" name="Google Shape;324;p45"/>
          <p:cNvSpPr/>
          <p:nvPr/>
        </p:nvSpPr>
        <p:spPr>
          <a:xfrm>
            <a:off x="558209" y="0"/>
            <a:ext cx="11167447" cy="2018806"/>
          </a:xfrm>
          <a:prstGeom prst="rect">
            <a:avLst/>
          </a:prstGeom>
          <a:solidFill>
            <a:schemeClr val="lt1"/>
          </a:solidFill>
          <a:ln cap="flat" cmpd="sng" w="12700">
            <a:solidFill>
              <a:srgbClr val="E1E1E1"/>
            </a:solidFill>
            <a:prstDash val="solid"/>
            <a:miter lim="800000"/>
            <a:headEnd len="sm" w="sm" type="none"/>
            <a:tailEnd len="sm" w="sm" type="none"/>
          </a:ln>
          <a:effectLst>
            <a:outerShdw blurRad="50800" rotWithShape="0" algn="tl" dir="2700000" dist="38100">
              <a:srgbClr val="D8D8D8">
                <a:alpha val="4941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5" name="Google Shape;325;p45"/>
          <p:cNvSpPr/>
          <p:nvPr/>
        </p:nvSpPr>
        <p:spPr>
          <a:xfrm>
            <a:off x="566928" y="0"/>
            <a:ext cx="11155680" cy="201168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6" name="Google Shape;326;p45"/>
          <p:cNvSpPr txBox="1"/>
          <p:nvPr>
            <p:ph type="title"/>
          </p:nvPr>
        </p:nvSpPr>
        <p:spPr>
          <a:xfrm>
            <a:off x="1115568" y="548640"/>
            <a:ext cx="10168128" cy="70408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Source Sans Pro"/>
              <a:buNone/>
            </a:pPr>
            <a:r>
              <a:rPr b="1" lang="en-US" sz="3600">
                <a:solidFill>
                  <a:schemeClr val="dk1"/>
                </a:solidFill>
                <a:latin typeface="Source Sans Pro"/>
                <a:ea typeface="Source Sans Pro"/>
                <a:cs typeface="Source Sans Pro"/>
                <a:sym typeface="Source Sans Pro"/>
              </a:rPr>
              <a:t>Training during the COVID-19 pandemic</a:t>
            </a:r>
            <a:br>
              <a:rPr b="1" lang="en-US" sz="3600">
                <a:solidFill>
                  <a:schemeClr val="dk1"/>
                </a:solidFill>
                <a:latin typeface="Source Sans Pro"/>
                <a:ea typeface="Source Sans Pro"/>
                <a:cs typeface="Source Sans Pro"/>
                <a:sym typeface="Source Sans Pro"/>
              </a:rPr>
            </a:br>
            <a:endParaRPr b="1" sz="3600">
              <a:solidFill>
                <a:schemeClr val="dk1"/>
              </a:solidFill>
              <a:latin typeface="Source Sans Pro"/>
              <a:ea typeface="Source Sans Pro"/>
              <a:cs typeface="Source Sans Pro"/>
              <a:sym typeface="Source Sans Pro"/>
            </a:endParaRPr>
          </a:p>
        </p:txBody>
      </p:sp>
      <p:sp>
        <p:nvSpPr>
          <p:cNvPr id="327" name="Google Shape;327;p45"/>
          <p:cNvSpPr/>
          <p:nvPr/>
        </p:nvSpPr>
        <p:spPr>
          <a:xfrm>
            <a:off x="498834" y="770799"/>
            <a:ext cx="128016" cy="70408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328" name="Google Shape;328;p45"/>
          <p:cNvPicPr preferRelativeResize="0"/>
          <p:nvPr/>
        </p:nvPicPr>
        <p:blipFill rotWithShape="1">
          <a:blip r:embed="rId3">
            <a:alphaModFix/>
          </a:blip>
          <a:srcRect b="0" l="12431" r="1753" t="0"/>
          <a:stretch/>
        </p:blipFill>
        <p:spPr>
          <a:xfrm>
            <a:off x="498835" y="2120900"/>
            <a:ext cx="4733565" cy="3426215"/>
          </a:xfrm>
          <a:prstGeom prst="rect">
            <a:avLst/>
          </a:prstGeom>
          <a:noFill/>
          <a:ln>
            <a:noFill/>
          </a:ln>
        </p:spPr>
      </p:pic>
      <p:sp>
        <p:nvSpPr>
          <p:cNvPr id="329" name="Google Shape;329;p45"/>
          <p:cNvSpPr txBox="1"/>
          <p:nvPr>
            <p:ph idx="1" type="body"/>
          </p:nvPr>
        </p:nvSpPr>
        <p:spPr>
          <a:xfrm>
            <a:off x="5232400" y="2018806"/>
            <a:ext cx="6959600" cy="4623294"/>
          </a:xfrm>
          <a:prstGeom prst="rect">
            <a:avLst/>
          </a:prstGeom>
          <a:noFill/>
          <a:ln>
            <a:noFill/>
          </a:ln>
        </p:spPr>
        <p:txBody>
          <a:bodyPr anchorCtr="0" anchor="ctr"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lang="en-US" sz="2400">
                <a:latin typeface="Arial"/>
                <a:ea typeface="Arial"/>
                <a:cs typeface="Arial"/>
                <a:sym typeface="Arial"/>
              </a:rPr>
              <a:t>Welcome each person and register their presence</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Use the COVID-19 Symptom Checklist</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People with symptoms should not participate in the training. </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Anyone with the signs should be referred to the focal point of Covid-19 or health facility.</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Sharing key messages about COVID-19</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Do the training, including hands-on if mothers came with a child</a:t>
            </a:r>
            <a:endParaRPr/>
          </a:p>
          <a:p>
            <a:pPr indent="-228600" lvl="0" marL="228600" rtl="0" algn="l">
              <a:lnSpc>
                <a:spcPct val="90000"/>
              </a:lnSpc>
              <a:spcBef>
                <a:spcPts val="1000"/>
              </a:spcBef>
              <a:spcAft>
                <a:spcPts val="0"/>
              </a:spcAft>
              <a:buClr>
                <a:schemeClr val="dk1"/>
              </a:buClr>
              <a:buSzPts val="2400"/>
              <a:buChar char="•"/>
            </a:pPr>
            <a:r>
              <a:rPr lang="en-US" sz="2400">
                <a:latin typeface="Arial"/>
                <a:ea typeface="Arial"/>
                <a:cs typeface="Arial"/>
                <a:sym typeface="Arial"/>
              </a:rPr>
              <a:t>Participants must leave one by one</a:t>
            </a:r>
            <a:endParaRPr/>
          </a:p>
          <a:p>
            <a:pPr indent="-133350" lvl="0" marL="228600" rtl="0" algn="l">
              <a:lnSpc>
                <a:spcPct val="90000"/>
              </a:lnSpc>
              <a:spcBef>
                <a:spcPts val="1000"/>
              </a:spcBef>
              <a:spcAft>
                <a:spcPts val="0"/>
              </a:spcAft>
              <a:buClr>
                <a:schemeClr val="dk1"/>
              </a:buClr>
              <a:buSzPts val="1500"/>
              <a:buNone/>
            </a:pPr>
            <a:r>
              <a:t/>
            </a:r>
            <a:endParaRPr sz="1500"/>
          </a:p>
        </p:txBody>
      </p:sp>
      <p:sp>
        <p:nvSpPr>
          <p:cNvPr id="330" name="Google Shape;330;p45"/>
          <p:cNvSpPr txBox="1"/>
          <p:nvPr/>
        </p:nvSpPr>
        <p:spPr>
          <a:xfrm>
            <a:off x="5234214" y="1257173"/>
            <a:ext cx="5880100" cy="5232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dk1"/>
                </a:solidFill>
                <a:latin typeface="Arial"/>
                <a:ea typeface="Arial"/>
                <a:cs typeface="Arial"/>
                <a:sym typeface="Arial"/>
              </a:rPr>
              <a:t>Method 1: Small Group trainings</a:t>
            </a:r>
            <a:endParaRPr b="1" i="0" sz="2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46"/>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b="1" lang="en-US" sz="2400">
                <a:latin typeface="Arial"/>
                <a:ea typeface="Arial"/>
                <a:cs typeface="Arial"/>
                <a:sym typeface="Arial"/>
              </a:rPr>
              <a:t>Method 2: One-on-one training</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  The trainer moves from house to house  providing individual training to a mother/caregiver.</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Must respect physical distancing and infection prevention and control measures</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336" name="Google Shape;336;p46"/>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60"/>
              <a:buFont typeface="Calibri"/>
              <a:buNone/>
            </a:pPr>
            <a:r>
              <a:t/>
            </a:r>
            <a:endParaRPr sz="3959"/>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47"/>
          <p:cNvSpPr txBox="1"/>
          <p:nvPr>
            <p:ph idx="1" type="body"/>
          </p:nvPr>
        </p:nvSpPr>
        <p:spPr>
          <a:xfrm>
            <a:off x="838200" y="1612899"/>
            <a:ext cx="10515600" cy="456406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2800"/>
              <a:buNone/>
            </a:pPr>
            <a:r>
              <a:rPr lang="en-US" sz="2400">
                <a:solidFill>
                  <a:srgbClr val="000000"/>
                </a:solidFill>
                <a:latin typeface="Arial"/>
                <a:ea typeface="Arial"/>
                <a:cs typeface="Arial"/>
                <a:sym typeface="Arial"/>
              </a:rPr>
              <a:t>Collect data on:</a:t>
            </a:r>
            <a:endParaRPr sz="2400">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Mothers/caregivers trained and given tapes</a:t>
            </a:r>
            <a:endParaRPr>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Mothers/caregivers coached/ retrained following poor measurements</a:t>
            </a:r>
            <a:endParaRPr>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Admissions by gender aggregation.</a:t>
            </a:r>
            <a:endParaRPr>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Mothers doing correct assessments</a:t>
            </a:r>
            <a:endParaRPr>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Mothers not doing correct measurements</a:t>
            </a:r>
            <a:endParaRPr>
              <a:latin typeface="Arial"/>
              <a:ea typeface="Arial"/>
              <a:cs typeface="Arial"/>
              <a:sym typeface="Arial"/>
            </a:endParaRPr>
          </a:p>
          <a:p>
            <a:pPr indent="-228600" lvl="1" marL="685800" rtl="0" algn="l">
              <a:lnSpc>
                <a:spcPct val="100000"/>
              </a:lnSpc>
              <a:spcBef>
                <a:spcPts val="500"/>
              </a:spcBef>
              <a:spcAft>
                <a:spcPts val="0"/>
              </a:spcAft>
              <a:buClr>
                <a:srgbClr val="000000"/>
              </a:buClr>
              <a:buSzPts val="2800"/>
              <a:buChar char="•"/>
            </a:pPr>
            <a:r>
              <a:rPr lang="en-US">
                <a:solidFill>
                  <a:srgbClr val="000000"/>
                </a:solidFill>
                <a:latin typeface="Arial"/>
                <a:ea typeface="Arial"/>
                <a:cs typeface="Arial"/>
                <a:sym typeface="Arial"/>
              </a:rPr>
              <a:t>Additional information based on the program objectives. </a:t>
            </a:r>
            <a:endParaRPr>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343" name="Google Shape;343;p47"/>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959"/>
              <a:buFont typeface="Source Sans Pro"/>
              <a:buNone/>
            </a:pPr>
            <a:r>
              <a:rPr lang="en-US" sz="3600">
                <a:solidFill>
                  <a:srgbClr val="FFFFFF"/>
                </a:solidFill>
                <a:latin typeface="Source Sans Pro"/>
                <a:ea typeface="Source Sans Pro"/>
                <a:cs typeface="Source Sans Pro"/>
                <a:sym typeface="Source Sans Pro"/>
              </a:rPr>
              <a:t>Monitoring</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8"/>
          <p:cNvSpPr txBox="1"/>
          <p:nvPr>
            <p:ph idx="1" type="body"/>
          </p:nvPr>
        </p:nvSpPr>
        <p:spPr>
          <a:xfrm>
            <a:off x="838200" y="2095500"/>
            <a:ext cx="10515600" cy="4081463"/>
          </a:xfrm>
          <a:prstGeom prst="rect">
            <a:avLst/>
          </a:prstGeom>
          <a:noFill/>
          <a:ln>
            <a:noFill/>
          </a:ln>
        </p:spPr>
        <p:txBody>
          <a:bodyPr anchorCtr="0" anchor="t" bIns="45700" lIns="91425" spcFirstLastPara="1" rIns="91425" wrap="square" tIns="45700">
            <a:noAutofit/>
          </a:bodyPr>
          <a:lstStyle/>
          <a:p>
            <a:pPr indent="-228600" lvl="0" marL="228600" rtl="0" algn="l">
              <a:lnSpc>
                <a:spcPct val="15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Spot checks in the community</a:t>
            </a:r>
            <a:endParaRPr sz="2400"/>
          </a:p>
          <a:p>
            <a:pPr indent="-228600" lvl="0" marL="228600" rtl="0" algn="l">
              <a:lnSpc>
                <a:spcPct val="15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Health workers / BHS/Volunteers repeat measurements</a:t>
            </a:r>
            <a:endParaRPr sz="2400"/>
          </a:p>
          <a:p>
            <a:pPr indent="-228600" lvl="0" marL="228600" rtl="0" algn="l">
              <a:lnSpc>
                <a:spcPct val="15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Performance of children referred by the mother compared to other referrals</a:t>
            </a:r>
            <a:endParaRPr sz="2400"/>
          </a:p>
          <a:p>
            <a:pPr indent="-50800" lvl="0" marL="228600" rtl="0" algn="l">
              <a:lnSpc>
                <a:spcPct val="15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p>
        </p:txBody>
      </p:sp>
      <p:sp>
        <p:nvSpPr>
          <p:cNvPr id="350" name="Google Shape;350;p4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Quality Control</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9"/>
          <p:cNvSpPr txBox="1"/>
          <p:nvPr>
            <p:ph idx="1" type="subTitle"/>
          </p:nvPr>
        </p:nvSpPr>
        <p:spPr>
          <a:xfrm>
            <a:off x="2498937" y="2667000"/>
            <a:ext cx="7766936" cy="1070868"/>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chemeClr val="dk1"/>
              </a:buClr>
              <a:buSzPts val="3700"/>
              <a:buNone/>
            </a:pPr>
            <a:r>
              <a:rPr b="1" lang="en-US" sz="3600">
                <a:solidFill>
                  <a:srgbClr val="FFFFFF"/>
                </a:solidFill>
                <a:latin typeface="Source Sans Pro"/>
                <a:ea typeface="Source Sans Pro"/>
                <a:cs typeface="Source Sans Pro"/>
                <a:sym typeface="Source Sans Pro"/>
              </a:rPr>
              <a:t>Sample Family MUAC training presentation</a:t>
            </a:r>
            <a:endParaRPr b="1" sz="3600">
              <a:solidFill>
                <a:srgbClr val="FFFFFF"/>
              </a:solidFill>
              <a:latin typeface="Source Sans Pro"/>
              <a:ea typeface="Source Sans Pro"/>
              <a:cs typeface="Source Sans Pro"/>
              <a:sym typeface="Source Sans Pr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0"/>
          <p:cNvSpPr txBox="1"/>
          <p:nvPr>
            <p:ph idx="1" type="body"/>
          </p:nvPr>
        </p:nvSpPr>
        <p:spPr>
          <a:xfrm>
            <a:off x="838200" y="977900"/>
            <a:ext cx="11023600" cy="5880099"/>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Malnutrition is what we call locally (</a:t>
            </a:r>
            <a:r>
              <a:rPr i="1" lang="en-US" sz="2400">
                <a:solidFill>
                  <a:srgbClr val="FF0000"/>
                </a:solidFill>
                <a:latin typeface="Arial"/>
                <a:ea typeface="Arial"/>
                <a:cs typeface="Arial"/>
                <a:sym typeface="Arial"/>
              </a:rPr>
              <a:t>insert local names</a:t>
            </a:r>
            <a:r>
              <a:rPr lang="en-US" sz="2400">
                <a:solidFill>
                  <a:srgbClr val="000000"/>
                </a:solidFill>
                <a:latin typeface="Arial"/>
                <a:ea typeface="Arial"/>
                <a:cs typeface="Arial"/>
                <a:sym typeface="Arial"/>
              </a:rPr>
              <a:t>).</a:t>
            </a:r>
            <a:endParaRPr sz="2400">
              <a:latin typeface="Arial"/>
              <a:ea typeface="Arial"/>
              <a:cs typeface="Arial"/>
              <a:sym typeface="Arial"/>
            </a:endParaRPr>
          </a:p>
          <a:p>
            <a:pPr indent="-228600" lvl="0" marL="228600" rtl="0" algn="l">
              <a:lnSpc>
                <a:spcPct val="9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A condition resulting from eating less food or eating foods that do not contain all of the necessary nutrients (</a:t>
            </a:r>
            <a:r>
              <a:rPr lang="en-US" sz="2400">
                <a:solidFill>
                  <a:srgbClr val="FF0000"/>
                </a:solidFill>
                <a:latin typeface="Arial"/>
                <a:ea typeface="Arial"/>
                <a:cs typeface="Arial"/>
                <a:sym typeface="Arial"/>
              </a:rPr>
              <a:t>mention examples of local sources of protein, carbohydrates, minerals and vitamins</a:t>
            </a:r>
            <a:r>
              <a:rPr lang="en-US" sz="2400">
                <a:solidFill>
                  <a:srgbClr val="000000"/>
                </a:solidFill>
                <a:latin typeface="Arial"/>
                <a:ea typeface="Arial"/>
                <a:cs typeface="Arial"/>
                <a:sym typeface="Arial"/>
              </a:rPr>
              <a:t>).</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228600" lvl="0" marL="228600" rtl="0" algn="l">
              <a:lnSpc>
                <a:spcPct val="9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There are 2 types: edematous and non-edematous</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362" name="Google Shape;362;p50"/>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What is malnutrition</a:t>
            </a:r>
            <a:endParaRPr sz="3600">
              <a:solidFill>
                <a:srgbClr val="FFFFFF"/>
              </a:solidFill>
              <a:latin typeface="Source Sans Pro"/>
              <a:ea typeface="Source Sans Pro"/>
              <a:cs typeface="Source Sans Pro"/>
              <a:sym typeface="Source Sans Pro"/>
            </a:endParaRPr>
          </a:p>
        </p:txBody>
      </p:sp>
      <p:pic>
        <p:nvPicPr>
          <p:cNvPr id="363" name="Google Shape;363;p50"/>
          <p:cNvPicPr preferRelativeResize="0"/>
          <p:nvPr/>
        </p:nvPicPr>
        <p:blipFill rotWithShape="1">
          <a:blip r:embed="rId3">
            <a:alphaModFix/>
          </a:blip>
          <a:srcRect b="0" l="0" r="0" t="0"/>
          <a:stretch/>
        </p:blipFill>
        <p:spPr>
          <a:xfrm>
            <a:off x="4836447" y="3796673"/>
            <a:ext cx="5663378" cy="302861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51"/>
          <p:cNvSpPr txBox="1"/>
          <p:nvPr>
            <p:ph idx="1" type="body"/>
          </p:nvPr>
        </p:nvSpPr>
        <p:spPr>
          <a:xfrm>
            <a:off x="838200" y="1041400"/>
            <a:ext cx="10515600" cy="5135563"/>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800"/>
              <a:buNone/>
            </a:pPr>
            <a:r>
              <a:rPr b="1" lang="en-US">
                <a:latin typeface="Arial"/>
                <a:ea typeface="Arial"/>
                <a:cs typeface="Arial"/>
                <a:sym typeface="Arial"/>
              </a:rPr>
              <a:t>Causes</a:t>
            </a:r>
            <a:endParaRPr/>
          </a:p>
          <a:p>
            <a:pPr indent="0" lvl="0" marL="0" rtl="0" algn="l">
              <a:lnSpc>
                <a:spcPct val="90000"/>
              </a:lnSpc>
              <a:spcBef>
                <a:spcPts val="1000"/>
              </a:spcBef>
              <a:spcAft>
                <a:spcPts val="0"/>
              </a:spcAft>
              <a:buClr>
                <a:schemeClr val="dk1"/>
              </a:buClr>
              <a:buSzPts val="2800"/>
              <a:buNone/>
            </a:pPr>
            <a:r>
              <a:t/>
            </a:r>
            <a:endParaRPr b="1">
              <a:latin typeface="Arial"/>
              <a:ea typeface="Arial"/>
              <a:cs typeface="Arial"/>
              <a:sym typeface="Arial"/>
            </a:endParaRPr>
          </a:p>
        </p:txBody>
      </p:sp>
      <p:sp>
        <p:nvSpPr>
          <p:cNvPr id="370" name="Google Shape;370;p51"/>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Causes of malnutrition</a:t>
            </a:r>
            <a:endParaRPr sz="3600">
              <a:solidFill>
                <a:srgbClr val="FFFFFF"/>
              </a:solidFill>
              <a:latin typeface="Source Sans Pro"/>
              <a:ea typeface="Source Sans Pro"/>
              <a:cs typeface="Source Sans Pro"/>
              <a:sym typeface="Source Sans Pro"/>
            </a:endParaRPr>
          </a:p>
        </p:txBody>
      </p:sp>
      <p:pic>
        <p:nvPicPr>
          <p:cNvPr id="371" name="Google Shape;371;p51"/>
          <p:cNvPicPr preferRelativeResize="0"/>
          <p:nvPr/>
        </p:nvPicPr>
        <p:blipFill rotWithShape="1">
          <a:blip r:embed="rId3">
            <a:alphaModFix/>
          </a:blip>
          <a:srcRect b="0" l="0" r="0" t="0"/>
          <a:stretch/>
        </p:blipFill>
        <p:spPr>
          <a:xfrm>
            <a:off x="7666037" y="1646237"/>
            <a:ext cx="2881891" cy="1668463"/>
          </a:xfrm>
          <a:prstGeom prst="rect">
            <a:avLst/>
          </a:prstGeom>
          <a:noFill/>
          <a:ln>
            <a:noFill/>
          </a:ln>
        </p:spPr>
      </p:pic>
      <p:pic>
        <p:nvPicPr>
          <p:cNvPr id="372" name="Google Shape;372;p51"/>
          <p:cNvPicPr preferRelativeResize="0"/>
          <p:nvPr/>
        </p:nvPicPr>
        <p:blipFill rotWithShape="1">
          <a:blip r:embed="rId4">
            <a:alphaModFix/>
          </a:blip>
          <a:srcRect b="0" l="0" r="0" t="0"/>
          <a:stretch/>
        </p:blipFill>
        <p:spPr>
          <a:xfrm>
            <a:off x="4229343" y="1646237"/>
            <a:ext cx="2629035" cy="2444876"/>
          </a:xfrm>
          <a:prstGeom prst="rect">
            <a:avLst/>
          </a:prstGeom>
          <a:noFill/>
          <a:ln>
            <a:noFill/>
          </a:ln>
        </p:spPr>
      </p:pic>
      <p:pic>
        <p:nvPicPr>
          <p:cNvPr id="373" name="Google Shape;373;p51"/>
          <p:cNvPicPr preferRelativeResize="0"/>
          <p:nvPr/>
        </p:nvPicPr>
        <p:blipFill rotWithShape="1">
          <a:blip r:embed="rId5">
            <a:alphaModFix/>
          </a:blip>
          <a:srcRect b="0" l="0" r="0" t="0"/>
          <a:stretch/>
        </p:blipFill>
        <p:spPr>
          <a:xfrm>
            <a:off x="6486761" y="3919537"/>
            <a:ext cx="4656907" cy="2444876"/>
          </a:xfrm>
          <a:prstGeom prst="rect">
            <a:avLst/>
          </a:prstGeom>
          <a:noFill/>
          <a:ln>
            <a:noFill/>
          </a:ln>
        </p:spPr>
      </p:pic>
      <p:pic>
        <p:nvPicPr>
          <p:cNvPr id="374" name="Google Shape;374;p51"/>
          <p:cNvPicPr preferRelativeResize="0"/>
          <p:nvPr/>
        </p:nvPicPr>
        <p:blipFill rotWithShape="1">
          <a:blip r:embed="rId6">
            <a:alphaModFix/>
          </a:blip>
          <a:srcRect b="0" l="0" r="0" t="0"/>
          <a:stretch/>
        </p:blipFill>
        <p:spPr>
          <a:xfrm>
            <a:off x="753848" y="4091113"/>
            <a:ext cx="3265363" cy="2242627"/>
          </a:xfrm>
          <a:prstGeom prst="rect">
            <a:avLst/>
          </a:prstGeom>
          <a:noFill/>
          <a:ln>
            <a:noFill/>
          </a:ln>
        </p:spPr>
      </p:pic>
      <p:pic>
        <p:nvPicPr>
          <p:cNvPr id="375" name="Google Shape;375;p51"/>
          <p:cNvPicPr preferRelativeResize="0"/>
          <p:nvPr/>
        </p:nvPicPr>
        <p:blipFill rotWithShape="1">
          <a:blip r:embed="rId7">
            <a:alphaModFix/>
          </a:blip>
          <a:srcRect b="0" l="0" r="0" t="0"/>
          <a:stretch/>
        </p:blipFill>
        <p:spPr>
          <a:xfrm>
            <a:off x="1145039" y="1586705"/>
            <a:ext cx="2861267" cy="1668462"/>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2"/>
          <p:cNvSpPr txBox="1"/>
          <p:nvPr>
            <p:ph idx="1" type="body"/>
          </p:nvPr>
        </p:nvSpPr>
        <p:spPr>
          <a:xfrm>
            <a:off x="279400" y="1066800"/>
            <a:ext cx="11074400" cy="5562599"/>
          </a:xfrm>
          <a:prstGeom prst="rect">
            <a:avLst/>
          </a:prstGeom>
          <a:noFill/>
          <a:ln>
            <a:noFill/>
          </a:ln>
        </p:spPr>
        <p:txBody>
          <a:bodyPr anchorCtr="0" anchor="t" bIns="45700" lIns="91425" spcFirstLastPara="1" rIns="91425" wrap="square" tIns="45700">
            <a:noAutofit/>
          </a:bodyPr>
          <a:lstStyle/>
          <a:p>
            <a:pPr indent="-69850" lvl="1" marL="685800" rtl="0" algn="l">
              <a:lnSpc>
                <a:spcPct val="150000"/>
              </a:lnSpc>
              <a:spcBef>
                <a:spcPts val="1000"/>
              </a:spcBef>
              <a:spcAft>
                <a:spcPts val="0"/>
              </a:spcAft>
              <a:buSzPts val="2500"/>
              <a:buNone/>
            </a:pPr>
            <a:r>
              <a:t/>
            </a:r>
            <a:endParaRPr>
              <a:latin typeface="Arial"/>
              <a:ea typeface="Arial"/>
              <a:cs typeface="Arial"/>
              <a:sym typeface="Arial"/>
            </a:endParaRPr>
          </a:p>
          <a:p>
            <a:pPr indent="-228600" lvl="1" marL="685800" rtl="0" algn="l">
              <a:lnSpc>
                <a:spcPct val="150000"/>
              </a:lnSpc>
              <a:spcBef>
                <a:spcPts val="1000"/>
              </a:spcBef>
              <a:spcAft>
                <a:spcPts val="0"/>
              </a:spcAft>
              <a:buSzPts val="2500"/>
              <a:buChar char="•"/>
            </a:pPr>
            <a:r>
              <a:rPr lang="en-US">
                <a:latin typeface="Arial"/>
                <a:ea typeface="Arial"/>
                <a:cs typeface="Arial"/>
                <a:sym typeface="Arial"/>
              </a:rPr>
              <a:t>Poverty, </a:t>
            </a:r>
            <a:endParaRPr/>
          </a:p>
          <a:p>
            <a:pPr indent="-228600" lvl="1" marL="685800" rtl="0" algn="l">
              <a:lnSpc>
                <a:spcPct val="150000"/>
              </a:lnSpc>
              <a:spcBef>
                <a:spcPts val="1000"/>
              </a:spcBef>
              <a:spcAft>
                <a:spcPts val="0"/>
              </a:spcAft>
              <a:buSzPts val="2500"/>
              <a:buChar char="•"/>
            </a:pPr>
            <a:r>
              <a:rPr lang="en-US">
                <a:latin typeface="Arial"/>
                <a:ea typeface="Arial"/>
                <a:cs typeface="Arial"/>
                <a:sym typeface="Arial"/>
              </a:rPr>
              <a:t>lack of food, </a:t>
            </a:r>
            <a:endParaRPr/>
          </a:p>
          <a:p>
            <a:pPr indent="-228600" lvl="1" marL="685800" rtl="0" algn="l">
              <a:lnSpc>
                <a:spcPct val="150000"/>
              </a:lnSpc>
              <a:spcBef>
                <a:spcPts val="1000"/>
              </a:spcBef>
              <a:spcAft>
                <a:spcPts val="0"/>
              </a:spcAft>
              <a:buSzPts val="2500"/>
              <a:buChar char="•"/>
            </a:pPr>
            <a:r>
              <a:rPr lang="en-US">
                <a:latin typeface="Arial"/>
                <a:ea typeface="Arial"/>
                <a:cs typeface="Arial"/>
                <a:sym typeface="Arial"/>
              </a:rPr>
              <a:t>disease, </a:t>
            </a:r>
            <a:endParaRPr/>
          </a:p>
          <a:p>
            <a:pPr indent="-228600" lvl="1" marL="685800" rtl="0" algn="l">
              <a:lnSpc>
                <a:spcPct val="150000"/>
              </a:lnSpc>
              <a:spcBef>
                <a:spcPts val="1000"/>
              </a:spcBef>
              <a:spcAft>
                <a:spcPts val="0"/>
              </a:spcAft>
              <a:buSzPts val="2500"/>
              <a:buChar char="•"/>
            </a:pPr>
            <a:r>
              <a:rPr lang="en-US">
                <a:latin typeface="Arial"/>
                <a:ea typeface="Arial"/>
                <a:cs typeface="Arial"/>
                <a:sym typeface="Arial"/>
              </a:rPr>
              <a:t>poor WASH </a:t>
            </a:r>
            <a:endParaRPr/>
          </a:p>
          <a:p>
            <a:pPr indent="-228600" lvl="1" marL="685800" rtl="0" algn="l">
              <a:lnSpc>
                <a:spcPct val="150000"/>
              </a:lnSpc>
              <a:spcBef>
                <a:spcPts val="1000"/>
              </a:spcBef>
              <a:spcAft>
                <a:spcPts val="0"/>
              </a:spcAft>
              <a:buSzPts val="2500"/>
              <a:buChar char="•"/>
            </a:pPr>
            <a:r>
              <a:rPr lang="en-US">
                <a:latin typeface="Arial"/>
                <a:ea typeface="Arial"/>
                <a:cs typeface="Arial"/>
                <a:sym typeface="Arial"/>
              </a:rPr>
              <a:t>(</a:t>
            </a:r>
            <a:r>
              <a:rPr i="1" lang="en-US">
                <a:solidFill>
                  <a:srgbClr val="FF0000"/>
                </a:solidFill>
                <a:latin typeface="Arial"/>
                <a:ea typeface="Arial"/>
                <a:cs typeface="Arial"/>
                <a:sym typeface="Arial"/>
              </a:rPr>
              <a:t>mention causes more specific to the local context)</a:t>
            </a:r>
            <a:endParaRPr>
              <a:latin typeface="Arial"/>
              <a:ea typeface="Arial"/>
              <a:cs typeface="Arial"/>
              <a:sym typeface="Arial"/>
            </a:endParaRPr>
          </a:p>
          <a:p>
            <a:pPr indent="-184150" lvl="1" marL="958850" rtl="0" algn="l">
              <a:lnSpc>
                <a:spcPct val="70000"/>
              </a:lnSpc>
              <a:spcBef>
                <a:spcPts val="500"/>
              </a:spcBef>
              <a:spcAft>
                <a:spcPts val="0"/>
              </a:spcAft>
              <a:buSzPts val="2500"/>
              <a:buNone/>
            </a:pPr>
            <a:r>
              <a:t/>
            </a:r>
            <a:endParaRPr sz="2100">
              <a:latin typeface="Arial"/>
              <a:ea typeface="Arial"/>
              <a:cs typeface="Arial"/>
              <a:sym typeface="Arial"/>
            </a:endParaRPr>
          </a:p>
          <a:p>
            <a:pPr indent="0" lvl="0" marL="0" rtl="0" algn="l">
              <a:lnSpc>
                <a:spcPct val="70000"/>
              </a:lnSpc>
              <a:spcBef>
                <a:spcPts val="1000"/>
              </a:spcBef>
              <a:spcAft>
                <a:spcPts val="0"/>
              </a:spcAft>
              <a:buClr>
                <a:schemeClr val="dk1"/>
              </a:buClr>
              <a:buSzPts val="2500"/>
              <a:buNone/>
            </a:pPr>
            <a:r>
              <a:t/>
            </a:r>
            <a:endParaRPr sz="2500">
              <a:latin typeface="Arial"/>
              <a:ea typeface="Arial"/>
              <a:cs typeface="Arial"/>
              <a:sym typeface="Arial"/>
            </a:endParaRPr>
          </a:p>
          <a:p>
            <a:pPr indent="-117475" lvl="0" marL="228600" rtl="0" algn="l">
              <a:lnSpc>
                <a:spcPct val="70000"/>
              </a:lnSpc>
              <a:spcBef>
                <a:spcPts val="1000"/>
              </a:spcBef>
              <a:spcAft>
                <a:spcPts val="0"/>
              </a:spcAft>
              <a:buClr>
                <a:schemeClr val="dk1"/>
              </a:buClr>
              <a:buSzPts val="1750"/>
              <a:buNone/>
            </a:pPr>
            <a:r>
              <a:t/>
            </a:r>
            <a:endParaRPr sz="1750"/>
          </a:p>
        </p:txBody>
      </p:sp>
      <p:sp>
        <p:nvSpPr>
          <p:cNvPr id="382" name="Google Shape;382;p52"/>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Causes of malnutrition</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7" name="Shape 387"/>
        <p:cNvGrpSpPr/>
        <p:nvPr/>
      </p:nvGrpSpPr>
      <p:grpSpPr>
        <a:xfrm>
          <a:off x="0" y="0"/>
          <a:ext cx="0" cy="0"/>
          <a:chOff x="0" y="0"/>
          <a:chExt cx="0" cy="0"/>
        </a:xfrm>
      </p:grpSpPr>
      <p:sp>
        <p:nvSpPr>
          <p:cNvPr id="388" name="Google Shape;388;p53"/>
          <p:cNvSpPr txBox="1"/>
          <p:nvPr>
            <p:ph type="title"/>
          </p:nvPr>
        </p:nvSpPr>
        <p:spPr>
          <a:xfrm>
            <a:off x="642996" y="4571216"/>
            <a:ext cx="10906008" cy="111541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4230"/>
              <a:buFont typeface="Source Sans Pro"/>
              <a:buNone/>
            </a:pPr>
            <a:r>
              <a:rPr lang="en-US" sz="3600">
                <a:solidFill>
                  <a:schemeClr val="dk1"/>
                </a:solidFill>
                <a:latin typeface="Source Sans Pro"/>
                <a:ea typeface="Source Sans Pro"/>
                <a:cs typeface="Source Sans Pro"/>
                <a:sym typeface="Source Sans Pro"/>
              </a:rPr>
              <a:t>Signs and symptoms of malnutrition</a:t>
            </a:r>
            <a:endParaRPr sz="3600"/>
          </a:p>
        </p:txBody>
      </p:sp>
      <p:pic>
        <p:nvPicPr>
          <p:cNvPr id="389" name="Google Shape;389;p53"/>
          <p:cNvPicPr preferRelativeResize="0"/>
          <p:nvPr/>
        </p:nvPicPr>
        <p:blipFill rotWithShape="1">
          <a:blip r:embed="rId3">
            <a:alphaModFix/>
          </a:blip>
          <a:srcRect b="0" l="0" r="0" t="0"/>
          <a:stretch/>
        </p:blipFill>
        <p:spPr>
          <a:xfrm>
            <a:off x="481946" y="1565783"/>
            <a:ext cx="2685705" cy="2685705"/>
          </a:xfrm>
          <a:prstGeom prst="rect">
            <a:avLst/>
          </a:prstGeom>
          <a:noFill/>
          <a:ln>
            <a:noFill/>
          </a:ln>
        </p:spPr>
      </p:pic>
      <p:pic>
        <p:nvPicPr>
          <p:cNvPr id="390" name="Google Shape;390;p53"/>
          <p:cNvPicPr preferRelativeResize="0"/>
          <p:nvPr>
            <p:ph idx="1" type="body"/>
          </p:nvPr>
        </p:nvPicPr>
        <p:blipFill rotWithShape="1">
          <a:blip r:embed="rId4">
            <a:alphaModFix/>
          </a:blip>
          <a:srcRect b="0" l="0" r="0" t="0"/>
          <a:stretch/>
        </p:blipFill>
        <p:spPr>
          <a:xfrm>
            <a:off x="3410295" y="2171682"/>
            <a:ext cx="2685705" cy="2014278"/>
          </a:xfrm>
          <a:prstGeom prst="rect">
            <a:avLst/>
          </a:prstGeom>
          <a:noFill/>
          <a:ln>
            <a:noFill/>
          </a:ln>
        </p:spPr>
      </p:pic>
      <p:pic>
        <p:nvPicPr>
          <p:cNvPr id="391" name="Google Shape;391;p53"/>
          <p:cNvPicPr preferRelativeResize="0"/>
          <p:nvPr/>
        </p:nvPicPr>
        <p:blipFill rotWithShape="1">
          <a:blip r:embed="rId5">
            <a:alphaModFix/>
          </a:blip>
          <a:srcRect b="0" l="0" r="0" t="0"/>
          <a:stretch/>
        </p:blipFill>
        <p:spPr>
          <a:xfrm>
            <a:off x="9021662" y="2334065"/>
            <a:ext cx="2685706" cy="1917423"/>
          </a:xfrm>
          <a:prstGeom prst="rect">
            <a:avLst/>
          </a:prstGeom>
          <a:noFill/>
          <a:ln>
            <a:noFill/>
          </a:ln>
        </p:spPr>
      </p:pic>
      <p:cxnSp>
        <p:nvCxnSpPr>
          <p:cNvPr id="392" name="Google Shape;392;p53"/>
          <p:cNvCxnSpPr/>
          <p:nvPr/>
        </p:nvCxnSpPr>
        <p:spPr>
          <a:xfrm>
            <a:off x="1524000" y="5778706"/>
            <a:ext cx="9144000" cy="0"/>
          </a:xfrm>
          <a:prstGeom prst="straightConnector1">
            <a:avLst/>
          </a:prstGeom>
          <a:noFill/>
          <a:ln cap="flat" cmpd="sng" w="19050">
            <a:solidFill>
              <a:srgbClr val="FF902D"/>
            </a:solidFill>
            <a:prstDash val="solid"/>
            <a:miter lim="800000"/>
            <a:headEnd len="sm" w="sm" type="none"/>
            <a:tailEnd len="sm" w="sm" type="none"/>
          </a:ln>
        </p:spPr>
      </p:cxnSp>
      <p:pic>
        <p:nvPicPr>
          <p:cNvPr id="393" name="Google Shape;393;p53"/>
          <p:cNvPicPr preferRelativeResize="0"/>
          <p:nvPr/>
        </p:nvPicPr>
        <p:blipFill rotWithShape="1">
          <a:blip r:embed="rId6">
            <a:alphaModFix/>
          </a:blip>
          <a:srcRect b="0" l="0" r="0" t="0"/>
          <a:stretch/>
        </p:blipFill>
        <p:spPr>
          <a:xfrm>
            <a:off x="6299844" y="1571529"/>
            <a:ext cx="2466409" cy="2999687"/>
          </a:xfrm>
          <a:prstGeom prst="rect">
            <a:avLst/>
          </a:prstGeom>
          <a:noFill/>
          <a:ln>
            <a:noFill/>
          </a:ln>
        </p:spPr>
      </p:pic>
      <p:sp>
        <p:nvSpPr>
          <p:cNvPr id="394" name="Google Shape;394;p53"/>
          <p:cNvSpPr txBox="1"/>
          <p:nvPr/>
        </p:nvSpPr>
        <p:spPr>
          <a:xfrm>
            <a:off x="481946" y="148618"/>
            <a:ext cx="11470568" cy="53718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27"/>
          <p:cNvPicPr preferRelativeResize="0"/>
          <p:nvPr/>
        </p:nvPicPr>
        <p:blipFill rotWithShape="1">
          <a:blip r:embed="rId3">
            <a:alphaModFix/>
          </a:blip>
          <a:srcRect b="0" l="0" r="0" t="0"/>
          <a:stretch/>
        </p:blipFill>
        <p:spPr>
          <a:xfrm>
            <a:off x="0" y="0"/>
            <a:ext cx="12192000" cy="6857999"/>
          </a:xfrm>
          <a:prstGeom prst="rect">
            <a:avLst/>
          </a:prstGeom>
          <a:noFill/>
          <a:ln>
            <a:noFill/>
          </a:ln>
        </p:spPr>
      </p:pic>
      <p:sp>
        <p:nvSpPr>
          <p:cNvPr id="186" name="Google Shape;186;p27"/>
          <p:cNvSpPr txBox="1"/>
          <p:nvPr>
            <p:ph idx="1" type="subTitle"/>
          </p:nvPr>
        </p:nvSpPr>
        <p:spPr>
          <a:xfrm>
            <a:off x="2397337" y="4648200"/>
            <a:ext cx="7766936" cy="107086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2800"/>
              <a:buNone/>
            </a:pPr>
            <a:r>
              <a:t/>
            </a:r>
            <a:endParaRPr/>
          </a:p>
        </p:txBody>
      </p:sp>
      <p:sp>
        <p:nvSpPr>
          <p:cNvPr id="187" name="Google Shape;187;p27"/>
          <p:cNvSpPr txBox="1"/>
          <p:nvPr>
            <p:ph idx="4294967295" type="title"/>
          </p:nvPr>
        </p:nvSpPr>
        <p:spPr>
          <a:xfrm>
            <a:off x="1873250" y="990600"/>
            <a:ext cx="10318750" cy="51181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Source Sans Pro"/>
              <a:buNone/>
            </a:pPr>
            <a:r>
              <a:rPr b="1" lang="en-US">
                <a:solidFill>
                  <a:schemeClr val="lt1"/>
                </a:solidFill>
                <a:latin typeface="Source Sans Pro"/>
                <a:ea typeface="Source Sans Pro"/>
                <a:cs typeface="Source Sans Pro"/>
                <a:sym typeface="Source Sans Pro"/>
              </a:rPr>
              <a:t>Family MUAC</a:t>
            </a:r>
            <a:endParaRPr b="1">
              <a:solidFill>
                <a:schemeClr val="lt1"/>
              </a:solidFill>
              <a:latin typeface="Source Sans Pro"/>
              <a:ea typeface="Source Sans Pro"/>
              <a:cs typeface="Source Sans Pro"/>
              <a:sym typeface="Source Sans Pr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4"/>
          <p:cNvSpPr txBox="1"/>
          <p:nvPr>
            <p:ph idx="1" type="body"/>
          </p:nvPr>
        </p:nvSpPr>
        <p:spPr>
          <a:xfrm>
            <a:off x="1163864" y="1066800"/>
            <a:ext cx="10189936" cy="5562599"/>
          </a:xfrm>
          <a:prstGeom prst="rect">
            <a:avLst/>
          </a:prstGeom>
          <a:noFill/>
          <a:ln>
            <a:noFill/>
          </a:ln>
        </p:spPr>
        <p:txBody>
          <a:bodyPr anchorCtr="0" anchor="t" bIns="45700" lIns="91425" spcFirstLastPara="1" rIns="91425" wrap="square" tIns="45700">
            <a:noAutofit/>
          </a:bodyPr>
          <a:lstStyle/>
          <a:p>
            <a:pPr indent="-69850" lvl="0" marL="228600" rtl="0" algn="l">
              <a:lnSpc>
                <a:spcPct val="70000"/>
              </a:lnSpc>
              <a:spcBef>
                <a:spcPts val="1000"/>
              </a:spcBef>
              <a:spcAft>
                <a:spcPts val="0"/>
              </a:spcAft>
              <a:buClr>
                <a:schemeClr val="dk1"/>
              </a:buClr>
              <a:buSzPts val="2500"/>
              <a:buNone/>
            </a:pPr>
            <a:r>
              <a:t/>
            </a:r>
            <a:endParaRPr sz="2400">
              <a:latin typeface="Arial"/>
              <a:ea typeface="Arial"/>
              <a:cs typeface="Arial"/>
              <a:sym typeface="Arial"/>
            </a:endParaRPr>
          </a:p>
          <a:p>
            <a:pPr indent="-228600" lvl="0" marL="228600" rtl="0" algn="l">
              <a:lnSpc>
                <a:spcPct val="70000"/>
              </a:lnSpc>
              <a:spcBef>
                <a:spcPts val="1000"/>
              </a:spcBef>
              <a:spcAft>
                <a:spcPts val="0"/>
              </a:spcAft>
              <a:buClr>
                <a:schemeClr val="dk1"/>
              </a:buClr>
              <a:buSzPts val="2500"/>
              <a:buChar char="•"/>
            </a:pPr>
            <a:r>
              <a:rPr lang="en-US" sz="2400">
                <a:latin typeface="Arial"/>
                <a:ea typeface="Arial"/>
                <a:cs typeface="Arial"/>
                <a:sym typeface="Arial"/>
              </a:rPr>
              <a:t>Low MUAC</a:t>
            </a:r>
            <a:endParaRPr sz="2400"/>
          </a:p>
          <a:p>
            <a:pPr indent="-228600" lvl="0" marL="228600" rtl="0" algn="l">
              <a:lnSpc>
                <a:spcPct val="70000"/>
              </a:lnSpc>
              <a:spcBef>
                <a:spcPts val="1000"/>
              </a:spcBef>
              <a:spcAft>
                <a:spcPts val="0"/>
              </a:spcAft>
              <a:buClr>
                <a:schemeClr val="dk1"/>
              </a:buClr>
              <a:buSzPts val="2500"/>
              <a:buChar char="•"/>
            </a:pPr>
            <a:r>
              <a:rPr lang="en-US" sz="2400">
                <a:latin typeface="Arial"/>
                <a:ea typeface="Arial"/>
                <a:cs typeface="Arial"/>
                <a:sym typeface="Arial"/>
              </a:rPr>
              <a:t>Visible Weight loss</a:t>
            </a:r>
            <a:endParaRPr sz="2400"/>
          </a:p>
          <a:p>
            <a:pPr indent="-228600" lvl="0" marL="228600" rtl="0" algn="l">
              <a:lnSpc>
                <a:spcPct val="70000"/>
              </a:lnSpc>
              <a:spcBef>
                <a:spcPts val="1000"/>
              </a:spcBef>
              <a:spcAft>
                <a:spcPts val="0"/>
              </a:spcAft>
              <a:buClr>
                <a:schemeClr val="dk1"/>
              </a:buClr>
              <a:buSzPts val="2500"/>
              <a:buChar char="•"/>
            </a:pPr>
            <a:r>
              <a:rPr lang="en-US" sz="2400">
                <a:latin typeface="Arial"/>
                <a:ea typeface="Arial"/>
                <a:cs typeface="Arial"/>
                <a:sym typeface="Arial"/>
              </a:rPr>
              <a:t>Child feels week,</a:t>
            </a:r>
            <a:endParaRPr sz="2400"/>
          </a:p>
          <a:p>
            <a:pPr indent="-228600" lvl="0" marL="228600" rtl="0" algn="l">
              <a:lnSpc>
                <a:spcPct val="70000"/>
              </a:lnSpc>
              <a:spcBef>
                <a:spcPts val="1000"/>
              </a:spcBef>
              <a:spcAft>
                <a:spcPts val="0"/>
              </a:spcAft>
              <a:buClr>
                <a:schemeClr val="dk1"/>
              </a:buClr>
              <a:buSzPts val="2500"/>
              <a:buChar char="•"/>
            </a:pPr>
            <a:r>
              <a:rPr lang="en-US" sz="2400">
                <a:latin typeface="Arial"/>
                <a:ea typeface="Arial"/>
                <a:cs typeface="Arial"/>
                <a:sym typeface="Arial"/>
              </a:rPr>
              <a:t>Loss of apetite.</a:t>
            </a:r>
            <a:endParaRPr sz="2400"/>
          </a:p>
          <a:p>
            <a:pPr indent="-228600" lvl="0" marL="228600" rtl="0" algn="l">
              <a:lnSpc>
                <a:spcPct val="70000"/>
              </a:lnSpc>
              <a:spcBef>
                <a:spcPts val="1000"/>
              </a:spcBef>
              <a:spcAft>
                <a:spcPts val="0"/>
              </a:spcAft>
              <a:buClr>
                <a:schemeClr val="dk1"/>
              </a:buClr>
              <a:buSzPts val="2500"/>
              <a:buChar char="•"/>
            </a:pPr>
            <a:r>
              <a:rPr lang="en-US" sz="2400">
                <a:latin typeface="Arial"/>
                <a:ea typeface="Arial"/>
                <a:cs typeface="Arial"/>
                <a:sym typeface="Arial"/>
              </a:rPr>
              <a:t>Oedema</a:t>
            </a:r>
            <a:endParaRPr sz="2400">
              <a:latin typeface="Arial"/>
              <a:ea typeface="Arial"/>
              <a:cs typeface="Arial"/>
              <a:sym typeface="Arial"/>
            </a:endParaRPr>
          </a:p>
          <a:p>
            <a:pPr indent="-228600" lvl="0" marL="228600" rtl="0" algn="l">
              <a:lnSpc>
                <a:spcPct val="70000"/>
              </a:lnSpc>
              <a:spcBef>
                <a:spcPts val="1000"/>
              </a:spcBef>
              <a:spcAft>
                <a:spcPts val="0"/>
              </a:spcAft>
              <a:buClr>
                <a:srgbClr val="FF0000"/>
              </a:buClr>
              <a:buSzPts val="2500"/>
              <a:buChar char="•"/>
            </a:pPr>
            <a:r>
              <a:rPr i="1" lang="en-US" sz="2400">
                <a:solidFill>
                  <a:srgbClr val="FF0000"/>
                </a:solidFill>
                <a:latin typeface="Arial"/>
                <a:ea typeface="Arial"/>
                <a:cs typeface="Arial"/>
                <a:sym typeface="Arial"/>
              </a:rPr>
              <a:t>Add signs known locally</a:t>
            </a:r>
            <a:endParaRPr sz="2400"/>
          </a:p>
          <a:p>
            <a:pPr indent="-69850" lvl="0" marL="228600" rtl="0" algn="l">
              <a:lnSpc>
                <a:spcPct val="70000"/>
              </a:lnSpc>
              <a:spcBef>
                <a:spcPts val="1000"/>
              </a:spcBef>
              <a:spcAft>
                <a:spcPts val="0"/>
              </a:spcAft>
              <a:buClr>
                <a:schemeClr val="dk1"/>
              </a:buClr>
              <a:buSzPts val="2500"/>
              <a:buNone/>
            </a:pPr>
            <a:r>
              <a:t/>
            </a:r>
            <a:endParaRPr sz="2400">
              <a:latin typeface="Arial"/>
              <a:ea typeface="Arial"/>
              <a:cs typeface="Arial"/>
              <a:sym typeface="Arial"/>
            </a:endParaRPr>
          </a:p>
          <a:p>
            <a:pPr indent="0" lvl="0" marL="0" rtl="0" algn="l">
              <a:lnSpc>
                <a:spcPct val="70000"/>
              </a:lnSpc>
              <a:spcBef>
                <a:spcPts val="1000"/>
              </a:spcBef>
              <a:spcAft>
                <a:spcPts val="0"/>
              </a:spcAft>
              <a:buClr>
                <a:schemeClr val="dk1"/>
              </a:buClr>
              <a:buSzPts val="2500"/>
              <a:buNone/>
            </a:pPr>
            <a:r>
              <a:rPr lang="en-US" sz="2400">
                <a:latin typeface="Arial"/>
                <a:ea typeface="Arial"/>
                <a:cs typeface="Arial"/>
                <a:sym typeface="Arial"/>
              </a:rPr>
              <a:t>* The signs indicate that the malnutrition has progressed, so measure your child's MUAC regularly. *</a:t>
            </a:r>
            <a:endParaRPr sz="2400">
              <a:latin typeface="Arial"/>
              <a:ea typeface="Arial"/>
              <a:cs typeface="Arial"/>
              <a:sym typeface="Arial"/>
            </a:endParaRPr>
          </a:p>
          <a:p>
            <a:pPr indent="-117475" lvl="0" marL="228600" rtl="0" algn="l">
              <a:lnSpc>
                <a:spcPct val="70000"/>
              </a:lnSpc>
              <a:spcBef>
                <a:spcPts val="1000"/>
              </a:spcBef>
              <a:spcAft>
                <a:spcPts val="0"/>
              </a:spcAft>
              <a:buClr>
                <a:schemeClr val="dk1"/>
              </a:buClr>
              <a:buSzPts val="1750"/>
              <a:buNone/>
            </a:pPr>
            <a:r>
              <a:t/>
            </a:r>
            <a:endParaRPr sz="1600"/>
          </a:p>
        </p:txBody>
      </p:sp>
      <p:sp>
        <p:nvSpPr>
          <p:cNvPr id="401" name="Google Shape;401;p54"/>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Signs and symptoms of malnutrition</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55"/>
          <p:cNvSpPr txBox="1"/>
          <p:nvPr>
            <p:ph idx="1" type="body"/>
          </p:nvPr>
        </p:nvSpPr>
        <p:spPr>
          <a:xfrm>
            <a:off x="683078" y="1403926"/>
            <a:ext cx="10670722" cy="5174673"/>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Mothers / caregivers / guardians are trained to screen their children (and other children in the family / community) for malnutrition</a:t>
            </a:r>
            <a:endParaRPr sz="2400"/>
          </a:p>
          <a:p>
            <a:pPr indent="0" lvl="0" marL="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0" lvl="0" marL="0" rtl="0" algn="l">
              <a:lnSpc>
                <a:spcPct val="150000"/>
              </a:lnSpc>
              <a:spcBef>
                <a:spcPts val="1000"/>
              </a:spcBef>
              <a:spcAft>
                <a:spcPts val="0"/>
              </a:spcAft>
              <a:buClr>
                <a:srgbClr val="000000"/>
              </a:buClr>
              <a:buSzPts val="2800"/>
              <a:buNone/>
            </a:pPr>
            <a:r>
              <a:rPr b="1" lang="en-US" sz="2400">
                <a:solidFill>
                  <a:srgbClr val="000000"/>
                </a:solidFill>
                <a:latin typeface="Arial"/>
                <a:ea typeface="Arial"/>
                <a:cs typeface="Arial"/>
                <a:sym typeface="Arial"/>
              </a:rPr>
              <a:t>Benefits of the approach</a:t>
            </a:r>
            <a:endParaRPr sz="2400"/>
          </a:p>
          <a:p>
            <a:pPr indent="-228600" lvl="1" marL="685800" rtl="0" algn="l">
              <a:lnSpc>
                <a:spcPct val="150000"/>
              </a:lnSpc>
              <a:spcBef>
                <a:spcPts val="500"/>
              </a:spcBef>
              <a:spcAft>
                <a:spcPts val="0"/>
              </a:spcAft>
              <a:buClr>
                <a:srgbClr val="000000"/>
              </a:buClr>
              <a:buSzPts val="2400"/>
              <a:buChar char="•"/>
            </a:pPr>
            <a:r>
              <a:rPr lang="en-US">
                <a:solidFill>
                  <a:srgbClr val="000000"/>
                </a:solidFill>
                <a:latin typeface="Arial"/>
                <a:ea typeface="Arial"/>
                <a:cs typeface="Arial"/>
                <a:sym typeface="Arial"/>
              </a:rPr>
              <a:t>Allows mothers to detect malnutrition in their children.</a:t>
            </a:r>
            <a:endParaRPr>
              <a:latin typeface="Arial"/>
              <a:ea typeface="Arial"/>
              <a:cs typeface="Arial"/>
              <a:sym typeface="Arial"/>
            </a:endParaRPr>
          </a:p>
          <a:p>
            <a:pPr indent="-228600" lvl="1" marL="685800" rtl="0" algn="l">
              <a:lnSpc>
                <a:spcPct val="150000"/>
              </a:lnSpc>
              <a:spcBef>
                <a:spcPts val="500"/>
              </a:spcBef>
              <a:spcAft>
                <a:spcPts val="0"/>
              </a:spcAft>
              <a:buClr>
                <a:srgbClr val="000000"/>
              </a:buClr>
              <a:buSzPts val="2400"/>
              <a:buChar char="•"/>
            </a:pPr>
            <a:r>
              <a:rPr lang="en-US">
                <a:solidFill>
                  <a:srgbClr val="000000"/>
                </a:solidFill>
                <a:latin typeface="Arial"/>
                <a:ea typeface="Arial"/>
                <a:cs typeface="Arial"/>
                <a:sym typeface="Arial"/>
              </a:rPr>
              <a:t>Reduces late presentation of malnourished children for treatment</a:t>
            </a:r>
            <a:endParaRPr>
              <a:latin typeface="Arial"/>
              <a:ea typeface="Arial"/>
              <a:cs typeface="Arial"/>
              <a:sym typeface="Arial"/>
            </a:endParaRPr>
          </a:p>
          <a:p>
            <a:pPr indent="-228600" lvl="1" marL="685800" rtl="0" algn="l">
              <a:lnSpc>
                <a:spcPct val="150000"/>
              </a:lnSpc>
              <a:spcBef>
                <a:spcPts val="500"/>
              </a:spcBef>
              <a:spcAft>
                <a:spcPts val="0"/>
              </a:spcAft>
              <a:buClr>
                <a:srgbClr val="000000"/>
              </a:buClr>
              <a:buSzPts val="2400"/>
              <a:buChar char="•"/>
            </a:pPr>
            <a:r>
              <a:rPr lang="en-US">
                <a:solidFill>
                  <a:srgbClr val="000000"/>
                </a:solidFill>
                <a:latin typeface="Arial"/>
                <a:ea typeface="Arial"/>
                <a:cs typeface="Arial"/>
                <a:sym typeface="Arial"/>
              </a:rPr>
              <a:t>Early detection of cases reduces the risk of death</a:t>
            </a:r>
            <a:endParaRPr>
              <a:latin typeface="Arial"/>
              <a:ea typeface="Arial"/>
              <a:cs typeface="Arial"/>
              <a:sym typeface="Arial"/>
            </a:endParaRPr>
          </a:p>
          <a:p>
            <a:pPr indent="-228600" lvl="1" marL="685800" rtl="0" algn="l">
              <a:lnSpc>
                <a:spcPct val="150000"/>
              </a:lnSpc>
              <a:spcBef>
                <a:spcPts val="500"/>
              </a:spcBef>
              <a:spcAft>
                <a:spcPts val="0"/>
              </a:spcAft>
              <a:buClr>
                <a:srgbClr val="000000"/>
              </a:buClr>
              <a:buSzPts val="2400"/>
              <a:buChar char="•"/>
            </a:pPr>
            <a:r>
              <a:rPr lang="en-US">
                <a:solidFill>
                  <a:srgbClr val="000000"/>
                </a:solidFill>
                <a:latin typeface="Arial"/>
                <a:ea typeface="Arial"/>
                <a:cs typeface="Arial"/>
                <a:sym typeface="Arial"/>
              </a:rPr>
              <a:t>Reduces longer stay in ITP/SC.</a:t>
            </a:r>
            <a:endParaRPr>
              <a:latin typeface="Arial"/>
              <a:ea typeface="Arial"/>
              <a:cs typeface="Arial"/>
              <a:sym typeface="Arial"/>
            </a:endParaRPr>
          </a:p>
        </p:txBody>
      </p:sp>
      <p:sp>
        <p:nvSpPr>
          <p:cNvPr id="407" name="Google Shape;407;p55"/>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What is the Family MUAC approach?</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2" name="Shape 412"/>
        <p:cNvGrpSpPr/>
        <p:nvPr/>
      </p:nvGrpSpPr>
      <p:grpSpPr>
        <a:xfrm>
          <a:off x="0" y="0"/>
          <a:ext cx="0" cy="0"/>
          <a:chOff x="0" y="0"/>
          <a:chExt cx="0" cy="0"/>
        </a:xfrm>
      </p:grpSpPr>
      <p:sp>
        <p:nvSpPr>
          <p:cNvPr id="413" name="Google Shape;413;p5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14" name="Google Shape;414;p56"/>
          <p:cNvPicPr preferRelativeResize="0"/>
          <p:nvPr/>
        </p:nvPicPr>
        <p:blipFill rotWithShape="1">
          <a:blip r:embed="rId3">
            <a:alphaModFix/>
          </a:blip>
          <a:srcRect b="1" l="6061" r="0" t="0"/>
          <a:stretch/>
        </p:blipFill>
        <p:spPr>
          <a:xfrm>
            <a:off x="8529321" y="10"/>
            <a:ext cx="3662680" cy="3401558"/>
          </a:xfrm>
          <a:custGeom>
            <a:rect b="b" l="l" r="r" t="t"/>
            <a:pathLst>
              <a:path extrusionOk="0" h="3401568" w="3662680">
                <a:moveTo>
                  <a:pt x="0" y="0"/>
                </a:moveTo>
                <a:lnTo>
                  <a:pt x="3662680" y="0"/>
                </a:lnTo>
                <a:lnTo>
                  <a:pt x="3662680" y="3401568"/>
                </a:lnTo>
                <a:lnTo>
                  <a:pt x="774527" y="3401568"/>
                </a:lnTo>
                <a:lnTo>
                  <a:pt x="769892" y="3133175"/>
                </a:lnTo>
                <a:cubicBezTo>
                  <a:pt x="732577" y="2055441"/>
                  <a:pt x="492520" y="1056020"/>
                  <a:pt x="104445" y="215033"/>
                </a:cubicBezTo>
                <a:close/>
              </a:path>
            </a:pathLst>
          </a:custGeom>
          <a:noFill/>
          <a:ln>
            <a:noFill/>
          </a:ln>
        </p:spPr>
      </p:pic>
      <p:pic>
        <p:nvPicPr>
          <p:cNvPr id="415" name="Google Shape;415;p56"/>
          <p:cNvPicPr preferRelativeResize="0"/>
          <p:nvPr/>
        </p:nvPicPr>
        <p:blipFill rotWithShape="1">
          <a:blip r:embed="rId4">
            <a:alphaModFix/>
          </a:blip>
          <a:srcRect b="2" l="0" r="2846" t="0"/>
          <a:stretch/>
        </p:blipFill>
        <p:spPr>
          <a:xfrm>
            <a:off x="5115314" y="10"/>
            <a:ext cx="4118110" cy="3401558"/>
          </a:xfrm>
          <a:custGeom>
            <a:rect b="b" l="l" r="r" t="t"/>
            <a:pathLst>
              <a:path extrusionOk="0" h="3401568" w="4118110">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a:noFill/>
          <a:ln>
            <a:noFill/>
          </a:ln>
        </p:spPr>
      </p:pic>
      <p:pic>
        <p:nvPicPr>
          <p:cNvPr id="416" name="Google Shape;416;p56"/>
          <p:cNvPicPr preferRelativeResize="0"/>
          <p:nvPr/>
        </p:nvPicPr>
        <p:blipFill rotWithShape="1">
          <a:blip r:embed="rId5">
            <a:alphaModFix/>
          </a:blip>
          <a:srcRect b="0" l="0" r="-1" t="1497"/>
          <a:stretch/>
        </p:blipFill>
        <p:spPr>
          <a:xfrm>
            <a:off x="5168353" y="3456432"/>
            <a:ext cx="7023646" cy="3401568"/>
          </a:xfrm>
          <a:custGeom>
            <a:rect b="b" l="l" r="r" t="t"/>
            <a:pathLst>
              <a:path extrusionOk="0" h="3401568" w="7023646">
                <a:moveTo>
                  <a:pt x="749132" y="0"/>
                </a:moveTo>
                <a:lnTo>
                  <a:pt x="7023646" y="0"/>
                </a:lnTo>
                <a:lnTo>
                  <a:pt x="7023646" y="3401568"/>
                </a:lnTo>
                <a:lnTo>
                  <a:pt x="0" y="3401568"/>
                </a:lnTo>
                <a:lnTo>
                  <a:pt x="79008" y="3238906"/>
                </a:lnTo>
                <a:cubicBezTo>
                  <a:pt x="502362" y="2321466"/>
                  <a:pt x="749563" y="1215476"/>
                  <a:pt x="749563" y="24956"/>
                </a:cubicBezTo>
                <a:close/>
              </a:path>
            </a:pathLst>
          </a:custGeom>
          <a:noFill/>
          <a:ln>
            <a:noFill/>
          </a:ln>
        </p:spPr>
      </p:pic>
      <p:sp>
        <p:nvSpPr>
          <p:cNvPr id="417" name="Google Shape;417;p56"/>
          <p:cNvSpPr/>
          <p:nvPr/>
        </p:nvSpPr>
        <p:spPr>
          <a:xfrm>
            <a:off x="0" y="0"/>
            <a:ext cx="5932965" cy="6858000"/>
          </a:xfrm>
          <a:custGeom>
            <a:rect b="b" l="l" r="r" t="t"/>
            <a:pathLst>
              <a:path extrusionOk="0" h="6858000" w="5932965">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solidFill>
            <a:schemeClr val="lt1"/>
          </a:solidFill>
          <a:ln cap="flat" cmpd="sng" w="9525">
            <a:solidFill>
              <a:srgbClr val="EFEFEF"/>
            </a:solidFill>
            <a:prstDash val="solid"/>
            <a:miter lim="800000"/>
            <a:headEnd len="sm" w="sm" type="none"/>
            <a:tailEnd len="sm" w="sm" type="none"/>
          </a:ln>
          <a:effectLst>
            <a:outerShdw blurRad="50800" rotWithShape="0" algn="l" dist="38100">
              <a:srgbClr val="D8D8D8">
                <a:alpha val="2941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18" name="Google Shape;418;p56"/>
          <p:cNvSpPr/>
          <p:nvPr/>
        </p:nvSpPr>
        <p:spPr>
          <a:xfrm>
            <a:off x="0" y="0"/>
            <a:ext cx="5922333" cy="6858000"/>
          </a:xfrm>
          <a:custGeom>
            <a:rect b="b" l="l" r="r" t="t"/>
            <a:pathLst>
              <a:path extrusionOk="0" h="6858000" w="5922333">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19" name="Google Shape;419;p56"/>
          <p:cNvSpPr txBox="1"/>
          <p:nvPr>
            <p:ph type="title"/>
          </p:nvPr>
        </p:nvSpPr>
        <p:spPr>
          <a:xfrm>
            <a:off x="448056" y="685800"/>
            <a:ext cx="4922338"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Source Sans Pro"/>
              <a:buNone/>
            </a:pPr>
            <a:r>
              <a:rPr b="1" lang="en-US" sz="3600">
                <a:solidFill>
                  <a:schemeClr val="dk1"/>
                </a:solidFill>
                <a:latin typeface="Source Sans Pro"/>
                <a:ea typeface="Source Sans Pro"/>
                <a:cs typeface="Source Sans Pro"/>
                <a:sym typeface="Source Sans Pro"/>
              </a:rPr>
              <a:t>How to measure MUAC</a:t>
            </a:r>
            <a:endParaRPr/>
          </a:p>
        </p:txBody>
      </p:sp>
      <p:sp>
        <p:nvSpPr>
          <p:cNvPr id="420" name="Google Shape;420;p56"/>
          <p:cNvSpPr/>
          <p:nvPr/>
        </p:nvSpPr>
        <p:spPr>
          <a:xfrm>
            <a:off x="0" y="1016867"/>
            <a:ext cx="128016" cy="65390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1" name="Google Shape;421;p56"/>
          <p:cNvSpPr/>
          <p:nvPr/>
        </p:nvSpPr>
        <p:spPr>
          <a:xfrm>
            <a:off x="438911" y="2089941"/>
            <a:ext cx="4970439"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2" name="Google Shape;422;p56"/>
          <p:cNvSpPr txBox="1"/>
          <p:nvPr>
            <p:ph idx="1" type="body"/>
          </p:nvPr>
        </p:nvSpPr>
        <p:spPr>
          <a:xfrm>
            <a:off x="304800" y="2514600"/>
            <a:ext cx="5499100" cy="3666744"/>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dk1"/>
              </a:buClr>
              <a:buSzPts val="2590"/>
              <a:buNone/>
            </a:pPr>
            <a:r>
              <a:rPr b="1" lang="en-US" sz="2400">
                <a:latin typeface="Arial"/>
                <a:ea typeface="Arial"/>
                <a:cs typeface="Arial"/>
                <a:sym typeface="Arial"/>
              </a:rPr>
              <a:t>What is a MUAC tape?</a:t>
            </a:r>
            <a:endParaRPr sz="2400">
              <a:latin typeface="Arial"/>
              <a:ea typeface="Arial"/>
              <a:cs typeface="Arial"/>
              <a:sym typeface="Arial"/>
            </a:endParaRPr>
          </a:p>
          <a:p>
            <a:pPr indent="-228600" lvl="0" marL="228600" rtl="0" algn="l">
              <a:lnSpc>
                <a:spcPct val="80000"/>
              </a:lnSpc>
              <a:spcBef>
                <a:spcPts val="1000"/>
              </a:spcBef>
              <a:spcAft>
                <a:spcPts val="0"/>
              </a:spcAft>
              <a:buClr>
                <a:schemeClr val="dk1"/>
              </a:buClr>
              <a:buSzPts val="2590"/>
              <a:buChar char="•"/>
            </a:pPr>
            <a:r>
              <a:rPr lang="en-US" sz="2400">
                <a:latin typeface="Arial"/>
                <a:ea typeface="Arial"/>
                <a:cs typeface="Arial"/>
                <a:sym typeface="Arial"/>
              </a:rPr>
              <a:t>It is a tape used to measure the upper arm of children.</a:t>
            </a:r>
            <a:endParaRPr sz="2400">
              <a:latin typeface="Arial"/>
              <a:ea typeface="Arial"/>
              <a:cs typeface="Arial"/>
              <a:sym typeface="Arial"/>
            </a:endParaRPr>
          </a:p>
          <a:p>
            <a:pPr indent="0" lvl="0" marL="0" rtl="0" algn="l">
              <a:lnSpc>
                <a:spcPct val="80000"/>
              </a:lnSpc>
              <a:spcBef>
                <a:spcPts val="1000"/>
              </a:spcBef>
              <a:spcAft>
                <a:spcPts val="0"/>
              </a:spcAft>
              <a:buClr>
                <a:schemeClr val="dk1"/>
              </a:buClr>
              <a:buSzPts val="2590"/>
              <a:buNone/>
            </a:pPr>
            <a:r>
              <a:t/>
            </a:r>
            <a:endParaRPr sz="2400">
              <a:latin typeface="Arial"/>
              <a:ea typeface="Arial"/>
              <a:cs typeface="Arial"/>
              <a:sym typeface="Arial"/>
            </a:endParaRPr>
          </a:p>
          <a:p>
            <a:pPr indent="-228600" lvl="0" marL="228600" rtl="0" algn="l">
              <a:lnSpc>
                <a:spcPct val="80000"/>
              </a:lnSpc>
              <a:spcBef>
                <a:spcPts val="1000"/>
              </a:spcBef>
              <a:spcAft>
                <a:spcPts val="0"/>
              </a:spcAft>
              <a:buClr>
                <a:schemeClr val="dk1"/>
              </a:buClr>
              <a:buSzPts val="2590"/>
              <a:buChar char="•"/>
            </a:pPr>
            <a:r>
              <a:rPr lang="en-US" sz="2400">
                <a:latin typeface="Arial"/>
                <a:ea typeface="Arial"/>
                <a:cs typeface="Arial"/>
                <a:sym typeface="Arial"/>
              </a:rPr>
              <a:t>It has 3 colors - red, yellow and green</a:t>
            </a:r>
            <a:endParaRPr sz="2400">
              <a:latin typeface="Arial"/>
              <a:ea typeface="Arial"/>
              <a:cs typeface="Arial"/>
              <a:sym typeface="Arial"/>
            </a:endParaRPr>
          </a:p>
          <a:p>
            <a:pPr indent="-228600" lvl="0" marL="228600" rtl="0" algn="l">
              <a:lnSpc>
                <a:spcPct val="80000"/>
              </a:lnSpc>
              <a:spcBef>
                <a:spcPts val="1000"/>
              </a:spcBef>
              <a:spcAft>
                <a:spcPts val="0"/>
              </a:spcAft>
              <a:buClr>
                <a:schemeClr val="dk1"/>
              </a:buClr>
              <a:buSzPts val="2590"/>
              <a:buChar char="•"/>
            </a:pPr>
            <a:r>
              <a:rPr lang="en-US" sz="2400">
                <a:latin typeface="Arial"/>
                <a:ea typeface="Arial"/>
                <a:cs typeface="Arial"/>
                <a:sym typeface="Arial"/>
              </a:rPr>
              <a:t>Can also be used on children 6-59 months and pregnant and lactating  women.</a:t>
            </a:r>
            <a:endParaRPr sz="2400">
              <a:latin typeface="Arial"/>
              <a:ea typeface="Arial"/>
              <a:cs typeface="Arial"/>
              <a:sym typeface="Arial"/>
            </a:endParaRPr>
          </a:p>
          <a:p>
            <a:pPr indent="-117030" lvl="0" marL="228600" rtl="0" algn="l">
              <a:lnSpc>
                <a:spcPct val="80000"/>
              </a:lnSpc>
              <a:spcBef>
                <a:spcPts val="1000"/>
              </a:spcBef>
              <a:spcAft>
                <a:spcPts val="0"/>
              </a:spcAft>
              <a:buClr>
                <a:schemeClr val="dk1"/>
              </a:buClr>
              <a:buSzPts val="1757"/>
              <a:buNone/>
            </a:pPr>
            <a:r>
              <a:t/>
            </a:r>
            <a:endParaRPr sz="2400">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7" name="Shape 427"/>
        <p:cNvGrpSpPr/>
        <p:nvPr/>
      </p:nvGrpSpPr>
      <p:grpSpPr>
        <a:xfrm>
          <a:off x="0" y="0"/>
          <a:ext cx="0" cy="0"/>
          <a:chOff x="0" y="0"/>
          <a:chExt cx="0" cy="0"/>
        </a:xfrm>
      </p:grpSpPr>
      <p:sp>
        <p:nvSpPr>
          <p:cNvPr id="428" name="Google Shape;428;p57"/>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9" name="Google Shape;429;p57"/>
          <p:cNvSpPr txBox="1"/>
          <p:nvPr>
            <p:ph type="title"/>
          </p:nvPr>
        </p:nvSpPr>
        <p:spPr>
          <a:xfrm>
            <a:off x="838201" y="345810"/>
            <a:ext cx="5120561"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90"/>
              <a:buFont typeface="Source Sans Pro"/>
              <a:buNone/>
            </a:pPr>
            <a:r>
              <a:rPr b="1" lang="en-US" sz="3600">
                <a:solidFill>
                  <a:schemeClr val="dk1"/>
                </a:solidFill>
                <a:latin typeface="Source Sans Pro"/>
                <a:ea typeface="Source Sans Pro"/>
                <a:cs typeface="Source Sans Pro"/>
                <a:sym typeface="Source Sans Pro"/>
              </a:rPr>
              <a:t>Demonstration on how to measure MUAC</a:t>
            </a:r>
            <a:endParaRPr sz="3600">
              <a:solidFill>
                <a:schemeClr val="dk1"/>
              </a:solidFill>
              <a:latin typeface="Source Sans Pro"/>
              <a:ea typeface="Source Sans Pro"/>
              <a:cs typeface="Source Sans Pro"/>
              <a:sym typeface="Source Sans Pro"/>
            </a:endParaRPr>
          </a:p>
        </p:txBody>
      </p:sp>
      <p:sp>
        <p:nvSpPr>
          <p:cNvPr id="430" name="Google Shape;430;p57"/>
          <p:cNvSpPr txBox="1"/>
          <p:nvPr>
            <p:ph idx="1" type="body"/>
          </p:nvPr>
        </p:nvSpPr>
        <p:spPr>
          <a:xfrm>
            <a:off x="783772" y="2179410"/>
            <a:ext cx="5551389" cy="4686565"/>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sz="2400">
                <a:latin typeface="Arial"/>
                <a:ea typeface="Arial"/>
                <a:cs typeface="Arial"/>
                <a:sym typeface="Arial"/>
              </a:rPr>
              <a:t>Your child should be 6 months and above</a:t>
            </a:r>
            <a:endParaRPr sz="2400"/>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Estimate the midpoint between the elbows and the shoulder.</a:t>
            </a:r>
            <a:endParaRPr sz="2400"/>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With the arm relaxed and straight, wrap the tape around the child's arm</a:t>
            </a:r>
            <a:endParaRPr sz="2400"/>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431" name="Google Shape;431;p57"/>
          <p:cNvSpPr/>
          <p:nvPr/>
        </p:nvSpPr>
        <p:spPr>
          <a:xfrm>
            <a:off x="10420569" y="1364732"/>
            <a:ext cx="947488" cy="921785"/>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432" name="Google Shape;432;p57"/>
          <p:cNvPicPr preferRelativeResize="0"/>
          <p:nvPr/>
        </p:nvPicPr>
        <p:blipFill rotWithShape="1">
          <a:blip r:embed="rId3">
            <a:alphaModFix/>
          </a:blip>
          <a:srcRect b="1273" l="0" r="1" t="0"/>
          <a:stretch/>
        </p:blipFill>
        <p:spPr>
          <a:xfrm>
            <a:off x="7001846" y="2763710"/>
            <a:ext cx="4290741" cy="4130271"/>
          </a:xfrm>
          <a:custGeom>
            <a:rect b="b" l="l" r="r" t="t"/>
            <a:pathLst>
              <a:path extrusionOk="0" h="4130271" w="429074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ln>
            <a:noFill/>
          </a:ln>
        </p:spPr>
      </p:pic>
      <p:sp>
        <p:nvSpPr>
          <p:cNvPr id="433" name="Google Shape;433;p57"/>
          <p:cNvSpPr/>
          <p:nvPr/>
        </p:nvSpPr>
        <p:spPr>
          <a:xfrm flipH="1" rot="-6040930">
            <a:off x="6034138" y="-673140"/>
            <a:ext cx="4021193" cy="4021193"/>
          </a:xfrm>
          <a:prstGeom prst="arc">
            <a:avLst>
              <a:gd fmla="val 16200000" name="adj1"/>
              <a:gd fmla="val 20093138" name="adj2"/>
            </a:avLst>
          </a:prstGeom>
          <a:noFill/>
          <a:ln cap="rnd" cmpd="sng" w="1270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434" name="Google Shape;434;p57"/>
          <p:cNvPicPr preferRelativeResize="0"/>
          <p:nvPr/>
        </p:nvPicPr>
        <p:blipFill rotWithShape="1">
          <a:blip r:embed="rId4">
            <a:alphaModFix/>
          </a:blip>
          <a:srcRect b="2321" l="0" r="4" t="22041"/>
          <a:stretch/>
        </p:blipFill>
        <p:spPr>
          <a:xfrm>
            <a:off x="6261607" y="1"/>
            <a:ext cx="3519312" cy="3007909"/>
          </a:xfrm>
          <a:custGeom>
            <a:rect b="b" l="l" r="r" t="t"/>
            <a:pathLst>
              <a:path extrusionOk="0" h="3007909" w="3519312">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8"/>
          <p:cNvSpPr txBox="1"/>
          <p:nvPr>
            <p:ph idx="1" type="body"/>
          </p:nvPr>
        </p:nvSpPr>
        <p:spPr>
          <a:xfrm>
            <a:off x="838200" y="1145390"/>
            <a:ext cx="11061700" cy="5454073"/>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sz="2400">
                <a:latin typeface="Arial"/>
                <a:ea typeface="Arial"/>
                <a:cs typeface="Arial"/>
                <a:sym typeface="Arial"/>
              </a:rPr>
              <a:t>Measure the MUAC while making sure the tape is neither tight (does not pinch the skin) nor loose (does not touch the skin) on the arm.</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a:p>
            <a:pPr indent="-50800" lvl="0" marL="228600" rtl="0" algn="l">
              <a:lnSpc>
                <a:spcPct val="90000"/>
              </a:lnSpc>
              <a:spcBef>
                <a:spcPts val="1000"/>
              </a:spcBef>
              <a:spcAft>
                <a:spcPts val="0"/>
              </a:spcAft>
              <a:buSzPts val="2800"/>
              <a:buNone/>
            </a:pPr>
            <a:r>
              <a:t/>
            </a:r>
            <a:endParaRPr sz="2400">
              <a:latin typeface="Arial"/>
              <a:ea typeface="Arial"/>
              <a:cs typeface="Arial"/>
              <a:sym typeface="Arial"/>
            </a:endParaRPr>
          </a:p>
          <a:p>
            <a:pPr indent="-50800" lvl="0" marL="228600" rtl="0" algn="l">
              <a:lnSpc>
                <a:spcPct val="90000"/>
              </a:lnSpc>
              <a:spcBef>
                <a:spcPts val="1000"/>
              </a:spcBef>
              <a:spcAft>
                <a:spcPts val="0"/>
              </a:spcAft>
              <a:buSzPts val="2800"/>
              <a:buNone/>
            </a:pPr>
            <a:r>
              <a:t/>
            </a:r>
            <a:endParaRPr sz="2400">
              <a:latin typeface="Arial"/>
              <a:ea typeface="Arial"/>
              <a:cs typeface="Arial"/>
              <a:sym typeface="Arial"/>
            </a:endParaRPr>
          </a:p>
          <a:p>
            <a:pPr indent="-50800" lvl="0" marL="228600" rtl="0" algn="l">
              <a:lnSpc>
                <a:spcPct val="90000"/>
              </a:lnSpc>
              <a:spcBef>
                <a:spcPts val="1000"/>
              </a:spcBef>
              <a:spcAft>
                <a:spcPts val="0"/>
              </a:spcAft>
              <a:buSzPts val="2800"/>
              <a:buNone/>
            </a:pPr>
            <a:r>
              <a:t/>
            </a:r>
            <a:endParaRPr sz="2400">
              <a:latin typeface="Arial"/>
              <a:ea typeface="Arial"/>
              <a:cs typeface="Arial"/>
              <a:sym typeface="Arial"/>
            </a:endParaRPr>
          </a:p>
          <a:p>
            <a:pPr indent="-50800" lvl="0" marL="228600" rtl="0" algn="l">
              <a:lnSpc>
                <a:spcPct val="90000"/>
              </a:lnSpc>
              <a:spcBef>
                <a:spcPts val="1000"/>
              </a:spcBef>
              <a:spcAft>
                <a:spcPts val="0"/>
              </a:spcAft>
              <a:buSzPts val="2800"/>
              <a:buNone/>
            </a:pPr>
            <a:r>
              <a:t/>
            </a:r>
            <a:endParaRPr sz="2400">
              <a:latin typeface="Arial"/>
              <a:ea typeface="Arial"/>
              <a:cs typeface="Arial"/>
              <a:sym typeface="Arial"/>
            </a:endParaRPr>
          </a:p>
          <a:p>
            <a:pPr indent="0" lvl="0" marL="0" rtl="0" algn="l">
              <a:lnSpc>
                <a:spcPct val="90000"/>
              </a:lnSpc>
              <a:spcBef>
                <a:spcPts val="1000"/>
              </a:spcBef>
              <a:spcAft>
                <a:spcPts val="0"/>
              </a:spcAft>
              <a:buSzPts val="2800"/>
              <a:buNone/>
            </a:pPr>
            <a:r>
              <a:t/>
            </a:r>
            <a:endParaRPr sz="2400"/>
          </a:p>
          <a:p>
            <a:pPr indent="-228600" lvl="0" marL="228600" rtl="0" algn="l">
              <a:lnSpc>
                <a:spcPct val="90000"/>
              </a:lnSpc>
              <a:spcBef>
                <a:spcPts val="1000"/>
              </a:spcBef>
              <a:spcAft>
                <a:spcPts val="0"/>
              </a:spcAft>
              <a:buClr>
                <a:schemeClr val="dk1"/>
              </a:buClr>
              <a:buSzPts val="2800"/>
              <a:buChar char="•"/>
            </a:pPr>
            <a:r>
              <a:rPr lang="en-US" sz="2400">
                <a:latin typeface="Arial"/>
                <a:ea typeface="Arial"/>
                <a:cs typeface="Arial"/>
                <a:sym typeface="Arial"/>
              </a:rPr>
              <a:t>The color in the window between the 2 arrows indicates the nutritional status.</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sp>
        <p:nvSpPr>
          <p:cNvPr id="441" name="Google Shape;441;p58"/>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960"/>
              <a:buFont typeface="Calibri"/>
              <a:buNone/>
            </a:pPr>
            <a:r>
              <a:t/>
            </a:r>
            <a:endParaRPr sz="3959"/>
          </a:p>
        </p:txBody>
      </p:sp>
      <p:pic>
        <p:nvPicPr>
          <p:cNvPr id="442" name="Google Shape;442;p58"/>
          <p:cNvPicPr preferRelativeResize="0"/>
          <p:nvPr/>
        </p:nvPicPr>
        <p:blipFill rotWithShape="1">
          <a:blip r:embed="rId3">
            <a:alphaModFix/>
          </a:blip>
          <a:srcRect b="0" l="0" r="0" t="0"/>
          <a:stretch/>
        </p:blipFill>
        <p:spPr>
          <a:xfrm>
            <a:off x="1879601" y="1879328"/>
            <a:ext cx="8040177" cy="2902075"/>
          </a:xfrm>
          <a:prstGeom prst="rect">
            <a:avLst/>
          </a:prstGeom>
          <a:noFill/>
          <a:ln>
            <a:noFill/>
          </a:ln>
        </p:spPr>
      </p:pic>
      <p:sp>
        <p:nvSpPr>
          <p:cNvPr id="443" name="Google Shape;443;p58"/>
          <p:cNvSpPr/>
          <p:nvPr/>
        </p:nvSpPr>
        <p:spPr>
          <a:xfrm>
            <a:off x="6577053" y="3194050"/>
            <a:ext cx="543159" cy="622300"/>
          </a:xfrm>
          <a:prstGeom prst="mathMultiply">
            <a:avLst>
              <a:gd fmla="val 23520" name="adj1"/>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4" name="Google Shape;444;p58"/>
          <p:cNvSpPr/>
          <p:nvPr/>
        </p:nvSpPr>
        <p:spPr>
          <a:xfrm>
            <a:off x="3637766" y="3142745"/>
            <a:ext cx="543159" cy="622300"/>
          </a:xfrm>
          <a:prstGeom prst="mathMultiply">
            <a:avLst>
              <a:gd fmla="val 23520" name="adj1"/>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5" name="Google Shape;445;p58"/>
          <p:cNvSpPr/>
          <p:nvPr/>
        </p:nvSpPr>
        <p:spPr>
          <a:xfrm>
            <a:off x="9537700" y="3505200"/>
            <a:ext cx="382078" cy="311150"/>
          </a:xfrm>
          <a:prstGeom prst="star5">
            <a:avLst>
              <a:gd fmla="val 19098" name="adj"/>
              <a:gd fmla="val 105146" name="hf"/>
              <a:gd fmla="val 110557" name="vf"/>
            </a:avLst>
          </a:prstGeom>
          <a:solidFill>
            <a:schemeClr val="accent1"/>
          </a:solidFill>
          <a:ln cap="flat" cmpd="sng" w="12700">
            <a:solidFill>
              <a:srgbClr val="6C922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6" name="Google Shape;446;p58"/>
          <p:cNvSpPr txBox="1"/>
          <p:nvPr/>
        </p:nvSpPr>
        <p:spPr>
          <a:xfrm>
            <a:off x="8346525" y="5624962"/>
            <a:ext cx="3314700" cy="1200329"/>
          </a:xfrm>
          <a:prstGeom prst="rect">
            <a:avLst/>
          </a:prstGeom>
          <a:noFill/>
          <a:ln cap="flat" cmpd="sng" w="412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FF0000"/>
                </a:solidFill>
                <a:latin typeface="Arial"/>
                <a:ea typeface="Arial"/>
                <a:cs typeface="Arial"/>
                <a:sym typeface="Arial"/>
              </a:rPr>
              <a:t>(Show a video at this point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FF0000"/>
                </a:solidFill>
                <a:latin typeface="Arial"/>
                <a:ea typeface="Arial"/>
                <a:cs typeface="Arial"/>
                <a:sym typeface="Arial"/>
              </a:rPr>
              <a:t>Have the mothers/caregivers do the demonstration on their child.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lang="en-US" sz="3600">
                <a:solidFill>
                  <a:srgbClr val="FFFFFF"/>
                </a:solidFill>
                <a:latin typeface="Source Sans Pro"/>
                <a:ea typeface="Source Sans Pro"/>
                <a:cs typeface="Source Sans Pro"/>
                <a:sym typeface="Source Sans Pro"/>
              </a:rPr>
              <a:t>Interpretation of MUAC measurement and referral</a:t>
            </a:r>
            <a:endParaRPr sz="3600">
              <a:solidFill>
                <a:srgbClr val="FFFFFF"/>
              </a:solidFill>
              <a:latin typeface="Source Sans Pro"/>
              <a:ea typeface="Source Sans Pro"/>
              <a:cs typeface="Source Sans Pro"/>
              <a:sym typeface="Source Sans Pro"/>
            </a:endParaRPr>
          </a:p>
        </p:txBody>
      </p:sp>
      <p:sp>
        <p:nvSpPr>
          <p:cNvPr id="453" name="Google Shape;453;p59"/>
          <p:cNvSpPr txBox="1"/>
          <p:nvPr/>
        </p:nvSpPr>
        <p:spPr>
          <a:xfrm>
            <a:off x="107668" y="2581437"/>
            <a:ext cx="3652359" cy="1384995"/>
          </a:xfrm>
          <a:prstGeom prst="rect">
            <a:avLst/>
          </a:prstGeom>
          <a:solidFill>
            <a:srgbClr val="00B050"/>
          </a:solidFill>
          <a:ln cap="flat" cmpd="sng" w="12700">
            <a:solidFill>
              <a:srgbClr val="00B05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Green : C</a:t>
            </a:r>
            <a:r>
              <a:rPr b="0" i="0" lang="en-US" sz="2400" u="none" cap="none" strike="noStrike">
                <a:solidFill>
                  <a:srgbClr val="000000"/>
                </a:solidFill>
                <a:latin typeface="Arial"/>
                <a:ea typeface="Arial"/>
                <a:cs typeface="Arial"/>
                <a:sym typeface="Arial"/>
              </a:rPr>
              <a:t>hild has a healthy / good nutritional status</a:t>
            </a:r>
            <a:r>
              <a:rPr b="0" i="0" lang="en-US"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p:txBody>
      </p:sp>
      <p:sp>
        <p:nvSpPr>
          <p:cNvPr id="454" name="Google Shape;454;p59"/>
          <p:cNvSpPr txBox="1"/>
          <p:nvPr/>
        </p:nvSpPr>
        <p:spPr>
          <a:xfrm>
            <a:off x="4185303" y="2573793"/>
            <a:ext cx="4018898" cy="2332936"/>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Yellow:  Child is moderately malnourished. </a:t>
            </a:r>
            <a:r>
              <a:rPr b="0" i="0" lang="en-US" sz="2400" u="none" cap="none" strike="noStrike">
                <a:solidFill>
                  <a:srgbClr val="000000"/>
                </a:solidFill>
                <a:latin typeface="Arial"/>
                <a:ea typeface="Arial"/>
                <a:cs typeface="Arial"/>
                <a:sym typeface="Arial"/>
              </a:rPr>
              <a:t>The child should be taken to the BHS / Volunteer/SFP  within the week. </a:t>
            </a:r>
            <a:endParaRPr b="0" i="0" sz="2400" u="none" cap="none" strike="noStrike">
              <a:solidFill>
                <a:srgbClr val="000000"/>
              </a:solidFill>
              <a:latin typeface="Arial"/>
              <a:ea typeface="Arial"/>
              <a:cs typeface="Arial"/>
              <a:sym typeface="Arial"/>
            </a:endParaRPr>
          </a:p>
        </p:txBody>
      </p:sp>
      <p:sp>
        <p:nvSpPr>
          <p:cNvPr id="455" name="Google Shape;455;p59"/>
          <p:cNvSpPr txBox="1"/>
          <p:nvPr/>
        </p:nvSpPr>
        <p:spPr>
          <a:xfrm>
            <a:off x="8620725" y="2598250"/>
            <a:ext cx="3317275" cy="3562104"/>
          </a:xfrm>
          <a:prstGeom prst="rect">
            <a:avLst/>
          </a:prstGeom>
          <a:solidFill>
            <a:srgbClr val="FF0000"/>
          </a:solidFill>
          <a:ln cap="flat" cmpd="sng" w="12700">
            <a:solidFill>
              <a:srgbClr val="00B05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Red : Child is severely malnourished. </a:t>
            </a:r>
            <a:r>
              <a:rPr b="0" i="0" lang="en-US" sz="2400" u="none" cap="none" strike="noStrike">
                <a:solidFill>
                  <a:srgbClr val="000000"/>
                </a:solidFill>
                <a:latin typeface="Arial"/>
                <a:ea typeface="Arial"/>
                <a:cs typeface="Arial"/>
                <a:sym typeface="Arial"/>
              </a:rPr>
              <a:t>Repeat the measurement to be sure. Go to the nearest OTP / BHS / Volunteer/Health facility. </a:t>
            </a:r>
            <a:endParaRPr b="0" i="0" sz="2400" u="none" cap="none" strike="noStrike">
              <a:solidFill>
                <a:srgbClr val="000000"/>
              </a:solidFill>
              <a:latin typeface="Arial"/>
              <a:ea typeface="Arial"/>
              <a:cs typeface="Arial"/>
              <a:sym typeface="Arial"/>
            </a:endParaRPr>
          </a:p>
        </p:txBody>
      </p:sp>
      <p:pic>
        <p:nvPicPr>
          <p:cNvPr id="456" name="Google Shape;456;p59"/>
          <p:cNvPicPr preferRelativeResize="0"/>
          <p:nvPr/>
        </p:nvPicPr>
        <p:blipFill rotWithShape="1">
          <a:blip r:embed="rId3">
            <a:alphaModFix/>
          </a:blip>
          <a:srcRect b="0" l="0" r="0" t="0"/>
          <a:stretch/>
        </p:blipFill>
        <p:spPr>
          <a:xfrm>
            <a:off x="1382699" y="684221"/>
            <a:ext cx="2377328" cy="1914029"/>
          </a:xfrm>
          <a:prstGeom prst="rect">
            <a:avLst/>
          </a:prstGeom>
          <a:noFill/>
          <a:ln>
            <a:noFill/>
          </a:ln>
        </p:spPr>
      </p:pic>
      <p:pic>
        <p:nvPicPr>
          <p:cNvPr id="457" name="Google Shape;457;p59"/>
          <p:cNvPicPr preferRelativeResize="0"/>
          <p:nvPr>
            <p:ph idx="1" type="body"/>
          </p:nvPr>
        </p:nvPicPr>
        <p:blipFill rotWithShape="1">
          <a:blip r:embed="rId4">
            <a:alphaModFix/>
          </a:blip>
          <a:srcRect b="0" l="0" r="0" t="0"/>
          <a:stretch/>
        </p:blipFill>
        <p:spPr>
          <a:xfrm>
            <a:off x="5237197" y="681037"/>
            <a:ext cx="2261143" cy="1780368"/>
          </a:xfrm>
          <a:prstGeom prst="rect">
            <a:avLst/>
          </a:prstGeom>
          <a:noFill/>
          <a:ln>
            <a:noFill/>
          </a:ln>
        </p:spPr>
      </p:pic>
      <p:pic>
        <p:nvPicPr>
          <p:cNvPr id="458" name="Google Shape;458;p59"/>
          <p:cNvPicPr preferRelativeResize="0"/>
          <p:nvPr/>
        </p:nvPicPr>
        <p:blipFill rotWithShape="1">
          <a:blip r:embed="rId5">
            <a:alphaModFix/>
          </a:blip>
          <a:srcRect b="0" l="0" r="0" t="0"/>
          <a:stretch/>
        </p:blipFill>
        <p:spPr>
          <a:xfrm>
            <a:off x="9526854" y="697074"/>
            <a:ext cx="2184462" cy="191721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0"/>
          <p:cNvSpPr txBox="1"/>
          <p:nvPr>
            <p:ph idx="1" type="body"/>
          </p:nvPr>
        </p:nvSpPr>
        <p:spPr>
          <a:xfrm>
            <a:off x="838200" y="1213427"/>
            <a:ext cx="10515600" cy="4773036"/>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rgbClr val="000000"/>
              </a:buClr>
              <a:buSzPts val="2800"/>
              <a:buChar char="•"/>
            </a:pPr>
            <a:r>
              <a:rPr lang="en-US" sz="2400">
                <a:solidFill>
                  <a:srgbClr val="000000"/>
                </a:solidFill>
                <a:latin typeface="Arial"/>
                <a:ea typeface="Arial"/>
                <a:cs typeface="Arial"/>
                <a:sym typeface="Arial"/>
              </a:rPr>
              <a:t>Press your thumbs on the child's feet for 3 seconds, then lift the thumbs up</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If there is a pit within seconds of removing your hands, the child may be suffering from severe acute malnutrition and should be taken to the nearest health center.</a:t>
            </a:r>
            <a:endParaRPr sz="2400"/>
          </a:p>
          <a:p>
            <a:pPr indent="-50800" lvl="0" marL="228600" rtl="0" algn="l">
              <a:lnSpc>
                <a:spcPct val="100000"/>
              </a:lnSpc>
              <a:spcBef>
                <a:spcPts val="1000"/>
              </a:spcBef>
              <a:spcAft>
                <a:spcPts val="0"/>
              </a:spcAft>
              <a:buClr>
                <a:schemeClr val="dk1"/>
              </a:buClr>
              <a:buSzPts val="2800"/>
              <a:buNone/>
            </a:pPr>
            <a:r>
              <a:t/>
            </a:r>
            <a:endParaRPr sz="2400"/>
          </a:p>
        </p:txBody>
      </p:sp>
      <p:sp>
        <p:nvSpPr>
          <p:cNvPr id="464" name="Google Shape;464;p60"/>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None/>
            </a:pPr>
            <a:r>
              <a:rPr lang="en-US" sz="3600">
                <a:solidFill>
                  <a:srgbClr val="FFFFFF"/>
                </a:solidFill>
                <a:latin typeface="Source Sans Pro"/>
                <a:ea typeface="Source Sans Pro"/>
                <a:cs typeface="Source Sans Pro"/>
                <a:sym typeface="Source Sans Pro"/>
              </a:rPr>
              <a:t>Assessing  for Edema</a:t>
            </a:r>
            <a:endParaRPr sz="3600">
              <a:solidFill>
                <a:srgbClr val="FFFFFF"/>
              </a:solidFill>
              <a:latin typeface="Source Sans Pro"/>
              <a:ea typeface="Source Sans Pro"/>
              <a:cs typeface="Source Sans Pro"/>
              <a:sym typeface="Source Sans Pro"/>
            </a:endParaRPr>
          </a:p>
        </p:txBody>
      </p:sp>
      <p:pic>
        <p:nvPicPr>
          <p:cNvPr id="465" name="Google Shape;465;p60"/>
          <p:cNvPicPr preferRelativeResize="0"/>
          <p:nvPr/>
        </p:nvPicPr>
        <p:blipFill rotWithShape="1">
          <a:blip r:embed="rId3">
            <a:alphaModFix/>
          </a:blip>
          <a:srcRect b="0" l="0" r="0" t="0"/>
          <a:stretch/>
        </p:blipFill>
        <p:spPr>
          <a:xfrm>
            <a:off x="2693115" y="3082772"/>
            <a:ext cx="8653914" cy="349950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61"/>
          <p:cNvSpPr txBox="1"/>
          <p:nvPr>
            <p:ph idx="1" type="body"/>
          </p:nvPr>
        </p:nvSpPr>
        <p:spPr>
          <a:xfrm>
            <a:off x="838200" y="1403927"/>
            <a:ext cx="10515600" cy="4773036"/>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2800"/>
              <a:buNone/>
            </a:pPr>
            <a:r>
              <a:rPr lang="en-US" sz="2400">
                <a:solidFill>
                  <a:srgbClr val="000000"/>
                </a:solidFill>
                <a:latin typeface="Arial"/>
                <a:ea typeface="Arial"/>
                <a:cs typeface="Arial"/>
                <a:sym typeface="Arial"/>
              </a:rPr>
              <a:t>Inform and remind mothers:</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Check MUAC and Assess for edema every two weeks or whenever you feel it is necessary.</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Go for treatment at the first sign of malnutrition to reduce the risk of your child dying or having to be hospitalized.</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Keep the tape in a safe place in your home and do not bend it</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Visit the BHS or health facility  if she thinks her child is sick, or for any reason, regardless of BP or edema and without referral</a:t>
            </a:r>
            <a:endParaRPr sz="2400"/>
          </a:p>
          <a:p>
            <a:pPr indent="-228600" lvl="0" marL="228600" rtl="0" algn="l">
              <a:lnSpc>
                <a:spcPct val="100000"/>
              </a:lnSpc>
              <a:spcBef>
                <a:spcPts val="1000"/>
              </a:spcBef>
              <a:spcAft>
                <a:spcPts val="0"/>
              </a:spcAft>
              <a:buClr>
                <a:srgbClr val="000000"/>
              </a:buClr>
              <a:buSzPts val="2800"/>
              <a:buChar char="•"/>
            </a:pPr>
            <a:r>
              <a:rPr lang="en-US" sz="2400">
                <a:solidFill>
                  <a:srgbClr val="000000"/>
                </a:solidFill>
                <a:latin typeface="Arial"/>
                <a:ea typeface="Arial"/>
                <a:cs typeface="Arial"/>
                <a:sym typeface="Arial"/>
              </a:rPr>
              <a:t>Provide information on COVID-19</a:t>
            </a:r>
            <a:endParaRPr sz="2400">
              <a:solidFill>
                <a:srgbClr val="000000"/>
              </a:solidFill>
              <a:latin typeface="Arial"/>
              <a:ea typeface="Arial"/>
              <a:cs typeface="Arial"/>
              <a:sym typeface="Arial"/>
            </a:endParaRPr>
          </a:p>
          <a:p>
            <a:pPr indent="-50800" lvl="0" marL="228600" rtl="0" algn="l">
              <a:lnSpc>
                <a:spcPct val="10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100000"/>
              </a:lnSpc>
              <a:spcBef>
                <a:spcPts val="1000"/>
              </a:spcBef>
              <a:spcAft>
                <a:spcPts val="0"/>
              </a:spcAft>
              <a:buClr>
                <a:schemeClr val="dk1"/>
              </a:buClr>
              <a:buSzPts val="2800"/>
              <a:buNone/>
            </a:pPr>
            <a:r>
              <a:t/>
            </a:r>
            <a:endParaRPr sz="2400"/>
          </a:p>
        </p:txBody>
      </p:sp>
      <p:sp>
        <p:nvSpPr>
          <p:cNvPr id="472" name="Google Shape;472;p61"/>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0000"/>
              </a:buClr>
              <a:buSzPts val="3600"/>
              <a:buFont typeface="Source Sans Pro"/>
              <a:buNone/>
            </a:pPr>
            <a:r>
              <a:rPr lang="en-US" sz="3600">
                <a:solidFill>
                  <a:srgbClr val="FFFFFF"/>
                </a:solidFill>
                <a:latin typeface="Source Sans Pro"/>
                <a:ea typeface="Source Sans Pro"/>
                <a:cs typeface="Source Sans Pro"/>
                <a:sym typeface="Source Sans Pro"/>
              </a:rPr>
              <a:t>Additional information</a:t>
            </a:r>
            <a:endParaRPr sz="3600">
              <a:solidFill>
                <a:srgbClr val="FFFFFF"/>
              </a:solidFill>
              <a:latin typeface="Source Sans Pro"/>
              <a:ea typeface="Source Sans Pro"/>
              <a:cs typeface="Source Sans Pro"/>
              <a:sym typeface="Source Sans Pr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62"/>
          <p:cNvSpPr txBox="1"/>
          <p:nvPr>
            <p:ph type="title"/>
          </p:nvPr>
        </p:nvSpPr>
        <p:spPr>
          <a:xfrm>
            <a:off x="-1" y="1498600"/>
            <a:ext cx="11410485" cy="1181099"/>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Source Sans Pro"/>
              <a:buNone/>
            </a:pPr>
            <a:r>
              <a:rPr b="1" lang="en-US">
                <a:solidFill>
                  <a:schemeClr val="dk1"/>
                </a:solidFill>
                <a:latin typeface="Source Sans Pro"/>
                <a:ea typeface="Source Sans Pro"/>
                <a:cs typeface="Source Sans Pro"/>
                <a:sym typeface="Source Sans Pro"/>
              </a:rPr>
              <a:t>Thank you</a:t>
            </a:r>
            <a:endParaRPr/>
          </a:p>
        </p:txBody>
      </p:sp>
      <p:sp>
        <p:nvSpPr>
          <p:cNvPr id="478" name="Google Shape;478;p62"/>
          <p:cNvSpPr txBox="1"/>
          <p:nvPr/>
        </p:nvSpPr>
        <p:spPr>
          <a:xfrm>
            <a:off x="1983784" y="2998113"/>
            <a:ext cx="7920758" cy="4308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Source Sans Pro"/>
                <a:ea typeface="Source Sans Pro"/>
                <a:cs typeface="Source Sans Pro"/>
                <a:sym typeface="Source Sans Pro"/>
              </a:rPr>
              <a:t>[Contact details of trainer or who to contact for more information]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txBox="1"/>
          <p:nvPr>
            <p:ph idx="1" type="body"/>
          </p:nvPr>
        </p:nvSpPr>
        <p:spPr>
          <a:xfrm>
            <a:off x="839787" y="11234"/>
            <a:ext cx="9447213" cy="657225"/>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None/>
            </a:pPr>
            <a:r>
              <a:rPr lang="en-US" sz="3600">
                <a:solidFill>
                  <a:srgbClr val="FFFFFF"/>
                </a:solidFill>
                <a:latin typeface="Source Sans Pro"/>
                <a:ea typeface="Source Sans Pro"/>
                <a:cs typeface="Source Sans Pro"/>
                <a:sym typeface="Source Sans Pro"/>
              </a:rPr>
              <a:t>Session objectives</a:t>
            </a:r>
            <a:endParaRPr sz="3600">
              <a:solidFill>
                <a:srgbClr val="FFFFFF"/>
              </a:solidFill>
              <a:latin typeface="Source Sans Pro"/>
              <a:ea typeface="Source Sans Pro"/>
              <a:cs typeface="Source Sans Pro"/>
              <a:sym typeface="Source Sans Pro"/>
            </a:endParaRPr>
          </a:p>
        </p:txBody>
      </p:sp>
      <p:sp>
        <p:nvSpPr>
          <p:cNvPr id="193" name="Google Shape;193;p28"/>
          <p:cNvSpPr txBox="1"/>
          <p:nvPr>
            <p:ph idx="2" type="body"/>
          </p:nvPr>
        </p:nvSpPr>
        <p:spPr>
          <a:xfrm>
            <a:off x="117232" y="876300"/>
            <a:ext cx="11022716" cy="5313364"/>
          </a:xfrm>
          <a:prstGeom prst="rect">
            <a:avLst/>
          </a:prstGeom>
          <a:noFill/>
          <a:ln>
            <a:noFill/>
          </a:ln>
        </p:spPr>
        <p:txBody>
          <a:bodyPr anchorCtr="0" anchor="t" bIns="45700" lIns="91425" spcFirstLastPara="1" rIns="91425" wrap="square" tIns="45700">
            <a:noAutofit/>
          </a:bodyPr>
          <a:lstStyle/>
          <a:p>
            <a:pPr indent="-50800" lvl="0" marL="228600" rtl="0" algn="l">
              <a:lnSpc>
                <a:spcPct val="90000"/>
              </a:lnSpc>
              <a:spcBef>
                <a:spcPts val="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94" name="Google Shape;194;p28"/>
          <p:cNvSpPr/>
          <p:nvPr/>
        </p:nvSpPr>
        <p:spPr>
          <a:xfrm>
            <a:off x="266700" y="1032639"/>
            <a:ext cx="11214100" cy="564481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By the end of the session, participants will be able:</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Define Family MUAC</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Appreciate the importance of Family MUAC in the context of COVID-19 and overall to IMAM programming.</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Understand the advantages and challenges associated with the family MUAC approach.</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Know when and where to Conduct a Family MUAC training during the pandemic and normal circumstances.</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Conduct a family MUAC training</a:t>
            </a:r>
            <a:endParaRPr b="0" i="0" sz="1400" u="none" cap="none" strike="noStrike">
              <a:solidFill>
                <a:srgbClr val="000000"/>
              </a:solidFill>
              <a:latin typeface="Arial"/>
              <a:ea typeface="Arial"/>
              <a:cs typeface="Arial"/>
              <a:sym typeface="Arial"/>
            </a:endParaRPr>
          </a:p>
          <a:p>
            <a:pPr indent="-285750" lvl="0" marL="285750"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Understand how Family MUAC activities can be monitored</a:t>
            </a:r>
            <a:r>
              <a:rPr b="0" i="0" lang="en-US" sz="28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9"/>
          <p:cNvSpPr txBox="1"/>
          <p:nvPr>
            <p:ph type="title"/>
          </p:nvPr>
        </p:nvSpPr>
        <p:spPr>
          <a:xfrm>
            <a:off x="-1"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59"/>
              <a:buFont typeface="Source Sans Pro"/>
              <a:buNone/>
            </a:pPr>
            <a:r>
              <a:rPr b="1" lang="en-US" sz="3600">
                <a:solidFill>
                  <a:srgbClr val="FFFFFF"/>
                </a:solidFill>
                <a:latin typeface="Source Sans Pro"/>
                <a:ea typeface="Source Sans Pro"/>
                <a:cs typeface="Source Sans Pro"/>
                <a:sym typeface="Source Sans Pro"/>
              </a:rPr>
              <a:t>Definition</a:t>
            </a:r>
            <a:endParaRPr sz="3600">
              <a:solidFill>
                <a:srgbClr val="FFFFFF"/>
              </a:solidFill>
              <a:latin typeface="Source Sans Pro"/>
              <a:ea typeface="Source Sans Pro"/>
              <a:cs typeface="Source Sans Pro"/>
              <a:sym typeface="Source Sans Pro"/>
            </a:endParaRPr>
          </a:p>
        </p:txBody>
      </p:sp>
      <p:sp>
        <p:nvSpPr>
          <p:cNvPr id="201" name="Google Shape;201;p29"/>
          <p:cNvSpPr txBox="1"/>
          <p:nvPr>
            <p:ph idx="1" type="body"/>
          </p:nvPr>
        </p:nvSpPr>
        <p:spPr>
          <a:xfrm>
            <a:off x="838200" y="876301"/>
            <a:ext cx="10515600" cy="579120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800"/>
              <a:buNone/>
            </a:pPr>
            <a:r>
              <a:rPr lang="en-US" sz="2400">
                <a:latin typeface="Arial"/>
                <a:ea typeface="Arial"/>
                <a:cs typeface="Arial"/>
                <a:sym typeface="Arial"/>
              </a:rPr>
              <a:t>Mothers /guardians/grandparents/ caregivers in the home are trained to screen their children (and other children in the family / community) for malnutrition using a MUAC tape and checking for edema.</a:t>
            </a:r>
            <a:endParaRPr sz="2400"/>
          </a:p>
          <a:p>
            <a:pPr indent="0" lvl="0" marL="0" rtl="0" algn="l">
              <a:lnSpc>
                <a:spcPct val="150000"/>
              </a:lnSpc>
              <a:spcBef>
                <a:spcPts val="1000"/>
              </a:spcBef>
              <a:spcAft>
                <a:spcPts val="0"/>
              </a:spcAft>
              <a:buClr>
                <a:schemeClr val="dk1"/>
              </a:buClr>
              <a:buSzPts val="2800"/>
              <a:buNone/>
            </a:pPr>
            <a:r>
              <a:t/>
            </a:r>
            <a:endParaRPr sz="2400">
              <a:latin typeface="Arial"/>
              <a:ea typeface="Arial"/>
              <a:cs typeface="Arial"/>
              <a:sym typeface="Arial"/>
            </a:endParaRPr>
          </a:p>
          <a:p>
            <a:pPr indent="-228600" lvl="0" marL="228600" rtl="0" algn="l">
              <a:lnSpc>
                <a:spcPct val="150000"/>
              </a:lnSpc>
              <a:spcBef>
                <a:spcPts val="1000"/>
              </a:spcBef>
              <a:spcAft>
                <a:spcPts val="0"/>
              </a:spcAft>
              <a:buClr>
                <a:schemeClr val="dk1"/>
              </a:buClr>
              <a:buSzPts val="2800"/>
              <a:buFont typeface="Noto Sans Symbols"/>
              <a:buChar char="▪"/>
            </a:pPr>
            <a:r>
              <a:rPr lang="en-US" sz="2400">
                <a:latin typeface="Arial"/>
                <a:ea typeface="Arial"/>
                <a:cs typeface="Arial"/>
                <a:sym typeface="Arial"/>
              </a:rPr>
              <a:t>Part of the community awareness / mobilization component of IMAM.</a:t>
            </a:r>
            <a:endParaRPr sz="2400"/>
          </a:p>
          <a:p>
            <a:pPr indent="-228600" lvl="0" marL="228600" rtl="0" algn="l">
              <a:lnSpc>
                <a:spcPct val="150000"/>
              </a:lnSpc>
              <a:spcBef>
                <a:spcPts val="1000"/>
              </a:spcBef>
              <a:spcAft>
                <a:spcPts val="0"/>
              </a:spcAft>
              <a:buClr>
                <a:schemeClr val="dk1"/>
              </a:buClr>
              <a:buSzPts val="2800"/>
              <a:buFont typeface="Noto Sans Symbols"/>
              <a:buChar char="▪"/>
            </a:pPr>
            <a:r>
              <a:rPr lang="en-US" sz="2400">
                <a:latin typeface="Arial"/>
                <a:ea typeface="Arial"/>
                <a:cs typeface="Arial"/>
                <a:sym typeface="Arial"/>
              </a:rPr>
              <a:t>Known as Mother MUAC in some areas.</a:t>
            </a:r>
            <a:endParaRPr sz="24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title"/>
          </p:nvPr>
        </p:nvSpPr>
        <p:spPr>
          <a:xfrm>
            <a:off x="390757" y="32709"/>
            <a:ext cx="11410485" cy="64832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Source Sans Pro"/>
              <a:buNone/>
            </a:pPr>
            <a:r>
              <a:rPr b="1" lang="en-US" sz="3600">
                <a:solidFill>
                  <a:srgbClr val="FFFFFF"/>
                </a:solidFill>
                <a:latin typeface="Source Sans Pro"/>
                <a:ea typeface="Source Sans Pro"/>
                <a:cs typeface="Source Sans Pro"/>
                <a:sym typeface="Source Sans Pro"/>
              </a:rPr>
              <a:t>Family MUAC in the context of COVID-19</a:t>
            </a:r>
            <a:endParaRPr sz="3600">
              <a:solidFill>
                <a:srgbClr val="FFFFFF"/>
              </a:solidFill>
              <a:latin typeface="Source Sans Pro"/>
              <a:ea typeface="Source Sans Pro"/>
              <a:cs typeface="Source Sans Pro"/>
              <a:sym typeface="Source Sans Pro"/>
            </a:endParaRPr>
          </a:p>
        </p:txBody>
      </p:sp>
      <p:sp>
        <p:nvSpPr>
          <p:cNvPr id="208" name="Google Shape;208;p30"/>
          <p:cNvSpPr txBox="1"/>
          <p:nvPr>
            <p:ph idx="1" type="body"/>
          </p:nvPr>
        </p:nvSpPr>
        <p:spPr>
          <a:xfrm>
            <a:off x="558800" y="1160585"/>
            <a:ext cx="11242442" cy="4859216"/>
          </a:xfrm>
          <a:prstGeom prst="rect">
            <a:avLst/>
          </a:prstGeom>
          <a:noFill/>
          <a:ln>
            <a:noFill/>
          </a:ln>
        </p:spPr>
        <p:txBody>
          <a:bodyPr anchorCtr="0" anchor="t" bIns="45700" lIns="91425" spcFirstLastPara="1" rIns="91425" wrap="square" tIns="45700">
            <a:noAutofit/>
          </a:bodyPr>
          <a:lstStyle/>
          <a:p>
            <a:pPr indent="0" lvl="0" marL="0" rtl="0" algn="l">
              <a:lnSpc>
                <a:spcPct val="140000"/>
              </a:lnSpc>
              <a:spcBef>
                <a:spcPts val="0"/>
              </a:spcBef>
              <a:spcAft>
                <a:spcPts val="0"/>
              </a:spcAft>
              <a:buClr>
                <a:schemeClr val="dk1"/>
              </a:buClr>
              <a:buSzPts val="2800"/>
              <a:buNone/>
            </a:pPr>
            <a:r>
              <a:t/>
            </a:r>
            <a:endParaRPr sz="2400">
              <a:latin typeface="Arial"/>
              <a:ea typeface="Arial"/>
              <a:cs typeface="Arial"/>
              <a:sym typeface="Arial"/>
            </a:endParaRPr>
          </a:p>
          <a:p>
            <a:pPr indent="-228600" lvl="0" marL="228600" rtl="0" algn="l">
              <a:lnSpc>
                <a:spcPct val="140000"/>
              </a:lnSpc>
              <a:spcBef>
                <a:spcPts val="1000"/>
              </a:spcBef>
              <a:spcAft>
                <a:spcPts val="0"/>
              </a:spcAft>
              <a:buClr>
                <a:schemeClr val="dk1"/>
              </a:buClr>
              <a:buSzPts val="2800"/>
              <a:buChar char="•"/>
            </a:pPr>
            <a:r>
              <a:rPr lang="en-US" sz="2400">
                <a:latin typeface="Arial"/>
                <a:ea typeface="Arial"/>
                <a:cs typeface="Arial"/>
                <a:sym typeface="Arial"/>
              </a:rPr>
              <a:t>Replaces mass and door-to-door screening</a:t>
            </a:r>
            <a:endParaRPr sz="2400">
              <a:latin typeface="Arial"/>
              <a:ea typeface="Arial"/>
              <a:cs typeface="Arial"/>
              <a:sym typeface="Arial"/>
            </a:endParaRPr>
          </a:p>
          <a:p>
            <a:pPr indent="-228600" lvl="0" marL="228600" rtl="0" algn="l">
              <a:lnSpc>
                <a:spcPct val="140000"/>
              </a:lnSpc>
              <a:spcBef>
                <a:spcPts val="1000"/>
              </a:spcBef>
              <a:spcAft>
                <a:spcPts val="0"/>
              </a:spcAft>
              <a:buClr>
                <a:schemeClr val="dk1"/>
              </a:buClr>
              <a:buSzPts val="2800"/>
              <a:buChar char="•"/>
            </a:pPr>
            <a:r>
              <a:rPr lang="en-US" sz="2400">
                <a:latin typeface="Arial"/>
                <a:ea typeface="Arial"/>
                <a:cs typeface="Arial"/>
                <a:sym typeface="Arial"/>
              </a:rPr>
              <a:t>Mothers /caregivers are trained.</a:t>
            </a:r>
            <a:endParaRPr sz="2400">
              <a:latin typeface="Arial"/>
              <a:ea typeface="Arial"/>
              <a:cs typeface="Arial"/>
              <a:sym typeface="Arial"/>
            </a:endParaRPr>
          </a:p>
          <a:p>
            <a:pPr indent="-228600" lvl="0" marL="228600" rtl="0" algn="l">
              <a:lnSpc>
                <a:spcPct val="140000"/>
              </a:lnSpc>
              <a:spcBef>
                <a:spcPts val="1000"/>
              </a:spcBef>
              <a:spcAft>
                <a:spcPts val="0"/>
              </a:spcAft>
              <a:buClr>
                <a:schemeClr val="dk1"/>
              </a:buClr>
              <a:buSzPts val="2800"/>
              <a:buChar char="•"/>
            </a:pPr>
            <a:r>
              <a:rPr lang="en-US" sz="2400">
                <a:latin typeface="Arial"/>
                <a:ea typeface="Arial"/>
                <a:cs typeface="Arial"/>
                <a:sym typeface="Arial"/>
              </a:rPr>
              <a:t>Mothers/caregivers do screening routinely and also during follow-up visits by BHS/volunteers</a:t>
            </a:r>
            <a:endParaRPr sz="2400">
              <a:latin typeface="Arial"/>
              <a:ea typeface="Arial"/>
              <a:cs typeface="Arial"/>
              <a:sym typeface="Arial"/>
            </a:endParaRPr>
          </a:p>
          <a:p>
            <a:pPr indent="-228600" lvl="0" marL="228600" rtl="0" algn="l">
              <a:lnSpc>
                <a:spcPct val="140000"/>
              </a:lnSpc>
              <a:spcBef>
                <a:spcPts val="1000"/>
              </a:spcBef>
              <a:spcAft>
                <a:spcPts val="0"/>
              </a:spcAft>
              <a:buClr>
                <a:schemeClr val="dk1"/>
              </a:buClr>
              <a:buSzPts val="2800"/>
              <a:buChar char="•"/>
            </a:pPr>
            <a:r>
              <a:rPr lang="en-US" sz="2400">
                <a:latin typeface="Arial"/>
                <a:ea typeface="Arial"/>
                <a:cs typeface="Arial"/>
                <a:sym typeface="Arial"/>
              </a:rPr>
              <a:t>Train the BHS and volunteers who in turn are to train mothers/ caregivers</a:t>
            </a:r>
            <a:endParaRPr sz="2400">
              <a:latin typeface="Arial"/>
              <a:ea typeface="Arial"/>
              <a:cs typeface="Arial"/>
              <a:sym typeface="Arial"/>
            </a:endParaRPr>
          </a:p>
          <a:p>
            <a:pPr indent="-50800" lvl="0" marL="228600" rtl="0" algn="l">
              <a:lnSpc>
                <a:spcPct val="140000"/>
              </a:lnSpc>
              <a:spcBef>
                <a:spcPts val="1000"/>
              </a:spcBef>
              <a:spcAft>
                <a:spcPts val="0"/>
              </a:spcAft>
              <a:buClr>
                <a:schemeClr val="dk1"/>
              </a:buClr>
              <a:buSzPts val="2800"/>
              <a:buNone/>
            </a:pPr>
            <a:r>
              <a:t/>
            </a:r>
            <a:endParaRPr sz="2400">
              <a:latin typeface="Arial"/>
              <a:ea typeface="Arial"/>
              <a:cs typeface="Arial"/>
              <a:sym typeface="Arial"/>
            </a:endParaRPr>
          </a:p>
          <a:p>
            <a:pPr indent="-50800" lvl="0" marL="228600" rtl="0" algn="l">
              <a:lnSpc>
                <a:spcPct val="140000"/>
              </a:lnSpc>
              <a:spcBef>
                <a:spcPts val="1000"/>
              </a:spcBef>
              <a:spcAft>
                <a:spcPts val="0"/>
              </a:spcAft>
              <a:buClr>
                <a:schemeClr val="dk1"/>
              </a:buClr>
              <a:buSzPts val="2800"/>
              <a:buNone/>
            </a:pPr>
            <a:r>
              <a:t/>
            </a:r>
            <a:endParaRPr sz="2400">
              <a:latin typeface="Arial"/>
              <a:ea typeface="Arial"/>
              <a:cs typeface="Arial"/>
              <a:sym typeface="Arial"/>
            </a:endParaRPr>
          </a:p>
          <a:p>
            <a:pPr indent="0" lvl="0" marL="0" rtl="0" algn="l">
              <a:lnSpc>
                <a:spcPct val="80000"/>
              </a:lnSpc>
              <a:spcBef>
                <a:spcPts val="1000"/>
              </a:spcBef>
              <a:spcAft>
                <a:spcPts val="0"/>
              </a:spcAft>
              <a:buClr>
                <a:schemeClr val="dk1"/>
              </a:buClr>
              <a:buSzPts val="2800"/>
              <a:buNone/>
            </a:pPr>
            <a:r>
              <a:t/>
            </a:r>
            <a:endParaRPr sz="2400">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13" name="Shape 213"/>
        <p:cNvGrpSpPr/>
        <p:nvPr/>
      </p:nvGrpSpPr>
      <p:grpSpPr>
        <a:xfrm>
          <a:off x="0" y="0"/>
          <a:ext cx="0" cy="0"/>
          <a:chOff x="0" y="0"/>
          <a:chExt cx="0" cy="0"/>
        </a:xfrm>
      </p:grpSpPr>
      <p:sp>
        <p:nvSpPr>
          <p:cNvPr id="214" name="Google Shape;214;p31"/>
          <p:cNvSpPr txBox="1"/>
          <p:nvPr>
            <p:ph type="title"/>
          </p:nvPr>
        </p:nvSpPr>
        <p:spPr>
          <a:xfrm>
            <a:off x="390757" y="32709"/>
            <a:ext cx="11801243" cy="64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000000"/>
              </a:buClr>
              <a:buSzPts val="3600"/>
              <a:buFont typeface="Source Sans Pro"/>
              <a:buNone/>
            </a:pPr>
            <a:r>
              <a:rPr b="1" lang="en-US" sz="3600">
                <a:solidFill>
                  <a:srgbClr val="000000"/>
                </a:solidFill>
                <a:latin typeface="Source Sans Pro"/>
                <a:ea typeface="Source Sans Pro"/>
                <a:cs typeface="Source Sans Pro"/>
                <a:sym typeface="Source Sans Pro"/>
              </a:rPr>
              <a:t>Advantages of the family MUAC approach</a:t>
            </a:r>
            <a:endParaRPr b="1" sz="3600">
              <a:latin typeface="Source Sans Pro"/>
              <a:ea typeface="Source Sans Pro"/>
              <a:cs typeface="Source Sans Pro"/>
              <a:sym typeface="Source Sans Pro"/>
            </a:endParaRPr>
          </a:p>
        </p:txBody>
      </p:sp>
      <p:sp>
        <p:nvSpPr>
          <p:cNvPr id="215" name="Google Shape;215;p31"/>
          <p:cNvSpPr txBox="1"/>
          <p:nvPr>
            <p:ph idx="1" type="body"/>
          </p:nvPr>
        </p:nvSpPr>
        <p:spPr>
          <a:xfrm>
            <a:off x="672192" y="1160584"/>
            <a:ext cx="11129050" cy="541606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000000"/>
              </a:buClr>
              <a:buSzPts val="2800"/>
              <a:buNone/>
            </a:pPr>
            <a:r>
              <a:rPr lang="en-US" sz="2400">
                <a:solidFill>
                  <a:srgbClr val="000000"/>
                </a:solidFill>
                <a:latin typeface="Arial"/>
                <a:ea typeface="Arial"/>
                <a:cs typeface="Arial"/>
                <a:sym typeface="Arial"/>
              </a:rPr>
              <a:t>1) Using mentimeter</a:t>
            </a:r>
            <a:endParaRPr sz="2400">
              <a:solidFill>
                <a:srgbClr val="000000"/>
              </a:solidFill>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sz="2400">
              <a:solidFill>
                <a:srgbClr val="000000"/>
              </a:solidFill>
              <a:latin typeface="Arial"/>
              <a:ea typeface="Arial"/>
              <a:cs typeface="Arial"/>
              <a:sym typeface="Arial"/>
            </a:endParaRPr>
          </a:p>
          <a:p>
            <a:pPr indent="0" lvl="0" marL="0" rtl="0" algn="l">
              <a:lnSpc>
                <a:spcPct val="90000"/>
              </a:lnSpc>
              <a:spcBef>
                <a:spcPts val="1000"/>
              </a:spcBef>
              <a:spcAft>
                <a:spcPts val="0"/>
              </a:spcAft>
              <a:buClr>
                <a:srgbClr val="000000"/>
              </a:buClr>
              <a:buSzPts val="2800"/>
              <a:buNone/>
            </a:pPr>
            <a:r>
              <a:rPr b="1" lang="en-US" sz="2400">
                <a:solidFill>
                  <a:srgbClr val="000000"/>
                </a:solidFill>
                <a:latin typeface="Arial"/>
                <a:ea typeface="Arial"/>
                <a:cs typeface="Arial"/>
                <a:sym typeface="Arial"/>
              </a:rPr>
              <a:t>OR</a:t>
            </a:r>
            <a:endParaRPr sz="240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b="1" sz="2400">
              <a:solidFill>
                <a:srgbClr val="000000"/>
              </a:solidFill>
              <a:latin typeface="Arial"/>
              <a:ea typeface="Arial"/>
              <a:cs typeface="Arial"/>
              <a:sym typeface="Arial"/>
            </a:endParaRPr>
          </a:p>
          <a:p>
            <a:pPr indent="0" lvl="0" marL="0" rtl="0" algn="l">
              <a:lnSpc>
                <a:spcPct val="90000"/>
              </a:lnSpc>
              <a:spcBef>
                <a:spcPts val="1000"/>
              </a:spcBef>
              <a:spcAft>
                <a:spcPts val="0"/>
              </a:spcAft>
              <a:buClr>
                <a:srgbClr val="000000"/>
              </a:buClr>
              <a:buSzPts val="2800"/>
              <a:buNone/>
            </a:pPr>
            <a:r>
              <a:rPr lang="en-US" sz="2400">
                <a:solidFill>
                  <a:srgbClr val="000000"/>
                </a:solidFill>
                <a:latin typeface="Arial"/>
                <a:ea typeface="Arial"/>
                <a:cs typeface="Arial"/>
                <a:sym typeface="Arial"/>
              </a:rPr>
              <a:t>2) Allow participants to discuss in pairs what they think are the advantages of the  Mother MUAC approach. </a:t>
            </a:r>
            <a:endParaRPr sz="240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sz="2400">
              <a:latin typeface="Arial"/>
              <a:ea typeface="Arial"/>
              <a:cs typeface="Arial"/>
              <a:sym typeface="Arial"/>
            </a:endParaRPr>
          </a:p>
        </p:txBody>
      </p:sp>
      <p:pic>
        <p:nvPicPr>
          <p:cNvPr id="216" name="Google Shape;216;p31"/>
          <p:cNvPicPr preferRelativeResize="0"/>
          <p:nvPr/>
        </p:nvPicPr>
        <p:blipFill rotWithShape="1">
          <a:blip r:embed="rId3">
            <a:alphaModFix/>
          </a:blip>
          <a:srcRect b="0" l="0" r="0" t="0"/>
          <a:stretch/>
        </p:blipFill>
        <p:spPr>
          <a:xfrm>
            <a:off x="917612" y="1978026"/>
            <a:ext cx="7943776" cy="14509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1" name="Shape 221"/>
        <p:cNvGrpSpPr/>
        <p:nvPr/>
      </p:nvGrpSpPr>
      <p:grpSpPr>
        <a:xfrm>
          <a:off x="0" y="0"/>
          <a:ext cx="0" cy="0"/>
          <a:chOff x="0" y="0"/>
          <a:chExt cx="0" cy="0"/>
        </a:xfrm>
      </p:grpSpPr>
      <p:sp>
        <p:nvSpPr>
          <p:cNvPr id="222" name="Google Shape;222;p3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23" name="Google Shape;223;p32"/>
          <p:cNvPicPr preferRelativeResize="0"/>
          <p:nvPr/>
        </p:nvPicPr>
        <p:blipFill rotWithShape="1">
          <a:blip r:embed="rId3">
            <a:alphaModFix/>
          </a:blip>
          <a:srcRect b="-3" l="922" r="1143" t="0"/>
          <a:stretch/>
        </p:blipFill>
        <p:spPr>
          <a:xfrm>
            <a:off x="858284" y="1165109"/>
            <a:ext cx="4261337" cy="4351338"/>
          </a:xfrm>
          <a:custGeom>
            <a:rect b="b" l="l" r="r" t="t"/>
            <a:pathLst>
              <a:path extrusionOk="0" h="5712488" w="4114800">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a:noFill/>
          <a:ln>
            <a:noFill/>
          </a:ln>
        </p:spPr>
      </p:pic>
      <p:sp>
        <p:nvSpPr>
          <p:cNvPr id="224" name="Google Shape;224;p32"/>
          <p:cNvSpPr/>
          <p:nvPr/>
        </p:nvSpPr>
        <p:spPr>
          <a:xfrm>
            <a:off x="8673531" y="407987"/>
            <a:ext cx="2987899" cy="2987899"/>
          </a:xfrm>
          <a:prstGeom prst="arc">
            <a:avLst>
              <a:gd fmla="val 16200000" name="adj1"/>
              <a:gd fmla="val 2563720" name="adj2"/>
            </a:avLst>
          </a:prstGeom>
          <a:noFill/>
          <a:ln cap="rnd" cmpd="sng" w="1270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25" name="Google Shape;225;p32"/>
          <p:cNvSpPr txBox="1"/>
          <p:nvPr>
            <p:ph type="title"/>
          </p:nvPr>
        </p:nvSpPr>
        <p:spPr>
          <a:xfrm>
            <a:off x="5827048" y="444272"/>
            <a:ext cx="5721484"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Source Sans Pro"/>
              <a:buNone/>
            </a:pPr>
            <a:r>
              <a:rPr b="1" lang="en-US" sz="3600">
                <a:solidFill>
                  <a:schemeClr val="dk1"/>
                </a:solidFill>
                <a:latin typeface="Source Sans Pro"/>
                <a:ea typeface="Source Sans Pro"/>
                <a:cs typeface="Source Sans Pro"/>
                <a:sym typeface="Source Sans Pro"/>
              </a:rPr>
              <a:t>Advantages</a:t>
            </a:r>
            <a:endParaRPr sz="3600">
              <a:solidFill>
                <a:schemeClr val="dk1"/>
              </a:solidFill>
              <a:latin typeface="Source Sans Pro"/>
              <a:ea typeface="Source Sans Pro"/>
              <a:cs typeface="Source Sans Pro"/>
              <a:sym typeface="Source Sans Pro"/>
            </a:endParaRPr>
          </a:p>
        </p:txBody>
      </p:sp>
      <p:sp>
        <p:nvSpPr>
          <p:cNvPr id="226" name="Google Shape;226;p32"/>
          <p:cNvSpPr txBox="1"/>
          <p:nvPr>
            <p:ph idx="1" type="body"/>
          </p:nvPr>
        </p:nvSpPr>
        <p:spPr>
          <a:xfrm>
            <a:off x="4929121" y="1904772"/>
            <a:ext cx="6428911" cy="4351338"/>
          </a:xfrm>
          <a:prstGeom prst="rect">
            <a:avLst/>
          </a:prstGeom>
          <a:noFill/>
          <a:ln>
            <a:noFill/>
          </a:ln>
        </p:spPr>
        <p:txBody>
          <a:bodyPr anchorCtr="0" anchor="t" bIns="45700" lIns="91425" spcFirstLastPara="1" rIns="91425" wrap="square" tIns="45700">
            <a:noAutofit/>
          </a:bodyPr>
          <a:lstStyle/>
          <a:p>
            <a:pPr indent="-228600" lvl="1" marL="685800" rtl="0" algn="l">
              <a:lnSpc>
                <a:spcPct val="100000"/>
              </a:lnSpc>
              <a:spcBef>
                <a:spcPts val="0"/>
              </a:spcBef>
              <a:spcAft>
                <a:spcPts val="0"/>
              </a:spcAft>
              <a:buClr>
                <a:schemeClr val="dk1"/>
              </a:buClr>
              <a:buSzPts val="2800"/>
              <a:buChar char="•"/>
            </a:pPr>
            <a:r>
              <a:rPr lang="en-US">
                <a:latin typeface="Arial"/>
                <a:ea typeface="Arial"/>
                <a:cs typeface="Arial"/>
                <a:sym typeface="Arial"/>
              </a:rPr>
              <a:t>Easy to understand and do.</a:t>
            </a:r>
            <a:endParaRPr>
              <a:latin typeface="Arial"/>
              <a:ea typeface="Arial"/>
              <a:cs typeface="Arial"/>
              <a:sym typeface="Arial"/>
            </a:endParaRPr>
          </a:p>
          <a:p>
            <a:pPr indent="-228600" lvl="1" marL="685800" rtl="0" algn="l">
              <a:lnSpc>
                <a:spcPct val="100000"/>
              </a:lnSpc>
              <a:spcBef>
                <a:spcPts val="500"/>
              </a:spcBef>
              <a:spcAft>
                <a:spcPts val="0"/>
              </a:spcAft>
              <a:buClr>
                <a:schemeClr val="dk1"/>
              </a:buClr>
              <a:buSzPts val="2800"/>
              <a:buChar char="•"/>
            </a:pPr>
            <a:r>
              <a:rPr lang="en-US">
                <a:latin typeface="Arial"/>
                <a:ea typeface="Arial"/>
                <a:cs typeface="Arial"/>
                <a:sym typeface="Arial"/>
              </a:rPr>
              <a:t>Mortality sensitivity / identifies children at higher risk</a:t>
            </a:r>
            <a:endParaRPr>
              <a:latin typeface="Arial"/>
              <a:ea typeface="Arial"/>
              <a:cs typeface="Arial"/>
              <a:sym typeface="Arial"/>
            </a:endParaRPr>
          </a:p>
          <a:p>
            <a:pPr indent="-228600" lvl="1" marL="685800" rtl="0" algn="l">
              <a:lnSpc>
                <a:spcPct val="100000"/>
              </a:lnSpc>
              <a:spcBef>
                <a:spcPts val="500"/>
              </a:spcBef>
              <a:spcAft>
                <a:spcPts val="0"/>
              </a:spcAft>
              <a:buClr>
                <a:schemeClr val="dk1"/>
              </a:buClr>
              <a:buSzPts val="2800"/>
              <a:buChar char="•"/>
            </a:pPr>
            <a:r>
              <a:rPr lang="en-US">
                <a:latin typeface="Arial"/>
                <a:ea typeface="Arial"/>
                <a:cs typeface="Arial"/>
                <a:sym typeface="Arial"/>
              </a:rPr>
              <a:t>Early diagnosis.</a:t>
            </a:r>
            <a:endParaRPr>
              <a:latin typeface="Arial"/>
              <a:ea typeface="Arial"/>
              <a:cs typeface="Arial"/>
              <a:sym typeface="Arial"/>
            </a:endParaRPr>
          </a:p>
          <a:p>
            <a:pPr indent="-228600" lvl="1" marL="685800" rtl="0" algn="l">
              <a:lnSpc>
                <a:spcPct val="100000"/>
              </a:lnSpc>
              <a:spcBef>
                <a:spcPts val="500"/>
              </a:spcBef>
              <a:spcAft>
                <a:spcPts val="0"/>
              </a:spcAft>
              <a:buClr>
                <a:schemeClr val="dk1"/>
              </a:buClr>
              <a:buSzPts val="2800"/>
              <a:buChar char="•"/>
            </a:pPr>
            <a:r>
              <a:rPr lang="en-US">
                <a:latin typeface="Arial"/>
                <a:ea typeface="Arial"/>
                <a:cs typeface="Arial"/>
                <a:sym typeface="Arial"/>
              </a:rPr>
              <a:t>Reduced admission rates to ITP/SC.</a:t>
            </a:r>
            <a:endParaRPr>
              <a:latin typeface="Arial"/>
              <a:ea typeface="Arial"/>
              <a:cs typeface="Arial"/>
              <a:sym typeface="Arial"/>
            </a:endParaRPr>
          </a:p>
          <a:p>
            <a:pPr indent="-228600" lvl="1" marL="685800" rtl="0" algn="l">
              <a:lnSpc>
                <a:spcPct val="100000"/>
              </a:lnSpc>
              <a:spcBef>
                <a:spcPts val="500"/>
              </a:spcBef>
              <a:spcAft>
                <a:spcPts val="0"/>
              </a:spcAft>
              <a:buClr>
                <a:schemeClr val="dk1"/>
              </a:buClr>
              <a:buSzPts val="2800"/>
              <a:buChar char="•"/>
            </a:pPr>
            <a:r>
              <a:rPr lang="en-US">
                <a:latin typeface="Arial"/>
                <a:ea typeface="Arial"/>
                <a:cs typeface="Arial"/>
                <a:sym typeface="Arial"/>
              </a:rPr>
              <a:t> Reduces the risk of transmission of COVID-19</a:t>
            </a:r>
            <a:endParaRPr>
              <a:latin typeface="Arial"/>
              <a:ea typeface="Arial"/>
              <a:cs typeface="Arial"/>
              <a:sym typeface="Arial"/>
            </a:endParaRPr>
          </a:p>
          <a:p>
            <a:pPr indent="177800" lvl="0" marL="0" rtl="0" algn="l">
              <a:lnSpc>
                <a:spcPct val="100000"/>
              </a:lnSpc>
              <a:spcBef>
                <a:spcPts val="1000"/>
              </a:spcBef>
              <a:spcAft>
                <a:spcPts val="0"/>
              </a:spcAft>
              <a:buClr>
                <a:schemeClr val="dk1"/>
              </a:buClr>
              <a:buSzPts val="2800"/>
              <a:buNone/>
            </a:pPr>
            <a:r>
              <a:t/>
            </a:r>
            <a:endParaRPr sz="2400">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1" name="Shape 231"/>
        <p:cNvGrpSpPr/>
        <p:nvPr/>
      </p:nvGrpSpPr>
      <p:grpSpPr>
        <a:xfrm>
          <a:off x="0" y="0"/>
          <a:ext cx="0" cy="0"/>
          <a:chOff x="0" y="0"/>
          <a:chExt cx="0" cy="0"/>
        </a:xfrm>
      </p:grpSpPr>
      <p:sp>
        <p:nvSpPr>
          <p:cNvPr id="232" name="Google Shape;232;p3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3" name="Google Shape;233;p33"/>
          <p:cNvPicPr preferRelativeResize="0"/>
          <p:nvPr/>
        </p:nvPicPr>
        <p:blipFill rotWithShape="1">
          <a:blip r:embed="rId3">
            <a:alphaModFix/>
          </a:blip>
          <a:srcRect b="-3" l="0" r="65" t="0"/>
          <a:stretch/>
        </p:blipFill>
        <p:spPr>
          <a:xfrm>
            <a:off x="858284" y="1165109"/>
            <a:ext cx="4261337" cy="4351338"/>
          </a:xfrm>
          <a:custGeom>
            <a:rect b="b" l="l" r="r" t="t"/>
            <a:pathLst>
              <a:path extrusionOk="0" h="5712488" w="4114800">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a:noFill/>
          <a:ln>
            <a:noFill/>
          </a:ln>
        </p:spPr>
      </p:pic>
      <p:sp>
        <p:nvSpPr>
          <p:cNvPr id="234" name="Google Shape;234;p33"/>
          <p:cNvSpPr/>
          <p:nvPr/>
        </p:nvSpPr>
        <p:spPr>
          <a:xfrm>
            <a:off x="8673531" y="407987"/>
            <a:ext cx="2987899" cy="2987899"/>
          </a:xfrm>
          <a:prstGeom prst="arc">
            <a:avLst>
              <a:gd fmla="val 16200000" name="adj1"/>
              <a:gd fmla="val 2563720" name="adj2"/>
            </a:avLst>
          </a:prstGeom>
          <a:noFill/>
          <a:ln cap="rnd" cmpd="sng" w="1270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35" name="Google Shape;235;p33"/>
          <p:cNvSpPr txBox="1"/>
          <p:nvPr>
            <p:ph type="title"/>
          </p:nvPr>
        </p:nvSpPr>
        <p:spPr>
          <a:xfrm>
            <a:off x="4956191" y="444272"/>
            <a:ext cx="5721484"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Source Sans Pro"/>
              <a:buNone/>
            </a:pPr>
            <a:r>
              <a:rPr b="1" lang="en-US" sz="3600">
                <a:solidFill>
                  <a:schemeClr val="dk1"/>
                </a:solidFill>
                <a:latin typeface="Source Sans Pro"/>
                <a:ea typeface="Source Sans Pro"/>
                <a:cs typeface="Source Sans Pro"/>
                <a:sym typeface="Source Sans Pro"/>
              </a:rPr>
              <a:t>Advantages</a:t>
            </a:r>
            <a:endParaRPr sz="3600">
              <a:solidFill>
                <a:schemeClr val="dk1"/>
              </a:solidFill>
              <a:latin typeface="Source Sans Pro"/>
              <a:ea typeface="Source Sans Pro"/>
              <a:cs typeface="Source Sans Pro"/>
              <a:sym typeface="Source Sans Pro"/>
            </a:endParaRPr>
          </a:p>
        </p:txBody>
      </p:sp>
      <p:sp>
        <p:nvSpPr>
          <p:cNvPr id="236" name="Google Shape;236;p33"/>
          <p:cNvSpPr txBox="1"/>
          <p:nvPr>
            <p:ph idx="1" type="body"/>
          </p:nvPr>
        </p:nvSpPr>
        <p:spPr>
          <a:xfrm>
            <a:off x="5003800" y="1806120"/>
            <a:ext cx="6544732" cy="4449990"/>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800"/>
              <a:buChar char="•"/>
            </a:pPr>
            <a:r>
              <a:rPr lang="en-US" sz="2400">
                <a:latin typeface="Arial"/>
                <a:ea typeface="Arial"/>
                <a:cs typeface="Arial"/>
                <a:sym typeface="Arial"/>
              </a:rPr>
              <a:t>Increased frequency of screening</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800"/>
              <a:buChar char="•"/>
            </a:pPr>
            <a:r>
              <a:rPr lang="en-US" sz="2400">
                <a:latin typeface="Arial"/>
                <a:ea typeface="Arial"/>
                <a:cs typeface="Arial"/>
                <a:sym typeface="Arial"/>
              </a:rPr>
              <a:t>Improves and increases coverage.</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800"/>
              <a:buChar char="•"/>
            </a:pPr>
            <a:r>
              <a:rPr lang="en-US" sz="2400">
                <a:latin typeface="Arial"/>
                <a:ea typeface="Arial"/>
                <a:cs typeface="Arial"/>
                <a:sym typeface="Arial"/>
              </a:rPr>
              <a:t>Cheap</a:t>
            </a:r>
            <a:endParaRPr sz="2400">
              <a:latin typeface="Arial"/>
              <a:ea typeface="Arial"/>
              <a:cs typeface="Arial"/>
              <a:sym typeface="Arial"/>
            </a:endParaRPr>
          </a:p>
          <a:p>
            <a:pPr indent="-228600" lvl="0" marL="228600" rtl="0" algn="l">
              <a:lnSpc>
                <a:spcPct val="100000"/>
              </a:lnSpc>
              <a:spcBef>
                <a:spcPts val="1000"/>
              </a:spcBef>
              <a:spcAft>
                <a:spcPts val="0"/>
              </a:spcAft>
              <a:buClr>
                <a:schemeClr val="dk1"/>
              </a:buClr>
              <a:buSzPts val="2800"/>
              <a:buChar char="•"/>
            </a:pPr>
            <a:r>
              <a:rPr lang="en-US" sz="2400">
                <a:latin typeface="Arial"/>
                <a:ea typeface="Arial"/>
                <a:cs typeface="Arial"/>
                <a:sym typeface="Arial"/>
              </a:rPr>
              <a:t>Improves community understanding and acceptance of malnutrition and the program</a:t>
            </a:r>
            <a:endParaRPr sz="2400">
              <a:latin typeface="Arial"/>
              <a:ea typeface="Arial"/>
              <a:cs typeface="Arial"/>
              <a:sym typeface="Arial"/>
            </a:endParaRPr>
          </a:p>
          <a:p>
            <a:pPr indent="177800" lvl="0" marL="0" rtl="0" algn="l">
              <a:lnSpc>
                <a:spcPct val="100000"/>
              </a:lnSpc>
              <a:spcBef>
                <a:spcPts val="1000"/>
              </a:spcBef>
              <a:spcAft>
                <a:spcPts val="0"/>
              </a:spcAft>
              <a:buClr>
                <a:schemeClr val="dk1"/>
              </a:buClr>
              <a:buSzPts val="2800"/>
              <a:buNone/>
            </a:pPr>
            <a:r>
              <a:t/>
            </a:r>
            <a:endParaRPr sz="2400">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5">
      <a:dk1>
        <a:srgbClr val="000000"/>
      </a:dk1>
      <a:lt1>
        <a:srgbClr val="FFFFFF"/>
      </a:lt1>
      <a:dk2>
        <a:srgbClr val="808285"/>
      </a:dk2>
      <a:lt2>
        <a:srgbClr val="E2DFCC"/>
      </a:lt2>
      <a:accent1>
        <a:srgbClr val="95C93D"/>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3" ma:contentTypeDescription="Create a new document." ma:contentTypeScope="" ma:versionID="bcef926d8af47c3b2016dab529327558">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4f427df40378d8e99aaa55ae02853742"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06D4AD-295D-43D1-825D-D0E4F56211CA}"/>
</file>

<file path=customXml/itemProps2.xml><?xml version="1.0" encoding="utf-8"?>
<ds:datastoreItem xmlns:ds="http://schemas.openxmlformats.org/officeDocument/2006/customXml" ds:itemID="{A1545AC9-D838-4C8B-A84F-678CD574C09B}"/>
</file>

<file path=customXml/itemProps3.xml><?xml version="1.0" encoding="utf-8"?>
<ds:datastoreItem xmlns:ds="http://schemas.openxmlformats.org/officeDocument/2006/customXml" ds:itemID="{06FCFA20-BB11-443A-9DDA-051AF3FBCEBB}"/>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ies>
</file>