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6858000" cx="12192000"/>
  <p:notesSz cx="6858000" cy="9144000"/>
  <p:embeddedFontLst>
    <p:embeddedFont>
      <p:font typeface="Source Sans Pro"/>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4AE4ACE-BBB4-41FF-A6D2-8234F3AE52D8}">
  <a:tblStyle styleId="{24AE4ACE-BBB4-41FF-A6D2-8234F3AE52D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3" Type="http://schemas.openxmlformats.org/officeDocument/2006/relationships/slide" Target="slides/slide8.xml"/><Relationship Id="rId39" Type="http://schemas.openxmlformats.org/officeDocument/2006/relationships/slide" Target="slides/slide34.xml"/><Relationship Id="rId18" Type="http://schemas.openxmlformats.org/officeDocument/2006/relationships/slide" Target="slides/slide13.xml"/><Relationship Id="rId42" Type="http://schemas.openxmlformats.org/officeDocument/2006/relationships/slide" Target="slides/slide37.xml"/><Relationship Id="rId21" Type="http://schemas.openxmlformats.org/officeDocument/2006/relationships/slide" Target="slides/slide16.xml"/><Relationship Id="rId47" Type="http://schemas.openxmlformats.org/officeDocument/2006/relationships/font" Target="fonts/SourceSansPro-italic.fntdata"/><Relationship Id="rId34" Type="http://schemas.openxmlformats.org/officeDocument/2006/relationships/slide" Target="slides/slide29.xml"/><Relationship Id="rId50" Type="http://schemas.openxmlformats.org/officeDocument/2006/relationships/customXml" Target="../customXml/item2.xml"/><Relationship Id="rId7" Type="http://schemas.openxmlformats.org/officeDocument/2006/relationships/slide" Target="slides/slide2.xml"/><Relationship Id="rId2" Type="http://schemas.openxmlformats.org/officeDocument/2006/relationships/presProps" Target="presProps.xml"/><Relationship Id="rId29" Type="http://schemas.openxmlformats.org/officeDocument/2006/relationships/slide" Target="slides/slide24.xml"/><Relationship Id="rId16" Type="http://schemas.openxmlformats.org/officeDocument/2006/relationships/slide" Target="slides/slide11.xml"/><Relationship Id="rId40" Type="http://schemas.openxmlformats.org/officeDocument/2006/relationships/slide" Target="slides/slide35.xml"/><Relationship Id="rId24" Type="http://schemas.openxmlformats.org/officeDocument/2006/relationships/slide" Target="slides/slide19.xml"/><Relationship Id="rId45" Type="http://schemas.openxmlformats.org/officeDocument/2006/relationships/font" Target="fonts/SourceSansPro-regular.fntdata"/><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23" Type="http://schemas.openxmlformats.org/officeDocument/2006/relationships/slide" Target="slides/slide18.xml"/><Relationship Id="rId28" Type="http://schemas.openxmlformats.org/officeDocument/2006/relationships/slide" Target="slides/slide23.xml"/><Relationship Id="rId5"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49" Type="http://schemas.openxmlformats.org/officeDocument/2006/relationships/customXml" Target="../customXml/item1.xml"/><Relationship Id="rId44" Type="http://schemas.openxmlformats.org/officeDocument/2006/relationships/slide" Target="slides/slide39.xml"/><Relationship Id="rId31" Type="http://schemas.openxmlformats.org/officeDocument/2006/relationships/slide" Target="slides/slide26.xml"/><Relationship Id="rId10" Type="http://schemas.openxmlformats.org/officeDocument/2006/relationships/slide" Target="slides/slide5.xml"/><Relationship Id="rId19" Type="http://schemas.openxmlformats.org/officeDocument/2006/relationships/slide" Target="slides/slide14.xml"/><Relationship Id="rId22" Type="http://schemas.openxmlformats.org/officeDocument/2006/relationships/slide" Target="slides/slide17.xml"/><Relationship Id="rId43"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SourceSansPro-boldItalic.fntdata"/><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14" Type="http://schemas.openxmlformats.org/officeDocument/2006/relationships/slide" Target="slides/slide9.xml"/><Relationship Id="rId8" Type="http://schemas.openxmlformats.org/officeDocument/2006/relationships/slide" Target="slides/slide3.xml"/><Relationship Id="rId51" Type="http://schemas.openxmlformats.org/officeDocument/2006/relationships/customXml" Target="../customXml/item3.xml"/><Relationship Id="rId3" Type="http://schemas.openxmlformats.org/officeDocument/2006/relationships/tableStyles" Target="tableStyles.xml"/><Relationship Id="rId46" Type="http://schemas.openxmlformats.org/officeDocument/2006/relationships/font" Target="fonts/SourceSansPro-bold.fntdata"/><Relationship Id="rId25" Type="http://schemas.openxmlformats.org/officeDocument/2006/relationships/slide" Target="slides/slide20.xml"/><Relationship Id="rId33" Type="http://schemas.openxmlformats.org/officeDocument/2006/relationships/slide" Target="slides/slide28.xml"/><Relationship Id="rId12" Type="http://schemas.openxmlformats.org/officeDocument/2006/relationships/slide" Target="slides/slide7.xml"/><Relationship Id="rId17" Type="http://schemas.openxmlformats.org/officeDocument/2006/relationships/slide" Target="slides/slide12.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theme" Target="theme/theme2.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i. For breastfeeding: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Skin to skin contact,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Breastfeeding within first hour of birth (then baby will also be fed colostrum),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baby led Breastfeeding and understanding the signs of early hunger,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Frequent Breastfeeding at day and night,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Good Positioning, Good attachment, and Good Suckling,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breast feed from both breasts, empty both breast at each feed,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exclusive breast feeding until baby is 6 months old,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on demand until baby is 2 years,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although mother or baby is ill,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 needs to eat and drink to satisfy her hunger and thirst, and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Never use bottle and teat instead practice cup feeding when breastfeeding is not possible due to strong reasons. Bottles and teats require sterilization prior to each use and makes it more difficult for the baby to return to the mother’s breast when she becomes well again.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Mothers should be counselled/advised to continue breastfeeding should the infant or young child become sick with suspected, probable, or confirmed COVID-19 or any other illness.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 per current WHO recommendation, women with COVID-19 can breastfeed if they wish to do so. They should practice respiratory hygiene during feeding, wearing a mask; Wash hands before and after touching the baby; Routinely clean and disinfect surfaces they have touched. Women too unwell to breastfeed, should be supported to safely provide their baby with breastmilk in a way possible, available, and acceptable. These options include: Expressing milk; Relactation; Donor human milk. </a:t>
            </a:r>
            <a:endParaRPr/>
          </a:p>
          <a:p>
            <a:pPr indent="0" lvl="0" marL="0" rtl="0" algn="l">
              <a:spcBef>
                <a:spcPts val="0"/>
              </a:spcBef>
              <a:spcAft>
                <a:spcPts val="0"/>
              </a:spcAft>
              <a:buNone/>
            </a:pPr>
            <a:r>
              <a:t/>
            </a:r>
            <a:endParaRPr/>
          </a:p>
        </p:txBody>
      </p:sp>
      <p:sp>
        <p:nvSpPr>
          <p:cNvPr id="233" name="Google Shape;23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b97c2199e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b97c2199ec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gb97c2199ec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Skin to skin contact,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Breastfeeding within first hour of birth (then baby will also be fed colostrum),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baby led Breastfeeding and understanding the signs of early hunger,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Frequent Breastfeeding at day and night,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Good Positioning, Good attachment, and Good Suckling,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breast feed from both breasts, empty both breast at each feed,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exclusive breast feeding until baby is 6 months old,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on demand until baby is 2 years,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although mother or baby is ill,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 needs to eat and drink to satisfy her hunger and thirst, and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Never use bottle and teat instead practice cup feeding when breastfeeding is not possible due to strong reasons. Bottles and teats require sterilization prior to each use and makes it more difficult for the baby to return to the mother’s breast when she becomes well again.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Mothers should be counselled/advised to continue breastfeeding should the infant or young child become sick with suspected, probable, or confirmed COVID-19 or any other illness.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 per current WHO recommendation, women with COVID-19 can breastfeed if they wish to do so. They should practice respiratory hygiene during feeding, wearing a mask; Wash hands before and after touching the baby; Routinely clean and disinfect surfaces they have touched. Women too unwell to breastfeed, should be supported to safely provide their baby with breastmilk in a way possible, available, and acceptable. These options include: Expressing milk; Relactation; Donor human milk. </a:t>
            </a:r>
            <a:endParaRPr/>
          </a:p>
          <a:p>
            <a:pPr indent="0" lvl="0" marL="0" rtl="0" algn="l">
              <a:spcBef>
                <a:spcPts val="0"/>
              </a:spcBef>
              <a:spcAft>
                <a:spcPts val="0"/>
              </a:spcAft>
              <a:buNone/>
            </a:pPr>
            <a:r>
              <a:t/>
            </a:r>
            <a:endParaRPr/>
          </a:p>
        </p:txBody>
      </p:sp>
      <p:sp>
        <p:nvSpPr>
          <p:cNvPr id="254" name="Google Shape;25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Ask participants what do they think are prevention measures that mothers can take while breastfeeding to prevent the spread of COVID-19? Write on a flip chart the participants answers.</a:t>
            </a:r>
            <a:endParaRPr/>
          </a:p>
          <a:p>
            <a:pPr indent="0" lvl="0" marL="0" rtl="0" algn="l">
              <a:spcBef>
                <a:spcPts val="0"/>
              </a:spcBef>
              <a:spcAft>
                <a:spcPts val="0"/>
              </a:spcAft>
              <a:buNone/>
            </a:pPr>
            <a:r>
              <a:t/>
            </a:r>
            <a:endParaRPr/>
          </a:p>
        </p:txBody>
      </p:sp>
      <p:sp>
        <p:nvSpPr>
          <p:cNvPr id="261" name="Google Shape;261;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Infant and young child feeding (IYCF) counselling in the context of COVID-19 remains a critical nutrition intervention for the protection and support of pregnant women, caregivers, and their young children. WHO and UNICEF advise caregivers and families with suspected or confirmed COVID-19 to continue the recommended IYCF practices with the necessary hygiene precautions. It is therefore vital to ensure that communities and families around the world adopt these recommendations to help prevent the spread of the virus and care for those who are infected.</a:t>
            </a:r>
            <a:endParaRPr/>
          </a:p>
          <a:p>
            <a:pPr indent="0" lvl="0" marL="0" rtl="0" algn="l">
              <a:spcBef>
                <a:spcPts val="0"/>
              </a:spcBef>
              <a:spcAft>
                <a:spcPts val="0"/>
              </a:spcAft>
              <a:buNone/>
            </a:pPr>
            <a:r>
              <a:t/>
            </a:r>
            <a:endParaRPr/>
          </a:p>
        </p:txBody>
      </p:sp>
      <p:sp>
        <p:nvSpPr>
          <p:cNvPr id="270" name="Google Shape;270;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 name="Google Shape;29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Here you can see a nutrition worker providing one to one counselling with a mother.  Non-verbal language where she is leaning forward, looking at the mother while talking to her, at the same level as the mother in an open way.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There is a dialogue where the nutrition worker is using her counselling skills to support the mother.</a:t>
            </a:r>
            <a:endParaRPr/>
          </a:p>
          <a:p>
            <a:pPr indent="0" lvl="0" marL="0" rtl="0" algn="l">
              <a:spcBef>
                <a:spcPts val="0"/>
              </a:spcBef>
              <a:spcAft>
                <a:spcPts val="0"/>
              </a:spcAft>
              <a:buNone/>
            </a:pPr>
            <a:r>
              <a:t/>
            </a:r>
            <a:endParaRPr/>
          </a:p>
          <a:p>
            <a:pPr indent="-228600" lvl="0" marL="228600" rtl="0" algn="l">
              <a:spcBef>
                <a:spcPts val="0"/>
              </a:spcBef>
              <a:spcAft>
                <a:spcPts val="0"/>
              </a:spcAft>
              <a:buClr>
                <a:schemeClr val="dk1"/>
              </a:buClr>
              <a:buSzPts val="1200"/>
              <a:buFont typeface="Calibri"/>
              <a:buAutoNum type="arabicPeriod"/>
            </a:pPr>
            <a:r>
              <a:rPr lang="en-US"/>
              <a:t>How is your child feeling?  She is using an </a:t>
            </a:r>
            <a:r>
              <a:rPr b="1" lang="en-US"/>
              <a:t>open-ended question</a:t>
            </a:r>
            <a:r>
              <a:rPr lang="en-US"/>
              <a:t>.  </a:t>
            </a:r>
            <a:endParaRPr/>
          </a:p>
          <a:p>
            <a:pPr indent="-228600" lvl="0" marL="228600" rtl="0" algn="l">
              <a:spcBef>
                <a:spcPts val="0"/>
              </a:spcBef>
              <a:spcAft>
                <a:spcPts val="0"/>
              </a:spcAft>
              <a:buClr>
                <a:schemeClr val="dk1"/>
              </a:buClr>
              <a:buSzPts val="1200"/>
              <a:buFont typeface="Calibri"/>
              <a:buAutoNum type="arabicPeriod"/>
            </a:pPr>
            <a:r>
              <a:rPr lang="en-US"/>
              <a:t>This allows for the mother to say more than just ‘yes’ or ‘no’ and to provide information to the nutrition worker</a:t>
            </a:r>
            <a:endParaRPr/>
          </a:p>
          <a:p>
            <a:pPr indent="-228600" lvl="0" marL="228600" rtl="0" algn="l">
              <a:spcBef>
                <a:spcPts val="0"/>
              </a:spcBef>
              <a:spcAft>
                <a:spcPts val="0"/>
              </a:spcAft>
              <a:buClr>
                <a:schemeClr val="dk1"/>
              </a:buClr>
              <a:buSzPts val="1200"/>
              <a:buFont typeface="Calibri"/>
              <a:buAutoNum type="arabicPeriod"/>
            </a:pPr>
            <a:r>
              <a:rPr lang="en-US"/>
              <a:t>What did your child have to eat yesterday?  Using an </a:t>
            </a:r>
            <a:r>
              <a:rPr b="1" lang="en-US"/>
              <a:t>open ended question</a:t>
            </a:r>
            <a:endParaRPr/>
          </a:p>
          <a:p>
            <a:pPr indent="-228600" lvl="0" marL="228600" rtl="0" algn="l">
              <a:spcBef>
                <a:spcPts val="0"/>
              </a:spcBef>
              <a:spcAft>
                <a:spcPts val="0"/>
              </a:spcAft>
              <a:buClr>
                <a:schemeClr val="dk1"/>
              </a:buClr>
              <a:buSzPts val="1200"/>
              <a:buFont typeface="Calibri"/>
              <a:buAutoNum type="arabicPeriod"/>
            </a:pPr>
            <a:r>
              <a:rPr lang="en-US"/>
              <a:t>The mother is able to open up more and express her concerns.</a:t>
            </a:r>
            <a:endParaRPr/>
          </a:p>
          <a:p>
            <a:pPr indent="-228600" lvl="0" marL="228600" rtl="0" algn="l">
              <a:spcBef>
                <a:spcPts val="0"/>
              </a:spcBef>
              <a:spcAft>
                <a:spcPts val="0"/>
              </a:spcAft>
              <a:buClr>
                <a:schemeClr val="dk1"/>
              </a:buClr>
              <a:buSzPts val="1200"/>
              <a:buFont typeface="Calibri"/>
              <a:buAutoNum type="arabicPeriod"/>
            </a:pPr>
            <a:r>
              <a:rPr lang="en-US"/>
              <a:t>I hear you say you are feeling worried?  This is </a:t>
            </a:r>
            <a:r>
              <a:rPr b="1" lang="en-US"/>
              <a:t>reflecting back</a:t>
            </a:r>
            <a:r>
              <a:rPr lang="en-US"/>
              <a:t>.  The nutrition worker is able to show that she has listened to what the mother has said</a:t>
            </a:r>
            <a:endParaRPr/>
          </a:p>
          <a:p>
            <a:pPr indent="-228600" lvl="0" marL="228600" rtl="0" algn="l">
              <a:spcBef>
                <a:spcPts val="0"/>
              </a:spcBef>
              <a:spcAft>
                <a:spcPts val="0"/>
              </a:spcAft>
              <a:buClr>
                <a:schemeClr val="dk1"/>
              </a:buClr>
              <a:buSzPts val="1200"/>
              <a:buFont typeface="Calibri"/>
              <a:buAutoNum type="arabicPeriod"/>
            </a:pPr>
            <a:r>
              <a:rPr lang="en-US"/>
              <a:t>This has allowed for the mother to go more into her feelings, express her specific concerns</a:t>
            </a:r>
            <a:endParaRPr/>
          </a:p>
          <a:p>
            <a:pPr indent="-228600" lvl="0" marL="228600" rtl="0" algn="l">
              <a:spcBef>
                <a:spcPts val="0"/>
              </a:spcBef>
              <a:spcAft>
                <a:spcPts val="0"/>
              </a:spcAft>
              <a:buClr>
                <a:schemeClr val="dk1"/>
              </a:buClr>
              <a:buSzPts val="1200"/>
              <a:buFont typeface="Calibri"/>
              <a:buAutoNum type="arabicPeriod"/>
            </a:pPr>
            <a:r>
              <a:rPr lang="en-US"/>
              <a:t>That can be a very scary feeling.  Tell me more about how you are feeling.  This is </a:t>
            </a:r>
            <a:r>
              <a:rPr b="1" lang="en-US"/>
              <a:t>empathy</a:t>
            </a:r>
            <a:r>
              <a:rPr lang="en-US"/>
              <a:t>.  The nutrition worker shows the mother that she understands and feels her concerns from her point of view.  By allowing for empathy the nutrition worker is opening the conversation more for the mother to continue to talk so they can work through the issues she may be having.</a:t>
            </a:r>
            <a:endParaRPr/>
          </a:p>
          <a:p>
            <a:pPr indent="-152400" lvl="0" marL="228600" rtl="0" algn="l">
              <a:spcBef>
                <a:spcPts val="0"/>
              </a:spcBef>
              <a:spcAft>
                <a:spcPts val="0"/>
              </a:spcAft>
              <a:buClr>
                <a:schemeClr val="dk1"/>
              </a:buClr>
              <a:buSzPts val="1200"/>
              <a:buFont typeface="Calibri"/>
              <a:buNone/>
            </a:pPr>
            <a:r>
              <a:t/>
            </a:r>
            <a:endParaRPr/>
          </a:p>
        </p:txBody>
      </p:sp>
      <p:sp>
        <p:nvSpPr>
          <p:cNvPr id="300" name="Google Shape;30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frequently with soap and clean running</a:t>
            </a:r>
            <a:r>
              <a:rPr b="1" lang="en-US" sz="12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water for 20 seconds. Washing hands with soap kills the COVID-19 virus.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family members to wash their hands with soap and clean running water for 20 seconds.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or caring for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family members and others who are caring for your baby to use a medical mask when available or a cloth face covering.</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Do not touch your face, nose, or eyes, and ask family members and other to avoid touching their face, nose, or eyes.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or others, have to cough or sneeze, cover your mouth and nose with your bent elbow or use a tissue to prevent droplets from spraying. Safely dispose of used tissues after use and wash your hands with soap and clean running water.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frequently touched surfaces with soap and water if you have or suspect you have COVID-19.</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Practice physical distancing. Stay at least 1 meter away from other persons. Two meters are suggested.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Stay at home and avoid going to market, crowded places, or any public events.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family members to stay at home and avoid going to market, crowded places, or any public events.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someone needs to go out to buy food, fetch water, buy medicines, or visit the health center, avoid crowds, and practice physical distancing as much as possible.</a:t>
            </a:r>
            <a:endParaRPr/>
          </a:p>
          <a:p>
            <a:pPr indent="0" lvl="0" marL="0" rtl="0" algn="l">
              <a:spcBef>
                <a:spcPts val="0"/>
              </a:spcBef>
              <a:spcAft>
                <a:spcPts val="0"/>
              </a:spcAft>
              <a:buNone/>
            </a:pPr>
            <a:r>
              <a:t/>
            </a:r>
            <a:endParaRPr/>
          </a:p>
        </p:txBody>
      </p:sp>
      <p:sp>
        <p:nvSpPr>
          <p:cNvPr id="318" name="Google Shape;318;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If you are suspected or confirmed to have COVID-19, the health workers will take extra precautions when you deliver to help protect your baby, and to protect others in the hospital or maternity clinic.</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health worker will wear extra protective coverings and will help you wear a medical mask when available or a cloth face covering when your baby is given to you to hold and breastfeed.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Holding your baby skin-to-skin immediately after birth will keep your baby warm and breathing well, help him or her reach the breast easily, and help you and your baby feel close.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Begin breastfeeding within the first hour of birth. Early breastfeeding helps the baby learn to breastfeed while the breast is still soft.</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Colostrum, the first milk, protects your baby from illness and infections.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Stay together with your newborn during the whole time you are in the hospital or clinic.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health worker will wear extra protective coverings and will help you wear a medical mask when available or a cloth face covering, especially when you are holding and breastfeeding your baby.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 frequently to help your breast milk ‘come in’ and to ensure that you produce plenty of breast milk for your baby.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Do not give water or any other liquids to your baby during the first days after birth and avoid giving water or any other liquids up until your baby is 6 months of age.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you go home from the hospital or maternity clinic, you will need extra rest and extra help in caring for your baby while you continue to recover from COVID-19. </a:t>
            </a:r>
            <a:endParaRPr/>
          </a:p>
          <a:p>
            <a:pPr indent="0" lvl="0" marL="0" rtl="0" algn="l">
              <a:spcBef>
                <a:spcPts val="0"/>
              </a:spcBef>
              <a:spcAft>
                <a:spcPts val="0"/>
              </a:spcAft>
              <a:buNone/>
            </a:pPr>
            <a:r>
              <a:t/>
            </a:r>
            <a:endParaRPr/>
          </a:p>
        </p:txBody>
      </p:sp>
      <p:sp>
        <p:nvSpPr>
          <p:cNvPr id="326" name="Google Shape;326;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To help protect your baby while you are recovering from COVID-19, wash your hands with soap and clean running water for 20 seconds before and after contact with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family members and others who are helping to take care of the baby to wash their hands with soap and clean running water for 20 seconds.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mask or cloth face covering when feeding or caring for baby until you recover fully.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or others who are around the baby, have to cough or sneeze, cover your mouth and nose with your bent elbow or use a tissue to prevent droplets from spraying. Safely dispose of used tissues after use and wash your hands with soap and clean running water afterwards.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Breastfeeding helps to protect your baby even if you are infected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All recommended breastfeeding practices remain the same.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 on demand, day and night.</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 exclusively for 6 months. Your breast milk provides all the food and water that your baby needs during this time. Breast milk also protects your baby against sickness or infection.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Do not give any other food or liquids to your baby, not even water, during your baby’s first 6 months.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Even during very hot weather, breast milk will satisfy your baby’s thirst.</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Giving your baby anything other than breast milk will cause him or her to suckle less and will reduce the amount of breast milk that you produce and may make your baby sick.</a:t>
            </a:r>
            <a:endParaRPr/>
          </a:p>
          <a:p>
            <a:pPr indent="0" lvl="0" marL="0" rtl="0" algn="l">
              <a:spcBef>
                <a:spcPts val="0"/>
              </a:spcBef>
              <a:spcAft>
                <a:spcPts val="0"/>
              </a:spcAft>
              <a:buNone/>
            </a:pPr>
            <a:r>
              <a:t/>
            </a:r>
            <a:endParaRPr/>
          </a:p>
        </p:txBody>
      </p:sp>
      <p:sp>
        <p:nvSpPr>
          <p:cNvPr id="334" name="Google Shape;334;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Washing hands with soap and clean running water for 20 seconds is critical to fighting the spread of COVID-19, and is important for the health of your baby, and your entire family.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Always wash your hands during these critical times:</a:t>
            </a:r>
            <a:endParaRPr/>
          </a:p>
          <a:p>
            <a:pPr indent="0" lvl="2" marL="914400" rtl="0" algn="l">
              <a:spcBef>
                <a:spcPts val="0"/>
              </a:spcBef>
              <a:spcAft>
                <a:spcPts val="0"/>
              </a:spcAft>
              <a:buNone/>
            </a:pPr>
            <a:r>
              <a:rPr lang="en-US" sz="1200">
                <a:solidFill>
                  <a:schemeClr val="dk1"/>
                </a:solidFill>
                <a:latin typeface="Calibri"/>
                <a:ea typeface="Calibri"/>
                <a:cs typeface="Calibri"/>
                <a:sym typeface="Calibri"/>
              </a:rPr>
              <a:t>Before preparing and eating foods</a:t>
            </a:r>
            <a:endParaRPr/>
          </a:p>
          <a:p>
            <a:pPr indent="0" lvl="2" marL="914400" rtl="0" algn="l">
              <a:spcBef>
                <a:spcPts val="0"/>
              </a:spcBef>
              <a:spcAft>
                <a:spcPts val="0"/>
              </a:spcAft>
              <a:buNone/>
            </a:pPr>
            <a:r>
              <a:rPr lang="en-US" sz="1200">
                <a:solidFill>
                  <a:schemeClr val="dk1"/>
                </a:solidFill>
                <a:latin typeface="Calibri"/>
                <a:ea typeface="Calibri"/>
                <a:cs typeface="Calibri"/>
                <a:sym typeface="Calibri"/>
              </a:rPr>
              <a:t>Before feeding infants and young children</a:t>
            </a:r>
            <a:endParaRPr/>
          </a:p>
          <a:p>
            <a:pPr indent="0" lvl="2" marL="914400" rtl="0" algn="l">
              <a:spcBef>
                <a:spcPts val="0"/>
              </a:spcBef>
              <a:spcAft>
                <a:spcPts val="0"/>
              </a:spcAft>
              <a:buNone/>
            </a:pPr>
            <a:r>
              <a:rPr lang="en-US" sz="1200">
                <a:solidFill>
                  <a:schemeClr val="dk1"/>
                </a:solidFill>
                <a:latin typeface="Calibri"/>
                <a:ea typeface="Calibri"/>
                <a:cs typeface="Calibri"/>
                <a:sym typeface="Calibri"/>
              </a:rPr>
              <a:t>After using the toilet or latrine</a:t>
            </a:r>
            <a:endParaRPr/>
          </a:p>
          <a:p>
            <a:pPr indent="0" lvl="2" marL="914400" rtl="0" algn="l">
              <a:spcBef>
                <a:spcPts val="0"/>
              </a:spcBef>
              <a:spcAft>
                <a:spcPts val="0"/>
              </a:spcAft>
              <a:buNone/>
            </a:pPr>
            <a:r>
              <a:rPr lang="en-US" sz="1200">
                <a:solidFill>
                  <a:schemeClr val="dk1"/>
                </a:solidFill>
                <a:latin typeface="Calibri"/>
                <a:ea typeface="Calibri"/>
                <a:cs typeface="Calibri"/>
                <a:sym typeface="Calibri"/>
              </a:rPr>
              <a:t>After cleaning your baby’s bottom</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It is also important to wash hands frequently, especially after blowing your nose, coughing or sneezing into a tissue, cleaning your home and compound, after practicing agriculture, and after handling livestock or other animals.</a:t>
            </a:r>
            <a:endParaRPr/>
          </a:p>
          <a:p>
            <a:pPr indent="0" lvl="0" marL="0" rtl="0" algn="l">
              <a:spcBef>
                <a:spcPts val="0"/>
              </a:spcBef>
              <a:spcAft>
                <a:spcPts val="0"/>
              </a:spcAft>
              <a:buNone/>
            </a:pPr>
            <a:r>
              <a:t/>
            </a:r>
            <a:endParaRPr/>
          </a:p>
        </p:txBody>
      </p:sp>
      <p:sp>
        <p:nvSpPr>
          <p:cNvPr id="342" name="Google Shape;342;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Always spend at least 20 seconds carefully washing your hands and your children’s hands. Follow these steps: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Wet your hands with clean running water.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Create foam in your hands by rubbing them together with the soap.</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Rub your palms together.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Interlock your fingers and rub them together (back and front).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Rub each thumb.</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Rub around your wrists and up toward your elbows.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under your fingernails.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After at least 20 seconds of scrubbing, rinse your hands with clean running water.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Shake your hands dry in the air.</a:t>
            </a:r>
            <a:endParaRPr/>
          </a:p>
          <a:p>
            <a:pPr indent="0" lvl="0" marL="0" rtl="0" algn="l">
              <a:spcBef>
                <a:spcPts val="0"/>
              </a:spcBef>
              <a:spcAft>
                <a:spcPts val="0"/>
              </a:spcAft>
              <a:buNone/>
            </a:pPr>
            <a:r>
              <a:t/>
            </a:r>
            <a:endParaRPr/>
          </a:p>
        </p:txBody>
      </p:sp>
      <p:sp>
        <p:nvSpPr>
          <p:cNvPr id="350" name="Google Shape;350;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 name="Google Shape;356;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While you are recovering from the virus, encourage other family members to help safely prepare food and clean water.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Always wash hands with soap and running water before and after preparing food.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preparing food.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Use safe water for drinking and cooking. If you are not sure about the safety of the water, boil it.  You can also use a small amount of bleach (chlorine), a water treatment product, or a water filter system.</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possible, use dedicated eating utensils for those suspected/confirmed. These utensils should be cleaned with soap and clean water after use.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clean all pots, dishes, bowls, and utensils with soap and water, and store them in a clean, safe place.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and rinse raw fruits, and vegetables well with safe water before cooking and eating them.</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all food preparation areas, including tables and cutting boards, with soap and clean water.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Keep raw meat, fish, and poultry separate from other foods before cooking, to prevent spreading germs.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Cook meat, fish, and eggs thoroughly.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Serve food immediately after preparation.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Feed your baby using clean hands, his or her own clean bowl and spoon, clean utensils, and clean cups.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Prepared food should be given to the young child within 2 hours of cooking. Reheat cooked food thoroughly. </a:t>
            </a:r>
            <a:endParaRPr/>
          </a:p>
          <a:p>
            <a:pPr indent="0" lvl="0" marL="0" rtl="0" algn="l">
              <a:spcBef>
                <a:spcPts val="0"/>
              </a:spcBef>
              <a:spcAft>
                <a:spcPts val="0"/>
              </a:spcAft>
              <a:buNone/>
            </a:pPr>
            <a:r>
              <a:t/>
            </a:r>
            <a:endParaRPr/>
          </a:p>
        </p:txBody>
      </p:sp>
      <p:sp>
        <p:nvSpPr>
          <p:cNvPr id="357" name="Google Shape;357;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If you or others in your family are recovering from COVID-19, it is especially important to practice safe complementary feeding, starting at 6 months of age up to 24 months.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and have others wash their hands, with soap and clean running water for 20 seconds before preparing foods and before feeding your baby.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food preparation areas, including tables and cutting boards, with soap and clean water.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or others have COVID-19, wear a medical mask when available or a cloth face covering when feeding the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or others have to cough or sneeze, cover your mouth and nose with your bent elbow or use a tissue to prevent droplets from spraying. Safely dispose of used tissues and wash your hands with soap and clean running water afterwards.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Feed your baby from his or her own clean spoon and bowl.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All recommended complementary feeding practices remain the same. Follow national recommendations on complementary feeding practices regarding frequency, amount, thickness, variety, responsive feeding, and hygiene.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Feed your baby with care. Be patient and actively encourage your baby to eat. Do not force your baby to eat.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possible, try to give your baby a variety of foods, including fruits, vegetables, legumes and animal source foods such as eggs, meat, poultry, organ meats, fish, and dairy products.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Do not give foods that are high in sugar, salt, and fat, such as fried foods, sweets, juices and salted snacks. These foods are not healthy for your child.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Do not give foods that are pre-chewed to your child.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your child gets sick, he or she will need extra fluids and foods to recover faster. Breastfeed your child more often and encourage your child to eat soft and appetizing foods during sickness.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After sickness, feed your child more often than usual for about two weeks, to help your child regain strength.</a:t>
            </a:r>
            <a:endParaRPr/>
          </a:p>
          <a:p>
            <a:pPr indent="0" lvl="0" marL="0" rtl="0" algn="l">
              <a:spcBef>
                <a:spcPts val="0"/>
              </a:spcBef>
              <a:spcAft>
                <a:spcPts val="0"/>
              </a:spcAft>
              <a:buNone/>
            </a:pPr>
            <a:r>
              <a:t/>
            </a:r>
            <a:endParaRPr/>
          </a:p>
        </p:txBody>
      </p:sp>
      <p:sp>
        <p:nvSpPr>
          <p:cNvPr id="365" name="Google Shape;365;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 name="Google Shape;37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It is important to continue to take your child for routine immunizations, following your national immunization schedule.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Continue with follow-up services according to local recommendations. Appointment frequency and locations may change.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are not well, ask a family member who is well to take your child for immunizations and follow-up services, and to ask questions about your child’s growth, health, and nutrition.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Take your child immediately to a trained health worker or clinic if any of the following symptoms are present: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COVID-19 symptoms, including fever, dry cough, and difficulty in breathing</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Refusal to feed and limp, or weak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Vomiting (cannot keep anything down)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Diarrhoea (more than 3 loose stools a day for two days or more and/or blood in the stool, sunken eyes)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Convulsions (rapid and repeated contractions of the body, shaking)</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lower part of the chest sucks in when the child breathes in, or it looks as though the stomach is moving up and down (respiratory infection)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Fever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Malnutrition (visible thinness or swelling of the body)</a:t>
            </a:r>
            <a:endParaRPr/>
          </a:p>
          <a:p>
            <a:pPr indent="0" lvl="0" marL="0" rtl="0" algn="l">
              <a:spcBef>
                <a:spcPts val="0"/>
              </a:spcBef>
              <a:spcAft>
                <a:spcPts val="0"/>
              </a:spcAft>
              <a:buNone/>
            </a:pPr>
            <a:r>
              <a:t/>
            </a:r>
            <a:endParaRPr/>
          </a:p>
        </p:txBody>
      </p:sp>
      <p:sp>
        <p:nvSpPr>
          <p:cNvPr id="373" name="Google Shape;373;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sz="1200">
                <a:solidFill>
                  <a:schemeClr val="dk1"/>
                </a:solidFill>
                <a:latin typeface="Calibri"/>
                <a:ea typeface="Calibri"/>
                <a:cs typeface="Calibri"/>
                <a:sym typeface="Calibri"/>
              </a:rPr>
              <a:t>Why express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 mother can express her own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help establish or maintain milk production if health worker recommends separation from her baby, until she recovers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she wants to re-establish her milk production after being separated from the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she knows she is going to be away from her baby and miss a feeding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Steps in expressing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while preparing and expressing your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cup or container you use to collect breast milk should be clean.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Get comfortable.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It is sometimes helpful to gently stroke or massage your breasts. A warm cloth may help stimulate the flow of milk.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Put your thumb on the breast above the dark area around the nipple (areola) and the other fingers on the underside of the breast behind the areola.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With your thumb and first two fingers press a little bit in towards chest wall and then press gently towards the dark area (areola).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Milk may start to flow in drops, or sometimes in fine streams. Collect the milk in the clean container.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Avoid rubbing the skin, which can cause bruising, or squeezing the nipple, which stops the flow of milk.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Rotate the thumb and finger positions and press or compress and release all around the areola.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Express one breast for at least 3 to 5 minutes until the flow slows, then express the other breast, then repeat both sides again (20 to 30 minutes total).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How to store and feed expressed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the exterior of the cup or container with soap and water before storing.</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Store breast milk in a clean, covered container.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 milk can be stored for about 8 hours at room temperature (in the shade) and up to 24 hours in the refrigerator.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baby if you have any signs of being infected by COVID-19 or if you have been exposed to someone with COVID-19.</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Pour just enough breast milk from the clean covered container into the feeding cup. Ask health worker to show you.</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expressed breast milk from a cup. Bring cup to rest against the corners of baby’s upper lip and allow baby to take small amounts of milk, lapping the milk with his or her tongue. Do not pour the milk into baby’s mouth.</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 including animal milks or water, increases the chances of the baby becoming sick.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381" name="Google Shape;381;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sz="1200">
                <a:solidFill>
                  <a:schemeClr val="dk1"/>
                </a:solidFill>
                <a:latin typeface="Calibri"/>
                <a:ea typeface="Calibri"/>
                <a:cs typeface="Calibri"/>
                <a:sym typeface="Calibri"/>
              </a:rPr>
              <a:t>Why express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 mother can express her own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help establish or maintain milk production if health worker recommends separation from her baby, until she recovers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she wants to re-establish her milk production after being separated from the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When she knows she is going to be away from her baby and miss a feeding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Steps in expressing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while preparing and expressing your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cup or container you use to collect breast milk should be clean.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Get comfortable.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It is sometimes helpful to gently stroke or massage your breasts. A warm cloth may help stimulate the flow of milk.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Put your thumb on the breast above the dark area around the nipple (areola) and the other fingers on the underside of the breast behind the areola.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With your thumb and first two fingers press a little bit in towards chest wall and then press gently towards the dark area (areola).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Milk may start to flow in drops, or sometimes in fine streams. Collect the milk in the clean container.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Avoid rubbing the skin, which can cause bruising, or squeezing the nipple, which stops the flow of milk.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Rotate the thumb and finger positions and press or compress and release all around the areola.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Express one breast for at least 3 to 5 minutes until the flow slows, then express the other breast, then repeat both sides again (20 to 30 minutes total).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389" name="Google Shape;389;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Exercise: 10 Minutes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Brainstorm and write on a flip chart why breastfeeding is important and discuss the answers. </a:t>
            </a:r>
            <a:endParaRPr/>
          </a:p>
        </p:txBody>
      </p:sp>
      <p:sp>
        <p:nvSpPr>
          <p:cNvPr id="188" name="Google Shape;188;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Steps in expressing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Avoid rubbing the skin, which can cause bruising, or squeezing the nipple, which stops the flow of milk.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Rotate the thumb and finger positions and press or compress and release all around the areola.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Express one breast for at least 3 to 5 minutes until the flow slows, then express the other breast, then repeat both sides again (20 to 30 minutes total).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398" name="Google Shape;398;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r>
              <a:rPr b="1" lang="en-US" sz="1200">
                <a:solidFill>
                  <a:schemeClr val="dk1"/>
                </a:solidFill>
                <a:latin typeface="Calibri"/>
                <a:ea typeface="Calibri"/>
                <a:cs typeface="Calibri"/>
                <a:sym typeface="Calibri"/>
              </a:rPr>
              <a:t>How to store and feed expressed breast milk:</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the exterior of the cup or container with soap and water before storing.</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Store breast milk in a clean, covered container.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 milk can be stored for about 8 hours at room temperature (in the shade) and up to 24 hours in the refrigerator.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baby if you have any signs of being infected by COVID-19 or if you have been exposed to someone with COVID-19.</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Pour just enough breast milk from the clean covered container into the feeding cup. Ask health worker to show you.</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expressed breast milk from a cup. Bring cup to rest against the corners of baby’s upper lip and allow baby to take small amounts of milk, lapping the milk with his or her tongue. Do not pour the milk into baby’s mouth.</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 including animal milks or water, increases the chances of the baby becoming sick.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411" name="Google Shape;411;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0" name="Google Shape;420;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p:txBody>
      </p:sp>
      <p:sp>
        <p:nvSpPr>
          <p:cNvPr id="421" name="Google Shape;421;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p:txBody>
      </p:sp>
      <p:sp>
        <p:nvSpPr>
          <p:cNvPr id="430" name="Google Shape;430;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r>
              <a:rPr b="1" lang="en-US" sz="1200">
                <a:solidFill>
                  <a:schemeClr val="dk1"/>
                </a:solidFill>
                <a:latin typeface="Calibri"/>
                <a:ea typeface="Calibri"/>
                <a:cs typeface="Calibri"/>
                <a:sym typeface="Calibri"/>
              </a:rPr>
              <a:t>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Giving infant formula may be recommended as a last resort while a mother is recovering from COVID-19, and until breastfeeding can be established or re-established.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give infant formula while recovering from the virus, it is very important that you 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Safely mix the infant formula using these steps: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preparing the infant formula.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prepare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all surfaces and boil equipment to sanitize.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Read and follow the instructions that are printed on the tin very carefully. Ask for more explanation if you do not understand.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Only prepare as much as the baby will need within one hour.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clean boiled or treated water to mix with the dry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dry infant formula required.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Mix the dry infant formula and water until all the powder is completely dissolved.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How to feed infant formula to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feed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infant formula from a cup that has been cleaned and boiled.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Bring cup to the baby’s lower lip and allow baby to take small amounts of milk, lapping the milk with his or her tongue. Do not pour the milk into baby’s mouth.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 including animal milks or water, increases the chances of the baby becoming sick. </a:t>
            </a:r>
            <a:endParaRPr/>
          </a:p>
        </p:txBody>
      </p:sp>
      <p:sp>
        <p:nvSpPr>
          <p:cNvPr id="443" name="Google Shape;443;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1" name="Google Shape;451;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p:txBody>
      </p:sp>
      <p:sp>
        <p:nvSpPr>
          <p:cNvPr id="452" name="Google Shape;452;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r>
              <a:rPr b="1" lang="en-US" sz="1200">
                <a:solidFill>
                  <a:schemeClr val="dk1"/>
                </a:solidFill>
                <a:latin typeface="Calibri"/>
                <a:ea typeface="Calibri"/>
                <a:cs typeface="Calibri"/>
                <a:sym typeface="Calibri"/>
              </a:rPr>
              <a:t>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Giving infant formula may be recommended as a last resort while a mother is recovering from COVID-19, and until breastfeeding can be established or re-established.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If you give infant formula while recovering from the virus, it is very important that you safely mix and feed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Safely mix the infant formula using these steps: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preparing the infant formula.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prepare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Clean all surfaces and boil equipment to sanitize.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Read and follow the instructions that are printed on the tin very carefully. Ask for more explanation if you do not understand.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Only prepare as much as the baby will need within one hour.</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clean boiled or treated water to mix with the dry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Carefully measure the amount of dry infant formula required.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Mix the dry infant formula and water until all the powder is completely dissolved.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How to feed infant formula to your baby: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Wear a medical mask when available or a cloth face covering when feeding the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Wash your hands with soap and clean running water for 20 seconds before starting to feed infant formula.</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Give baby infant formula from a cup that has been cleaned and boiled.</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Bring cup to the baby’s lower lip and allow baby to take small amounts of milk, lapping the milk with his or her tongue. Do not pour the milk into baby’s mouth.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Bottles are unsafe to use because they are difficult to wash and can spread germs to baby.</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Note:</a:t>
            </a:r>
            <a:r>
              <a:rPr lang="en-US" sz="1200">
                <a:solidFill>
                  <a:schemeClr val="dk1"/>
                </a:solidFill>
                <a:latin typeface="Calibri"/>
                <a:ea typeface="Calibri"/>
                <a:cs typeface="Calibri"/>
                <a:sym typeface="Calibri"/>
              </a:rPr>
              <a:t> Feeding a baby who is younger than 6 months any other foods or liquids, including animal milks or water, increases the chances of the baby becoming sick. </a:t>
            </a:r>
            <a:endParaRPr/>
          </a:p>
        </p:txBody>
      </p:sp>
      <p:sp>
        <p:nvSpPr>
          <p:cNvPr id="460" name="Google Shape;460;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p:txBody>
      </p:sp>
      <p:sp>
        <p:nvSpPr>
          <p:cNvPr id="469" name="Google Shape;469;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6" name="Google Shape;47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1" name="Google Shape;481;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Discuss how this and the participants answers to the exercise in slide 3 are similar.</a:t>
            </a:r>
            <a:endParaRPr/>
          </a:p>
        </p:txBody>
      </p:sp>
      <p:sp>
        <p:nvSpPr>
          <p:cNvPr id="195" name="Google Shape;195;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Skin to skin contact,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Breastfeeding within first hour of birth (then baby will also be fed colostrum),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baby led Breastfeeding and understanding the signs of early hunger,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Frequent Breastfeeding at day and night,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Good Positioning, Good attachment, and Good Suckling,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breast feed from both breasts, empty both breast at each feed,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practice exclusive breast feeding until baby is 6 months old,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on demand until baby is 2 years,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To continue frequent breastfeeding although mother or baby is ill,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 needs to eat and drink to satisfy her hunger and thirst, and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Never use bottle and teat instead practice cup feeding when breastfeeding is not possible due to strong reasons. Bottles and teats require sterilization prior to each use and makes it more difficult for the baby to return to the mother’s breast when she becomes well again.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Mothers should be counselled/advised to continue breastfeeding should the infant or young child become sick with suspected, probable, or confirmed COVID-19 or any other illness.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 per current WHO recommendation, women with COVID-19 can breastfeed if they wish to do so. They should practice respiratory hygiene during feeding, wearing a mask; Wash hands before and after touching the baby; Routinely clean and disinfect surfaces they have touched. Women too unwell to breastfeed, should be supported to safely provide their baby with breastmilk in a way possible, available, and acceptable. These options include: Expressing milk; Relactation; Donor human milk. </a:t>
            </a:r>
            <a:endParaRPr/>
          </a:p>
          <a:p>
            <a:pPr indent="0" lvl="0" marL="0" rtl="0" algn="l">
              <a:spcBef>
                <a:spcPts val="0"/>
              </a:spcBef>
              <a:spcAft>
                <a:spcPts val="0"/>
              </a:spcAft>
              <a:buNone/>
            </a:pPr>
            <a:r>
              <a:t/>
            </a:r>
            <a:endParaRPr/>
          </a:p>
        </p:txBody>
      </p:sp>
      <p:sp>
        <p:nvSpPr>
          <p:cNvPr id="219" name="Google Shape;219;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Infant and young child feeding (IYCF) counselling in the context of COVID-19 remains a critical nutrition intervention for the protection and support of pregnant women, caregivers, and their young children. WHO and UNICEF advise caregivers and families with suspected or confirmed COVID-19 to continue the recommended IYCF practices with the necessary hygiene precautions. It is therefore vital to ensure that communities and families around the world adopt these recommendations to help prevent the spread of the virus and care for those who are infected.</a:t>
            </a:r>
            <a:endParaRPr/>
          </a:p>
          <a:p>
            <a:pPr indent="0" lvl="0" marL="0" rtl="0" algn="l">
              <a:spcBef>
                <a:spcPts val="0"/>
              </a:spcBef>
              <a:spcAft>
                <a:spcPts val="0"/>
              </a:spcAft>
              <a:buNone/>
            </a:pPr>
            <a:r>
              <a:t/>
            </a:r>
            <a:endParaRPr/>
          </a:p>
        </p:txBody>
      </p:sp>
      <p:sp>
        <p:nvSpPr>
          <p:cNvPr id="226" name="Google Shape;22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5" name="Shape 15"/>
        <p:cNvGrpSpPr/>
        <p:nvPr/>
      </p:nvGrpSpPr>
      <p:grpSpPr>
        <a:xfrm>
          <a:off x="0" y="0"/>
          <a:ext cx="0" cy="0"/>
          <a:chOff x="0" y="0"/>
          <a:chExt cx="0" cy="0"/>
        </a:xfrm>
      </p:grpSpPr>
      <p:sp>
        <p:nvSpPr>
          <p:cNvPr id="16" name="Google Shape;16;p2"/>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17" name="Google Shape;17;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72" name="Shape 72"/>
        <p:cNvGrpSpPr/>
        <p:nvPr/>
      </p:nvGrpSpPr>
      <p:grpSpPr>
        <a:xfrm>
          <a:off x="0" y="0"/>
          <a:ext cx="0" cy="0"/>
          <a:chOff x="0" y="0"/>
          <a:chExt cx="0" cy="0"/>
        </a:xfrm>
      </p:grpSpPr>
      <p:sp>
        <p:nvSpPr>
          <p:cNvPr id="73" name="Google Shape;73;p11"/>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4" name="Google Shape;74;p11"/>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5" name="Google Shape;75;p11"/>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76" name="Google Shape;76;p11"/>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1"/>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8" name="Google Shape;78;p11"/>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9" name="Google Shape;79;p11"/>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80" name="Shape 80"/>
        <p:cNvGrpSpPr/>
        <p:nvPr/>
      </p:nvGrpSpPr>
      <p:grpSpPr>
        <a:xfrm>
          <a:off x="0" y="0"/>
          <a:ext cx="0" cy="0"/>
          <a:chOff x="0" y="0"/>
          <a:chExt cx="0" cy="0"/>
        </a:xfrm>
      </p:grpSpPr>
      <p:sp>
        <p:nvSpPr>
          <p:cNvPr id="81" name="Google Shape;81;p12"/>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2" name="Google Shape;82;p12"/>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3" name="Google Shape;83;p12"/>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84" name="Google Shape;84;p12"/>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85" name="Google Shape;85;p12"/>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2"/>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88" name="Shape 88"/>
        <p:cNvGrpSpPr/>
        <p:nvPr/>
      </p:nvGrpSpPr>
      <p:grpSpPr>
        <a:xfrm>
          <a:off x="0" y="0"/>
          <a:ext cx="0" cy="0"/>
          <a:chOff x="0" y="0"/>
          <a:chExt cx="0" cy="0"/>
        </a:xfrm>
      </p:grpSpPr>
      <p:sp>
        <p:nvSpPr>
          <p:cNvPr id="89" name="Google Shape;89;p13"/>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 name="Google Shape;90;p1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1" name="Google Shape;91;p1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2" name="Google Shape;92;p1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3" name="Google Shape;93;p1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94" name="Shape 94"/>
        <p:cNvGrpSpPr/>
        <p:nvPr/>
      </p:nvGrpSpPr>
      <p:grpSpPr>
        <a:xfrm>
          <a:off x="0" y="0"/>
          <a:ext cx="0" cy="0"/>
          <a:chOff x="0" y="0"/>
          <a:chExt cx="0" cy="0"/>
        </a:xfrm>
      </p:grpSpPr>
      <p:sp>
        <p:nvSpPr>
          <p:cNvPr id="95" name="Google Shape;95;p14"/>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6" name="Google Shape;96;p14"/>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7" name="Google Shape;97;p14"/>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8" name="Google Shape;98;p14"/>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99" name="Shape 99"/>
        <p:cNvGrpSpPr/>
        <p:nvPr/>
      </p:nvGrpSpPr>
      <p:grpSpPr>
        <a:xfrm>
          <a:off x="0" y="0"/>
          <a:ext cx="0" cy="0"/>
          <a:chOff x="0" y="0"/>
          <a:chExt cx="0" cy="0"/>
        </a:xfrm>
      </p:grpSpPr>
      <p:sp>
        <p:nvSpPr>
          <p:cNvPr id="100" name="Google Shape;100;p15"/>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1" name="Google Shape;101;p15"/>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2" name="Google Shape;102;p15"/>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3" name="Google Shape;103;p15"/>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104" name="Shape 104"/>
        <p:cNvGrpSpPr/>
        <p:nvPr/>
      </p:nvGrpSpPr>
      <p:grpSpPr>
        <a:xfrm>
          <a:off x="0" y="0"/>
          <a:ext cx="0" cy="0"/>
          <a:chOff x="0" y="0"/>
          <a:chExt cx="0" cy="0"/>
        </a:xfrm>
      </p:grpSpPr>
      <p:cxnSp>
        <p:nvCxnSpPr>
          <p:cNvPr id="105" name="Google Shape;105;p1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06" name="Google Shape;106;p16"/>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7" name="Google Shape;107;p16"/>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8" name="Google Shape;108;p16"/>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9" name="Google Shape;109;p16"/>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0" name="Google Shape;110;p16"/>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111" name="Shape 111"/>
        <p:cNvGrpSpPr/>
        <p:nvPr/>
      </p:nvGrpSpPr>
      <p:grpSpPr>
        <a:xfrm>
          <a:off x="0" y="0"/>
          <a:ext cx="0" cy="0"/>
          <a:chOff x="0" y="0"/>
          <a:chExt cx="0" cy="0"/>
        </a:xfrm>
      </p:grpSpPr>
      <p:sp>
        <p:nvSpPr>
          <p:cNvPr id="112" name="Google Shape;112;p17"/>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3" name="Google Shape;113;p17"/>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4" name="Google Shape;114;p17"/>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5" name="Google Shape;115;p17"/>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17"/>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17" name="Google Shape;117;p17"/>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8" name="Google Shape;118;p1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19" name="Shape 119"/>
        <p:cNvGrpSpPr/>
        <p:nvPr/>
      </p:nvGrpSpPr>
      <p:grpSpPr>
        <a:xfrm>
          <a:off x="0" y="0"/>
          <a:ext cx="0" cy="0"/>
          <a:chOff x="0" y="0"/>
          <a:chExt cx="0" cy="0"/>
        </a:xfrm>
      </p:grpSpPr>
      <p:sp>
        <p:nvSpPr>
          <p:cNvPr id="120" name="Google Shape;120;p1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21" name="Google Shape;121;p1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2" name="Google Shape;122;p1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23" name="Shape 123"/>
        <p:cNvGrpSpPr/>
        <p:nvPr/>
      </p:nvGrpSpPr>
      <p:grpSpPr>
        <a:xfrm>
          <a:off x="0" y="0"/>
          <a:ext cx="0" cy="0"/>
          <a:chOff x="0" y="0"/>
          <a:chExt cx="0" cy="0"/>
        </a:xfrm>
      </p:grpSpPr>
      <p:sp>
        <p:nvSpPr>
          <p:cNvPr id="124" name="Google Shape;124;p19"/>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19"/>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26" name="Google Shape;126;p19"/>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27" name="Google Shape;127;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0" name="Google Shape;130;p19"/>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31" name="Google Shape;131;p19"/>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32" name="Shape 132"/>
        <p:cNvGrpSpPr/>
        <p:nvPr/>
      </p:nvGrpSpPr>
      <p:grpSpPr>
        <a:xfrm>
          <a:off x="0" y="0"/>
          <a:ext cx="0" cy="0"/>
          <a:chOff x="0" y="0"/>
          <a:chExt cx="0" cy="0"/>
        </a:xfrm>
      </p:grpSpPr>
      <p:sp>
        <p:nvSpPr>
          <p:cNvPr id="133" name="Google Shape;133;p2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4" name="Google Shape;134;p2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5" name="Google Shape;13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38" name="Google Shape;138;p20"/>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sz="2800">
              <a:solidFill>
                <a:schemeClr val="lt1"/>
              </a:solidFill>
              <a:latin typeface="Arial"/>
              <a:ea typeface="Arial"/>
              <a:cs typeface="Arial"/>
              <a:sym typeface="Arial"/>
            </a:endParaRPr>
          </a:p>
        </p:txBody>
      </p:sp>
      <p:sp>
        <p:nvSpPr>
          <p:cNvPr id="139" name="Google Shape;139;p20"/>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0" name="Google Shape;140;p20"/>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0" name="Shape 20"/>
        <p:cNvGrpSpPr/>
        <p:nvPr/>
      </p:nvGrpSpPr>
      <p:grpSpPr>
        <a:xfrm>
          <a:off x="0" y="0"/>
          <a:ext cx="0" cy="0"/>
          <a:chOff x="0" y="0"/>
          <a:chExt cx="0" cy="0"/>
        </a:xfrm>
      </p:grpSpPr>
      <p:sp>
        <p:nvSpPr>
          <p:cNvPr id="21" name="Google Shape;21;p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2" name="Google Shape;22;p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 name="Google Shape;24;p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29" name="Google Shape;29;p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0" name="Google Shape;30;p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1" name="Shape 141"/>
        <p:cNvGrpSpPr/>
        <p:nvPr/>
      </p:nvGrpSpPr>
      <p:grpSpPr>
        <a:xfrm>
          <a:off x="0" y="0"/>
          <a:ext cx="0" cy="0"/>
          <a:chOff x="0" y="0"/>
          <a:chExt cx="0" cy="0"/>
        </a:xfrm>
      </p:grpSpPr>
      <p:sp>
        <p:nvSpPr>
          <p:cNvPr id="142" name="Google Shape;142;p21"/>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4" name="Google Shape;14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7" name="Shape 147"/>
        <p:cNvGrpSpPr/>
        <p:nvPr/>
      </p:nvGrpSpPr>
      <p:grpSpPr>
        <a:xfrm>
          <a:off x="0" y="0"/>
          <a:ext cx="0" cy="0"/>
          <a:chOff x="0" y="0"/>
          <a:chExt cx="0" cy="0"/>
        </a:xfrm>
      </p:grpSpPr>
      <p:sp>
        <p:nvSpPr>
          <p:cNvPr id="148" name="Google Shape;148;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9" name="Google Shape;14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1" name="Shape 151"/>
        <p:cNvGrpSpPr/>
        <p:nvPr/>
      </p:nvGrpSpPr>
      <p:grpSpPr>
        <a:xfrm>
          <a:off x="0" y="0"/>
          <a:ext cx="0" cy="0"/>
          <a:chOff x="0" y="0"/>
          <a:chExt cx="0" cy="0"/>
        </a:xfrm>
      </p:grpSpPr>
      <p:sp>
        <p:nvSpPr>
          <p:cNvPr id="152" name="Google Shape;152;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3" name="Google Shape;153;p2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54" name="Google Shape;154;p2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5" name="Google Shape;155;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8" name="Shape 158"/>
        <p:cNvGrpSpPr/>
        <p:nvPr/>
      </p:nvGrpSpPr>
      <p:grpSpPr>
        <a:xfrm>
          <a:off x="0" y="0"/>
          <a:ext cx="0" cy="0"/>
          <a:chOff x="0" y="0"/>
          <a:chExt cx="0" cy="0"/>
        </a:xfrm>
      </p:grpSpPr>
      <p:sp>
        <p:nvSpPr>
          <p:cNvPr id="159" name="Google Shape;159;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1" name="Google Shape;16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4" name="Shape 164"/>
        <p:cNvGrpSpPr/>
        <p:nvPr/>
      </p:nvGrpSpPr>
      <p:grpSpPr>
        <a:xfrm>
          <a:off x="0" y="0"/>
          <a:ext cx="0" cy="0"/>
          <a:chOff x="0" y="0"/>
          <a:chExt cx="0" cy="0"/>
        </a:xfrm>
      </p:grpSpPr>
      <p:sp>
        <p:nvSpPr>
          <p:cNvPr id="165" name="Google Shape;165;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1" name="Shape 31"/>
        <p:cNvGrpSpPr/>
        <p:nvPr/>
      </p:nvGrpSpPr>
      <p:grpSpPr>
        <a:xfrm>
          <a:off x="0" y="0"/>
          <a:ext cx="0" cy="0"/>
          <a:chOff x="0" y="0"/>
          <a:chExt cx="0" cy="0"/>
        </a:xfrm>
      </p:grpSpPr>
      <p:sp>
        <p:nvSpPr>
          <p:cNvPr id="32" name="Google Shape;32;p4"/>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4"/>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spcBef>
                <a:spcPts val="0"/>
              </a:spcBef>
              <a:spcAft>
                <a:spcPts val="0"/>
              </a:spcAft>
              <a:buNone/>
            </a:pPr>
            <a:r>
              <a:t/>
            </a:r>
            <a:endParaRPr b="1" i="0" sz="2800" u="none" cap="none" strike="noStrike">
              <a:solidFill>
                <a:schemeClr val="lt1"/>
              </a:solidFill>
              <a:latin typeface="Arial"/>
              <a:ea typeface="Arial"/>
              <a:cs typeface="Arial"/>
              <a:sym typeface="Arial"/>
            </a:endParaRPr>
          </a:p>
        </p:txBody>
      </p:sp>
      <p:sp>
        <p:nvSpPr>
          <p:cNvPr id="37" name="Google Shape;37;p4"/>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8" name="Google Shape;38;p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ype="blank">
  <p:cSld name="BLANK">
    <p:spTree>
      <p:nvGrpSpPr>
        <p:cNvPr id="39" name="Shape 39"/>
        <p:cNvGrpSpPr/>
        <p:nvPr/>
      </p:nvGrpSpPr>
      <p:grpSpPr>
        <a:xfrm>
          <a:off x="0" y="0"/>
          <a:ext cx="0" cy="0"/>
          <a:chOff x="0" y="0"/>
          <a:chExt cx="0" cy="0"/>
        </a:xfrm>
      </p:grpSpPr>
      <p:sp>
        <p:nvSpPr>
          <p:cNvPr id="40" name="Google Shape;4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43" name="Shape 43"/>
        <p:cNvGrpSpPr/>
        <p:nvPr/>
      </p:nvGrpSpPr>
      <p:grpSpPr>
        <a:xfrm>
          <a:off x="0" y="0"/>
          <a:ext cx="0" cy="0"/>
          <a:chOff x="0" y="0"/>
          <a:chExt cx="0" cy="0"/>
        </a:xfrm>
      </p:grpSpPr>
      <p:cxnSp>
        <p:nvCxnSpPr>
          <p:cNvPr id="44" name="Google Shape;44;p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45" name="Google Shape;45;p6"/>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6"/>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7" name="Google Shape;47;p6"/>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8" name="Shape 48"/>
        <p:cNvGrpSpPr/>
        <p:nvPr/>
      </p:nvGrpSpPr>
      <p:grpSpPr>
        <a:xfrm>
          <a:off x="0" y="0"/>
          <a:ext cx="0" cy="0"/>
          <a:chOff x="0" y="0"/>
          <a:chExt cx="0" cy="0"/>
        </a:xfrm>
      </p:grpSpPr>
      <p:sp>
        <p:nvSpPr>
          <p:cNvPr id="49" name="Google Shape;49;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51" name="Google Shape;51;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54" name="Shape 54"/>
        <p:cNvGrpSpPr/>
        <p:nvPr/>
      </p:nvGrpSpPr>
      <p:grpSpPr>
        <a:xfrm>
          <a:off x="0" y="0"/>
          <a:ext cx="0" cy="0"/>
          <a:chOff x="0" y="0"/>
          <a:chExt cx="0" cy="0"/>
        </a:xfrm>
      </p:grpSpPr>
      <p:sp>
        <p:nvSpPr>
          <p:cNvPr id="55" name="Google Shape;55;p8"/>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6" name="Google Shape;56;p8"/>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57" name="Google Shape;57;p8"/>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58" name="Shape 58"/>
        <p:cNvGrpSpPr/>
        <p:nvPr/>
      </p:nvGrpSpPr>
      <p:grpSpPr>
        <a:xfrm>
          <a:off x="0" y="0"/>
          <a:ext cx="0" cy="0"/>
          <a:chOff x="0" y="0"/>
          <a:chExt cx="0" cy="0"/>
        </a:xfrm>
      </p:grpSpPr>
      <p:sp>
        <p:nvSpPr>
          <p:cNvPr id="59" name="Google Shape;59;p9"/>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0" name="Google Shape;60;p9"/>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61" name="Google Shape;61;p9"/>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9"/>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 name="Google Shape;63;p9"/>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4" name="Google Shape;64;p9"/>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p9"/>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66" name="Shape 66"/>
        <p:cNvGrpSpPr/>
        <p:nvPr/>
      </p:nvGrpSpPr>
      <p:grpSpPr>
        <a:xfrm>
          <a:off x="0" y="0"/>
          <a:ext cx="0" cy="0"/>
          <a:chOff x="0" y="0"/>
          <a:chExt cx="0" cy="0"/>
        </a:xfrm>
      </p:grpSpPr>
      <p:sp>
        <p:nvSpPr>
          <p:cNvPr id="67" name="Google Shape;67;p10"/>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10"/>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 name="Google Shape;69;p10"/>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0" name="Google Shape;70;p10"/>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1" name="Google Shape;71;p10"/>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5"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17.pn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nvSpPr>
        <p:spPr>
          <a:xfrm>
            <a:off x="2397337" y="4648200"/>
            <a:ext cx="7766936" cy="107086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7F7F7F"/>
              </a:buClr>
              <a:buSzPts val="2800"/>
              <a:buFont typeface="Arial"/>
              <a:buNone/>
            </a:pPr>
            <a:r>
              <a:rPr b="0" i="0" lang="en-US" sz="2800" u="none" cap="none" strike="noStrike">
                <a:solidFill>
                  <a:srgbClr val="7F7F7F"/>
                </a:solidFill>
                <a:latin typeface="Arial"/>
                <a:ea typeface="Arial"/>
                <a:cs typeface="Arial"/>
                <a:sym typeface="Arial"/>
              </a:rPr>
              <a:t>IYCF Counselling and COVID-19 in Myanmar</a:t>
            </a:r>
            <a:endParaRPr/>
          </a:p>
          <a:p>
            <a:pPr indent="0" lvl="0" marL="0" marR="0" rtl="0" algn="ctr">
              <a:lnSpc>
                <a:spcPct val="90000"/>
              </a:lnSpc>
              <a:spcBef>
                <a:spcPts val="1000"/>
              </a:spcBef>
              <a:spcAft>
                <a:spcPts val="0"/>
              </a:spcAft>
              <a:buClr>
                <a:srgbClr val="7F7F7F"/>
              </a:buClr>
              <a:buSzPts val="2800"/>
              <a:buFont typeface="Arial"/>
              <a:buNone/>
            </a:pPr>
            <a:r>
              <a:rPr b="0" i="0" lang="en-US" sz="2800" u="none" cap="none" strike="noStrike">
                <a:solidFill>
                  <a:srgbClr val="7F7F7F"/>
                </a:solidFill>
                <a:latin typeface="Arial"/>
                <a:ea typeface="Arial"/>
                <a:cs typeface="Arial"/>
                <a:sym typeface="Arial"/>
              </a:rPr>
              <a:t>[DATE]</a:t>
            </a:r>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7F7F7F"/>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7F7F7F"/>
              </a:solidFill>
              <a:latin typeface="Arial"/>
              <a:ea typeface="Arial"/>
              <a:cs typeface="Arial"/>
              <a:sym typeface="Arial"/>
            </a:endParaRPr>
          </a:p>
        </p:txBody>
      </p:sp>
      <p:sp>
        <p:nvSpPr>
          <p:cNvPr id="175" name="Google Shape;175;p26"/>
          <p:cNvSpPr/>
          <p:nvPr/>
        </p:nvSpPr>
        <p:spPr>
          <a:xfrm>
            <a:off x="1418492" y="2577934"/>
            <a:ext cx="9495693"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chemeClr val="lt1"/>
                </a:solidFill>
                <a:latin typeface="Source Sans Pro"/>
                <a:ea typeface="Source Sans Pro"/>
                <a:cs typeface="Source Sans Pro"/>
                <a:sym typeface="Source Sans Pro"/>
              </a:rPr>
              <a:t>Myanmar Nutrition Cluster COVID-19 Adaptation Training</a:t>
            </a:r>
            <a:endParaRPr b="0" i="0" sz="3600" u="none" cap="none" strike="noStrike">
              <a:solidFill>
                <a:schemeClr val="lt1"/>
              </a:solidFill>
              <a:latin typeface="Source Sans Pro"/>
              <a:ea typeface="Source Sans Pro"/>
              <a:cs typeface="Source Sans Pro"/>
              <a:sym typeface="Source Sans Pro"/>
            </a:endParaRPr>
          </a:p>
        </p:txBody>
      </p:sp>
      <p:graphicFrame>
        <p:nvGraphicFramePr>
          <p:cNvPr id="176" name="Google Shape;176;p26"/>
          <p:cNvGraphicFramePr/>
          <p:nvPr/>
        </p:nvGraphicFramePr>
        <p:xfrm>
          <a:off x="497417" y="223272"/>
          <a:ext cx="3000000" cy="3000000"/>
        </p:xfrm>
        <a:graphic>
          <a:graphicData uri="http://schemas.openxmlformats.org/drawingml/2006/table">
            <a:tbl>
              <a:tblPr>
                <a:noFill/>
                <a:tableStyleId>{24AE4ACE-BBB4-41FF-A6D2-8234F3AE52D8}</a:tableStyleId>
              </a:tblPr>
              <a:tblGrid>
                <a:gridCol w="529925"/>
                <a:gridCol w="3470225"/>
              </a:tblGrid>
              <a:tr h="266700">
                <a:tc rowSpan="3">
                  <a:txBody>
                    <a:bodyPr/>
                    <a:lstStyle/>
                    <a:p>
                      <a:pPr indent="0" lvl="0" marL="0" marR="0" rtl="0" algn="r">
                        <a:spcBef>
                          <a:spcPts val="0"/>
                        </a:spcBef>
                        <a:spcAft>
                          <a:spcPts val="0"/>
                        </a:spcAft>
                        <a:buNone/>
                      </a:pPr>
                      <a:r>
                        <a:t/>
                      </a:r>
                      <a:endParaRPr sz="100" u="none" cap="none" strike="noStrike">
                        <a:solidFill>
                          <a:srgbClr val="455F51"/>
                        </a:solidFill>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Myanmar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45750">
                <a:tc vMerge="1"/>
                <a:tc>
                  <a:txBody>
                    <a:bodyPr/>
                    <a:lstStyle/>
                    <a:p>
                      <a:pPr indent="0" lvl="0" marL="0" marR="0" rtl="0" algn="l">
                        <a:lnSpc>
                          <a:spcPct val="115000"/>
                        </a:lnSpc>
                        <a:spcBef>
                          <a:spcPts val="0"/>
                        </a:spcBef>
                        <a:spcAft>
                          <a:spcPts val="0"/>
                        </a:spcAft>
                        <a:buNone/>
                      </a:pPr>
                      <a:r>
                        <a:rPr b="1" lang="en-US" sz="1800" u="none" cap="none" strike="noStrike">
                          <a:solidFill>
                            <a:srgbClr val="95C93D"/>
                          </a:solidFill>
                          <a:latin typeface="Arial"/>
                          <a:ea typeface="Arial"/>
                          <a:cs typeface="Arial"/>
                          <a:sym typeface="Arial"/>
                        </a:rPr>
                        <a:t>NUTRITION</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38125">
                <a:tc vMerge="1"/>
                <a:tc>
                  <a:txBody>
                    <a:bodyPr/>
                    <a:lstStyle/>
                    <a:p>
                      <a:pPr indent="0" lvl="0" marL="0" marR="0" rtl="0" algn="l">
                        <a:lnSpc>
                          <a:spcPct val="115000"/>
                        </a:lnSpc>
                        <a:spcBef>
                          <a:spcPts val="0"/>
                        </a:spcBef>
                        <a:spcAft>
                          <a:spcPts val="0"/>
                        </a:spcAft>
                        <a:buNone/>
                      </a:pPr>
                      <a:r>
                        <a:rPr lang="en-US" sz="1800" u="none" cap="none" strike="noStrike">
                          <a:solidFill>
                            <a:srgbClr val="808285"/>
                          </a:solidFill>
                          <a:latin typeface="Arial"/>
                          <a:ea typeface="Arial"/>
                          <a:cs typeface="Arial"/>
                          <a:sym typeface="Arial"/>
                        </a:rPr>
                        <a:t>CLUSTER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177" name="Google Shape;177;p26"/>
          <p:cNvPicPr preferRelativeResize="0"/>
          <p:nvPr/>
        </p:nvPicPr>
        <p:blipFill rotWithShape="1">
          <a:blip r:embed="rId3">
            <a:alphaModFix/>
          </a:blip>
          <a:srcRect b="0" l="0" r="0" t="0"/>
          <a:stretch/>
        </p:blipFill>
        <p:spPr>
          <a:xfrm>
            <a:off x="211300" y="209470"/>
            <a:ext cx="885825" cy="885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5"/>
          <p:cNvSpPr txBox="1"/>
          <p:nvPr>
            <p:ph type="title"/>
          </p:nvPr>
        </p:nvSpPr>
        <p:spPr>
          <a:xfrm>
            <a:off x="387683"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IYCF Messages: COVID-19</a:t>
            </a:r>
            <a:endParaRPr/>
          </a:p>
        </p:txBody>
      </p:sp>
      <p:sp>
        <p:nvSpPr>
          <p:cNvPr id="236" name="Google Shape;236;p35"/>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400"/>
              <a:buChar char="•"/>
            </a:pPr>
            <a:r>
              <a:rPr lang="en-US" sz="2400">
                <a:latin typeface="Arial"/>
                <a:ea typeface="Arial"/>
                <a:cs typeface="Arial"/>
                <a:sym typeface="Arial"/>
              </a:rPr>
              <a:t>Mothers should be counselled/advised to continue breastfeeding should the infant or young child become sick with suspected, probable, or confirmed COVID-19 or any other illness. </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As per current WHO recommendation, women with COVID-19 can breastfeed if they wish to do so. </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Women too unwell to breastfeed, should be supported to safely provide their baby with breastmilk in a way possible, available, and acceptable. These options include: Expressing milk; Relactation; Donor human milk. </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6"/>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59"/>
              <a:buFont typeface="Source Sans Pro"/>
              <a:buNone/>
            </a:pPr>
            <a:r>
              <a:rPr lang="en-US" sz="3959">
                <a:latin typeface="Source Sans Pro"/>
                <a:ea typeface="Source Sans Pro"/>
                <a:cs typeface="Source Sans Pro"/>
                <a:sym typeface="Source Sans Pro"/>
              </a:rPr>
              <a:t>Key IYCF Messages: COVID-19</a:t>
            </a:r>
            <a:endParaRPr/>
          </a:p>
        </p:txBody>
      </p:sp>
      <p:sp>
        <p:nvSpPr>
          <p:cNvPr id="243" name="Google Shape;243;p36"/>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400"/>
              <a:buChar char="•"/>
            </a:pPr>
            <a:r>
              <a:rPr lang="en-US" sz="2400">
                <a:latin typeface="Arial"/>
                <a:ea typeface="Arial"/>
                <a:cs typeface="Arial"/>
                <a:sym typeface="Arial"/>
              </a:rPr>
              <a:t>Re-assure and support all mothers to initiate and continue to breastfeed their infants – even if they are suspected or confirmed to have COVID-19. </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There have been many studies but until now the active virus has not been found in breast milk. </a:t>
            </a:r>
            <a:endParaRPr/>
          </a:p>
          <a:p>
            <a:pPr indent="-228600" lvl="1" marL="685800" rtl="0" algn="l">
              <a:lnSpc>
                <a:spcPct val="100000"/>
              </a:lnSpc>
              <a:spcBef>
                <a:spcPts val="500"/>
              </a:spcBef>
              <a:spcAft>
                <a:spcPts val="0"/>
              </a:spcAft>
              <a:buClr>
                <a:schemeClr val="dk1"/>
              </a:buClr>
              <a:buSzPts val="2000"/>
              <a:buChar char="•"/>
            </a:pPr>
            <a:r>
              <a:rPr lang="en-US" sz="2000">
                <a:latin typeface="Arial"/>
                <a:ea typeface="Arial"/>
                <a:cs typeface="Arial"/>
                <a:sym typeface="Arial"/>
              </a:rPr>
              <a:t>It appears unlikely, therefore, that COVID-19 would be transmitted through breastfeeding or by giving breastmilk that has been expressed by a mother who is confirmed/suspected to have COVID-19.</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Some mothers may need extra support in feeding their infants while they are recovering from COVID-19.</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7"/>
          <p:cNvSpPr txBox="1"/>
          <p:nvPr>
            <p:ph type="title"/>
          </p:nvPr>
        </p:nvSpPr>
        <p:spPr>
          <a:xfrm>
            <a:off x="-1" y="32709"/>
            <a:ext cx="11410500" cy="6483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59"/>
              <a:buFont typeface="Source Sans Pro"/>
              <a:buNone/>
            </a:pPr>
            <a:r>
              <a:rPr lang="en-US" sz="3959">
                <a:latin typeface="Source Sans Pro"/>
                <a:ea typeface="Source Sans Pro"/>
                <a:cs typeface="Source Sans Pro"/>
                <a:sym typeface="Source Sans Pro"/>
              </a:rPr>
              <a:t>Key IYCF Messages: COVID-19 Vaccine</a:t>
            </a:r>
            <a:endParaRPr/>
          </a:p>
        </p:txBody>
      </p:sp>
      <p:sp>
        <p:nvSpPr>
          <p:cNvPr id="250" name="Google Shape;250;p37"/>
          <p:cNvSpPr txBox="1"/>
          <p:nvPr>
            <p:ph idx="1" type="body"/>
          </p:nvPr>
        </p:nvSpPr>
        <p:spPr>
          <a:xfrm>
            <a:off x="838200" y="1403927"/>
            <a:ext cx="10515600" cy="4773000"/>
          </a:xfrm>
          <a:prstGeom prst="rect">
            <a:avLst/>
          </a:prstGeom>
          <a:noFill/>
          <a:ln>
            <a:noFill/>
          </a:ln>
        </p:spPr>
        <p:txBody>
          <a:bodyPr anchorCtr="0" anchor="t" bIns="45700" lIns="91425" spcFirstLastPara="1" rIns="91425" wrap="square" tIns="45700">
            <a:noAutofit/>
          </a:bodyPr>
          <a:lstStyle/>
          <a:p>
            <a:pPr indent="-222250" lvl="0" marL="228600" rtl="0" algn="l">
              <a:lnSpc>
                <a:spcPct val="100000"/>
              </a:lnSpc>
              <a:spcBef>
                <a:spcPts val="1000"/>
              </a:spcBef>
              <a:spcAft>
                <a:spcPts val="0"/>
              </a:spcAft>
              <a:buClr>
                <a:srgbClr val="000000"/>
              </a:buClr>
              <a:buSzPts val="2300"/>
              <a:buChar char="•"/>
            </a:pPr>
            <a:r>
              <a:rPr lang="en-US" sz="2300">
                <a:solidFill>
                  <a:srgbClr val="000000"/>
                </a:solidFill>
                <a:highlight>
                  <a:srgbClr val="FFFFFF"/>
                </a:highlight>
                <a:latin typeface="Arial"/>
                <a:ea typeface="Arial"/>
                <a:cs typeface="Arial"/>
                <a:sym typeface="Arial"/>
              </a:rPr>
              <a:t>There are no data on the safety of COVID-19 vaccines in lactating people or the effects of mRNA COVID-19 vaccines on the breastfed infant or milk production/excretion. </a:t>
            </a:r>
            <a:r>
              <a:rPr b="1" lang="en-US" sz="2300">
                <a:solidFill>
                  <a:srgbClr val="000000"/>
                </a:solidFill>
                <a:highlight>
                  <a:srgbClr val="FFFFFF"/>
                </a:highlight>
                <a:latin typeface="Arial"/>
                <a:ea typeface="Arial"/>
                <a:cs typeface="Arial"/>
                <a:sym typeface="Arial"/>
              </a:rPr>
              <a:t>However, according to the World Health Organisation, mRNA vaccines are not thought to be a risk to the breastfeeding infant</a:t>
            </a:r>
            <a:r>
              <a:rPr lang="en-US" sz="2300">
                <a:solidFill>
                  <a:srgbClr val="000000"/>
                </a:solidFill>
                <a:highlight>
                  <a:srgbClr val="FFFFFF"/>
                </a:highlight>
                <a:latin typeface="Arial"/>
                <a:ea typeface="Arial"/>
                <a:cs typeface="Arial"/>
                <a:sym typeface="Arial"/>
              </a:rPr>
              <a:t>. </a:t>
            </a:r>
            <a:endParaRPr sz="2300">
              <a:solidFill>
                <a:srgbClr val="000000"/>
              </a:solidFill>
              <a:highlight>
                <a:srgbClr val="FFFFFF"/>
              </a:highlight>
              <a:latin typeface="Arial"/>
              <a:ea typeface="Arial"/>
              <a:cs typeface="Arial"/>
              <a:sym typeface="Arial"/>
            </a:endParaRPr>
          </a:p>
          <a:p>
            <a:pPr indent="0" lvl="0" marL="0" rtl="0" algn="l">
              <a:lnSpc>
                <a:spcPct val="100000"/>
              </a:lnSpc>
              <a:spcBef>
                <a:spcPts val="1000"/>
              </a:spcBef>
              <a:spcAft>
                <a:spcPts val="0"/>
              </a:spcAft>
              <a:buNone/>
            </a:pPr>
            <a:r>
              <a:t/>
            </a:r>
            <a:endParaRPr sz="2300">
              <a:solidFill>
                <a:srgbClr val="000000"/>
              </a:solidFill>
              <a:highlight>
                <a:srgbClr val="FFFFFF"/>
              </a:highlight>
              <a:latin typeface="Arial"/>
              <a:ea typeface="Arial"/>
              <a:cs typeface="Arial"/>
              <a:sym typeface="Arial"/>
            </a:endParaRPr>
          </a:p>
          <a:p>
            <a:pPr indent="-374650" lvl="0" marL="457200" rtl="0" algn="l">
              <a:lnSpc>
                <a:spcPct val="100000"/>
              </a:lnSpc>
              <a:spcBef>
                <a:spcPts val="1000"/>
              </a:spcBef>
              <a:spcAft>
                <a:spcPts val="0"/>
              </a:spcAft>
              <a:buClr>
                <a:srgbClr val="000000"/>
              </a:buClr>
              <a:buSzPts val="2300"/>
              <a:buFont typeface="Arial"/>
              <a:buChar char="•"/>
            </a:pPr>
            <a:r>
              <a:rPr lang="en-US" sz="2300">
                <a:solidFill>
                  <a:srgbClr val="000000"/>
                </a:solidFill>
                <a:latin typeface="Arial"/>
                <a:ea typeface="Arial"/>
                <a:cs typeface="Arial"/>
                <a:sym typeface="Arial"/>
              </a:rPr>
              <a:t>If a breastfeeding woman is part of a group (e.g. health workers) recommended for vaccination, vaccination can be offered. </a:t>
            </a:r>
            <a:endParaRPr sz="2300">
              <a:solidFill>
                <a:srgbClr val="000000"/>
              </a:solidFill>
              <a:latin typeface="Arial"/>
              <a:ea typeface="Arial"/>
              <a:cs typeface="Arial"/>
              <a:sym typeface="Arial"/>
            </a:endParaRPr>
          </a:p>
          <a:p>
            <a:pPr indent="-76200" lvl="0" marL="228600" rtl="0" algn="l">
              <a:lnSpc>
                <a:spcPct val="100000"/>
              </a:lnSpc>
              <a:spcBef>
                <a:spcPts val="1000"/>
              </a:spcBef>
              <a:spcAft>
                <a:spcPts val="0"/>
              </a:spcAft>
              <a:buClr>
                <a:schemeClr val="dk1"/>
              </a:buClr>
              <a:buSzPts val="2400"/>
              <a:buNone/>
            </a:pPr>
            <a:r>
              <a:t/>
            </a:r>
            <a:endParaRPr sz="2300">
              <a:solidFill>
                <a:srgbClr val="000000"/>
              </a:solidFill>
              <a:latin typeface="Arial"/>
              <a:ea typeface="Arial"/>
              <a:cs typeface="Arial"/>
              <a:sym typeface="Arial"/>
            </a:endParaRPr>
          </a:p>
          <a:p>
            <a:pPr indent="-374650" lvl="0" marL="457200" rtl="0" algn="l">
              <a:lnSpc>
                <a:spcPct val="100000"/>
              </a:lnSpc>
              <a:spcBef>
                <a:spcPts val="1000"/>
              </a:spcBef>
              <a:spcAft>
                <a:spcPts val="0"/>
              </a:spcAft>
              <a:buClr>
                <a:srgbClr val="000000"/>
              </a:buClr>
              <a:buSzPts val="2300"/>
              <a:buChar char="•"/>
            </a:pPr>
            <a:r>
              <a:rPr b="1" lang="en-US" sz="2300">
                <a:solidFill>
                  <a:srgbClr val="000000"/>
                </a:solidFill>
                <a:latin typeface="Arial"/>
                <a:ea typeface="Arial"/>
                <a:cs typeface="Arial"/>
                <a:sym typeface="Arial"/>
              </a:rPr>
              <a:t>WHO does not recommend discontinuing breastfeeding after vaccination.</a:t>
            </a:r>
            <a:endParaRPr b="1" sz="230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8"/>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IYCF Messages for Counselling Sessions</a:t>
            </a:r>
            <a:endParaRPr/>
          </a:p>
        </p:txBody>
      </p:sp>
      <p:sp>
        <p:nvSpPr>
          <p:cNvPr id="257" name="Google Shape;257;p38"/>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400"/>
              <a:buNone/>
            </a:pPr>
            <a:r>
              <a:rPr b="1" lang="en-US" sz="2400">
                <a:latin typeface="Arial"/>
                <a:ea typeface="Arial"/>
                <a:cs typeface="Arial"/>
                <a:sym typeface="Arial"/>
              </a:rPr>
              <a:t>All recommended IYCF practices remain the same based on global guidance:</a:t>
            </a:r>
            <a:endParaRPr/>
          </a:p>
          <a:p>
            <a:pPr indent="0" lvl="0" marL="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Initiate breastfeeding within 1 hour of birth</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Exclusively breastfeed for the first 6 months</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Introduce age-appropriate, adequate, safe, and properly fed complementary foods starting from 6 months up to 2 years of age</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Continue breastfeeding for up to 2 years of age or beyond.</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9"/>
          <p:cNvSpPr txBox="1"/>
          <p:nvPr>
            <p:ph type="title"/>
          </p:nvPr>
        </p:nvSpPr>
        <p:spPr>
          <a:xfrm>
            <a:off x="465418" y="1209822"/>
            <a:ext cx="6904615" cy="103578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300"/>
              <a:buFont typeface="Source Sans Pro"/>
              <a:buNone/>
            </a:pPr>
            <a:r>
              <a:rPr b="1" lang="en-US" sz="3300">
                <a:solidFill>
                  <a:schemeClr val="dk1"/>
                </a:solidFill>
                <a:latin typeface="Source Sans Pro"/>
                <a:ea typeface="Source Sans Pro"/>
                <a:cs typeface="Source Sans Pro"/>
                <a:sym typeface="Source Sans Pro"/>
              </a:rPr>
              <a:t>Exercise:</a:t>
            </a:r>
            <a:endParaRPr/>
          </a:p>
        </p:txBody>
      </p:sp>
      <p:sp>
        <p:nvSpPr>
          <p:cNvPr id="264" name="Google Shape;264;p39"/>
          <p:cNvSpPr txBox="1"/>
          <p:nvPr>
            <p:ph idx="1" type="body"/>
          </p:nvPr>
        </p:nvSpPr>
        <p:spPr>
          <a:xfrm>
            <a:off x="632795" y="2304051"/>
            <a:ext cx="6569863" cy="230834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400"/>
              <a:buNone/>
            </a:pPr>
            <a:r>
              <a:rPr lang="en-US" sz="2400">
                <a:latin typeface="Arial"/>
                <a:ea typeface="Arial"/>
                <a:cs typeface="Arial"/>
                <a:sym typeface="Arial"/>
              </a:rPr>
              <a:t>What are some prevention measures mothers can take while breastfeeding to prevent the spread of COVID-19?</a:t>
            </a:r>
            <a:endParaRPr/>
          </a:p>
        </p:txBody>
      </p:sp>
      <p:pic>
        <p:nvPicPr>
          <p:cNvPr descr="A person looking towards the camera&#10;&#10;Description automatically generated" id="265" name="Google Shape;265;p39"/>
          <p:cNvPicPr preferRelativeResize="0"/>
          <p:nvPr/>
        </p:nvPicPr>
        <p:blipFill rotWithShape="1">
          <a:blip r:embed="rId3">
            <a:alphaModFix/>
          </a:blip>
          <a:srcRect b="0" l="6425" r="2442" t="5830"/>
          <a:stretch/>
        </p:blipFill>
        <p:spPr>
          <a:xfrm>
            <a:off x="7537410" y="1209822"/>
            <a:ext cx="3716744" cy="4996768"/>
          </a:xfrm>
          <a:prstGeom prst="rect">
            <a:avLst/>
          </a:prstGeom>
          <a:noFill/>
          <a:ln>
            <a:noFill/>
          </a:ln>
        </p:spPr>
      </p:pic>
      <p:sp>
        <p:nvSpPr>
          <p:cNvPr id="266" name="Google Shape;266;p39"/>
          <p:cNvSpPr txBox="1"/>
          <p:nvPr/>
        </p:nvSpPr>
        <p:spPr>
          <a:xfrm>
            <a:off x="280736"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3509"/>
              <a:buFont typeface="Source Sans Pro"/>
              <a:buNone/>
            </a:pPr>
            <a:r>
              <a:rPr b="0" i="0" lang="en-US" sz="3509" u="none" cap="none" strike="noStrike">
                <a:solidFill>
                  <a:schemeClr val="lt1"/>
                </a:solidFill>
                <a:latin typeface="Source Sans Pro"/>
                <a:ea typeface="Source Sans Pro"/>
                <a:cs typeface="Source Sans Pro"/>
                <a:sym typeface="Source Sans Pro"/>
              </a:rPr>
              <a:t>Prevention Measures: Breastfeeding</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0"/>
          <p:cNvSpPr txBox="1"/>
          <p:nvPr>
            <p:ph type="title"/>
          </p:nvPr>
        </p:nvSpPr>
        <p:spPr>
          <a:xfrm>
            <a:off x="465418" y="1209822"/>
            <a:ext cx="6904615" cy="103578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970"/>
              <a:buFont typeface="Source Sans Pro"/>
              <a:buNone/>
            </a:pPr>
            <a:r>
              <a:rPr b="1" lang="en-US" sz="2970">
                <a:solidFill>
                  <a:schemeClr val="dk1"/>
                </a:solidFill>
                <a:latin typeface="Source Sans Pro"/>
                <a:ea typeface="Source Sans Pro"/>
                <a:cs typeface="Source Sans Pro"/>
                <a:sym typeface="Source Sans Pro"/>
              </a:rPr>
              <a:t>To reduce the risk of COVID-19 Infection precautions should take place</a:t>
            </a:r>
            <a:endParaRPr/>
          </a:p>
        </p:txBody>
      </p:sp>
      <p:sp>
        <p:nvSpPr>
          <p:cNvPr id="273" name="Google Shape;273;p40"/>
          <p:cNvSpPr txBox="1"/>
          <p:nvPr>
            <p:ph idx="1" type="body"/>
          </p:nvPr>
        </p:nvSpPr>
        <p:spPr>
          <a:xfrm>
            <a:off x="632795" y="2304050"/>
            <a:ext cx="6569863" cy="4124885"/>
          </a:xfrm>
          <a:prstGeom prst="rect">
            <a:avLst/>
          </a:prstGeom>
          <a:noFill/>
          <a:ln>
            <a:noFill/>
          </a:ln>
        </p:spPr>
        <p:txBody>
          <a:bodyPr anchorCtr="0" anchor="ctr"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000"/>
              <a:buChar char="•"/>
            </a:pPr>
            <a:r>
              <a:rPr lang="en-US" sz="2000">
                <a:latin typeface="Arial"/>
                <a:ea typeface="Arial"/>
                <a:cs typeface="Arial"/>
                <a:sym typeface="Arial"/>
              </a:rPr>
              <a:t>Mothers should always wash hands with soap and water at critical times, including before and after contact with the infant. </a:t>
            </a:r>
            <a:endParaRPr/>
          </a:p>
          <a:p>
            <a:pPr indent="-228600" lvl="0" marL="228600" rtl="0" algn="l">
              <a:lnSpc>
                <a:spcPct val="90000"/>
              </a:lnSpc>
              <a:spcBef>
                <a:spcPts val="1000"/>
              </a:spcBef>
              <a:spcAft>
                <a:spcPts val="0"/>
              </a:spcAft>
              <a:buClr>
                <a:schemeClr val="dk1"/>
              </a:buClr>
              <a:buSzPts val="2000"/>
              <a:buChar char="•"/>
            </a:pPr>
            <a:r>
              <a:rPr lang="en-US" sz="2000">
                <a:latin typeface="Arial"/>
                <a:ea typeface="Arial"/>
                <a:cs typeface="Arial"/>
                <a:sym typeface="Arial"/>
              </a:rPr>
              <a:t>Routinely clean the surfaces around the home that the mother has been in contact with, using soap and water. </a:t>
            </a:r>
            <a:endParaRPr/>
          </a:p>
          <a:p>
            <a:pPr indent="-228600" lvl="0" marL="228600" rtl="0" algn="l">
              <a:lnSpc>
                <a:spcPct val="90000"/>
              </a:lnSpc>
              <a:spcBef>
                <a:spcPts val="1000"/>
              </a:spcBef>
              <a:spcAft>
                <a:spcPts val="0"/>
              </a:spcAft>
              <a:buClr>
                <a:schemeClr val="dk1"/>
              </a:buClr>
              <a:buSzPts val="2000"/>
              <a:buChar char="•"/>
            </a:pPr>
            <a:r>
              <a:rPr lang="en-US" sz="2000">
                <a:latin typeface="Arial"/>
                <a:ea typeface="Arial"/>
                <a:cs typeface="Arial"/>
                <a:sym typeface="Arial"/>
              </a:rPr>
              <a:t>If the mother has respiratory symptoms, use of a face mask when feeding or caring for the infant is recommended, if available. </a:t>
            </a:r>
            <a:endParaRPr/>
          </a:p>
          <a:p>
            <a:pPr indent="-228600" lvl="0" marL="228600" rtl="0" algn="l">
              <a:lnSpc>
                <a:spcPct val="90000"/>
              </a:lnSpc>
              <a:spcBef>
                <a:spcPts val="1000"/>
              </a:spcBef>
              <a:spcAft>
                <a:spcPts val="0"/>
              </a:spcAft>
              <a:buClr>
                <a:schemeClr val="dk1"/>
              </a:buClr>
              <a:buSzPts val="2000"/>
              <a:buChar char="•"/>
            </a:pPr>
            <a:r>
              <a:rPr lang="en-US" sz="2000">
                <a:latin typeface="Arial"/>
                <a:ea typeface="Arial"/>
                <a:cs typeface="Arial"/>
                <a:sym typeface="Arial"/>
              </a:rPr>
              <a:t>Mother with her infant should maintain physical distancing from other people (at least 1 m) and avoid touching eyes, nose and mouth. </a:t>
            </a:r>
            <a:endParaRPr/>
          </a:p>
        </p:txBody>
      </p:sp>
      <p:pic>
        <p:nvPicPr>
          <p:cNvPr descr="A person looking towards the camera&#10;&#10;Description automatically generated" id="274" name="Google Shape;274;p40"/>
          <p:cNvPicPr preferRelativeResize="0"/>
          <p:nvPr/>
        </p:nvPicPr>
        <p:blipFill rotWithShape="1">
          <a:blip r:embed="rId3">
            <a:alphaModFix/>
          </a:blip>
          <a:srcRect b="0" l="6425" r="2442" t="5830"/>
          <a:stretch/>
        </p:blipFill>
        <p:spPr>
          <a:xfrm>
            <a:off x="7537410" y="1209822"/>
            <a:ext cx="3716744" cy="4996768"/>
          </a:xfrm>
          <a:prstGeom prst="rect">
            <a:avLst/>
          </a:prstGeom>
          <a:noFill/>
          <a:ln>
            <a:noFill/>
          </a:ln>
        </p:spPr>
      </p:pic>
      <p:sp>
        <p:nvSpPr>
          <p:cNvPr id="275" name="Google Shape;275;p40"/>
          <p:cNvSpPr txBox="1"/>
          <p:nvPr/>
        </p:nvSpPr>
        <p:spPr>
          <a:xfrm>
            <a:off x="347578" y="32709"/>
            <a:ext cx="11410485" cy="648328"/>
          </a:xfrm>
          <a:prstGeom prst="rect">
            <a:avLst/>
          </a:prstGeom>
          <a:noFill/>
          <a:ln>
            <a:noFill/>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Clr>
                <a:schemeClr val="lt1"/>
              </a:buClr>
              <a:buSzPts val="3509"/>
              <a:buFont typeface="Source Sans Pro"/>
              <a:buNone/>
            </a:pPr>
            <a:r>
              <a:rPr b="0" i="0" lang="en-US" sz="3509" u="none" cap="none" strike="noStrike">
                <a:solidFill>
                  <a:schemeClr val="lt1"/>
                </a:solidFill>
                <a:latin typeface="Source Sans Pro"/>
                <a:ea typeface="Source Sans Pro"/>
                <a:cs typeface="Source Sans Pro"/>
                <a:sym typeface="Source Sans Pro"/>
              </a:rPr>
              <a:t>Prevention Measures: Breastfeeding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1"/>
          <p:cNvSpPr txBox="1"/>
          <p:nvPr>
            <p:ph type="title"/>
          </p:nvPr>
        </p:nvSpPr>
        <p:spPr>
          <a:xfrm>
            <a:off x="57484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Counselling Skills</a:t>
            </a:r>
            <a:endParaRPr/>
          </a:p>
        </p:txBody>
      </p:sp>
      <p:sp>
        <p:nvSpPr>
          <p:cNvPr id="282" name="Google Shape;282;p41"/>
          <p:cNvSpPr/>
          <p:nvPr/>
        </p:nvSpPr>
        <p:spPr>
          <a:xfrm>
            <a:off x="556210" y="1719328"/>
            <a:ext cx="10942591" cy="267765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2400" u="none" cap="none" strike="noStrike">
                <a:solidFill>
                  <a:schemeClr val="dk1"/>
                </a:solidFill>
                <a:latin typeface="Arial"/>
                <a:ea typeface="Arial"/>
                <a:cs typeface="Arial"/>
                <a:sym typeface="Arial"/>
              </a:rPr>
              <a:t>Counselling skills are important because they help you work more effectively with mothers and other caregivers to change behaviours. </a:t>
            </a:r>
            <a:endParaRPr/>
          </a:p>
          <a:p>
            <a:pPr indent="-190500" lvl="0" marL="342900" marR="0" rtl="0" algn="ctr">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400" u="none" cap="none" strike="noStrike">
                <a:solidFill>
                  <a:schemeClr val="dk1"/>
                </a:solidFill>
                <a:latin typeface="Arial"/>
                <a:ea typeface="Arial"/>
                <a:cs typeface="Arial"/>
                <a:sym typeface="Arial"/>
              </a:rPr>
              <a:t>Good counselling skills can lead to recommended feeding practices being more widely followed. </a:t>
            </a:r>
            <a:endParaRPr/>
          </a:p>
          <a:p>
            <a:pPr indent="0" lvl="0" marL="0" marR="0" rtl="0" algn="ctr">
              <a:spcBef>
                <a:spcPts val="0"/>
              </a:spcBef>
              <a:spcAft>
                <a:spcPts val="0"/>
              </a:spcAft>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2"/>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Counselling Skills</a:t>
            </a:r>
            <a:endParaRPr/>
          </a:p>
        </p:txBody>
      </p:sp>
      <p:sp>
        <p:nvSpPr>
          <p:cNvPr id="289" name="Google Shape;289;p42"/>
          <p:cNvSpPr/>
          <p:nvPr/>
        </p:nvSpPr>
        <p:spPr>
          <a:xfrm>
            <a:off x="390757" y="1520785"/>
            <a:ext cx="11410485" cy="489364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Can you think of a time when someone showed interest in you and listened carefully to what you had to say?  How did that make you feel?</a:t>
            </a:r>
            <a:endParaRPr/>
          </a:p>
          <a:p>
            <a:pPr indent="0" lvl="0" marL="0" marR="0" rtl="0" algn="l">
              <a:spcBef>
                <a:spcPts val="0"/>
              </a:spcBef>
              <a:spcAft>
                <a:spcPts val="0"/>
              </a:spcAft>
              <a:buNone/>
            </a:pPr>
            <a:r>
              <a:t/>
            </a:r>
            <a:endParaRPr sz="2400">
              <a:solidFill>
                <a:schemeClr val="dk1"/>
              </a:solidFill>
              <a:latin typeface="Arial"/>
              <a:ea typeface="Arial"/>
              <a:cs typeface="Arial"/>
              <a:sym typeface="Arial"/>
            </a:endParaRPr>
          </a:p>
          <a:p>
            <a:pPr indent="0" lvl="0" marL="0" marR="0" rtl="0" algn="l">
              <a:spcBef>
                <a:spcPts val="0"/>
              </a:spcBef>
              <a:spcAft>
                <a:spcPts val="0"/>
              </a:spcAft>
              <a:buNone/>
            </a:pPr>
            <a:r>
              <a:rPr lang="en-US" sz="2400">
                <a:solidFill>
                  <a:schemeClr val="dk1"/>
                </a:solidFill>
                <a:latin typeface="Arial"/>
                <a:ea typeface="Arial"/>
                <a:cs typeface="Arial"/>
                <a:sym typeface="Arial"/>
              </a:rPr>
              <a:t>It can be much easier to share information when you feel heard.</a:t>
            </a:r>
            <a:endParaRPr/>
          </a:p>
          <a:p>
            <a:pPr indent="0" lvl="0" marL="0" marR="0" rtl="0" algn="l">
              <a:spcBef>
                <a:spcPts val="0"/>
              </a:spcBef>
              <a:spcAft>
                <a:spcPts val="0"/>
              </a:spcAft>
              <a:buNone/>
            </a:pPr>
            <a:r>
              <a:t/>
            </a:r>
            <a:endParaRPr sz="2400">
              <a:solidFill>
                <a:schemeClr val="dk1"/>
              </a:solidFill>
              <a:latin typeface="Arial"/>
              <a:ea typeface="Arial"/>
              <a:cs typeface="Arial"/>
              <a:sym typeface="Arial"/>
            </a:endParaRPr>
          </a:p>
          <a:p>
            <a:pPr indent="0" lvl="0" marL="0" marR="0" rtl="0" algn="l">
              <a:spcBef>
                <a:spcPts val="0"/>
              </a:spcBef>
              <a:spcAft>
                <a:spcPts val="0"/>
              </a:spcAft>
              <a:buNone/>
            </a:pPr>
            <a:r>
              <a:rPr lang="en-US" sz="2400">
                <a:solidFill>
                  <a:schemeClr val="dk1"/>
                </a:solidFill>
                <a:latin typeface="Arial"/>
                <a:ea typeface="Arial"/>
                <a:cs typeface="Arial"/>
                <a:sym typeface="Arial"/>
              </a:rPr>
              <a:t>When you build a mother’s confidence and understand what she is feeling, you are able to  help her decide for herself what is best for her and her baby.  This is far more effective than telling her what to do.</a:t>
            </a:r>
            <a:endParaRPr/>
          </a:p>
          <a:p>
            <a:pPr indent="0" lvl="0" marL="0" marR="0" rtl="0" algn="l">
              <a:spcBef>
                <a:spcPts val="0"/>
              </a:spcBef>
              <a:spcAft>
                <a:spcPts val="0"/>
              </a:spcAft>
              <a:buNone/>
            </a:pPr>
            <a:r>
              <a:t/>
            </a:r>
            <a:endParaRPr b="1" sz="2400">
              <a:solidFill>
                <a:schemeClr val="dk1"/>
              </a:solidFill>
              <a:latin typeface="Arial"/>
              <a:ea typeface="Arial"/>
              <a:cs typeface="Arial"/>
              <a:sym typeface="Arial"/>
            </a:endParaRPr>
          </a:p>
          <a:p>
            <a:pPr indent="0" lvl="0" marL="0" marR="0" rtl="0" algn="l">
              <a:spcBef>
                <a:spcPts val="0"/>
              </a:spcBef>
              <a:spcAft>
                <a:spcPts val="0"/>
              </a:spcAft>
              <a:buNone/>
            </a:pPr>
            <a:r>
              <a:t/>
            </a:r>
            <a:endParaRPr b="1" sz="2400">
              <a:solidFill>
                <a:schemeClr val="dk1"/>
              </a:solidFill>
              <a:latin typeface="Arial"/>
              <a:ea typeface="Arial"/>
              <a:cs typeface="Arial"/>
              <a:sym typeface="Arial"/>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Remember:</a:t>
            </a:r>
            <a:r>
              <a:rPr lang="en-US" sz="2400">
                <a:solidFill>
                  <a:schemeClr val="dk1"/>
                </a:solidFill>
                <a:latin typeface="Arial"/>
                <a:ea typeface="Arial"/>
                <a:cs typeface="Arial"/>
                <a:sym typeface="Arial"/>
              </a:rPr>
              <a:t> Counselling is a way of working with people in which you try to understand how they feel and </a:t>
            </a:r>
            <a:r>
              <a:rPr b="1" lang="en-US" sz="2400">
                <a:solidFill>
                  <a:schemeClr val="dk1"/>
                </a:solidFill>
                <a:latin typeface="Arial"/>
                <a:ea typeface="Arial"/>
                <a:cs typeface="Arial"/>
                <a:sym typeface="Arial"/>
              </a:rPr>
              <a:t>help them to decide what they think is best to do in their situation.</a:t>
            </a:r>
            <a:endParaRPr b="1" i="0" sz="24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3"/>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Counselling Skills</a:t>
            </a:r>
            <a:endParaRPr/>
          </a:p>
        </p:txBody>
      </p:sp>
      <p:sp>
        <p:nvSpPr>
          <p:cNvPr id="296" name="Google Shape;296;p43"/>
          <p:cNvSpPr txBox="1"/>
          <p:nvPr>
            <p:ph idx="1" type="body"/>
          </p:nvPr>
        </p:nvSpPr>
        <p:spPr>
          <a:xfrm>
            <a:off x="838200" y="1123191"/>
            <a:ext cx="10515600" cy="5494929"/>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170"/>
              <a:buChar char="•"/>
            </a:pPr>
            <a:r>
              <a:rPr b="1" lang="en-US" sz="2170">
                <a:latin typeface="Arial"/>
                <a:ea typeface="Arial"/>
                <a:cs typeface="Arial"/>
                <a:sym typeface="Arial"/>
              </a:rPr>
              <a:t>Ask open ended questions</a:t>
            </a:r>
            <a:endParaRPr sz="2170"/>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Ask questions that don’t have only a ‘yes’ or ‘no’ answer</a:t>
            </a:r>
            <a:endParaRPr/>
          </a:p>
          <a:p>
            <a:pPr indent="-228600" lvl="0" marL="228600" rtl="0" algn="l">
              <a:lnSpc>
                <a:spcPct val="100000"/>
              </a:lnSpc>
              <a:spcBef>
                <a:spcPts val="1000"/>
              </a:spcBef>
              <a:spcAft>
                <a:spcPts val="0"/>
              </a:spcAft>
              <a:buClr>
                <a:schemeClr val="dk1"/>
              </a:buClr>
              <a:buSzPts val="2170"/>
              <a:buChar char="•"/>
            </a:pPr>
            <a:r>
              <a:rPr b="1" lang="en-US" sz="2170">
                <a:latin typeface="Arial"/>
                <a:ea typeface="Arial"/>
                <a:cs typeface="Arial"/>
                <a:sym typeface="Arial"/>
              </a:rPr>
              <a:t>Avoid words which sound judging</a:t>
            </a:r>
            <a:endParaRPr/>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Avoid asking questions like, ‘Does your baby feed good?’  ‘Is he a good baby?’</a:t>
            </a:r>
            <a:endParaRPr/>
          </a:p>
          <a:p>
            <a:pPr indent="-228600" lvl="0" marL="228600" rtl="0" algn="l">
              <a:lnSpc>
                <a:spcPct val="100000"/>
              </a:lnSpc>
              <a:spcBef>
                <a:spcPts val="1000"/>
              </a:spcBef>
              <a:spcAft>
                <a:spcPts val="0"/>
              </a:spcAft>
              <a:buClr>
                <a:schemeClr val="dk1"/>
              </a:buClr>
              <a:buSzPts val="2170"/>
              <a:buChar char="•"/>
            </a:pPr>
            <a:r>
              <a:rPr b="1" lang="en-US" sz="2170">
                <a:latin typeface="Arial"/>
                <a:ea typeface="Arial"/>
                <a:cs typeface="Arial"/>
                <a:sym typeface="Arial"/>
              </a:rPr>
              <a:t>Reflect back what the mother says</a:t>
            </a:r>
            <a:endParaRPr/>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Say things like, “I hear you saying that you are worried about your milk?’</a:t>
            </a:r>
            <a:endParaRPr/>
          </a:p>
          <a:p>
            <a:pPr indent="-228600" lvl="0" marL="228600" rtl="0" algn="l">
              <a:lnSpc>
                <a:spcPct val="100000"/>
              </a:lnSpc>
              <a:spcBef>
                <a:spcPts val="1000"/>
              </a:spcBef>
              <a:spcAft>
                <a:spcPts val="0"/>
              </a:spcAft>
              <a:buClr>
                <a:schemeClr val="dk1"/>
              </a:buClr>
              <a:buSzPts val="2170"/>
              <a:buChar char="•"/>
            </a:pPr>
            <a:r>
              <a:rPr b="1" lang="en-US" sz="2170">
                <a:latin typeface="Arial"/>
                <a:ea typeface="Arial"/>
                <a:cs typeface="Arial"/>
                <a:sym typeface="Arial"/>
              </a:rPr>
              <a:t>Empathize with the mother</a:t>
            </a:r>
            <a:endParaRPr/>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To empathize means to understand and feel what the mother is feeling from her point of view.</a:t>
            </a:r>
            <a:endParaRPr/>
          </a:p>
          <a:p>
            <a:pPr indent="-228600" lvl="0" marL="228600" rtl="0" algn="l">
              <a:lnSpc>
                <a:spcPct val="100000"/>
              </a:lnSpc>
              <a:spcBef>
                <a:spcPts val="1000"/>
              </a:spcBef>
              <a:spcAft>
                <a:spcPts val="0"/>
              </a:spcAft>
              <a:buClr>
                <a:schemeClr val="dk1"/>
              </a:buClr>
              <a:buSzPts val="2170"/>
              <a:buChar char="•"/>
            </a:pPr>
            <a:r>
              <a:rPr b="1" lang="en-US" sz="2170">
                <a:latin typeface="Arial"/>
                <a:ea typeface="Arial"/>
                <a:cs typeface="Arial"/>
                <a:sym typeface="Arial"/>
              </a:rPr>
              <a:t>Use helpful non-verbal communication</a:t>
            </a:r>
            <a:endParaRPr/>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Get down to the mother’s level, lean forward, nod your head, remove any barriers between yourself and the mother</a:t>
            </a:r>
            <a:endParaRPr/>
          </a:p>
          <a:p>
            <a:pPr indent="-228600" lvl="0" marL="228600" rtl="0" algn="l">
              <a:lnSpc>
                <a:spcPct val="100000"/>
              </a:lnSpc>
              <a:spcBef>
                <a:spcPts val="1000"/>
              </a:spcBef>
              <a:spcAft>
                <a:spcPts val="0"/>
              </a:spcAft>
              <a:buClr>
                <a:schemeClr val="dk1"/>
              </a:buClr>
              <a:buSzPts val="2170"/>
              <a:buChar char="•"/>
            </a:pPr>
            <a:r>
              <a:rPr b="1" lang="en-US" sz="2170">
                <a:latin typeface="Arial"/>
                <a:ea typeface="Arial"/>
                <a:cs typeface="Arial"/>
                <a:sym typeface="Arial"/>
              </a:rPr>
              <a:t>Use responses and gestures which show interest</a:t>
            </a:r>
            <a:endParaRPr/>
          </a:p>
          <a:p>
            <a:pPr indent="-228600" lvl="1" marL="685800" rtl="0" algn="l">
              <a:lnSpc>
                <a:spcPct val="100000"/>
              </a:lnSpc>
              <a:spcBef>
                <a:spcPts val="500"/>
              </a:spcBef>
              <a:spcAft>
                <a:spcPts val="0"/>
              </a:spcAft>
              <a:buClr>
                <a:schemeClr val="dk1"/>
              </a:buClr>
              <a:buSzPts val="1860"/>
              <a:buChar char="•"/>
            </a:pPr>
            <a:r>
              <a:rPr lang="en-US" sz="1860">
                <a:latin typeface="Arial"/>
                <a:ea typeface="Arial"/>
                <a:cs typeface="Arial"/>
                <a:sym typeface="Arial"/>
              </a:rPr>
              <a:t>Saying things like, ‘Ahh, ok.’ or ‘I see’ can encourage the mother to keep talking openly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59"/>
              <a:buFont typeface="Source Sans Pro"/>
              <a:buNone/>
            </a:pPr>
            <a:r>
              <a:rPr lang="en-US" sz="3959">
                <a:latin typeface="Source Sans Pro"/>
                <a:ea typeface="Source Sans Pro"/>
                <a:cs typeface="Source Sans Pro"/>
                <a:sym typeface="Source Sans Pro"/>
              </a:rPr>
              <a:t>Key Counselling Skills</a:t>
            </a:r>
            <a:endParaRPr/>
          </a:p>
        </p:txBody>
      </p:sp>
      <p:sp>
        <p:nvSpPr>
          <p:cNvPr id="303" name="Google Shape;303;p44"/>
          <p:cNvSpPr/>
          <p:nvPr/>
        </p:nvSpPr>
        <p:spPr>
          <a:xfrm>
            <a:off x="0" y="871551"/>
            <a:ext cx="12192000" cy="5986449"/>
          </a:xfrm>
          <a:prstGeom prst="rect">
            <a:avLst/>
          </a:prstGeom>
          <a:solidFill>
            <a:srgbClr val="444026"/>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group of people sitting on a bed&#10;&#10;Description automatically generated" id="304" name="Google Shape;304;p44"/>
          <p:cNvPicPr preferRelativeResize="0"/>
          <p:nvPr/>
        </p:nvPicPr>
        <p:blipFill rotWithShape="1">
          <a:blip r:embed="rId3">
            <a:alphaModFix/>
          </a:blip>
          <a:srcRect b="0" l="0" r="0" t="0"/>
          <a:stretch/>
        </p:blipFill>
        <p:spPr>
          <a:xfrm>
            <a:off x="1822374" y="871551"/>
            <a:ext cx="7905055" cy="5953740"/>
          </a:xfrm>
          <a:prstGeom prst="rect">
            <a:avLst/>
          </a:prstGeom>
          <a:noFill/>
          <a:ln>
            <a:noFill/>
          </a:ln>
        </p:spPr>
      </p:pic>
      <p:sp>
        <p:nvSpPr>
          <p:cNvPr id="305" name="Google Shape;305;p44"/>
          <p:cNvSpPr txBox="1"/>
          <p:nvPr/>
        </p:nvSpPr>
        <p:spPr>
          <a:xfrm>
            <a:off x="1542427" y="1130357"/>
            <a:ext cx="1917513" cy="369332"/>
          </a:xfrm>
          <a:prstGeom prst="rect">
            <a:avLst/>
          </a:prstGeom>
          <a:solidFill>
            <a:srgbClr val="DBF3F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Source Sans Pro"/>
                <a:ea typeface="Source Sans Pro"/>
                <a:cs typeface="Source Sans Pro"/>
                <a:sym typeface="Source Sans Pro"/>
              </a:rPr>
              <a:t>Nutrition Worker</a:t>
            </a:r>
            <a:endParaRPr/>
          </a:p>
        </p:txBody>
      </p:sp>
      <p:sp>
        <p:nvSpPr>
          <p:cNvPr id="306" name="Google Shape;306;p44"/>
          <p:cNvSpPr txBox="1"/>
          <p:nvPr/>
        </p:nvSpPr>
        <p:spPr>
          <a:xfrm>
            <a:off x="9088847" y="1111349"/>
            <a:ext cx="910827" cy="369332"/>
          </a:xfrm>
          <a:prstGeom prst="rect">
            <a:avLst/>
          </a:prstGeom>
          <a:solidFill>
            <a:srgbClr val="EAF3D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Mother</a:t>
            </a:r>
            <a:endParaRPr/>
          </a:p>
        </p:txBody>
      </p:sp>
      <p:sp>
        <p:nvSpPr>
          <p:cNvPr id="307" name="Google Shape;307;p44"/>
          <p:cNvSpPr txBox="1"/>
          <p:nvPr/>
        </p:nvSpPr>
        <p:spPr>
          <a:xfrm>
            <a:off x="417854" y="1758495"/>
            <a:ext cx="2847254" cy="369332"/>
          </a:xfrm>
          <a:prstGeom prst="rect">
            <a:avLst/>
          </a:prstGeom>
          <a:solidFill>
            <a:srgbClr val="DBF3F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Source Sans Pro"/>
                <a:ea typeface="Source Sans Pro"/>
                <a:cs typeface="Source Sans Pro"/>
                <a:sym typeface="Source Sans Pro"/>
              </a:rPr>
              <a:t>1. How is your child feeling?</a:t>
            </a:r>
            <a:endParaRPr/>
          </a:p>
        </p:txBody>
      </p:sp>
      <p:sp>
        <p:nvSpPr>
          <p:cNvPr id="308" name="Google Shape;308;p44"/>
          <p:cNvSpPr txBox="1"/>
          <p:nvPr/>
        </p:nvSpPr>
        <p:spPr>
          <a:xfrm>
            <a:off x="9109373" y="1943161"/>
            <a:ext cx="2314416" cy="369332"/>
          </a:xfrm>
          <a:prstGeom prst="rect">
            <a:avLst/>
          </a:prstGeom>
          <a:solidFill>
            <a:srgbClr val="EAF3D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2. Very well thank you.</a:t>
            </a:r>
            <a:endParaRPr/>
          </a:p>
        </p:txBody>
      </p:sp>
      <p:sp>
        <p:nvSpPr>
          <p:cNvPr id="309" name="Google Shape;309;p44"/>
          <p:cNvSpPr txBox="1"/>
          <p:nvPr/>
        </p:nvSpPr>
        <p:spPr>
          <a:xfrm>
            <a:off x="277881" y="2645439"/>
            <a:ext cx="2305439" cy="646331"/>
          </a:xfrm>
          <a:prstGeom prst="rect">
            <a:avLst/>
          </a:prstGeom>
          <a:solidFill>
            <a:srgbClr val="DBF3F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3. What did your child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have to eat yesterday?</a:t>
            </a:r>
            <a:endParaRPr/>
          </a:p>
        </p:txBody>
      </p:sp>
      <p:sp>
        <p:nvSpPr>
          <p:cNvPr id="310" name="Google Shape;310;p44"/>
          <p:cNvSpPr txBox="1"/>
          <p:nvPr/>
        </p:nvSpPr>
        <p:spPr>
          <a:xfrm>
            <a:off x="9116107" y="2968604"/>
            <a:ext cx="2919004" cy="646331"/>
          </a:xfrm>
          <a:prstGeom prst="rect">
            <a:avLst/>
          </a:prstGeom>
          <a:solidFill>
            <a:srgbClr val="EAF3D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4. Breastmilk only but I feel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like he is feeding all the time.</a:t>
            </a:r>
            <a:endParaRPr/>
          </a:p>
        </p:txBody>
      </p:sp>
      <p:sp>
        <p:nvSpPr>
          <p:cNvPr id="311" name="Google Shape;311;p44"/>
          <p:cNvSpPr txBox="1"/>
          <p:nvPr/>
        </p:nvSpPr>
        <p:spPr>
          <a:xfrm>
            <a:off x="277880" y="3968626"/>
            <a:ext cx="2263889" cy="646331"/>
          </a:xfrm>
          <a:prstGeom prst="rect">
            <a:avLst/>
          </a:prstGeom>
          <a:solidFill>
            <a:srgbClr val="DBF3F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5. I hear you saying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that you feel worried?</a:t>
            </a:r>
            <a:endParaRPr/>
          </a:p>
        </p:txBody>
      </p:sp>
      <p:sp>
        <p:nvSpPr>
          <p:cNvPr id="312" name="Google Shape;312;p44"/>
          <p:cNvSpPr txBox="1"/>
          <p:nvPr/>
        </p:nvSpPr>
        <p:spPr>
          <a:xfrm>
            <a:off x="9544261" y="4086380"/>
            <a:ext cx="2128596" cy="646331"/>
          </a:xfrm>
          <a:prstGeom prst="rect">
            <a:avLst/>
          </a:prstGeom>
          <a:solidFill>
            <a:srgbClr val="EAF3D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6. Yes, I don’t think I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have enough milk.</a:t>
            </a:r>
            <a:endParaRPr/>
          </a:p>
        </p:txBody>
      </p:sp>
      <p:sp>
        <p:nvSpPr>
          <p:cNvPr id="313" name="Google Shape;313;p44"/>
          <p:cNvSpPr txBox="1"/>
          <p:nvPr/>
        </p:nvSpPr>
        <p:spPr>
          <a:xfrm>
            <a:off x="277880" y="5404477"/>
            <a:ext cx="3965509" cy="646331"/>
          </a:xfrm>
          <a:prstGeom prst="rect">
            <a:avLst/>
          </a:prstGeom>
          <a:solidFill>
            <a:srgbClr val="DBF3F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7. That can be a very scary feeling.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Tell me more about how you are feeling.</a:t>
            </a:r>
            <a:endParaRPr/>
          </a:p>
        </p:txBody>
      </p:sp>
      <p:sp>
        <p:nvSpPr>
          <p:cNvPr id="314" name="Google Shape;314;p44"/>
          <p:cNvSpPr txBox="1"/>
          <p:nvPr/>
        </p:nvSpPr>
        <p:spPr>
          <a:xfrm>
            <a:off x="9682247" y="5472190"/>
            <a:ext cx="2454646" cy="646331"/>
          </a:xfrm>
          <a:prstGeom prst="rect">
            <a:avLst/>
          </a:prstGeom>
          <a:solidFill>
            <a:srgbClr val="EAF3D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8. (mother continues to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talk about her feelings)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7"/>
          <p:cNvSpPr txBox="1"/>
          <p:nvPr>
            <p:ph idx="1" type="body"/>
          </p:nvPr>
        </p:nvSpPr>
        <p:spPr>
          <a:xfrm>
            <a:off x="347418" y="11112"/>
            <a:ext cx="5157787" cy="657225"/>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3600"/>
              <a:buNone/>
            </a:pPr>
            <a:r>
              <a:rPr b="0" lang="en-US" sz="3600">
                <a:solidFill>
                  <a:schemeClr val="lt1"/>
                </a:solidFill>
                <a:latin typeface="Source Sans Pro"/>
                <a:ea typeface="Source Sans Pro"/>
                <a:cs typeface="Source Sans Pro"/>
                <a:sym typeface="Source Sans Pro"/>
              </a:rPr>
              <a:t>Aims of the Session</a:t>
            </a:r>
            <a:endParaRPr/>
          </a:p>
        </p:txBody>
      </p:sp>
      <p:sp>
        <p:nvSpPr>
          <p:cNvPr id="183" name="Google Shape;183;p27"/>
          <p:cNvSpPr txBox="1"/>
          <p:nvPr>
            <p:ph idx="2" type="body"/>
          </p:nvPr>
        </p:nvSpPr>
        <p:spPr>
          <a:xfrm>
            <a:off x="359135" y="1657350"/>
            <a:ext cx="5638441" cy="4532313"/>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Know the adapted IYCF counselling cards and Recommended Practices Booklet</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Understand key counselling messages</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Gain confidence in IYCF counselling for families during the COVID-19 pandemic</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p:txBody>
      </p:sp>
      <p:pic>
        <p:nvPicPr>
          <p:cNvPr descr="A person sitting on a bed&#10;&#10;Description automatically generated" id="184" name="Google Shape;184;p27"/>
          <p:cNvPicPr preferRelativeResize="0"/>
          <p:nvPr/>
        </p:nvPicPr>
        <p:blipFill rotWithShape="1">
          <a:blip r:embed="rId3">
            <a:alphaModFix/>
          </a:blip>
          <a:srcRect b="0" l="0" r="0" t="0"/>
          <a:stretch/>
        </p:blipFill>
        <p:spPr>
          <a:xfrm>
            <a:off x="6194426" y="1657350"/>
            <a:ext cx="5734051" cy="430053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45"/>
          <p:cNvSpPr txBox="1"/>
          <p:nvPr>
            <p:ph type="title"/>
          </p:nvPr>
        </p:nvSpPr>
        <p:spPr>
          <a:xfrm>
            <a:off x="41442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id="321" name="Google Shape;321;p45"/>
          <p:cNvPicPr preferRelativeResize="0"/>
          <p:nvPr/>
        </p:nvPicPr>
        <p:blipFill rotWithShape="1">
          <a:blip r:embed="rId3">
            <a:alphaModFix/>
          </a:blip>
          <a:srcRect b="0" l="0" r="0" t="0"/>
          <a:stretch/>
        </p:blipFill>
        <p:spPr>
          <a:xfrm>
            <a:off x="1978702" y="1685225"/>
            <a:ext cx="7797383" cy="5140066"/>
          </a:xfrm>
          <a:prstGeom prst="rect">
            <a:avLst/>
          </a:prstGeom>
          <a:noFill/>
          <a:ln>
            <a:noFill/>
          </a:ln>
        </p:spPr>
      </p:pic>
      <p:sp>
        <p:nvSpPr>
          <p:cNvPr id="322" name="Google Shape;322;p45"/>
          <p:cNvSpPr txBox="1"/>
          <p:nvPr/>
        </p:nvSpPr>
        <p:spPr>
          <a:xfrm>
            <a:off x="2977389" y="1226052"/>
            <a:ext cx="5806013"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Take Precautions to Prevent COVID-19</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6"/>
          <p:cNvSpPr txBox="1"/>
          <p:nvPr>
            <p:ph type="title"/>
          </p:nvPr>
        </p:nvSpPr>
        <p:spPr>
          <a:xfrm>
            <a:off x="49463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picture containing room, person, riding, person&#10;&#10;Description automatically generated" id="329" name="Google Shape;329;p46"/>
          <p:cNvPicPr preferRelativeResize="0"/>
          <p:nvPr/>
        </p:nvPicPr>
        <p:blipFill rotWithShape="1">
          <a:blip r:embed="rId3">
            <a:alphaModFix/>
          </a:blip>
          <a:srcRect b="0" l="0" r="0" t="0"/>
          <a:stretch/>
        </p:blipFill>
        <p:spPr>
          <a:xfrm>
            <a:off x="1543987" y="1992981"/>
            <a:ext cx="8724275" cy="4712244"/>
          </a:xfrm>
          <a:prstGeom prst="rect">
            <a:avLst/>
          </a:prstGeom>
          <a:noFill/>
          <a:ln>
            <a:noFill/>
          </a:ln>
        </p:spPr>
      </p:pic>
      <p:sp>
        <p:nvSpPr>
          <p:cNvPr id="330" name="Google Shape;330;p46"/>
          <p:cNvSpPr txBox="1"/>
          <p:nvPr/>
        </p:nvSpPr>
        <p:spPr>
          <a:xfrm>
            <a:off x="1617717" y="1274637"/>
            <a:ext cx="839806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Take Precautions During Delivery and When Rooming In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7"/>
          <p:cNvSpPr txBox="1"/>
          <p:nvPr>
            <p:ph type="title"/>
          </p:nvPr>
        </p:nvSpPr>
        <p:spPr>
          <a:xfrm>
            <a:off x="41442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337" name="Google Shape;337;p47"/>
          <p:cNvSpPr txBox="1"/>
          <p:nvPr/>
        </p:nvSpPr>
        <p:spPr>
          <a:xfrm>
            <a:off x="2454420" y="1481573"/>
            <a:ext cx="7293984"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Source Sans Pro"/>
                <a:ea typeface="Source Sans Pro"/>
                <a:cs typeface="Source Sans Pro"/>
                <a:sym typeface="Source Sans Pro"/>
              </a:rPr>
              <a:t>Take Precautions When Breastfeeding Day and Night</a:t>
            </a:r>
            <a:endParaRPr/>
          </a:p>
        </p:txBody>
      </p:sp>
      <p:pic>
        <p:nvPicPr>
          <p:cNvPr descr="A close up of a mans face&#10;&#10;Description automatically generated" id="338" name="Google Shape;338;p47"/>
          <p:cNvPicPr preferRelativeResize="0"/>
          <p:nvPr/>
        </p:nvPicPr>
        <p:blipFill rotWithShape="1">
          <a:blip r:embed="rId3">
            <a:alphaModFix/>
          </a:blip>
          <a:srcRect b="0" l="0" r="0" t="0"/>
          <a:stretch/>
        </p:blipFill>
        <p:spPr>
          <a:xfrm>
            <a:off x="2216149" y="2500651"/>
            <a:ext cx="7759700" cy="38354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8"/>
          <p:cNvSpPr txBox="1"/>
          <p:nvPr>
            <p:ph type="title"/>
          </p:nvPr>
        </p:nvSpPr>
        <p:spPr>
          <a:xfrm>
            <a:off x="33421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345" name="Google Shape;345;p48"/>
          <p:cNvSpPr txBox="1"/>
          <p:nvPr/>
        </p:nvSpPr>
        <p:spPr>
          <a:xfrm>
            <a:off x="1598529" y="1414731"/>
            <a:ext cx="870122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Wash Hands with Soap to Prevent the Spread of COVID-19</a:t>
            </a:r>
            <a:endParaRPr/>
          </a:p>
        </p:txBody>
      </p:sp>
      <p:pic>
        <p:nvPicPr>
          <p:cNvPr descr="A picture containing table, room, small, skiing&#10;&#10;Description automatically generated" id="346" name="Google Shape;346;p48"/>
          <p:cNvPicPr preferRelativeResize="0"/>
          <p:nvPr/>
        </p:nvPicPr>
        <p:blipFill rotWithShape="1">
          <a:blip r:embed="rId3">
            <a:alphaModFix/>
          </a:blip>
          <a:srcRect b="0" l="0" r="0" t="0"/>
          <a:stretch/>
        </p:blipFill>
        <p:spPr>
          <a:xfrm>
            <a:off x="2351998" y="2500650"/>
            <a:ext cx="7188200" cy="39243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9"/>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Shape, arrow&#10;&#10;Description automatically generated" id="353" name="Google Shape;353;p49"/>
          <p:cNvPicPr preferRelativeResize="0"/>
          <p:nvPr/>
        </p:nvPicPr>
        <p:blipFill rotWithShape="1">
          <a:blip r:embed="rId3">
            <a:alphaModFix/>
          </a:blip>
          <a:srcRect b="0" l="0" r="0" t="0"/>
          <a:stretch/>
        </p:blipFill>
        <p:spPr>
          <a:xfrm>
            <a:off x="1902840" y="1099046"/>
            <a:ext cx="8386319" cy="540524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50"/>
          <p:cNvSpPr txBox="1"/>
          <p:nvPr>
            <p:ph type="title"/>
          </p:nvPr>
        </p:nvSpPr>
        <p:spPr>
          <a:xfrm>
            <a:off x="548104"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picture containing table, kitchen, living, room&#10;&#10;Description automatically generated" id="360" name="Google Shape;360;p50"/>
          <p:cNvPicPr preferRelativeResize="0"/>
          <p:nvPr/>
        </p:nvPicPr>
        <p:blipFill rotWithShape="1">
          <a:blip r:embed="rId3">
            <a:alphaModFix/>
          </a:blip>
          <a:srcRect b="0" l="0" r="0" t="0"/>
          <a:stretch/>
        </p:blipFill>
        <p:spPr>
          <a:xfrm>
            <a:off x="2457450" y="2515641"/>
            <a:ext cx="7277100" cy="3835400"/>
          </a:xfrm>
          <a:prstGeom prst="rect">
            <a:avLst/>
          </a:prstGeom>
          <a:noFill/>
          <a:ln>
            <a:noFill/>
          </a:ln>
        </p:spPr>
      </p:pic>
      <p:sp>
        <p:nvSpPr>
          <p:cNvPr id="361" name="Google Shape;361;p50"/>
          <p:cNvSpPr txBox="1"/>
          <p:nvPr/>
        </p:nvSpPr>
        <p:spPr>
          <a:xfrm>
            <a:off x="2623291" y="1567954"/>
            <a:ext cx="6945940"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Practice Food Safety and Prepare Clean Water</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1"/>
          <p:cNvSpPr txBox="1"/>
          <p:nvPr>
            <p:ph type="title"/>
          </p:nvPr>
        </p:nvSpPr>
        <p:spPr>
          <a:xfrm>
            <a:off x="52136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368" name="Google Shape;368;p51"/>
          <p:cNvSpPr txBox="1"/>
          <p:nvPr/>
        </p:nvSpPr>
        <p:spPr>
          <a:xfrm>
            <a:off x="3201737" y="1483194"/>
            <a:ext cx="5795176"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Practice Safe Complementary Feeding</a:t>
            </a:r>
            <a:endParaRPr/>
          </a:p>
        </p:txBody>
      </p:sp>
      <p:pic>
        <p:nvPicPr>
          <p:cNvPr descr="A picture containing object&#10;&#10;Description automatically generated" id="369" name="Google Shape;369;p51"/>
          <p:cNvPicPr preferRelativeResize="0"/>
          <p:nvPr/>
        </p:nvPicPr>
        <p:blipFill rotWithShape="1">
          <a:blip r:embed="rId3">
            <a:alphaModFix/>
          </a:blip>
          <a:srcRect b="0" l="0" r="0" t="0"/>
          <a:stretch/>
        </p:blipFill>
        <p:spPr>
          <a:xfrm>
            <a:off x="2413000" y="2222500"/>
            <a:ext cx="7366000" cy="4635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52"/>
          <p:cNvSpPr txBox="1"/>
          <p:nvPr>
            <p:ph type="title"/>
          </p:nvPr>
        </p:nvSpPr>
        <p:spPr>
          <a:xfrm>
            <a:off x="387683"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376" name="Google Shape;376;p52"/>
          <p:cNvSpPr txBox="1"/>
          <p:nvPr/>
        </p:nvSpPr>
        <p:spPr>
          <a:xfrm>
            <a:off x="2848460" y="1255931"/>
            <a:ext cx="6481070"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When to Seek Advice from a Health Facility</a:t>
            </a:r>
            <a:endParaRPr/>
          </a:p>
        </p:txBody>
      </p:sp>
      <p:pic>
        <p:nvPicPr>
          <p:cNvPr descr="Diagram&#10;&#10;Description automatically generated" id="377" name="Google Shape;377;p52"/>
          <p:cNvPicPr preferRelativeResize="0"/>
          <p:nvPr/>
        </p:nvPicPr>
        <p:blipFill rotWithShape="1">
          <a:blip r:embed="rId3">
            <a:alphaModFix/>
          </a:blip>
          <a:srcRect b="0" l="0" r="0" t="0"/>
          <a:stretch/>
        </p:blipFill>
        <p:spPr>
          <a:xfrm>
            <a:off x="2413000" y="2236762"/>
            <a:ext cx="6997700" cy="44831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3"/>
          <p:cNvSpPr txBox="1"/>
          <p:nvPr>
            <p:ph type="title"/>
          </p:nvPr>
        </p:nvSpPr>
        <p:spPr>
          <a:xfrm>
            <a:off x="387683"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384" name="Google Shape;384;p53"/>
          <p:cNvSpPr txBox="1"/>
          <p:nvPr/>
        </p:nvSpPr>
        <p:spPr>
          <a:xfrm>
            <a:off x="2393101" y="1324395"/>
            <a:ext cx="7125669"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How to Hand Express Breastmilk and Cup Feed</a:t>
            </a:r>
            <a:endParaRPr/>
          </a:p>
        </p:txBody>
      </p:sp>
      <p:pic>
        <p:nvPicPr>
          <p:cNvPr descr="Graphical user interface&#10;&#10;Description automatically generated" id="385" name="Google Shape;385;p53"/>
          <p:cNvPicPr preferRelativeResize="0"/>
          <p:nvPr/>
        </p:nvPicPr>
        <p:blipFill rotWithShape="1">
          <a:blip r:embed="rId3">
            <a:alphaModFix/>
          </a:blip>
          <a:srcRect b="0" l="0" r="0" t="0"/>
          <a:stretch/>
        </p:blipFill>
        <p:spPr>
          <a:xfrm>
            <a:off x="2493989" y="2186690"/>
            <a:ext cx="6934200" cy="4343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4"/>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picture containing bedroom, drawing, clock&#10;&#10;Description automatically generated" id="392" name="Google Shape;392;p54"/>
          <p:cNvPicPr preferRelativeResize="0"/>
          <p:nvPr/>
        </p:nvPicPr>
        <p:blipFill rotWithShape="1">
          <a:blip r:embed="rId3">
            <a:alphaModFix/>
          </a:blip>
          <a:srcRect b="0" l="0" r="0" t="0"/>
          <a:stretch/>
        </p:blipFill>
        <p:spPr>
          <a:xfrm>
            <a:off x="1074607" y="1177141"/>
            <a:ext cx="2792855" cy="5270133"/>
          </a:xfrm>
          <a:prstGeom prst="rect">
            <a:avLst/>
          </a:prstGeom>
          <a:noFill/>
          <a:ln>
            <a:noFill/>
          </a:ln>
        </p:spPr>
      </p:pic>
      <p:sp>
        <p:nvSpPr>
          <p:cNvPr id="393" name="Google Shape;393;p54"/>
          <p:cNvSpPr/>
          <p:nvPr/>
        </p:nvSpPr>
        <p:spPr>
          <a:xfrm>
            <a:off x="4136528" y="1943607"/>
            <a:ext cx="7489737" cy="4497579"/>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Wear a mask and wash your hands</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Use a clean, dry cup or container to collect the breastmilk</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Get comfortable with your shoulders relaxed, sometimes an upper back massage from someone else might help</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Gently stroke or massage your breasts or a warm cloth placed on the breast may help stimulate the flow of milk. </a:t>
            </a:r>
            <a:endParaRPr sz="24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Avoid pulling or stretching the skin as this might cause the milk flow to slow or decrease</a:t>
            </a:r>
            <a:endParaRPr/>
          </a:p>
          <a:p>
            <a:pPr indent="0" lvl="0" marL="0" marR="0" rtl="0" algn="l">
              <a:spcBef>
                <a:spcPts val="0"/>
              </a:spcBef>
              <a:spcAft>
                <a:spcPts val="0"/>
              </a:spcAft>
              <a:buNone/>
            </a:pPr>
            <a:r>
              <a:t/>
            </a:r>
            <a:endParaRPr sz="2400">
              <a:solidFill>
                <a:schemeClr val="dk1"/>
              </a:solidFill>
              <a:latin typeface="Arial"/>
              <a:ea typeface="Arial"/>
              <a:cs typeface="Arial"/>
              <a:sym typeface="Arial"/>
            </a:endParaRPr>
          </a:p>
        </p:txBody>
      </p:sp>
      <p:sp>
        <p:nvSpPr>
          <p:cNvPr id="394" name="Google Shape;394;p54"/>
          <p:cNvSpPr txBox="1"/>
          <p:nvPr/>
        </p:nvSpPr>
        <p:spPr>
          <a:xfrm>
            <a:off x="4136527" y="1177141"/>
            <a:ext cx="473398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Hand Expression of Breastmilk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8"/>
          <p:cNvSpPr txBox="1"/>
          <p:nvPr>
            <p:ph type="title"/>
          </p:nvPr>
        </p:nvSpPr>
        <p:spPr>
          <a:xfrm>
            <a:off x="290285"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Why is Breastfeeding Important?</a:t>
            </a:r>
            <a:endParaRPr/>
          </a:p>
        </p:txBody>
      </p:sp>
      <p:sp>
        <p:nvSpPr>
          <p:cNvPr id="191" name="Google Shape;191;p28"/>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400"/>
              <a:buNone/>
            </a:pPr>
            <a:r>
              <a:rPr b="1" lang="en-US" sz="2400">
                <a:latin typeface="Arial"/>
                <a:ea typeface="Arial"/>
                <a:cs typeface="Arial"/>
                <a:sym typeface="Arial"/>
              </a:rPr>
              <a:t>Exercise:</a:t>
            </a:r>
            <a:endParaRPr/>
          </a:p>
          <a:p>
            <a:pPr indent="0" lvl="0" marL="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a:p>
            <a:pPr indent="0" lvl="0" marL="0" rtl="0" algn="l">
              <a:lnSpc>
                <a:spcPct val="90000"/>
              </a:lnSpc>
              <a:spcBef>
                <a:spcPts val="1000"/>
              </a:spcBef>
              <a:spcAft>
                <a:spcPts val="0"/>
              </a:spcAft>
              <a:buClr>
                <a:schemeClr val="dk1"/>
              </a:buClr>
              <a:buSzPts val="2400"/>
              <a:buNone/>
            </a:pPr>
            <a:r>
              <a:rPr lang="en-US" sz="2400">
                <a:latin typeface="Arial"/>
                <a:ea typeface="Arial"/>
                <a:cs typeface="Arial"/>
                <a:sym typeface="Arial"/>
              </a:rPr>
              <a:t>Why is breastfeeding important?</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5"/>
          <p:cNvSpPr txBox="1"/>
          <p:nvPr>
            <p:ph type="title"/>
          </p:nvPr>
        </p:nvSpPr>
        <p:spPr>
          <a:xfrm>
            <a:off x="467894"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picture containing clothing, underwear&#10;&#10;Description automatically generated" id="401" name="Google Shape;401;p55"/>
          <p:cNvPicPr preferRelativeResize="0"/>
          <p:nvPr/>
        </p:nvPicPr>
        <p:blipFill rotWithShape="1">
          <a:blip r:embed="rId3">
            <a:alphaModFix/>
          </a:blip>
          <a:srcRect b="0" l="0" r="0" t="0"/>
          <a:stretch/>
        </p:blipFill>
        <p:spPr>
          <a:xfrm>
            <a:off x="519136" y="1807762"/>
            <a:ext cx="11153723" cy="2146300"/>
          </a:xfrm>
          <a:prstGeom prst="rect">
            <a:avLst/>
          </a:prstGeom>
          <a:noFill/>
          <a:ln>
            <a:noFill/>
          </a:ln>
        </p:spPr>
      </p:pic>
      <p:sp>
        <p:nvSpPr>
          <p:cNvPr id="402" name="Google Shape;402;p55"/>
          <p:cNvSpPr txBox="1"/>
          <p:nvPr/>
        </p:nvSpPr>
        <p:spPr>
          <a:xfrm>
            <a:off x="519138" y="4247894"/>
            <a:ext cx="2071401" cy="830997"/>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1600"/>
              <a:buFont typeface="Arial"/>
              <a:buAutoNum type="arabicPeriod"/>
            </a:pPr>
            <a:r>
              <a:rPr lang="en-US" sz="1600">
                <a:solidFill>
                  <a:schemeClr val="dk1"/>
                </a:solidFill>
                <a:latin typeface="Arial"/>
                <a:ea typeface="Arial"/>
                <a:cs typeface="Arial"/>
                <a:sym typeface="Arial"/>
              </a:rPr>
              <a:t>Gently massage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breasts towards the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nipple</a:t>
            </a:r>
            <a:endParaRPr/>
          </a:p>
        </p:txBody>
      </p:sp>
      <p:sp>
        <p:nvSpPr>
          <p:cNvPr id="403" name="Google Shape;403;p55"/>
          <p:cNvSpPr txBox="1"/>
          <p:nvPr/>
        </p:nvSpPr>
        <p:spPr>
          <a:xfrm>
            <a:off x="3294476" y="4246396"/>
            <a:ext cx="2947638"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Arial"/>
                <a:ea typeface="Arial"/>
                <a:cs typeface="Arial"/>
                <a:sym typeface="Arial"/>
              </a:rPr>
              <a:t>2. Place hand in a “C” shape with the fingers on the top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and the bottom of the nipple</a:t>
            </a:r>
            <a:endParaRPr/>
          </a:p>
        </p:txBody>
      </p:sp>
      <p:sp>
        <p:nvSpPr>
          <p:cNvPr id="404" name="Google Shape;404;p55"/>
          <p:cNvSpPr txBox="1"/>
          <p:nvPr/>
        </p:nvSpPr>
        <p:spPr>
          <a:xfrm>
            <a:off x="6315076" y="4203531"/>
            <a:ext cx="2892138"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Arial"/>
                <a:ea typeface="Arial"/>
                <a:cs typeface="Arial"/>
                <a:sym typeface="Arial"/>
              </a:rPr>
              <a:t>3. Press your first two fingers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together and push back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toward the chest wall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trying not to stretch the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skin or nipple</a:t>
            </a:r>
            <a:endParaRPr/>
          </a:p>
        </p:txBody>
      </p:sp>
      <p:sp>
        <p:nvSpPr>
          <p:cNvPr id="405" name="Google Shape;405;p55"/>
          <p:cNvSpPr txBox="1"/>
          <p:nvPr/>
        </p:nvSpPr>
        <p:spPr>
          <a:xfrm>
            <a:off x="9340065" y="4246396"/>
            <a:ext cx="2797561"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Arial"/>
                <a:ea typeface="Arial"/>
                <a:cs typeface="Arial"/>
                <a:sym typeface="Arial"/>
              </a:rPr>
              <a:t>4. Squeeze the breast gently</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By bringing your thumb and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forefingers together while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avoiding pulling or sliding </a:t>
            </a:r>
            <a:endParaRPr/>
          </a:p>
          <a:p>
            <a:pPr indent="0" lvl="0" marL="0" marR="0" rtl="0" algn="l">
              <a:spcBef>
                <a:spcPts val="0"/>
              </a:spcBef>
              <a:spcAft>
                <a:spcPts val="0"/>
              </a:spcAft>
              <a:buNone/>
            </a:pPr>
            <a:r>
              <a:rPr lang="en-US" sz="1600">
                <a:solidFill>
                  <a:schemeClr val="dk1"/>
                </a:solidFill>
                <a:latin typeface="Arial"/>
                <a:ea typeface="Arial"/>
                <a:cs typeface="Arial"/>
                <a:sym typeface="Arial"/>
              </a:rPr>
              <a:t>on the breast surface</a:t>
            </a:r>
            <a:endParaRPr/>
          </a:p>
        </p:txBody>
      </p:sp>
      <p:sp>
        <p:nvSpPr>
          <p:cNvPr id="406" name="Google Shape;406;p55"/>
          <p:cNvSpPr txBox="1"/>
          <p:nvPr/>
        </p:nvSpPr>
        <p:spPr>
          <a:xfrm>
            <a:off x="882565" y="5564554"/>
            <a:ext cx="10132762"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000">
              <a:solidFill>
                <a:schemeClr val="dk1"/>
              </a:solidFill>
              <a:latin typeface="Arial"/>
              <a:ea typeface="Arial"/>
              <a:cs typeface="Arial"/>
              <a:sym typeface="Arial"/>
            </a:endParaRPr>
          </a:p>
          <a:p>
            <a:pPr indent="0" lvl="0" marL="0" marR="0" rtl="0" algn="ctr">
              <a:spcBef>
                <a:spcPts val="0"/>
              </a:spcBef>
              <a:spcAft>
                <a:spcPts val="0"/>
              </a:spcAft>
              <a:buNone/>
            </a:pPr>
            <a:r>
              <a:rPr b="1" lang="en-US" sz="2000">
                <a:solidFill>
                  <a:schemeClr val="dk1"/>
                </a:solidFill>
                <a:latin typeface="Arial"/>
                <a:ea typeface="Arial"/>
                <a:cs typeface="Arial"/>
                <a:sym typeface="Arial"/>
              </a:rPr>
              <a:t>Express one breast for at least 3 to 5 minutes until the flow slows, then express the other breast, </a:t>
            </a:r>
            <a:endParaRPr/>
          </a:p>
          <a:p>
            <a:pPr indent="0" lvl="0" marL="0" marR="0" rtl="0" algn="ctr">
              <a:spcBef>
                <a:spcPts val="0"/>
              </a:spcBef>
              <a:spcAft>
                <a:spcPts val="0"/>
              </a:spcAft>
              <a:buNone/>
            </a:pPr>
            <a:r>
              <a:rPr b="1" lang="en-US" sz="2000">
                <a:solidFill>
                  <a:schemeClr val="dk1"/>
                </a:solidFill>
                <a:latin typeface="Arial"/>
                <a:ea typeface="Arial"/>
                <a:cs typeface="Arial"/>
                <a:sym typeface="Arial"/>
              </a:rPr>
              <a:t>then repeat both sides again (20 to 30 minutes total). </a:t>
            </a:r>
            <a:endParaRPr/>
          </a:p>
        </p:txBody>
      </p:sp>
      <p:sp>
        <p:nvSpPr>
          <p:cNvPr id="407" name="Google Shape;407;p55"/>
          <p:cNvSpPr txBox="1"/>
          <p:nvPr/>
        </p:nvSpPr>
        <p:spPr>
          <a:xfrm>
            <a:off x="3740672" y="1036589"/>
            <a:ext cx="473398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Hand Expression of Breastmilk</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6"/>
          <p:cNvSpPr txBox="1"/>
          <p:nvPr>
            <p:ph type="title"/>
          </p:nvPr>
        </p:nvSpPr>
        <p:spPr>
          <a:xfrm>
            <a:off x="467894"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wooden table&#10;&#10;Description automatically generated" id="414" name="Google Shape;414;p56"/>
          <p:cNvPicPr preferRelativeResize="0"/>
          <p:nvPr/>
        </p:nvPicPr>
        <p:blipFill rotWithShape="1">
          <a:blip r:embed="rId3">
            <a:alphaModFix/>
          </a:blip>
          <a:srcRect b="1" l="5466" r="9658" t="0"/>
          <a:stretch/>
        </p:blipFill>
        <p:spPr>
          <a:xfrm>
            <a:off x="7060967" y="1251472"/>
            <a:ext cx="4556464" cy="4363612"/>
          </a:xfrm>
          <a:prstGeom prst="rect">
            <a:avLst/>
          </a:prstGeom>
          <a:noFill/>
          <a:ln>
            <a:noFill/>
          </a:ln>
        </p:spPr>
      </p:pic>
      <p:sp>
        <p:nvSpPr>
          <p:cNvPr id="415" name="Google Shape;415;p56"/>
          <p:cNvSpPr txBox="1"/>
          <p:nvPr/>
        </p:nvSpPr>
        <p:spPr>
          <a:xfrm>
            <a:off x="574569" y="913336"/>
            <a:ext cx="4560584" cy="112806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lang="en-US" sz="2400">
                <a:solidFill>
                  <a:schemeClr val="dk1"/>
                </a:solidFill>
                <a:latin typeface="Arial"/>
                <a:ea typeface="Arial"/>
                <a:cs typeface="Arial"/>
                <a:sym typeface="Arial"/>
              </a:rPr>
              <a:t>Storing Expressed Breastmilk</a:t>
            </a:r>
            <a:endParaRPr/>
          </a:p>
        </p:txBody>
      </p:sp>
      <p:sp>
        <p:nvSpPr>
          <p:cNvPr id="416" name="Google Shape;416;p56"/>
          <p:cNvSpPr/>
          <p:nvPr/>
        </p:nvSpPr>
        <p:spPr>
          <a:xfrm>
            <a:off x="359459" y="1840877"/>
            <a:ext cx="6060276" cy="3979585"/>
          </a:xfrm>
          <a:prstGeom prst="rect">
            <a:avLst/>
          </a:prstGeom>
          <a:noFill/>
          <a:ln>
            <a:noFill/>
          </a:ln>
        </p:spPr>
        <p:txBody>
          <a:bodyPr anchorCtr="0" anchor="ctr" bIns="45700" lIns="91425" spcFirstLastPara="1" rIns="91425" wrap="square" tIns="45700">
            <a:noAutofit/>
          </a:bodyPr>
          <a:lstStyle/>
          <a:p>
            <a:pPr indent="-342900" lvl="0" marL="342900" marR="0" rtl="0" algn="l">
              <a:lnSpc>
                <a:spcPct val="90000"/>
              </a:lnSpc>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Clean the exterior of the cup or container with soap and water before storing.</a:t>
            </a:r>
            <a:endParaRPr/>
          </a:p>
          <a:p>
            <a:pPr indent="-190500" lvl="0" marL="34290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342900" lvl="0" marL="3429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Store breast milk in a clean, covered container.</a:t>
            </a:r>
            <a:endParaRPr/>
          </a:p>
          <a:p>
            <a:pPr indent="-190500" lvl="0" marL="342900" marR="0" rtl="0" algn="l">
              <a:lnSpc>
                <a:spcPct val="90000"/>
              </a:lnSpc>
              <a:spcBef>
                <a:spcPts val="6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342900" lvl="0" marL="342900" marR="0" rtl="0" algn="l">
              <a:lnSpc>
                <a:spcPct val="90000"/>
              </a:lnSpc>
              <a:spcBef>
                <a:spcPts val="600"/>
              </a:spcBef>
              <a:spcAft>
                <a:spcPts val="0"/>
              </a:spcAft>
              <a:buClr>
                <a:schemeClr val="dk1"/>
              </a:buClr>
              <a:buSzPts val="2400"/>
              <a:buFont typeface="Arial"/>
              <a:buChar char="•"/>
            </a:pPr>
            <a:r>
              <a:rPr lang="en-US" sz="2400">
                <a:solidFill>
                  <a:schemeClr val="dk1"/>
                </a:solidFill>
                <a:latin typeface="Arial"/>
                <a:ea typeface="Arial"/>
                <a:cs typeface="Arial"/>
                <a:sym typeface="Arial"/>
              </a:rPr>
              <a:t>Breast milk can be stored for about 8 hours at room temperature (in the shade) and up to 24 hours in the refrigerator. </a:t>
            </a:r>
            <a:endParaRPr/>
          </a:p>
        </p:txBody>
      </p:sp>
      <p:sp>
        <p:nvSpPr>
          <p:cNvPr id="417" name="Google Shape;417;p56"/>
          <p:cNvSpPr/>
          <p:nvPr/>
        </p:nvSpPr>
        <p:spPr>
          <a:xfrm>
            <a:off x="359459" y="5871487"/>
            <a:ext cx="11257971"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000">
                <a:solidFill>
                  <a:srgbClr val="FF0000"/>
                </a:solidFill>
                <a:latin typeface="Arial"/>
                <a:ea typeface="Arial"/>
                <a:cs typeface="Arial"/>
                <a:sym typeface="Arial"/>
              </a:rPr>
              <a:t> Feeding a baby who is younger than 6 months any other foods or liquids, including animal milks or water, increases the chances of the baby becoming sick.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7"/>
          <p:cNvSpPr txBox="1"/>
          <p:nvPr>
            <p:ph type="title"/>
          </p:nvPr>
        </p:nvSpPr>
        <p:spPr>
          <a:xfrm>
            <a:off x="280736"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child is looking at the camera&#10;&#10;Description automatically generated" id="424" name="Google Shape;424;p57"/>
          <p:cNvPicPr preferRelativeResize="0"/>
          <p:nvPr/>
        </p:nvPicPr>
        <p:blipFill rotWithShape="1">
          <a:blip r:embed="rId3">
            <a:alphaModFix/>
          </a:blip>
          <a:srcRect b="0" l="0" r="0" t="0"/>
          <a:stretch/>
        </p:blipFill>
        <p:spPr>
          <a:xfrm>
            <a:off x="286007" y="1208613"/>
            <a:ext cx="4251859" cy="5273624"/>
          </a:xfrm>
          <a:prstGeom prst="rect">
            <a:avLst/>
          </a:prstGeom>
          <a:noFill/>
          <a:ln>
            <a:noFill/>
          </a:ln>
        </p:spPr>
      </p:pic>
      <p:sp>
        <p:nvSpPr>
          <p:cNvPr id="425" name="Google Shape;425;p57"/>
          <p:cNvSpPr/>
          <p:nvPr/>
        </p:nvSpPr>
        <p:spPr>
          <a:xfrm>
            <a:off x="4652211" y="1538305"/>
            <a:ext cx="7245683" cy="4893647"/>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1"/>
              </a:buClr>
              <a:buSzPts val="2200"/>
              <a:buFont typeface="Arial"/>
              <a:buChar char="•"/>
            </a:pPr>
            <a:r>
              <a:rPr lang="en-US" sz="2200">
                <a:solidFill>
                  <a:schemeClr val="dk1"/>
                </a:solidFill>
                <a:latin typeface="Arial"/>
                <a:ea typeface="Arial"/>
                <a:cs typeface="Arial"/>
                <a:sym typeface="Arial"/>
              </a:rPr>
              <a:t>Wear a medical mask when available or a cloth face covering when feeding the baby if you have any signs of being infected by COVID-19 or if you have been exposed to someone with COVID-19.</a:t>
            </a:r>
            <a:endParaRPr/>
          </a:p>
          <a:p>
            <a:pPr indent="-285750" lvl="0" marL="285750" marR="0" rtl="0" algn="l">
              <a:spcBef>
                <a:spcPts val="0"/>
              </a:spcBef>
              <a:spcAft>
                <a:spcPts val="0"/>
              </a:spcAft>
              <a:buClr>
                <a:schemeClr val="dk1"/>
              </a:buClr>
              <a:buSzPts val="2200"/>
              <a:buFont typeface="Arial"/>
              <a:buChar char="•"/>
            </a:pPr>
            <a:r>
              <a:rPr lang="en-US" sz="2200">
                <a:solidFill>
                  <a:schemeClr val="dk1"/>
                </a:solidFill>
                <a:latin typeface="Arial"/>
                <a:ea typeface="Arial"/>
                <a:cs typeface="Arial"/>
                <a:sym typeface="Arial"/>
              </a:rPr>
              <a:t>Pour just enough breast milk from the clean covered container into the feeding cup. Ask health worker to show you.</a:t>
            </a:r>
            <a:endParaRPr/>
          </a:p>
          <a:p>
            <a:pPr indent="-285750" lvl="0" marL="285750" marR="0" rtl="0" algn="l">
              <a:spcBef>
                <a:spcPts val="0"/>
              </a:spcBef>
              <a:spcAft>
                <a:spcPts val="0"/>
              </a:spcAft>
              <a:buClr>
                <a:schemeClr val="dk1"/>
              </a:buClr>
              <a:buSzPts val="2200"/>
              <a:buFont typeface="Arial"/>
              <a:buChar char="•"/>
            </a:pPr>
            <a:r>
              <a:rPr lang="en-US" sz="2200">
                <a:solidFill>
                  <a:schemeClr val="dk1"/>
                </a:solidFill>
                <a:latin typeface="Arial"/>
                <a:ea typeface="Arial"/>
                <a:cs typeface="Arial"/>
                <a:sym typeface="Arial"/>
              </a:rPr>
              <a:t>Give baby expressed breast milk from a clean, dry cup. </a:t>
            </a:r>
            <a:endParaRPr sz="22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200"/>
              <a:buFont typeface="Arial"/>
              <a:buChar char="•"/>
            </a:pPr>
            <a:r>
              <a:rPr lang="en-US" sz="2200">
                <a:solidFill>
                  <a:schemeClr val="dk1"/>
                </a:solidFill>
                <a:latin typeface="Arial"/>
                <a:ea typeface="Arial"/>
                <a:cs typeface="Arial"/>
                <a:sym typeface="Arial"/>
              </a:rPr>
              <a:t>Bring cup to rest against the corners of baby’s upper lip and allow baby to take small amounts of milk, lapping the milk with his or her tongue. </a:t>
            </a:r>
            <a:endParaRPr sz="2200">
              <a:solidFill>
                <a:schemeClr val="dk1"/>
              </a:solidFill>
              <a:latin typeface="Arial"/>
              <a:ea typeface="Arial"/>
              <a:cs typeface="Arial"/>
              <a:sym typeface="Arial"/>
            </a:endParaRPr>
          </a:p>
          <a:p>
            <a:pPr indent="-133350" lvl="0" marL="28575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400"/>
              <a:buFont typeface="Arial"/>
              <a:buChar char="•"/>
            </a:pPr>
            <a:r>
              <a:rPr b="1" lang="en-US" sz="2400">
                <a:solidFill>
                  <a:schemeClr val="dk1"/>
                </a:solidFill>
                <a:latin typeface="Arial"/>
                <a:ea typeface="Arial"/>
                <a:cs typeface="Arial"/>
                <a:sym typeface="Arial"/>
              </a:rPr>
              <a:t>Do not pour the milk into baby’s mouth.</a:t>
            </a:r>
            <a:endParaRPr/>
          </a:p>
        </p:txBody>
      </p:sp>
      <p:sp>
        <p:nvSpPr>
          <p:cNvPr id="426" name="Google Shape;426;p57"/>
          <p:cNvSpPr txBox="1"/>
          <p:nvPr/>
        </p:nvSpPr>
        <p:spPr>
          <a:xfrm>
            <a:off x="4652211" y="1079365"/>
            <a:ext cx="392447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How to cup feed an infant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58"/>
          <p:cNvSpPr txBox="1"/>
          <p:nvPr>
            <p:ph type="title"/>
          </p:nvPr>
        </p:nvSpPr>
        <p:spPr>
          <a:xfrm>
            <a:off x="307473"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close up of a bottle&#10;&#10;Description automatically generated" id="433" name="Google Shape;433;p58"/>
          <p:cNvPicPr preferRelativeResize="0"/>
          <p:nvPr/>
        </p:nvPicPr>
        <p:blipFill rotWithShape="1">
          <a:blip r:embed="rId3">
            <a:alphaModFix/>
          </a:blip>
          <a:srcRect b="0" l="0" r="0" t="0"/>
          <a:stretch/>
        </p:blipFill>
        <p:spPr>
          <a:xfrm>
            <a:off x="702144" y="1151859"/>
            <a:ext cx="2795561" cy="3451503"/>
          </a:xfrm>
          <a:prstGeom prst="rect">
            <a:avLst/>
          </a:prstGeom>
          <a:noFill/>
          <a:ln>
            <a:noFill/>
          </a:ln>
        </p:spPr>
      </p:pic>
      <p:sp>
        <p:nvSpPr>
          <p:cNvPr id="434" name="Google Shape;434;p58"/>
          <p:cNvSpPr/>
          <p:nvPr/>
        </p:nvSpPr>
        <p:spPr>
          <a:xfrm>
            <a:off x="532412" y="1051569"/>
            <a:ext cx="3048000" cy="3588165"/>
          </a:xfrm>
          <a:prstGeom prst="noSmoking">
            <a:avLst>
              <a:gd fmla="val 6186" name="adj"/>
            </a:avLst>
          </a:prstGeom>
          <a:solidFill>
            <a:srgbClr val="FF0000"/>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pic>
        <p:nvPicPr>
          <p:cNvPr descr="Shape&#10;&#10;Description automatically generated" id="435" name="Google Shape;435;p58"/>
          <p:cNvPicPr preferRelativeResize="0"/>
          <p:nvPr/>
        </p:nvPicPr>
        <p:blipFill rotWithShape="1">
          <a:blip r:embed="rId4">
            <a:alphaModFix/>
          </a:blip>
          <a:srcRect b="0" l="0" r="0" t="0"/>
          <a:stretch/>
        </p:blipFill>
        <p:spPr>
          <a:xfrm>
            <a:off x="9284483" y="3093436"/>
            <a:ext cx="2179384" cy="3092596"/>
          </a:xfrm>
          <a:prstGeom prst="rect">
            <a:avLst/>
          </a:prstGeom>
          <a:noFill/>
          <a:ln>
            <a:noFill/>
          </a:ln>
        </p:spPr>
      </p:pic>
      <p:sp>
        <p:nvSpPr>
          <p:cNvPr id="436" name="Google Shape;436;p58"/>
          <p:cNvSpPr/>
          <p:nvPr/>
        </p:nvSpPr>
        <p:spPr>
          <a:xfrm>
            <a:off x="8850175" y="2870201"/>
            <a:ext cx="3048000" cy="3539066"/>
          </a:xfrm>
          <a:prstGeom prst="noSmoking">
            <a:avLst>
              <a:gd fmla="val 6186" name="adj"/>
            </a:avLst>
          </a:prstGeom>
          <a:solidFill>
            <a:srgbClr val="FF0000"/>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37" name="Google Shape;437;p58"/>
          <p:cNvSpPr txBox="1"/>
          <p:nvPr/>
        </p:nvSpPr>
        <p:spPr>
          <a:xfrm>
            <a:off x="6096000" y="951796"/>
            <a:ext cx="236154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200">
                <a:solidFill>
                  <a:srgbClr val="FF0000"/>
                </a:solidFill>
                <a:latin typeface="Source Sans Pro"/>
                <a:ea typeface="Source Sans Pro"/>
                <a:cs typeface="Source Sans Pro"/>
                <a:sym typeface="Source Sans Pro"/>
              </a:rPr>
              <a:t>IMPORTANT</a:t>
            </a:r>
            <a:endParaRPr/>
          </a:p>
        </p:txBody>
      </p:sp>
      <p:sp>
        <p:nvSpPr>
          <p:cNvPr id="438" name="Google Shape;438;p58"/>
          <p:cNvSpPr/>
          <p:nvPr/>
        </p:nvSpPr>
        <p:spPr>
          <a:xfrm>
            <a:off x="3905236" y="1908817"/>
            <a:ext cx="6650674"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Bottles are unsafe to use because they are difficult to wash and can spread germs to baby and make the baby very ill.</a:t>
            </a:r>
            <a:endParaRPr/>
          </a:p>
        </p:txBody>
      </p:sp>
      <p:sp>
        <p:nvSpPr>
          <p:cNvPr id="439" name="Google Shape;439;p58"/>
          <p:cNvSpPr/>
          <p:nvPr/>
        </p:nvSpPr>
        <p:spPr>
          <a:xfrm>
            <a:off x="702144" y="5208938"/>
            <a:ext cx="8148031" cy="1200329"/>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US" sz="2400">
                <a:solidFill>
                  <a:schemeClr val="dk1"/>
                </a:solidFill>
                <a:latin typeface="Arial"/>
                <a:ea typeface="Arial"/>
                <a:cs typeface="Arial"/>
                <a:sym typeface="Arial"/>
              </a:rPr>
              <a:t>Feeding a baby who is younger than 6 months any other foods or liquids, including animal milks or water, increases the chances of the baby becoming sick. </a:t>
            </a:r>
            <a:endParaRPr b="1" sz="2400">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59"/>
          <p:cNvSpPr txBox="1"/>
          <p:nvPr>
            <p:ph type="title"/>
          </p:nvPr>
        </p:nvSpPr>
        <p:spPr>
          <a:xfrm>
            <a:off x="347578"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446" name="Google Shape;446;p59"/>
          <p:cNvSpPr/>
          <p:nvPr/>
        </p:nvSpPr>
        <p:spPr>
          <a:xfrm>
            <a:off x="7681495" y="1260514"/>
            <a:ext cx="4200357" cy="5509906"/>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lang="en-US" sz="2200">
                <a:solidFill>
                  <a:schemeClr val="dk1"/>
                </a:solidFill>
                <a:latin typeface="Arial"/>
                <a:ea typeface="Arial"/>
                <a:cs typeface="Arial"/>
                <a:sym typeface="Arial"/>
              </a:rPr>
              <a:t>Giving infant formula may be recommended as a </a:t>
            </a:r>
            <a:r>
              <a:rPr b="1" lang="en-US" sz="2200">
                <a:solidFill>
                  <a:srgbClr val="FF0000"/>
                </a:solidFill>
                <a:latin typeface="Arial"/>
                <a:ea typeface="Arial"/>
                <a:cs typeface="Arial"/>
                <a:sym typeface="Arial"/>
              </a:rPr>
              <a:t>last resort </a:t>
            </a:r>
            <a:r>
              <a:rPr lang="en-US" sz="2200">
                <a:solidFill>
                  <a:schemeClr val="dk1"/>
                </a:solidFill>
                <a:latin typeface="Arial"/>
                <a:ea typeface="Arial"/>
                <a:cs typeface="Arial"/>
                <a:sym typeface="Arial"/>
              </a:rPr>
              <a:t>while a mother is recovering from COVID-19, and until breastfeeding can be established or re-established.</a:t>
            </a:r>
            <a:endParaRPr/>
          </a:p>
          <a:p>
            <a:pPr indent="0" lvl="0" marL="0" marR="0" rtl="0" algn="l">
              <a:lnSpc>
                <a:spcPct val="115000"/>
              </a:lnSpc>
              <a:spcBef>
                <a:spcPts val="0"/>
              </a:spcBef>
              <a:spcAft>
                <a:spcPts val="0"/>
              </a:spcAft>
              <a:buNone/>
            </a:pPr>
            <a:r>
              <a:t/>
            </a:r>
            <a:endParaRPr sz="22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rPr lang="en-US" sz="2200">
                <a:solidFill>
                  <a:srgbClr val="000000"/>
                </a:solidFill>
                <a:latin typeface="Arial"/>
                <a:ea typeface="Arial"/>
                <a:cs typeface="Arial"/>
                <a:sym typeface="Arial"/>
              </a:rPr>
              <a:t>If you give infant formula while recovering from the virus, it is very important that you safely mix and feed the infant formula and then support the baby to return to the breast when breastfeeding can resume.</a:t>
            </a:r>
            <a:endParaRPr sz="2200">
              <a:solidFill>
                <a:schemeClr val="dk1"/>
              </a:solidFill>
              <a:latin typeface="Arial"/>
              <a:ea typeface="Arial"/>
              <a:cs typeface="Arial"/>
              <a:sym typeface="Arial"/>
            </a:endParaRPr>
          </a:p>
        </p:txBody>
      </p:sp>
      <p:pic>
        <p:nvPicPr>
          <p:cNvPr descr="A group of people around each other&#10;&#10;Description automatically generated" id="447" name="Google Shape;447;p59"/>
          <p:cNvPicPr preferRelativeResize="0"/>
          <p:nvPr/>
        </p:nvPicPr>
        <p:blipFill rotWithShape="1">
          <a:blip r:embed="rId3">
            <a:alphaModFix/>
          </a:blip>
          <a:srcRect b="0" l="0" r="0" t="0"/>
          <a:stretch/>
        </p:blipFill>
        <p:spPr>
          <a:xfrm>
            <a:off x="338890" y="2560049"/>
            <a:ext cx="7086600" cy="3860800"/>
          </a:xfrm>
          <a:prstGeom prst="rect">
            <a:avLst/>
          </a:prstGeom>
          <a:noFill/>
          <a:ln>
            <a:noFill/>
          </a:ln>
        </p:spPr>
      </p:pic>
      <p:sp>
        <p:nvSpPr>
          <p:cNvPr id="448" name="Google Shape;448;p59"/>
          <p:cNvSpPr txBox="1"/>
          <p:nvPr/>
        </p:nvSpPr>
        <p:spPr>
          <a:xfrm>
            <a:off x="427516" y="1127231"/>
            <a:ext cx="7185132" cy="1128068"/>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b="1" lang="en-US" sz="2400">
                <a:solidFill>
                  <a:schemeClr val="dk1"/>
                </a:solidFill>
                <a:latin typeface="Arial"/>
                <a:ea typeface="Arial"/>
                <a:cs typeface="Arial"/>
                <a:sym typeface="Arial"/>
              </a:rPr>
              <a:t>If you give infant formula while recovering from the virus, make sure to safely mix and feed the infant formula. </a:t>
            </a:r>
            <a:endParaRPr sz="2400">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60"/>
          <p:cNvSpPr txBox="1"/>
          <p:nvPr>
            <p:ph type="title"/>
          </p:nvPr>
        </p:nvSpPr>
        <p:spPr>
          <a:xfrm>
            <a:off x="467894"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sp>
        <p:nvSpPr>
          <p:cNvPr id="455" name="Google Shape;455;p60"/>
          <p:cNvSpPr/>
          <p:nvPr/>
        </p:nvSpPr>
        <p:spPr>
          <a:xfrm>
            <a:off x="330200" y="2274838"/>
            <a:ext cx="11531600" cy="30469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Arial"/>
                <a:ea typeface="Arial"/>
                <a:cs typeface="Arial"/>
                <a:sym typeface="Arial"/>
              </a:rPr>
              <a:t>Powdered infant formula is not sterile.  </a:t>
            </a:r>
            <a:r>
              <a:rPr b="1" lang="en-US" sz="2400">
                <a:solidFill>
                  <a:srgbClr val="FF0000"/>
                </a:solidFill>
                <a:latin typeface="Arial"/>
                <a:ea typeface="Arial"/>
                <a:cs typeface="Arial"/>
                <a:sym typeface="Arial"/>
              </a:rPr>
              <a:t>It is to be used as a last resort when all other options have been exhausted.</a:t>
            </a:r>
            <a:endParaRPr/>
          </a:p>
          <a:p>
            <a:pPr indent="0" lvl="0" marL="0" marR="0" rtl="0" algn="ctr">
              <a:spcBef>
                <a:spcPts val="0"/>
              </a:spcBef>
              <a:spcAft>
                <a:spcPts val="0"/>
              </a:spcAft>
              <a:buNone/>
            </a:pPr>
            <a:r>
              <a:t/>
            </a:r>
            <a:endParaRPr b="1" sz="2400">
              <a:solidFill>
                <a:srgbClr val="FF0000"/>
              </a:solidFill>
              <a:latin typeface="Arial"/>
              <a:ea typeface="Arial"/>
              <a:cs typeface="Arial"/>
              <a:sym typeface="Arial"/>
            </a:endParaRPr>
          </a:p>
          <a:p>
            <a:pPr indent="0" lvl="0" marL="0" marR="0" rtl="0" algn="ctr">
              <a:spcBef>
                <a:spcPts val="0"/>
              </a:spcBef>
              <a:spcAft>
                <a:spcPts val="0"/>
              </a:spcAft>
              <a:buNone/>
            </a:pPr>
            <a:r>
              <a:rPr lang="en-US" sz="2400">
                <a:solidFill>
                  <a:schemeClr val="dk1"/>
                </a:solidFill>
                <a:latin typeface="Arial"/>
                <a:ea typeface="Arial"/>
                <a:cs typeface="Arial"/>
                <a:sym typeface="Arial"/>
              </a:rPr>
              <a:t>It may contain bacteria that can cause serious illness in infants. </a:t>
            </a:r>
            <a:endParaRPr/>
          </a:p>
          <a:p>
            <a:pPr indent="0" lvl="0" marL="0" marR="0" rtl="0" algn="ctr">
              <a:spcBef>
                <a:spcPts val="0"/>
              </a:spcBef>
              <a:spcAft>
                <a:spcPts val="0"/>
              </a:spcAft>
              <a:buNone/>
            </a:pPr>
            <a:r>
              <a:t/>
            </a:r>
            <a:endParaRPr b="1" sz="2400">
              <a:solidFill>
                <a:srgbClr val="FF0000"/>
              </a:solidFill>
              <a:latin typeface="Arial"/>
              <a:ea typeface="Arial"/>
              <a:cs typeface="Arial"/>
              <a:sym typeface="Arial"/>
            </a:endParaRPr>
          </a:p>
          <a:p>
            <a:pPr indent="0" lvl="0" marL="0" marR="0" rtl="0" algn="ctr">
              <a:spcBef>
                <a:spcPts val="0"/>
              </a:spcBef>
              <a:spcAft>
                <a:spcPts val="0"/>
              </a:spcAft>
              <a:buNone/>
            </a:pPr>
            <a:r>
              <a:rPr lang="en-US" sz="2400">
                <a:solidFill>
                  <a:schemeClr val="dk1"/>
                </a:solidFill>
                <a:latin typeface="Arial"/>
                <a:ea typeface="Arial"/>
                <a:cs typeface="Arial"/>
                <a:sym typeface="Arial"/>
              </a:rPr>
              <a:t>By preparing and storing powdered infant formula correctly, you can reduce the risk of illness.  However, </a:t>
            </a:r>
            <a:r>
              <a:rPr b="1" lang="en-US" sz="2400">
                <a:solidFill>
                  <a:srgbClr val="FF0000"/>
                </a:solidFill>
                <a:latin typeface="Arial"/>
                <a:ea typeface="Arial"/>
                <a:cs typeface="Arial"/>
                <a:sym typeface="Arial"/>
              </a:rPr>
              <a:t>when feeding infant formula the risk of illness is never eliminated.</a:t>
            </a:r>
            <a:endParaRPr/>
          </a:p>
        </p:txBody>
      </p:sp>
      <p:sp>
        <p:nvSpPr>
          <p:cNvPr id="456" name="Google Shape;456;p60"/>
          <p:cNvSpPr txBox="1"/>
          <p:nvPr/>
        </p:nvSpPr>
        <p:spPr>
          <a:xfrm>
            <a:off x="4806846" y="1311560"/>
            <a:ext cx="236154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200">
                <a:solidFill>
                  <a:srgbClr val="FF0000"/>
                </a:solidFill>
                <a:latin typeface="Source Sans Pro"/>
                <a:ea typeface="Source Sans Pro"/>
                <a:cs typeface="Source Sans Pro"/>
                <a:sym typeface="Source Sans Pro"/>
              </a:rPr>
              <a:t>IMPORTANT</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61"/>
          <p:cNvSpPr txBox="1"/>
          <p:nvPr>
            <p:ph type="title"/>
          </p:nvPr>
        </p:nvSpPr>
        <p:spPr>
          <a:xfrm>
            <a:off x="33421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IYCF and COVID-19 Counselling</a:t>
            </a:r>
            <a:endParaRPr/>
          </a:p>
        </p:txBody>
      </p:sp>
      <p:pic>
        <p:nvPicPr>
          <p:cNvPr descr="A group of people around each other&#10;&#10;Description automatically generated" id="463" name="Google Shape;463;p61"/>
          <p:cNvPicPr preferRelativeResize="0"/>
          <p:nvPr/>
        </p:nvPicPr>
        <p:blipFill rotWithShape="1">
          <a:blip r:embed="rId3">
            <a:alphaModFix/>
          </a:blip>
          <a:srcRect b="0" l="0" r="46954" t="0"/>
          <a:stretch/>
        </p:blipFill>
        <p:spPr>
          <a:xfrm>
            <a:off x="300344" y="2040432"/>
            <a:ext cx="3759200" cy="3860800"/>
          </a:xfrm>
          <a:prstGeom prst="rect">
            <a:avLst/>
          </a:prstGeom>
          <a:noFill/>
          <a:ln>
            <a:noFill/>
          </a:ln>
        </p:spPr>
      </p:pic>
      <p:sp>
        <p:nvSpPr>
          <p:cNvPr id="464" name="Google Shape;464;p61"/>
          <p:cNvSpPr txBox="1"/>
          <p:nvPr/>
        </p:nvSpPr>
        <p:spPr>
          <a:xfrm>
            <a:off x="474133" y="912364"/>
            <a:ext cx="7185132" cy="94469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lang="en-US" sz="2220">
                <a:solidFill>
                  <a:schemeClr val="dk1"/>
                </a:solidFill>
                <a:latin typeface="Arial"/>
                <a:ea typeface="Arial"/>
                <a:cs typeface="Arial"/>
                <a:sym typeface="Arial"/>
              </a:rPr>
              <a:t>Preparing and Mixing Infant Formula</a:t>
            </a:r>
            <a:endParaRPr/>
          </a:p>
        </p:txBody>
      </p:sp>
      <p:sp>
        <p:nvSpPr>
          <p:cNvPr id="465" name="Google Shape;465;p61"/>
          <p:cNvSpPr/>
          <p:nvPr/>
        </p:nvSpPr>
        <p:spPr>
          <a:xfrm>
            <a:off x="4276215" y="1643166"/>
            <a:ext cx="7681494" cy="5017464"/>
          </a:xfrm>
          <a:prstGeom prst="rect">
            <a:avLst/>
          </a:prstGeom>
          <a:noFill/>
          <a:ln>
            <a:noFill/>
          </a:ln>
        </p:spPr>
        <p:txBody>
          <a:bodyPr anchorCtr="0" anchor="t" bIns="45700" lIns="91425" spcFirstLastPara="1" rIns="91425" wrap="square" tIns="45700">
            <a:noAutofit/>
          </a:bodyPr>
          <a:lstStyle/>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Wear </a:t>
            </a:r>
            <a:r>
              <a:rPr lang="en-US" sz="2000">
                <a:solidFill>
                  <a:srgbClr val="000000"/>
                </a:solidFill>
                <a:latin typeface="Arial"/>
                <a:ea typeface="Arial"/>
                <a:cs typeface="Arial"/>
                <a:sym typeface="Arial"/>
              </a:rPr>
              <a:t>a medical mask when available or a </a:t>
            </a:r>
            <a:r>
              <a:rPr lang="en-US" sz="2000">
                <a:solidFill>
                  <a:schemeClr val="dk1"/>
                </a:solidFill>
                <a:latin typeface="Arial"/>
                <a:ea typeface="Arial"/>
                <a:cs typeface="Arial"/>
                <a:sym typeface="Arial"/>
              </a:rPr>
              <a:t>cloth face covering when preparing the infant formula. </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Wash your hands with soap and clean running water for 20 seconds before starting to prepare infant formula.</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Clean all surfaces and boil all feeding equipment to sanitize.  Allow to dry completely.</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Read and follow the instructions printed on the tin very carefully. Ask for more explanation if you do not understand.</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Only prepare as much as the baby will need within one hour.</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Carefully measure the amount of clean boiled or treated water to mix with the dry infant formula.</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Carefully measure the amount of dry infant formula required.</a:t>
            </a:r>
            <a:endParaRPr sz="2000">
              <a:solidFill>
                <a:schemeClr val="dk1"/>
              </a:solidFill>
              <a:latin typeface="Arial"/>
              <a:ea typeface="Arial"/>
              <a:cs typeface="Arial"/>
              <a:sym typeface="Arial"/>
            </a:endParaRPr>
          </a:p>
          <a:p>
            <a:pPr indent="-342900" lvl="0" marL="342900" marR="0" rtl="0" algn="l">
              <a:lnSpc>
                <a:spcPct val="115000"/>
              </a:lnSpc>
              <a:spcBef>
                <a:spcPts val="0"/>
              </a:spcBef>
              <a:spcAft>
                <a:spcPts val="0"/>
              </a:spcAft>
              <a:buClr>
                <a:srgbClr val="FF6600"/>
              </a:buClr>
              <a:buSzPts val="2000"/>
              <a:buFont typeface="Noto Sans Symbols"/>
              <a:buChar char="∙"/>
            </a:pPr>
            <a:r>
              <a:rPr lang="en-US" sz="2000">
                <a:solidFill>
                  <a:schemeClr val="dk1"/>
                </a:solidFill>
                <a:latin typeface="Arial"/>
                <a:ea typeface="Arial"/>
                <a:cs typeface="Arial"/>
                <a:sym typeface="Arial"/>
              </a:rPr>
              <a:t>Mix the dry infant formula and water until all the powder is completely dissolved. </a:t>
            </a:r>
            <a:endParaRPr sz="2000">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62"/>
          <p:cNvSpPr txBox="1"/>
          <p:nvPr>
            <p:ph type="title"/>
          </p:nvPr>
        </p:nvSpPr>
        <p:spPr>
          <a:xfrm>
            <a:off x="467894"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Dangers of BMS</a:t>
            </a:r>
            <a:endParaRPr/>
          </a:p>
        </p:txBody>
      </p:sp>
      <p:sp>
        <p:nvSpPr>
          <p:cNvPr id="472" name="Google Shape;472;p62"/>
          <p:cNvSpPr txBox="1"/>
          <p:nvPr/>
        </p:nvSpPr>
        <p:spPr>
          <a:xfrm>
            <a:off x="4806845" y="996298"/>
            <a:ext cx="236154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200">
                <a:solidFill>
                  <a:srgbClr val="FF0000"/>
                </a:solidFill>
                <a:latin typeface="Source Sans Pro"/>
                <a:ea typeface="Source Sans Pro"/>
                <a:cs typeface="Source Sans Pro"/>
                <a:sym typeface="Source Sans Pro"/>
              </a:rPr>
              <a:t>IMPORTANT</a:t>
            </a:r>
            <a:endParaRPr/>
          </a:p>
        </p:txBody>
      </p:sp>
      <p:sp>
        <p:nvSpPr>
          <p:cNvPr id="473" name="Google Shape;473;p62"/>
          <p:cNvSpPr/>
          <p:nvPr/>
        </p:nvSpPr>
        <p:spPr>
          <a:xfrm>
            <a:off x="862461" y="1735915"/>
            <a:ext cx="10518863" cy="4920383"/>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US" sz="2400">
                <a:solidFill>
                  <a:srgbClr val="211D1E"/>
                </a:solidFill>
                <a:latin typeface="Arial"/>
                <a:ea typeface="Arial"/>
                <a:cs typeface="Arial"/>
                <a:sym typeface="Arial"/>
              </a:rPr>
              <a:t>Donations of infant formula and other powdered milk products without proper assessment of needs can endanger children lives. </a:t>
            </a:r>
            <a:endParaRPr/>
          </a:p>
          <a:p>
            <a:pPr indent="0" lvl="0" marL="0" marR="0" rtl="0" algn="just">
              <a:spcBef>
                <a:spcPts val="0"/>
              </a:spcBef>
              <a:spcAft>
                <a:spcPts val="0"/>
              </a:spcAft>
              <a:buNone/>
            </a:pPr>
            <a:r>
              <a:t/>
            </a:r>
            <a:endParaRPr b="1" sz="2400">
              <a:solidFill>
                <a:srgbClr val="211D1E"/>
              </a:solidFill>
              <a:latin typeface="Arial"/>
              <a:ea typeface="Arial"/>
              <a:cs typeface="Arial"/>
              <a:sym typeface="Arial"/>
            </a:endParaRPr>
          </a:p>
          <a:p>
            <a:pPr indent="0" lvl="0" marL="0" marR="0" rtl="0" algn="just">
              <a:spcBef>
                <a:spcPts val="0"/>
              </a:spcBef>
              <a:spcAft>
                <a:spcPts val="0"/>
              </a:spcAft>
              <a:buNone/>
            </a:pPr>
            <a:r>
              <a:rPr b="1" lang="en-US" sz="2400">
                <a:solidFill>
                  <a:srgbClr val="FF0000"/>
                </a:solidFill>
                <a:latin typeface="Arial"/>
                <a:ea typeface="Arial"/>
                <a:cs typeface="Arial"/>
                <a:sym typeface="Arial"/>
              </a:rPr>
              <a:t>There should be no donations of breast milk substitutes (BMS), such as infant formula, other milk products, bottle-fed complementary foods represented for use in children up to 2 years of age, complementary foods, juices, teas represented for use in infants under six months; and bottles and teats. </a:t>
            </a:r>
            <a:endParaRPr/>
          </a:p>
          <a:p>
            <a:pPr indent="0" lvl="0" marL="0" marR="0" rtl="0" algn="just">
              <a:spcBef>
                <a:spcPts val="0"/>
              </a:spcBef>
              <a:spcAft>
                <a:spcPts val="0"/>
              </a:spcAft>
              <a:buNone/>
            </a:pPr>
            <a:r>
              <a:t/>
            </a:r>
            <a:endParaRPr b="1" sz="2400">
              <a:solidFill>
                <a:srgbClr val="211D1E"/>
              </a:solidFill>
              <a:latin typeface="Arial"/>
              <a:ea typeface="Arial"/>
              <a:cs typeface="Arial"/>
              <a:sym typeface="Arial"/>
            </a:endParaRPr>
          </a:p>
          <a:p>
            <a:pPr indent="0" lvl="0" marL="0" marR="0" rtl="0" algn="just">
              <a:spcBef>
                <a:spcPts val="0"/>
              </a:spcBef>
              <a:spcAft>
                <a:spcPts val="0"/>
              </a:spcAft>
              <a:buNone/>
            </a:pPr>
            <a:r>
              <a:t/>
            </a:r>
            <a:endParaRPr b="1" sz="2400">
              <a:solidFill>
                <a:srgbClr val="211D1E"/>
              </a:solidFill>
              <a:latin typeface="Arial"/>
              <a:ea typeface="Arial"/>
              <a:cs typeface="Arial"/>
              <a:sym typeface="Arial"/>
            </a:endParaRPr>
          </a:p>
          <a:p>
            <a:pPr indent="0" lvl="0" marL="0" marR="0" rtl="0" algn="just">
              <a:spcBef>
                <a:spcPts val="0"/>
              </a:spcBef>
              <a:spcAft>
                <a:spcPts val="0"/>
              </a:spcAft>
              <a:buNone/>
            </a:pPr>
            <a:r>
              <a:rPr lang="en-US" sz="2400">
                <a:solidFill>
                  <a:srgbClr val="211D1E"/>
                </a:solidFill>
                <a:latin typeface="Arial"/>
                <a:ea typeface="Arial"/>
                <a:cs typeface="Arial"/>
                <a:sym typeface="Arial"/>
              </a:rPr>
              <a:t>Any unsolicited donations should be directed to the designated coordinating body which is led by the Ministry of Health and Sport’s National Nutrition Center (MOHS, NNC).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6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59"/>
              <a:buFont typeface="Calibri"/>
              <a:buNone/>
            </a:pPr>
            <a:r>
              <a:rPr lang="en-US" sz="3959"/>
              <a:t>Thank you.</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64"/>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p>
            <a:pPr indent="0" lvl="0" marL="0" rtl="0" algn="ctr">
              <a:spcBef>
                <a:spcPts val="1000"/>
              </a:spcBef>
              <a:spcAft>
                <a:spcPts val="0"/>
              </a:spcAft>
              <a:buNone/>
            </a:pPr>
            <a:r>
              <a:t/>
            </a:r>
            <a:endParaRPr/>
          </a:p>
        </p:txBody>
      </p:sp>
      <p:sp>
        <p:nvSpPr>
          <p:cNvPr id="484" name="Google Shape;484;p64"/>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72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9"/>
          <p:cNvSpPr txBox="1"/>
          <p:nvPr>
            <p:ph type="title"/>
          </p:nvPr>
        </p:nvSpPr>
        <p:spPr>
          <a:xfrm>
            <a:off x="41442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Why is Breastfeeding Important?</a:t>
            </a:r>
            <a:endParaRPr/>
          </a:p>
        </p:txBody>
      </p:sp>
      <p:sp>
        <p:nvSpPr>
          <p:cNvPr id="198" name="Google Shape;198;p29"/>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Breastfeeding is one of the most effective ways to ensure child health and survival. </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It is estimated that over one million children die each year from diarrhoea, respiratory and other infections because they are not adequately breastfed. </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Breastmilk is safe, clean and contains antibodies which help protect against many illnesses.  It protects both baby’s and mother’s health.</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Breastmilk provides all the energy and nutrients that the infant needs for the first months of life. It continues to provide up to half or more of a child’s nutritional needs during the second half of the first year, and up to one third during the second year of life. </a:t>
            </a:r>
            <a:endParaRPr/>
          </a:p>
          <a:p>
            <a:pPr indent="-76200" lvl="0" marL="228600" rtl="0" algn="l">
              <a:lnSpc>
                <a:spcPct val="9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0"/>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Why is IYCF Counselling Important?</a:t>
            </a:r>
            <a:endParaRPr/>
          </a:p>
        </p:txBody>
      </p:sp>
      <p:sp>
        <p:nvSpPr>
          <p:cNvPr id="204" name="Google Shape;204;p30"/>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400"/>
              <a:buChar char="•"/>
            </a:pPr>
            <a:r>
              <a:rPr lang="en-US" sz="2400">
                <a:latin typeface="Arial"/>
                <a:ea typeface="Arial"/>
                <a:cs typeface="Arial"/>
                <a:sym typeface="Arial"/>
              </a:rPr>
              <a:t>Many mothers start giving their babies artificial feeds or drinks before 4 months, and many stop breastfeeding long before the child is 2 years old. </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Some common reasons are:</a:t>
            </a:r>
            <a:r>
              <a:rPr lang="en-US">
                <a:latin typeface="Arial"/>
                <a:ea typeface="Arial"/>
                <a:cs typeface="Arial"/>
                <a:sym typeface="Arial"/>
              </a:rPr>
              <a:t> </a:t>
            </a:r>
            <a:endParaRPr>
              <a:latin typeface="Arial"/>
              <a:ea typeface="Arial"/>
              <a:cs typeface="Arial"/>
              <a:sym typeface="Arial"/>
            </a:endParaRPr>
          </a:p>
          <a:p>
            <a:pPr indent="-228600" lvl="1" marL="685800" rtl="0" algn="l">
              <a:lnSpc>
                <a:spcPct val="100000"/>
              </a:lnSpc>
              <a:spcBef>
                <a:spcPts val="500"/>
              </a:spcBef>
              <a:spcAft>
                <a:spcPts val="0"/>
              </a:spcAft>
              <a:buClr>
                <a:schemeClr val="dk1"/>
              </a:buClr>
              <a:buSzPts val="2400"/>
              <a:buChar char="•"/>
            </a:pPr>
            <a:r>
              <a:rPr lang="en-US">
                <a:latin typeface="Arial"/>
                <a:ea typeface="Arial"/>
                <a:cs typeface="Arial"/>
                <a:sym typeface="Arial"/>
              </a:rPr>
              <a:t>Mothers believe that they do not have enough breastmilk</a:t>
            </a:r>
            <a:endParaRPr/>
          </a:p>
          <a:p>
            <a:pPr indent="-228600" lvl="1" marL="685800" rtl="0" algn="l">
              <a:lnSpc>
                <a:spcPct val="100000"/>
              </a:lnSpc>
              <a:spcBef>
                <a:spcPts val="500"/>
              </a:spcBef>
              <a:spcAft>
                <a:spcPts val="0"/>
              </a:spcAft>
              <a:buClr>
                <a:schemeClr val="dk1"/>
              </a:buClr>
              <a:buSzPts val="2400"/>
              <a:buChar char="•"/>
            </a:pPr>
            <a:r>
              <a:rPr lang="en-US">
                <a:latin typeface="Arial"/>
                <a:ea typeface="Arial"/>
                <a:cs typeface="Arial"/>
                <a:sym typeface="Arial"/>
              </a:rPr>
              <a:t>They have some other difficulty breastfeeding</a:t>
            </a:r>
            <a:endParaRPr/>
          </a:p>
          <a:p>
            <a:pPr indent="-228600" lvl="1" marL="685800" rtl="0" algn="l">
              <a:lnSpc>
                <a:spcPct val="100000"/>
              </a:lnSpc>
              <a:spcBef>
                <a:spcPts val="500"/>
              </a:spcBef>
              <a:spcAft>
                <a:spcPts val="0"/>
              </a:spcAft>
              <a:buClr>
                <a:schemeClr val="dk1"/>
              </a:buClr>
              <a:buSzPts val="2400"/>
              <a:buChar char="•"/>
            </a:pPr>
            <a:r>
              <a:rPr lang="en-US">
                <a:latin typeface="Arial"/>
                <a:ea typeface="Arial"/>
                <a:cs typeface="Arial"/>
                <a:sym typeface="Arial"/>
              </a:rPr>
              <a:t>Mother is employed outside the home, and she does not know how to breastfeed as well as work </a:t>
            </a:r>
            <a:endParaRPr/>
          </a:p>
          <a:p>
            <a:pPr indent="-228600" lvl="1" marL="685800" rtl="0" algn="l">
              <a:lnSpc>
                <a:spcPct val="100000"/>
              </a:lnSpc>
              <a:spcBef>
                <a:spcPts val="500"/>
              </a:spcBef>
              <a:spcAft>
                <a:spcPts val="0"/>
              </a:spcAft>
              <a:buClr>
                <a:schemeClr val="dk1"/>
              </a:buClr>
              <a:buSzPts val="2400"/>
              <a:buChar char="•"/>
            </a:pPr>
            <a:r>
              <a:rPr lang="en-US">
                <a:latin typeface="Arial"/>
                <a:ea typeface="Arial"/>
                <a:cs typeface="Arial"/>
                <a:sym typeface="Arial"/>
              </a:rPr>
              <a:t>Mother requires help within the home with other children</a:t>
            </a:r>
            <a:endParaRPr/>
          </a:p>
          <a:p>
            <a:pPr indent="-228600" lvl="1" marL="685800" rtl="0" algn="l">
              <a:lnSpc>
                <a:spcPct val="100000"/>
              </a:lnSpc>
              <a:spcBef>
                <a:spcPts val="500"/>
              </a:spcBef>
              <a:spcAft>
                <a:spcPts val="0"/>
              </a:spcAft>
              <a:buClr>
                <a:schemeClr val="dk1"/>
              </a:buClr>
              <a:buSzPts val="2400"/>
              <a:buChar char="•"/>
            </a:pPr>
            <a:r>
              <a:rPr lang="en-US">
                <a:latin typeface="Arial"/>
                <a:ea typeface="Arial"/>
                <a:cs typeface="Arial"/>
                <a:sym typeface="Arial"/>
              </a:rPr>
              <a:t>Health care practices and the advice that she receives from health workers does not support breastfeeding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1"/>
          <p:cNvSpPr txBox="1"/>
          <p:nvPr>
            <p:ph type="title"/>
          </p:nvPr>
        </p:nvSpPr>
        <p:spPr>
          <a:xfrm>
            <a:off x="414420"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Why is IYCF Counselling Important?</a:t>
            </a:r>
            <a:endParaRPr/>
          </a:p>
        </p:txBody>
      </p:sp>
      <p:sp>
        <p:nvSpPr>
          <p:cNvPr id="210" name="Google Shape;210;p31"/>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ctr">
              <a:lnSpc>
                <a:spcPct val="80000"/>
              </a:lnSpc>
              <a:spcBef>
                <a:spcPts val="0"/>
              </a:spcBef>
              <a:spcAft>
                <a:spcPts val="0"/>
              </a:spcAft>
              <a:buClr>
                <a:schemeClr val="dk1"/>
              </a:buClr>
              <a:buSzPts val="2405"/>
              <a:buNone/>
            </a:pPr>
            <a:r>
              <a:rPr b="1" lang="en-US" sz="2405">
                <a:latin typeface="Arial"/>
                <a:ea typeface="Arial"/>
                <a:cs typeface="Arial"/>
                <a:sym typeface="Arial"/>
              </a:rPr>
              <a:t>Health and nutrition workers are an important support for mothers to breastfeed successfully</a:t>
            </a:r>
            <a:endParaRPr/>
          </a:p>
          <a:p>
            <a:pPr indent="-75882" lvl="0" marL="228600" rtl="0" algn="l">
              <a:lnSpc>
                <a:spcPct val="80000"/>
              </a:lnSpc>
              <a:spcBef>
                <a:spcPts val="1000"/>
              </a:spcBef>
              <a:spcAft>
                <a:spcPts val="0"/>
              </a:spcAft>
              <a:buClr>
                <a:schemeClr val="dk1"/>
              </a:buClr>
              <a:buSzPts val="2405"/>
              <a:buNone/>
            </a:pPr>
            <a:r>
              <a:t/>
            </a:r>
            <a:endParaRPr sz="2405">
              <a:latin typeface="Arial"/>
              <a:ea typeface="Arial"/>
              <a:cs typeface="Arial"/>
              <a:sym typeface="Arial"/>
            </a:endParaRPr>
          </a:p>
          <a:p>
            <a:pPr indent="-228600" lvl="0" marL="228600" rtl="0" algn="l">
              <a:lnSpc>
                <a:spcPct val="80000"/>
              </a:lnSpc>
              <a:spcBef>
                <a:spcPts val="1000"/>
              </a:spcBef>
              <a:spcAft>
                <a:spcPts val="0"/>
              </a:spcAft>
              <a:buClr>
                <a:schemeClr val="dk1"/>
              </a:buClr>
              <a:buSzPts val="2405"/>
              <a:buChar char="•"/>
            </a:pPr>
            <a:r>
              <a:rPr lang="en-US" sz="2405">
                <a:latin typeface="Arial"/>
                <a:ea typeface="Arial"/>
                <a:cs typeface="Arial"/>
                <a:sym typeface="Arial"/>
              </a:rPr>
              <a:t>Counselling can be given:</a:t>
            </a:r>
            <a:r>
              <a:rPr lang="en-US" sz="2590">
                <a:latin typeface="Arial"/>
                <a:ea typeface="Arial"/>
                <a:cs typeface="Arial"/>
                <a:sym typeface="Arial"/>
              </a:rPr>
              <a:t> </a:t>
            </a:r>
            <a:endParaRPr sz="2590">
              <a:latin typeface="Arial"/>
              <a:ea typeface="Arial"/>
              <a:cs typeface="Arial"/>
              <a:sym typeface="Arial"/>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before delivery and during the perinatal period</a:t>
            </a:r>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during the whole of the first and second year of a child's life. </a:t>
            </a:r>
            <a:endParaRPr/>
          </a:p>
          <a:p>
            <a:pPr indent="-87630" lvl="1" marL="685800" rtl="0" algn="l">
              <a:lnSpc>
                <a:spcPct val="80000"/>
              </a:lnSpc>
              <a:spcBef>
                <a:spcPts val="500"/>
              </a:spcBef>
              <a:spcAft>
                <a:spcPts val="0"/>
              </a:spcAft>
              <a:buClr>
                <a:schemeClr val="dk1"/>
              </a:buClr>
              <a:buSzPts val="2220"/>
              <a:buNone/>
            </a:pPr>
            <a:r>
              <a:t/>
            </a:r>
            <a:endParaRPr sz="2220">
              <a:latin typeface="Arial"/>
              <a:ea typeface="Arial"/>
              <a:cs typeface="Arial"/>
              <a:sym typeface="Arial"/>
            </a:endParaRPr>
          </a:p>
          <a:p>
            <a:pPr indent="-228600" lvl="0" marL="228600" rtl="0" algn="l">
              <a:lnSpc>
                <a:spcPct val="80000"/>
              </a:lnSpc>
              <a:spcBef>
                <a:spcPts val="1000"/>
              </a:spcBef>
              <a:spcAft>
                <a:spcPts val="0"/>
              </a:spcAft>
              <a:buClr>
                <a:schemeClr val="dk1"/>
              </a:buClr>
              <a:buSzPts val="2405"/>
              <a:buChar char="•"/>
            </a:pPr>
            <a:r>
              <a:rPr lang="en-US" sz="2405">
                <a:latin typeface="Arial"/>
                <a:ea typeface="Arial"/>
                <a:cs typeface="Arial"/>
                <a:sym typeface="Arial"/>
              </a:rPr>
              <a:t>Counselling gives mothers:</a:t>
            </a:r>
            <a:r>
              <a:rPr lang="en-US" sz="2590">
                <a:latin typeface="Arial"/>
                <a:ea typeface="Arial"/>
                <a:cs typeface="Arial"/>
                <a:sym typeface="Arial"/>
              </a:rPr>
              <a:t> </a:t>
            </a:r>
            <a:endParaRPr sz="2590">
              <a:latin typeface="Arial"/>
              <a:ea typeface="Arial"/>
              <a:cs typeface="Arial"/>
              <a:sym typeface="Arial"/>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Good advice about feeding their babies when they are well and when they are sick </a:t>
            </a:r>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Helps mothers to ensure that their milk supply is adequate </a:t>
            </a:r>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Helps with breastfeeding difficulties and referrals if issues arise </a:t>
            </a:r>
            <a:endParaRPr/>
          </a:p>
          <a:p>
            <a:pPr indent="-228600" lvl="1" marL="685800" rtl="0" algn="l">
              <a:lnSpc>
                <a:spcPct val="80000"/>
              </a:lnSpc>
              <a:spcBef>
                <a:spcPts val="500"/>
              </a:spcBef>
              <a:spcAft>
                <a:spcPts val="0"/>
              </a:spcAft>
              <a:buClr>
                <a:schemeClr val="dk1"/>
              </a:buClr>
              <a:buSzPts val="2220"/>
              <a:buChar char="•"/>
            </a:pPr>
            <a:r>
              <a:rPr lang="en-US" sz="2220">
                <a:latin typeface="Arial"/>
                <a:ea typeface="Arial"/>
                <a:cs typeface="Arial"/>
                <a:sym typeface="Arial"/>
              </a:rPr>
              <a:t>Helps employed mothers to continue breastfeeding</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descr="Diagram&#10;&#10;Description automatically generated" id="215" name="Google Shape;215;p32"/>
          <p:cNvPicPr preferRelativeResize="0"/>
          <p:nvPr/>
        </p:nvPicPr>
        <p:blipFill rotWithShape="1">
          <a:blip r:embed="rId3">
            <a:alphaModFix/>
          </a:blip>
          <a:srcRect b="0" l="0" r="0" t="0"/>
          <a:stretch/>
        </p:blipFill>
        <p:spPr>
          <a:xfrm>
            <a:off x="2605514" y="0"/>
            <a:ext cx="6980971"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3"/>
          <p:cNvSpPr txBox="1"/>
          <p:nvPr>
            <p:ph type="title"/>
          </p:nvPr>
        </p:nvSpPr>
        <p:spPr>
          <a:xfrm>
            <a:off x="441157"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IYCF Messages for counselling sessions</a:t>
            </a:r>
            <a:endParaRPr/>
          </a:p>
        </p:txBody>
      </p:sp>
      <p:sp>
        <p:nvSpPr>
          <p:cNvPr id="222" name="Google Shape;222;p33"/>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400"/>
              <a:buNone/>
            </a:pPr>
            <a:r>
              <a:rPr b="1" lang="en-US" sz="2400">
                <a:latin typeface="Arial"/>
                <a:ea typeface="Arial"/>
                <a:cs typeface="Arial"/>
                <a:sym typeface="Arial"/>
              </a:rPr>
              <a:t>All recommended IYCF practices remain the same during the COVID-19 pandemic and are based on global guidance:</a:t>
            </a:r>
            <a:endParaRPr/>
          </a:p>
          <a:p>
            <a:pPr indent="0" lvl="0" marL="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Initiate breastfeeding within 1 hour of birth</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Exclusively breastfeed for the first 6 months</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Introduce age-appropriate, adequate, safe, and properly fed complementary foods starting from 6 months up to 2 years of age</a:t>
            </a:r>
            <a:endParaRPr/>
          </a:p>
          <a:p>
            <a:pPr indent="-228600" lvl="0" marL="228600" rtl="0" algn="l">
              <a:lnSpc>
                <a:spcPct val="100000"/>
              </a:lnSpc>
              <a:spcBef>
                <a:spcPts val="1000"/>
              </a:spcBef>
              <a:spcAft>
                <a:spcPts val="0"/>
              </a:spcAft>
              <a:buClr>
                <a:schemeClr val="dk1"/>
              </a:buClr>
              <a:buSzPts val="2400"/>
              <a:buChar char="•"/>
            </a:pPr>
            <a:r>
              <a:rPr lang="en-US" sz="2400">
                <a:latin typeface="Arial"/>
                <a:ea typeface="Arial"/>
                <a:cs typeface="Arial"/>
                <a:sym typeface="Arial"/>
              </a:rPr>
              <a:t>Continue breastfeeding for up to 2 years of age or beyond.</a:t>
            </a:r>
            <a:endParaRPr/>
          </a:p>
          <a:p>
            <a:pPr indent="-76200" lvl="0" marL="228600" rtl="0" algn="l">
              <a:lnSpc>
                <a:spcPct val="100000"/>
              </a:lnSpc>
              <a:spcBef>
                <a:spcPts val="1000"/>
              </a:spcBef>
              <a:spcAft>
                <a:spcPts val="0"/>
              </a:spcAft>
              <a:buClr>
                <a:schemeClr val="dk1"/>
              </a:buClr>
              <a:buSzPts val="2400"/>
              <a:buNone/>
            </a:pPr>
            <a:r>
              <a:t/>
            </a:r>
            <a:endParaRPr sz="2400">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4"/>
          <p:cNvSpPr txBox="1"/>
          <p:nvPr>
            <p:ph type="title"/>
          </p:nvPr>
        </p:nvSpPr>
        <p:spPr>
          <a:xfrm>
            <a:off x="387683"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600"/>
              <a:buFont typeface="Source Sans Pro"/>
              <a:buNone/>
            </a:pPr>
            <a:r>
              <a:rPr lang="en-US" sz="3600">
                <a:latin typeface="Source Sans Pro"/>
                <a:ea typeface="Source Sans Pro"/>
                <a:cs typeface="Source Sans Pro"/>
                <a:sym typeface="Source Sans Pro"/>
              </a:rPr>
              <a:t>Key IYCF Messages for Counselling Sessions</a:t>
            </a:r>
            <a:endParaRPr/>
          </a:p>
        </p:txBody>
      </p:sp>
      <p:sp>
        <p:nvSpPr>
          <p:cNvPr id="229" name="Google Shape;229;p34"/>
          <p:cNvSpPr txBox="1"/>
          <p:nvPr>
            <p:ph idx="1" type="body"/>
          </p:nvPr>
        </p:nvSpPr>
        <p:spPr>
          <a:xfrm>
            <a:off x="838200" y="2443163"/>
            <a:ext cx="10515600" cy="37338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None/>
            </a:pPr>
            <a:r>
              <a:rPr b="1" lang="en-US" sz="3600">
                <a:latin typeface="Source Sans Pro"/>
                <a:ea typeface="Source Sans Pro"/>
                <a:cs typeface="Source Sans Pro"/>
                <a:sym typeface="Source Sans Pro"/>
              </a:rPr>
              <a:t>WHO, UNICEF, and the Ministry of Health advise caregivers and families with suspected or confirmed COVID-19 to </a:t>
            </a:r>
            <a:r>
              <a:rPr b="1" lang="en-US" sz="3600">
                <a:solidFill>
                  <a:srgbClr val="FF0000"/>
                </a:solidFill>
                <a:latin typeface="Source Sans Pro"/>
                <a:ea typeface="Source Sans Pro"/>
                <a:cs typeface="Source Sans Pro"/>
                <a:sym typeface="Source Sans Pro"/>
              </a:rPr>
              <a:t>continue the recommended IYCF practices with the necessary hygiene precautions</a:t>
            </a:r>
            <a:r>
              <a:rPr b="1" lang="en-US" sz="3600">
                <a:latin typeface="Source Sans Pro"/>
                <a:ea typeface="Source Sans Pro"/>
                <a:cs typeface="Source Sans Pro"/>
                <a:sym typeface="Source Sans Pro"/>
              </a:rPr>
              <a: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3" ma:contentTypeDescription="Create a new document." ma:contentTypeScope="" ma:versionID="bcef926d8af47c3b2016dab529327558">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4f427df40378d8e99aaa55ae02853742"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4426C4-EC6C-4AA3-92E2-21D2A01B374E}"/>
</file>

<file path=customXml/itemProps2.xml><?xml version="1.0" encoding="utf-8"?>
<ds:datastoreItem xmlns:ds="http://schemas.openxmlformats.org/officeDocument/2006/customXml" ds:itemID="{A0F15921-6E88-4BF1-8A7C-587E91E699E5}"/>
</file>

<file path=customXml/itemProps3.xml><?xml version="1.0" encoding="utf-8"?>
<ds:datastoreItem xmlns:ds="http://schemas.openxmlformats.org/officeDocument/2006/customXml" ds:itemID="{8807EF35-65A7-4C5B-A15E-3F557F4D4998}"/>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ies>
</file>