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19" r:id="rId4"/>
    <p:sldMasterId id="2147483720" r:id="rId5"/>
    <p:sldMasterId id="214748372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Source Sans Pr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A94665E-74A7-4EEC-8F48-4960635264D2}">
  <a:tblStyle styleId="{8A94665E-74A7-4EEC-8F48-4960635264D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6" Type="http://schemas.openxmlformats.org/officeDocument/2006/relationships/font" Target="fonts/SourceSansPro-bold.fntdata"/><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1" Type="http://schemas.openxmlformats.org/officeDocument/2006/relationships/slide" Target="slides/slide14.xml"/><Relationship Id="rId3" Type="http://schemas.openxmlformats.org/officeDocument/2006/relationships/tableStyles" Target="tableStyles.xml"/><Relationship Id="rId25" Type="http://schemas.openxmlformats.org/officeDocument/2006/relationships/font" Target="fonts/SourceSansPro-regular.fntdata"/><Relationship Id="rId7" Type="http://schemas.openxmlformats.org/officeDocument/2006/relationships/notesMaster" Target="notesMasters/notesMaster1.xml"/><Relationship Id="rId12" Type="http://schemas.openxmlformats.org/officeDocument/2006/relationships/slide" Target="slides/slide5.xml"/><Relationship Id="rId17" Type="http://schemas.openxmlformats.org/officeDocument/2006/relationships/slide" Target="slides/slide10.xml"/><Relationship Id="rId20" Type="http://schemas.openxmlformats.org/officeDocument/2006/relationships/slide" Target="slides/slide13.xml"/><Relationship Id="rId2" Type="http://schemas.openxmlformats.org/officeDocument/2006/relationships/presProps" Target="presProps.xml"/><Relationship Id="rId16" Type="http://schemas.openxmlformats.org/officeDocument/2006/relationships/slide" Target="slides/slide9.xml"/><Relationship Id="rId29" Type="http://schemas.openxmlformats.org/officeDocument/2006/relationships/customXml" Target="../customXml/item1.xml"/><Relationship Id="rId24" Type="http://schemas.openxmlformats.org/officeDocument/2006/relationships/slide" Target="slides/slide17.xml"/><Relationship Id="rId1" Type="http://schemas.openxmlformats.org/officeDocument/2006/relationships/theme" Target="theme/theme3.xml"/><Relationship Id="rId6" Type="http://schemas.openxmlformats.org/officeDocument/2006/relationships/slideMaster" Target="slideMasters/slideMaster3.xml"/><Relationship Id="rId11" Type="http://schemas.openxmlformats.org/officeDocument/2006/relationships/slide" Target="slides/slide4.xml"/><Relationship Id="rId23" Type="http://schemas.openxmlformats.org/officeDocument/2006/relationships/slide" Target="slides/slide16.xml"/><Relationship Id="rId28" Type="http://schemas.openxmlformats.org/officeDocument/2006/relationships/font" Target="fonts/SourceSansPro-boldItalic.fntdata"/><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customXml" Target="../customXml/item3.xml"/><Relationship Id="rId22"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2.xml"/><Relationship Id="rId27" Type="http://schemas.openxmlformats.org/officeDocument/2006/relationships/font" Target="fonts/SourceSansPro-italic.fntdata"/><Relationship Id="rId14" Type="http://schemas.openxmlformats.org/officeDocument/2006/relationships/slide" Target="slides/slide7.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1" name="Google Shape;491;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1" name="Google Shape;57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8" name="Google Shape;57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4" name="Google Shape;58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0" name="Google Shape;59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sz="1200">
                <a:solidFill>
                  <a:schemeClr val="dk1"/>
                </a:solidFill>
                <a:latin typeface="Calibri"/>
                <a:ea typeface="Calibri"/>
                <a:cs typeface="Calibri"/>
                <a:sym typeface="Calibri"/>
              </a:rPr>
              <a:t>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Giving infant formula may be recommended as a last resort while a mother is recovering from COVID-19, and until breastfeeding can be established or re-established.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give infant formula while recovering from the virus, it is very important that you 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Safely mix the infant formula using these steps: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preparing the infant formula.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prepare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all surfaces and boil equipment to sanitize.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Read and follow the instructions that are printed on the tin very carefully. Ask for more explanation if you do not understand.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Only prepare as much as the baby will need within one hour.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clean boiled or treated water to mix with the dry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dry infant formula required.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Mix the dry infant formula and water until all the powder is completely dissolved.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How to feed infant formula to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feed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infant formula from a cup that has been cleaned and boiled.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Bring cup to the baby’s lower lip and allow baby to take small amounts of milk, lapping the milk with his or her tongue. Do not pour the milk into baby’s mouth.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a:t>
            </a:r>
            <a:endParaRPr/>
          </a:p>
        </p:txBody>
      </p:sp>
      <p:sp>
        <p:nvSpPr>
          <p:cNvPr id="591" name="Google Shape;59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sz="1200">
                <a:solidFill>
                  <a:schemeClr val="dk1"/>
                </a:solidFill>
                <a:latin typeface="Calibri"/>
                <a:ea typeface="Calibri"/>
                <a:cs typeface="Calibri"/>
                <a:sym typeface="Calibri"/>
              </a:rPr>
              <a:t>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Giving infant formula may be recommended as a last resort while a mother is recovering from COVID-19, and until breastfeeding can be established or re-established.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give infant formula while recovering from the virus, it is very important that you 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Safely mix the infant formula using these steps: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preparing the infant formula.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prepare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all surfaces and boil equipment to sanitize.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Read and follow the instructions that are printed on the tin very carefully. Ask for more explanation if you do not understand.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Only prepare as much as the baby will need within one hour.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clean boiled or treated water to mix with the dry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dry infant formula required.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Mix the dry infant formula and water until all the powder is completely dissolved.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How to feed infant formula to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feed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infant formula from a cup that has been cleaned and boiled.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Bring cup to the baby’s lower lip and allow baby to take small amounts of milk, lapping the milk with his or her tongue. Do not pour the milk into baby’s mouth.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a:t>
            </a:r>
            <a:endParaRPr/>
          </a:p>
        </p:txBody>
      </p:sp>
      <p:sp>
        <p:nvSpPr>
          <p:cNvPr id="599" name="Google Shape;59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9" name="Google Shape;60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6" name="Google Shape;61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6" name="Google Shape;506;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spcBef>
                <a:spcPts val="0"/>
              </a:spcBef>
              <a:spcAft>
                <a:spcPts val="0"/>
              </a:spcAft>
              <a:buClr>
                <a:schemeClr val="dk1"/>
              </a:buClr>
              <a:buSzPts val="1200"/>
              <a:buFont typeface="Noto Sans Symbols"/>
              <a:buChar char="●"/>
            </a:pPr>
            <a:r>
              <a:rPr lang="en-US"/>
              <a:t>Breastfeeding is the single most important intervention for child survival</a:t>
            </a:r>
            <a:endParaRPr/>
          </a:p>
          <a:p>
            <a:pPr indent="-171450" lvl="0" marL="171450" rtl="0" algn="l">
              <a:spcBef>
                <a:spcPts val="0"/>
              </a:spcBef>
              <a:spcAft>
                <a:spcPts val="0"/>
              </a:spcAft>
              <a:buClr>
                <a:schemeClr val="dk1"/>
              </a:buClr>
              <a:buSzPts val="1200"/>
              <a:buFont typeface="Noto Sans Symbols"/>
              <a:buChar char="●"/>
            </a:pPr>
            <a:r>
              <a:rPr lang="en-US"/>
              <a:t>Infant Formula should be used as a last resort when all other options have been explored.</a:t>
            </a:r>
            <a:endParaRPr/>
          </a:p>
          <a:p>
            <a:pPr indent="-171450" lvl="0" marL="171450" rtl="0" algn="l">
              <a:spcBef>
                <a:spcPts val="0"/>
              </a:spcBef>
              <a:spcAft>
                <a:spcPts val="0"/>
              </a:spcAft>
              <a:buClr>
                <a:schemeClr val="dk1"/>
              </a:buClr>
              <a:buSzPts val="1200"/>
              <a:buFont typeface="Noto Sans Symbols"/>
              <a:buChar char="●"/>
            </a:pPr>
            <a:r>
              <a:rPr lang="en-US"/>
              <a:t>Do not use bottles or teats.  Only cup or spoon.</a:t>
            </a:r>
            <a:endParaRPr/>
          </a:p>
          <a:p>
            <a:pPr indent="0" lvl="0" marL="0" rtl="0" algn="l">
              <a:spcBef>
                <a:spcPts val="0"/>
              </a:spcBef>
              <a:spcAft>
                <a:spcPts val="0"/>
              </a:spcAft>
              <a:buNone/>
            </a:pPr>
            <a:r>
              <a:t/>
            </a:r>
            <a:endParaRPr/>
          </a:p>
        </p:txBody>
      </p:sp>
      <p:sp>
        <p:nvSpPr>
          <p:cNvPr id="507" name="Google Shape;50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Bottles and teats are difficult to clean and can cause illness and death.</a:t>
            </a:r>
            <a:endParaRPr/>
          </a:p>
        </p:txBody>
      </p:sp>
      <p:sp>
        <p:nvSpPr>
          <p:cNvPr id="514" name="Google Shape;514;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6" name="Google Shape;52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7" name="Google Shape;527;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4" name="Google Shape;53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1" name="Google Shape;54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t>Infant formula should only be targeted to infants requiring it, as determined from assessment by a qualified health or nutrition worker trained in breastfeeding and infant feeding issues. Assessment should always explore the potential for wet nursing or donated expressed breastmilk. </a:t>
            </a:r>
            <a:endParaRPr sz="1200"/>
          </a:p>
          <a:p>
            <a:pPr indent="0" lvl="0" marL="0" rtl="0" algn="l">
              <a:spcBef>
                <a:spcPts val="0"/>
              </a:spcBef>
              <a:spcAft>
                <a:spcPts val="0"/>
              </a:spcAft>
              <a:buNone/>
            </a:pPr>
            <a:r>
              <a:t/>
            </a:r>
            <a:endParaRPr/>
          </a:p>
        </p:txBody>
      </p:sp>
      <p:sp>
        <p:nvSpPr>
          <p:cNvPr id="542" name="Google Shape;54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9" name="Google Shape;54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WHO Acceptable Medical Reasons For the Use of BMS: https://apps.who.int/iris/bitstream/handle/10665/69938/WHO_FCH_CAH_09.01_eng.pdf?sequence=1</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WHO Guideline Updates on HIV and Infant Feeding: https://www.who.int/maternal_child_adolescent/documents/hiv-infant-feeding-2016/en/</a:t>
            </a:r>
            <a:endParaRPr/>
          </a:p>
        </p:txBody>
      </p:sp>
      <p:sp>
        <p:nvSpPr>
          <p:cNvPr id="550" name="Google Shape;55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7" name="Google Shape;55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5" name="Shape 15"/>
        <p:cNvGrpSpPr/>
        <p:nvPr/>
      </p:nvGrpSpPr>
      <p:grpSpPr>
        <a:xfrm>
          <a:off x="0" y="0"/>
          <a:ext cx="0" cy="0"/>
          <a:chOff x="0" y="0"/>
          <a:chExt cx="0" cy="0"/>
        </a:xfrm>
      </p:grpSpPr>
      <p:sp>
        <p:nvSpPr>
          <p:cNvPr id="16" name="Google Shape;16;p2"/>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17" name="Google Shape;17;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79" name="Shape 79"/>
        <p:cNvGrpSpPr/>
        <p:nvPr/>
      </p:nvGrpSpPr>
      <p:grpSpPr>
        <a:xfrm>
          <a:off x="0" y="0"/>
          <a:ext cx="0" cy="0"/>
          <a:chOff x="0" y="0"/>
          <a:chExt cx="0" cy="0"/>
        </a:xfrm>
      </p:grpSpPr>
      <p:sp>
        <p:nvSpPr>
          <p:cNvPr id="80" name="Google Shape;80;p11"/>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1" name="Google Shape;81;p11"/>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2" name="Google Shape;82;p11"/>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3" name="Google Shape;83;p11"/>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4" name="Google Shape;84;p11"/>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85" name="Shape 85"/>
        <p:cNvGrpSpPr/>
        <p:nvPr/>
      </p:nvGrpSpPr>
      <p:grpSpPr>
        <a:xfrm>
          <a:off x="0" y="0"/>
          <a:ext cx="0" cy="0"/>
          <a:chOff x="0" y="0"/>
          <a:chExt cx="0" cy="0"/>
        </a:xfrm>
      </p:grpSpPr>
      <p:sp>
        <p:nvSpPr>
          <p:cNvPr id="86" name="Google Shape;86;p12"/>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7" name="Google Shape;87;p12"/>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8" name="Google Shape;88;p12"/>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9" name="Google Shape;89;p12"/>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90" name="Shape 90"/>
        <p:cNvGrpSpPr/>
        <p:nvPr/>
      </p:nvGrpSpPr>
      <p:grpSpPr>
        <a:xfrm>
          <a:off x="0" y="0"/>
          <a:ext cx="0" cy="0"/>
          <a:chOff x="0" y="0"/>
          <a:chExt cx="0" cy="0"/>
        </a:xfrm>
      </p:grpSpPr>
      <p:sp>
        <p:nvSpPr>
          <p:cNvPr id="91" name="Google Shape;91;p1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2" name="Google Shape;92;p1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3" name="Google Shape;93;p1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4" name="Google Shape;94;p1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95" name="Shape 95"/>
        <p:cNvGrpSpPr/>
        <p:nvPr/>
      </p:nvGrpSpPr>
      <p:grpSpPr>
        <a:xfrm>
          <a:off x="0" y="0"/>
          <a:ext cx="0" cy="0"/>
          <a:chOff x="0" y="0"/>
          <a:chExt cx="0" cy="0"/>
        </a:xfrm>
      </p:grpSpPr>
      <p:cxnSp>
        <p:nvCxnSpPr>
          <p:cNvPr id="96" name="Google Shape;96;p14"/>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97" name="Google Shape;97;p14"/>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8" name="Google Shape;98;p14"/>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9" name="Google Shape;99;p14"/>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0" name="Google Shape;100;p14"/>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1" name="Google Shape;101;p14"/>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102" name="Shape 102"/>
        <p:cNvGrpSpPr/>
        <p:nvPr/>
      </p:nvGrpSpPr>
      <p:grpSpPr>
        <a:xfrm>
          <a:off x="0" y="0"/>
          <a:ext cx="0" cy="0"/>
          <a:chOff x="0" y="0"/>
          <a:chExt cx="0" cy="0"/>
        </a:xfrm>
      </p:grpSpPr>
      <p:cxnSp>
        <p:nvCxnSpPr>
          <p:cNvPr id="103" name="Google Shape;103;p15"/>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04" name="Google Shape;104;p15"/>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5" name="Google Shape;105;p15"/>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06" name="Google Shape;106;p15"/>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107" name="Shape 107"/>
        <p:cNvGrpSpPr/>
        <p:nvPr/>
      </p:nvGrpSpPr>
      <p:grpSpPr>
        <a:xfrm>
          <a:off x="0" y="0"/>
          <a:ext cx="0" cy="0"/>
          <a:chOff x="0" y="0"/>
          <a:chExt cx="0" cy="0"/>
        </a:xfrm>
      </p:grpSpPr>
      <p:sp>
        <p:nvSpPr>
          <p:cNvPr id="108" name="Google Shape;108;p16"/>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9" name="Google Shape;109;p16"/>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0" name="Google Shape;110;p16"/>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1" name="Google Shape;111;p16"/>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16"/>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13" name="Google Shape;113;p16"/>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4" name="Google Shape;114;p16"/>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15" name="Shape 115"/>
        <p:cNvGrpSpPr/>
        <p:nvPr/>
      </p:nvGrpSpPr>
      <p:grpSpPr>
        <a:xfrm>
          <a:off x="0" y="0"/>
          <a:ext cx="0" cy="0"/>
          <a:chOff x="0" y="0"/>
          <a:chExt cx="0" cy="0"/>
        </a:xfrm>
      </p:grpSpPr>
      <p:sp>
        <p:nvSpPr>
          <p:cNvPr id="116" name="Google Shape;116;p17"/>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17" name="Google Shape;117;p17"/>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8" name="Google Shape;118;p1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19" name="Shape 119"/>
        <p:cNvGrpSpPr/>
        <p:nvPr/>
      </p:nvGrpSpPr>
      <p:grpSpPr>
        <a:xfrm>
          <a:off x="0" y="0"/>
          <a:ext cx="0" cy="0"/>
          <a:chOff x="0" y="0"/>
          <a:chExt cx="0" cy="0"/>
        </a:xfrm>
      </p:grpSpPr>
      <p:sp>
        <p:nvSpPr>
          <p:cNvPr id="120" name="Google Shape;120;p18"/>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18"/>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22" name="Google Shape;122;p18"/>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23" name="Google Shape;123;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6" name="Google Shape;126;p1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27" name="Google Shape;127;p1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28" name="Shape 128"/>
        <p:cNvGrpSpPr/>
        <p:nvPr/>
      </p:nvGrpSpPr>
      <p:grpSpPr>
        <a:xfrm>
          <a:off x="0" y="0"/>
          <a:ext cx="0" cy="0"/>
          <a:chOff x="0" y="0"/>
          <a:chExt cx="0" cy="0"/>
        </a:xfrm>
      </p:grpSpPr>
      <p:sp>
        <p:nvSpPr>
          <p:cNvPr id="129" name="Google Shape;129;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1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4" name="Google Shape;134;p19"/>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35" name="Google Shape;135;p19"/>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6" name="Google Shape;136;p1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7" name="Shape 137"/>
        <p:cNvGrpSpPr/>
        <p:nvPr/>
      </p:nvGrpSpPr>
      <p:grpSpPr>
        <a:xfrm>
          <a:off x="0" y="0"/>
          <a:ext cx="0" cy="0"/>
          <a:chOff x="0" y="0"/>
          <a:chExt cx="0" cy="0"/>
        </a:xfrm>
      </p:grpSpPr>
      <p:sp>
        <p:nvSpPr>
          <p:cNvPr id="138" name="Google Shape;138;p2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0" name="Google Shape;140;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0" name="Shape 20"/>
        <p:cNvGrpSpPr/>
        <p:nvPr/>
      </p:nvGrpSpPr>
      <p:grpSpPr>
        <a:xfrm>
          <a:off x="0" y="0"/>
          <a:ext cx="0" cy="0"/>
          <a:chOff x="0" y="0"/>
          <a:chExt cx="0" cy="0"/>
        </a:xfrm>
      </p:grpSpPr>
      <p:sp>
        <p:nvSpPr>
          <p:cNvPr id="21" name="Google Shape;21;p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2" name="Google Shape;22;p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 name="Google Shape;24;p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29" name="Google Shape;29;p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0" name="Google Shape;30;p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3" name="Shape 143"/>
        <p:cNvGrpSpPr/>
        <p:nvPr/>
      </p:nvGrpSpPr>
      <p:grpSpPr>
        <a:xfrm>
          <a:off x="0" y="0"/>
          <a:ext cx="0" cy="0"/>
          <a:chOff x="0" y="0"/>
          <a:chExt cx="0" cy="0"/>
        </a:xfrm>
      </p:grpSpPr>
      <p:sp>
        <p:nvSpPr>
          <p:cNvPr id="144" name="Google Shape;14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47" name="Shape 147"/>
        <p:cNvGrpSpPr/>
        <p:nvPr/>
      </p:nvGrpSpPr>
      <p:grpSpPr>
        <a:xfrm>
          <a:off x="0" y="0"/>
          <a:ext cx="0" cy="0"/>
          <a:chOff x="0" y="0"/>
          <a:chExt cx="0" cy="0"/>
        </a:xfrm>
      </p:grpSpPr>
      <p:sp>
        <p:nvSpPr>
          <p:cNvPr id="148" name="Google Shape;148;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50" name="Google Shape;150;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1" name="Google Shape;15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4" name="Shape 154"/>
        <p:cNvGrpSpPr/>
        <p:nvPr/>
      </p:nvGrpSpPr>
      <p:grpSpPr>
        <a:xfrm>
          <a:off x="0" y="0"/>
          <a:ext cx="0" cy="0"/>
          <a:chOff x="0" y="0"/>
          <a:chExt cx="0" cy="0"/>
        </a:xfrm>
      </p:grpSpPr>
      <p:sp>
        <p:nvSpPr>
          <p:cNvPr id="155" name="Google Shape;155;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6" name="Google Shape;156;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0" name="Shape 160"/>
        <p:cNvGrpSpPr/>
        <p:nvPr/>
      </p:nvGrpSpPr>
      <p:grpSpPr>
        <a:xfrm>
          <a:off x="0" y="0"/>
          <a:ext cx="0" cy="0"/>
          <a:chOff x="0" y="0"/>
          <a:chExt cx="0" cy="0"/>
        </a:xfrm>
      </p:grpSpPr>
      <p:sp>
        <p:nvSpPr>
          <p:cNvPr id="161" name="Google Shape;161;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5" name="Google Shape;16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2" name="Shape 172"/>
        <p:cNvGrpSpPr/>
        <p:nvPr/>
      </p:nvGrpSpPr>
      <p:grpSpPr>
        <a:xfrm>
          <a:off x="0" y="0"/>
          <a:ext cx="0" cy="0"/>
          <a:chOff x="0" y="0"/>
          <a:chExt cx="0" cy="0"/>
        </a:xfrm>
      </p:grpSpPr>
      <p:sp>
        <p:nvSpPr>
          <p:cNvPr id="173" name="Google Shape;173;p2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p2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5" name="Google Shape;175;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 name="Google Shape;177;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78" name="Shape 178"/>
        <p:cNvGrpSpPr/>
        <p:nvPr/>
      </p:nvGrpSpPr>
      <p:grpSpPr>
        <a:xfrm>
          <a:off x="0" y="0"/>
          <a:ext cx="0" cy="0"/>
          <a:chOff x="0" y="0"/>
          <a:chExt cx="0" cy="0"/>
        </a:xfrm>
      </p:grpSpPr>
      <p:sp>
        <p:nvSpPr>
          <p:cNvPr id="179" name="Google Shape;179;p27"/>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80" name="Google Shape;180;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27"/>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183" name="Shape 183"/>
        <p:cNvGrpSpPr/>
        <p:nvPr/>
      </p:nvGrpSpPr>
      <p:grpSpPr>
        <a:xfrm>
          <a:off x="0" y="0"/>
          <a:ext cx="0" cy="0"/>
          <a:chOff x="0" y="0"/>
          <a:chExt cx="0" cy="0"/>
        </a:xfrm>
      </p:grpSpPr>
      <p:sp>
        <p:nvSpPr>
          <p:cNvPr id="184" name="Google Shape;184;p28"/>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85" name="Google Shape;185;p28"/>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186" name="Google Shape;186;p28"/>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187" name="Shape 187"/>
        <p:cNvGrpSpPr/>
        <p:nvPr/>
      </p:nvGrpSpPr>
      <p:grpSpPr>
        <a:xfrm>
          <a:off x="0" y="0"/>
          <a:ext cx="0" cy="0"/>
          <a:chOff x="0" y="0"/>
          <a:chExt cx="0" cy="0"/>
        </a:xfrm>
      </p:grpSpPr>
      <p:sp>
        <p:nvSpPr>
          <p:cNvPr id="188" name="Google Shape;188;p29"/>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89" name="Google Shape;189;p29"/>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190" name="Google Shape;190;p29"/>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29"/>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2" name="Google Shape;192;p29"/>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3" name="Google Shape;193;p29"/>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4" name="Google Shape;194;p29"/>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195" name="Shape 195"/>
        <p:cNvGrpSpPr/>
        <p:nvPr/>
      </p:nvGrpSpPr>
      <p:grpSpPr>
        <a:xfrm>
          <a:off x="0" y="0"/>
          <a:ext cx="0" cy="0"/>
          <a:chOff x="0" y="0"/>
          <a:chExt cx="0" cy="0"/>
        </a:xfrm>
      </p:grpSpPr>
      <p:sp>
        <p:nvSpPr>
          <p:cNvPr id="196" name="Google Shape;196;p30"/>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30"/>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8" name="Google Shape;198;p30"/>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9" name="Google Shape;199;p30"/>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0" name="Google Shape;200;p30"/>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201" name="Shape 201"/>
        <p:cNvGrpSpPr/>
        <p:nvPr/>
      </p:nvGrpSpPr>
      <p:grpSpPr>
        <a:xfrm>
          <a:off x="0" y="0"/>
          <a:ext cx="0" cy="0"/>
          <a:chOff x="0" y="0"/>
          <a:chExt cx="0" cy="0"/>
        </a:xfrm>
      </p:grpSpPr>
      <p:sp>
        <p:nvSpPr>
          <p:cNvPr id="202" name="Google Shape;202;p31"/>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3" name="Google Shape;203;p31"/>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04" name="Google Shape;204;p31"/>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205" name="Google Shape;205;p31"/>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31"/>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7" name="Google Shape;207;p31"/>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8" name="Google Shape;208;p31"/>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1" name="Shape 31"/>
        <p:cNvGrpSpPr/>
        <p:nvPr/>
      </p:nvGrpSpPr>
      <p:grpSpPr>
        <a:xfrm>
          <a:off x="0" y="0"/>
          <a:ext cx="0" cy="0"/>
          <a:chOff x="0" y="0"/>
          <a:chExt cx="0" cy="0"/>
        </a:xfrm>
      </p:grpSpPr>
      <p:sp>
        <p:nvSpPr>
          <p:cNvPr id="32" name="Google Shape;32;p4"/>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4"/>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37" name="Google Shape;37;p4"/>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8" name="Google Shape;38;p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209" name="Shape 209"/>
        <p:cNvGrpSpPr/>
        <p:nvPr/>
      </p:nvGrpSpPr>
      <p:grpSpPr>
        <a:xfrm>
          <a:off x="0" y="0"/>
          <a:ext cx="0" cy="0"/>
          <a:chOff x="0" y="0"/>
          <a:chExt cx="0" cy="0"/>
        </a:xfrm>
      </p:grpSpPr>
      <p:sp>
        <p:nvSpPr>
          <p:cNvPr id="210" name="Google Shape;210;p32"/>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1" name="Google Shape;211;p32"/>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2" name="Google Shape;212;p32"/>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213" name="Google Shape;213;p32"/>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214" name="Google Shape;214;p32"/>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5" name="Google Shape;215;p32"/>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217" name="Shape 217"/>
        <p:cNvGrpSpPr/>
        <p:nvPr/>
      </p:nvGrpSpPr>
      <p:grpSpPr>
        <a:xfrm>
          <a:off x="0" y="0"/>
          <a:ext cx="0" cy="0"/>
          <a:chOff x="0" y="0"/>
          <a:chExt cx="0" cy="0"/>
        </a:xfrm>
      </p:grpSpPr>
      <p:sp>
        <p:nvSpPr>
          <p:cNvPr id="218" name="Google Shape;218;p33"/>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9" name="Google Shape;219;p3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0" name="Google Shape;220;p3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1" name="Google Shape;221;p3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2" name="Google Shape;222;p3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223" name="Shape 223"/>
        <p:cNvGrpSpPr/>
        <p:nvPr/>
      </p:nvGrpSpPr>
      <p:grpSpPr>
        <a:xfrm>
          <a:off x="0" y="0"/>
          <a:ext cx="0" cy="0"/>
          <a:chOff x="0" y="0"/>
          <a:chExt cx="0" cy="0"/>
        </a:xfrm>
      </p:grpSpPr>
      <p:sp>
        <p:nvSpPr>
          <p:cNvPr id="224" name="Google Shape;224;p34"/>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5" name="Google Shape;225;p34"/>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6" name="Google Shape;226;p34"/>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7" name="Google Shape;227;p34"/>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228" name="Shape 228"/>
        <p:cNvGrpSpPr/>
        <p:nvPr/>
      </p:nvGrpSpPr>
      <p:grpSpPr>
        <a:xfrm>
          <a:off x="0" y="0"/>
          <a:ext cx="0" cy="0"/>
          <a:chOff x="0" y="0"/>
          <a:chExt cx="0" cy="0"/>
        </a:xfrm>
      </p:grpSpPr>
      <p:sp>
        <p:nvSpPr>
          <p:cNvPr id="229" name="Google Shape;229;p35"/>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0" name="Google Shape;230;p35"/>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1" name="Google Shape;231;p35"/>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2" name="Google Shape;232;p35"/>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233" name="Shape 233"/>
        <p:cNvGrpSpPr/>
        <p:nvPr/>
      </p:nvGrpSpPr>
      <p:grpSpPr>
        <a:xfrm>
          <a:off x="0" y="0"/>
          <a:ext cx="0" cy="0"/>
          <a:chOff x="0" y="0"/>
          <a:chExt cx="0" cy="0"/>
        </a:xfrm>
      </p:grpSpPr>
      <p:cxnSp>
        <p:nvCxnSpPr>
          <p:cNvPr id="234" name="Google Shape;234;p3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235" name="Google Shape;235;p36"/>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6" name="Google Shape;236;p36"/>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7" name="Google Shape;237;p36"/>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8" name="Google Shape;238;p36"/>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39" name="Google Shape;239;p36"/>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240" name="Shape 240"/>
        <p:cNvGrpSpPr/>
        <p:nvPr/>
      </p:nvGrpSpPr>
      <p:grpSpPr>
        <a:xfrm>
          <a:off x="0" y="0"/>
          <a:ext cx="0" cy="0"/>
          <a:chOff x="0" y="0"/>
          <a:chExt cx="0" cy="0"/>
        </a:xfrm>
      </p:grpSpPr>
      <p:cxnSp>
        <p:nvCxnSpPr>
          <p:cNvPr id="241" name="Google Shape;241;p37"/>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242" name="Google Shape;242;p37"/>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3" name="Google Shape;243;p37"/>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44" name="Google Shape;244;p37"/>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245" name="Shape 245"/>
        <p:cNvGrpSpPr/>
        <p:nvPr/>
      </p:nvGrpSpPr>
      <p:grpSpPr>
        <a:xfrm>
          <a:off x="0" y="0"/>
          <a:ext cx="0" cy="0"/>
          <a:chOff x="0" y="0"/>
          <a:chExt cx="0" cy="0"/>
        </a:xfrm>
      </p:grpSpPr>
      <p:sp>
        <p:nvSpPr>
          <p:cNvPr id="246" name="Google Shape;246;p38"/>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7" name="Google Shape;247;p38"/>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8" name="Google Shape;248;p38"/>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9" name="Google Shape;249;p38"/>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0" name="Google Shape;250;p3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51" name="Google Shape;251;p3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2" name="Google Shape;252;p3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53" name="Shape 253"/>
        <p:cNvGrpSpPr/>
        <p:nvPr/>
      </p:nvGrpSpPr>
      <p:grpSpPr>
        <a:xfrm>
          <a:off x="0" y="0"/>
          <a:ext cx="0" cy="0"/>
          <a:chOff x="0" y="0"/>
          <a:chExt cx="0" cy="0"/>
        </a:xfrm>
      </p:grpSpPr>
      <p:sp>
        <p:nvSpPr>
          <p:cNvPr id="254" name="Google Shape;254;p39"/>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55" name="Google Shape;255;p39"/>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6" name="Google Shape;256;p3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7" name="Shape 257"/>
        <p:cNvGrpSpPr/>
        <p:nvPr/>
      </p:nvGrpSpPr>
      <p:grpSpPr>
        <a:xfrm>
          <a:off x="0" y="0"/>
          <a:ext cx="0" cy="0"/>
          <a:chOff x="0" y="0"/>
          <a:chExt cx="0" cy="0"/>
        </a:xfrm>
      </p:grpSpPr>
      <p:sp>
        <p:nvSpPr>
          <p:cNvPr id="258" name="Google Shape;258;p40"/>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9" name="Google Shape;259;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0" name="Google Shape;260;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1" name="Google Shape;261;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62" name="Google Shape;262;p40"/>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63" name="Google Shape;263;p40"/>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64" name="Google Shape;264;p40"/>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65" name="Shape 265"/>
        <p:cNvGrpSpPr/>
        <p:nvPr/>
      </p:nvGrpSpPr>
      <p:grpSpPr>
        <a:xfrm>
          <a:off x="0" y="0"/>
          <a:ext cx="0" cy="0"/>
          <a:chOff x="0" y="0"/>
          <a:chExt cx="0" cy="0"/>
        </a:xfrm>
      </p:grpSpPr>
      <p:sp>
        <p:nvSpPr>
          <p:cNvPr id="266" name="Google Shape;266;p41"/>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7" name="Google Shape;267;p41"/>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68" name="Google Shape;268;p41"/>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9" name="Google Shape;269;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0" name="Google Shape;270;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1" name="Google Shape;271;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72" name="Google Shape;272;p41"/>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73" name="Google Shape;273;p41"/>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39" name="Shape 39"/>
        <p:cNvGrpSpPr/>
        <p:nvPr/>
      </p:nvGrpSpPr>
      <p:grpSpPr>
        <a:xfrm>
          <a:off x="0" y="0"/>
          <a:ext cx="0" cy="0"/>
          <a:chOff x="0" y="0"/>
          <a:chExt cx="0" cy="0"/>
        </a:xfrm>
      </p:grpSpPr>
      <p:sp>
        <p:nvSpPr>
          <p:cNvPr id="40" name="Google Shape;40;p5"/>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1" name="Google Shape;41;p5"/>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42" name="Google Shape;42;p5"/>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74" name="Shape 274"/>
        <p:cNvGrpSpPr/>
        <p:nvPr/>
      </p:nvGrpSpPr>
      <p:grpSpPr>
        <a:xfrm>
          <a:off x="0" y="0"/>
          <a:ext cx="0" cy="0"/>
          <a:chOff x="0" y="0"/>
          <a:chExt cx="0" cy="0"/>
        </a:xfrm>
      </p:grpSpPr>
      <p:sp>
        <p:nvSpPr>
          <p:cNvPr id="275" name="Google Shape;275;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6" name="Google Shape;276;p4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7" name="Google Shape;277;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8" name="Google Shape;278;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9" name="Google Shape;279;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80" name="Google Shape;280;p42"/>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81" name="Google Shape;281;p42"/>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2" name="Google Shape;282;p42"/>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83" name="Shape 283"/>
        <p:cNvGrpSpPr/>
        <p:nvPr/>
      </p:nvGrpSpPr>
      <p:grpSpPr>
        <a:xfrm>
          <a:off x="0" y="0"/>
          <a:ext cx="0" cy="0"/>
          <a:chOff x="0" y="0"/>
          <a:chExt cx="0" cy="0"/>
        </a:xfrm>
      </p:grpSpPr>
      <p:sp>
        <p:nvSpPr>
          <p:cNvPr id="284" name="Google Shape;284;p4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85" name="Google Shape;285;p4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6" name="Google Shape;286;p4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87" name="Google Shape;287;p4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8" name="Google Shape;288;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9" name="Google Shape;289;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0" name="Google Shape;290;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91" name="Google Shape;291;p4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292" name="Google Shape;292;p4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3" name="Google Shape;293;p4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94" name="Shape 294"/>
        <p:cNvGrpSpPr/>
        <p:nvPr/>
      </p:nvGrpSpPr>
      <p:grpSpPr>
        <a:xfrm>
          <a:off x="0" y="0"/>
          <a:ext cx="0" cy="0"/>
          <a:chOff x="0" y="0"/>
          <a:chExt cx="0" cy="0"/>
        </a:xfrm>
      </p:grpSpPr>
      <p:sp>
        <p:nvSpPr>
          <p:cNvPr id="295" name="Google Shape;295;p4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6" name="Google Shape;296;p4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7" name="Google Shape;297;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8" name="Google Shape;298;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9" name="Google Shape;299;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00" name="Shape 300"/>
        <p:cNvGrpSpPr/>
        <p:nvPr/>
      </p:nvGrpSpPr>
      <p:grpSpPr>
        <a:xfrm>
          <a:off x="0" y="0"/>
          <a:ext cx="0" cy="0"/>
          <a:chOff x="0" y="0"/>
          <a:chExt cx="0" cy="0"/>
        </a:xfrm>
      </p:grpSpPr>
      <p:sp>
        <p:nvSpPr>
          <p:cNvPr id="301" name="Google Shape;301;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2" name="Google Shape;302;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3" name="Google Shape;303;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04" name="Shape 304"/>
        <p:cNvGrpSpPr/>
        <p:nvPr/>
      </p:nvGrpSpPr>
      <p:grpSpPr>
        <a:xfrm>
          <a:off x="0" y="0"/>
          <a:ext cx="0" cy="0"/>
          <a:chOff x="0" y="0"/>
          <a:chExt cx="0" cy="0"/>
        </a:xfrm>
      </p:grpSpPr>
      <p:sp>
        <p:nvSpPr>
          <p:cNvPr id="305" name="Google Shape;305;p4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6" name="Google Shape;306;p4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307" name="Google Shape;307;p4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08" name="Google Shape;308;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9" name="Google Shape;309;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0" name="Google Shape;310;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311" name="Shape 311"/>
        <p:cNvGrpSpPr/>
        <p:nvPr/>
      </p:nvGrpSpPr>
      <p:grpSpPr>
        <a:xfrm>
          <a:off x="0" y="0"/>
          <a:ext cx="0" cy="0"/>
          <a:chOff x="0" y="0"/>
          <a:chExt cx="0" cy="0"/>
        </a:xfrm>
      </p:grpSpPr>
      <p:sp>
        <p:nvSpPr>
          <p:cNvPr id="312" name="Google Shape;312;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3" name="Google Shape;313;p4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4" name="Google Shape;314;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5" name="Google Shape;315;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6" name="Google Shape;316;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317" name="Shape 317"/>
        <p:cNvGrpSpPr/>
        <p:nvPr/>
      </p:nvGrpSpPr>
      <p:grpSpPr>
        <a:xfrm>
          <a:off x="0" y="0"/>
          <a:ext cx="0" cy="0"/>
          <a:chOff x="0" y="0"/>
          <a:chExt cx="0" cy="0"/>
        </a:xfrm>
      </p:grpSpPr>
      <p:sp>
        <p:nvSpPr>
          <p:cNvPr id="318" name="Google Shape;318;p4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9" name="Google Shape;319;p4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0" name="Google Shape;320;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1" name="Google Shape;321;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2" name="Google Shape;322;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ype="blank">
  <p:cSld name="BLANK">
    <p:spTree>
      <p:nvGrpSpPr>
        <p:cNvPr id="323" name="Shape 323"/>
        <p:cNvGrpSpPr/>
        <p:nvPr/>
      </p:nvGrpSpPr>
      <p:grpSpPr>
        <a:xfrm>
          <a:off x="0" y="0"/>
          <a:ext cx="0" cy="0"/>
          <a:chOff x="0" y="0"/>
          <a:chExt cx="0" cy="0"/>
        </a:xfrm>
      </p:grpSpPr>
      <p:sp>
        <p:nvSpPr>
          <p:cNvPr id="324" name="Google Shape;324;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5" name="Google Shape;325;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6" name="Google Shape;326;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33" name="Shape 333"/>
        <p:cNvGrpSpPr/>
        <p:nvPr/>
      </p:nvGrpSpPr>
      <p:grpSpPr>
        <a:xfrm>
          <a:off x="0" y="0"/>
          <a:ext cx="0" cy="0"/>
          <a:chOff x="0" y="0"/>
          <a:chExt cx="0" cy="0"/>
        </a:xfrm>
      </p:grpSpPr>
      <p:sp>
        <p:nvSpPr>
          <p:cNvPr id="334" name="Google Shape;334;p5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5" name="Google Shape;335;p5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6" name="Google Shape;336;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7" name="Google Shape;337;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8" name="Google Shape;338;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39" name="Shape 339"/>
        <p:cNvGrpSpPr/>
        <p:nvPr/>
      </p:nvGrpSpPr>
      <p:grpSpPr>
        <a:xfrm>
          <a:off x="0" y="0"/>
          <a:ext cx="0" cy="0"/>
          <a:chOff x="0" y="0"/>
          <a:chExt cx="0" cy="0"/>
        </a:xfrm>
      </p:grpSpPr>
      <p:sp>
        <p:nvSpPr>
          <p:cNvPr id="340" name="Google Shape;340;p52"/>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341" name="Google Shape;341;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2" name="Google Shape;342;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3" name="Google Shape;343;p52"/>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3" name="Shape 43"/>
        <p:cNvGrpSpPr/>
        <p:nvPr/>
      </p:nvGrpSpPr>
      <p:grpSpPr>
        <a:xfrm>
          <a:off x="0" y="0"/>
          <a:ext cx="0" cy="0"/>
          <a:chOff x="0" y="0"/>
          <a:chExt cx="0" cy="0"/>
        </a:xfrm>
      </p:grpSpPr>
      <p:sp>
        <p:nvSpPr>
          <p:cNvPr id="44" name="Google Shape;44;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6" name="Google Shape;4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344" name="Shape 344"/>
        <p:cNvGrpSpPr/>
        <p:nvPr/>
      </p:nvGrpSpPr>
      <p:grpSpPr>
        <a:xfrm>
          <a:off x="0" y="0"/>
          <a:ext cx="0" cy="0"/>
          <a:chOff x="0" y="0"/>
          <a:chExt cx="0" cy="0"/>
        </a:xfrm>
      </p:grpSpPr>
      <p:sp>
        <p:nvSpPr>
          <p:cNvPr id="345" name="Google Shape;345;p53"/>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46" name="Google Shape;346;p53"/>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347" name="Google Shape;347;p53"/>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348" name="Shape 348"/>
        <p:cNvGrpSpPr/>
        <p:nvPr/>
      </p:nvGrpSpPr>
      <p:grpSpPr>
        <a:xfrm>
          <a:off x="0" y="0"/>
          <a:ext cx="0" cy="0"/>
          <a:chOff x="0" y="0"/>
          <a:chExt cx="0" cy="0"/>
        </a:xfrm>
      </p:grpSpPr>
      <p:sp>
        <p:nvSpPr>
          <p:cNvPr id="349" name="Google Shape;349;p54"/>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50" name="Google Shape;350;p54"/>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351" name="Google Shape;351;p54"/>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2" name="Google Shape;352;p54"/>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3" name="Google Shape;353;p54"/>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54" name="Google Shape;354;p54"/>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55" name="Google Shape;355;p54"/>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356" name="Shape 356"/>
        <p:cNvGrpSpPr/>
        <p:nvPr/>
      </p:nvGrpSpPr>
      <p:grpSpPr>
        <a:xfrm>
          <a:off x="0" y="0"/>
          <a:ext cx="0" cy="0"/>
          <a:chOff x="0" y="0"/>
          <a:chExt cx="0" cy="0"/>
        </a:xfrm>
      </p:grpSpPr>
      <p:sp>
        <p:nvSpPr>
          <p:cNvPr id="357" name="Google Shape;357;p55"/>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8" name="Google Shape;358;p55"/>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9" name="Google Shape;359;p55"/>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60" name="Google Shape;360;p55"/>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61" name="Google Shape;361;p55"/>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362" name="Shape 362"/>
        <p:cNvGrpSpPr/>
        <p:nvPr/>
      </p:nvGrpSpPr>
      <p:grpSpPr>
        <a:xfrm>
          <a:off x="0" y="0"/>
          <a:ext cx="0" cy="0"/>
          <a:chOff x="0" y="0"/>
          <a:chExt cx="0" cy="0"/>
        </a:xfrm>
      </p:grpSpPr>
      <p:sp>
        <p:nvSpPr>
          <p:cNvPr id="363" name="Google Shape;363;p56"/>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64" name="Google Shape;364;p56"/>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365" name="Google Shape;365;p5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366" name="Google Shape;366;p56"/>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7" name="Google Shape;367;p56"/>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68" name="Google Shape;368;p56"/>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69" name="Google Shape;369;p56"/>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370" name="Shape 370"/>
        <p:cNvGrpSpPr/>
        <p:nvPr/>
      </p:nvGrpSpPr>
      <p:grpSpPr>
        <a:xfrm>
          <a:off x="0" y="0"/>
          <a:ext cx="0" cy="0"/>
          <a:chOff x="0" y="0"/>
          <a:chExt cx="0" cy="0"/>
        </a:xfrm>
      </p:grpSpPr>
      <p:sp>
        <p:nvSpPr>
          <p:cNvPr id="371" name="Google Shape;371;p57"/>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2" name="Google Shape;372;p57"/>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3" name="Google Shape;373;p57"/>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374" name="Google Shape;374;p57"/>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375" name="Google Shape;375;p57"/>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6" name="Google Shape;376;p57"/>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7" name="Google Shape;377;p57"/>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378" name="Shape 378"/>
        <p:cNvGrpSpPr/>
        <p:nvPr/>
      </p:nvGrpSpPr>
      <p:grpSpPr>
        <a:xfrm>
          <a:off x="0" y="0"/>
          <a:ext cx="0" cy="0"/>
          <a:chOff x="0" y="0"/>
          <a:chExt cx="0" cy="0"/>
        </a:xfrm>
      </p:grpSpPr>
      <p:sp>
        <p:nvSpPr>
          <p:cNvPr id="379" name="Google Shape;379;p58"/>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0" name="Google Shape;380;p58"/>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1" name="Google Shape;381;p58"/>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2" name="Google Shape;382;p58"/>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3" name="Google Shape;383;p58"/>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384" name="Shape 384"/>
        <p:cNvGrpSpPr/>
        <p:nvPr/>
      </p:nvGrpSpPr>
      <p:grpSpPr>
        <a:xfrm>
          <a:off x="0" y="0"/>
          <a:ext cx="0" cy="0"/>
          <a:chOff x="0" y="0"/>
          <a:chExt cx="0" cy="0"/>
        </a:xfrm>
      </p:grpSpPr>
      <p:sp>
        <p:nvSpPr>
          <p:cNvPr id="385" name="Google Shape;385;p59"/>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6" name="Google Shape;386;p59"/>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7" name="Google Shape;387;p59"/>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88" name="Google Shape;388;p59"/>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389" name="Shape 389"/>
        <p:cNvGrpSpPr/>
        <p:nvPr/>
      </p:nvGrpSpPr>
      <p:grpSpPr>
        <a:xfrm>
          <a:off x="0" y="0"/>
          <a:ext cx="0" cy="0"/>
          <a:chOff x="0" y="0"/>
          <a:chExt cx="0" cy="0"/>
        </a:xfrm>
      </p:grpSpPr>
      <p:sp>
        <p:nvSpPr>
          <p:cNvPr id="390" name="Google Shape;390;p60"/>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1" name="Google Shape;391;p60"/>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2" name="Google Shape;392;p60"/>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3" name="Google Shape;393;p60"/>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394" name="Shape 394"/>
        <p:cNvGrpSpPr/>
        <p:nvPr/>
      </p:nvGrpSpPr>
      <p:grpSpPr>
        <a:xfrm>
          <a:off x="0" y="0"/>
          <a:ext cx="0" cy="0"/>
          <a:chOff x="0" y="0"/>
          <a:chExt cx="0" cy="0"/>
        </a:xfrm>
      </p:grpSpPr>
      <p:cxnSp>
        <p:nvCxnSpPr>
          <p:cNvPr id="395" name="Google Shape;395;p61"/>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396" name="Google Shape;396;p61"/>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7" name="Google Shape;397;p61"/>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8" name="Google Shape;398;p61"/>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99" name="Google Shape;399;p61"/>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0" name="Google Shape;400;p61"/>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401" name="Shape 401"/>
        <p:cNvGrpSpPr/>
        <p:nvPr/>
      </p:nvGrpSpPr>
      <p:grpSpPr>
        <a:xfrm>
          <a:off x="0" y="0"/>
          <a:ext cx="0" cy="0"/>
          <a:chOff x="0" y="0"/>
          <a:chExt cx="0" cy="0"/>
        </a:xfrm>
      </p:grpSpPr>
      <p:cxnSp>
        <p:nvCxnSpPr>
          <p:cNvPr id="402" name="Google Shape;402;p62"/>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403" name="Google Shape;403;p62"/>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4" name="Google Shape;404;p62"/>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05" name="Google Shape;405;p62"/>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49" name="Shape 49"/>
        <p:cNvGrpSpPr/>
        <p:nvPr/>
      </p:nvGrpSpPr>
      <p:grpSpPr>
        <a:xfrm>
          <a:off x="0" y="0"/>
          <a:ext cx="0" cy="0"/>
          <a:chOff x="0" y="0"/>
          <a:chExt cx="0" cy="0"/>
        </a:xfrm>
      </p:grpSpPr>
      <p:sp>
        <p:nvSpPr>
          <p:cNvPr id="50" name="Google Shape;50;p7"/>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1" name="Google Shape;51;p7"/>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52" name="Google Shape;52;p7"/>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7"/>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7"/>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5" name="Google Shape;55;p7"/>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6" name="Google Shape;56;p7"/>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406" name="Shape 406"/>
        <p:cNvGrpSpPr/>
        <p:nvPr/>
      </p:nvGrpSpPr>
      <p:grpSpPr>
        <a:xfrm>
          <a:off x="0" y="0"/>
          <a:ext cx="0" cy="0"/>
          <a:chOff x="0" y="0"/>
          <a:chExt cx="0" cy="0"/>
        </a:xfrm>
      </p:grpSpPr>
      <p:sp>
        <p:nvSpPr>
          <p:cNvPr id="407" name="Google Shape;407;p6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8" name="Google Shape;408;p6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9" name="Google Shape;409;p6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0" name="Google Shape;410;p6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1" name="Google Shape;411;p6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12" name="Google Shape;412;p6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3" name="Google Shape;413;p6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14" name="Shape 414"/>
        <p:cNvGrpSpPr/>
        <p:nvPr/>
      </p:nvGrpSpPr>
      <p:grpSpPr>
        <a:xfrm>
          <a:off x="0" y="0"/>
          <a:ext cx="0" cy="0"/>
          <a:chOff x="0" y="0"/>
          <a:chExt cx="0" cy="0"/>
        </a:xfrm>
      </p:grpSpPr>
      <p:sp>
        <p:nvSpPr>
          <p:cNvPr id="415" name="Google Shape;415;p64"/>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16" name="Google Shape;416;p64"/>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7" name="Google Shape;417;p6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418" name="Shape 418"/>
        <p:cNvGrpSpPr/>
        <p:nvPr/>
      </p:nvGrpSpPr>
      <p:grpSpPr>
        <a:xfrm>
          <a:off x="0" y="0"/>
          <a:ext cx="0" cy="0"/>
          <a:chOff x="0" y="0"/>
          <a:chExt cx="0" cy="0"/>
        </a:xfrm>
      </p:grpSpPr>
      <p:sp>
        <p:nvSpPr>
          <p:cNvPr id="419" name="Google Shape;419;p65"/>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0" name="Google Shape;420;p6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1" name="Google Shape;421;p6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2" name="Google Shape;422;p6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23" name="Google Shape;423;p65"/>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24" name="Google Shape;424;p65"/>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25" name="Google Shape;425;p65"/>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426" name="Shape 426"/>
        <p:cNvGrpSpPr/>
        <p:nvPr/>
      </p:nvGrpSpPr>
      <p:grpSpPr>
        <a:xfrm>
          <a:off x="0" y="0"/>
          <a:ext cx="0" cy="0"/>
          <a:chOff x="0" y="0"/>
          <a:chExt cx="0" cy="0"/>
        </a:xfrm>
      </p:grpSpPr>
      <p:sp>
        <p:nvSpPr>
          <p:cNvPr id="427" name="Google Shape;427;p66"/>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8" name="Google Shape;428;p66"/>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429" name="Google Shape;429;p66"/>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30" name="Google Shape;430;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1" name="Google Shape;431;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2" name="Google Shape;432;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33" name="Google Shape;433;p66"/>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34" name="Google Shape;434;p66"/>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435" name="Shape 435"/>
        <p:cNvGrpSpPr/>
        <p:nvPr/>
      </p:nvGrpSpPr>
      <p:grpSpPr>
        <a:xfrm>
          <a:off x="0" y="0"/>
          <a:ext cx="0" cy="0"/>
          <a:chOff x="0" y="0"/>
          <a:chExt cx="0" cy="0"/>
        </a:xfrm>
      </p:grpSpPr>
      <p:sp>
        <p:nvSpPr>
          <p:cNvPr id="436" name="Google Shape;436;p6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7" name="Google Shape;437;p6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8" name="Google Shape;438;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9" name="Google Shape;439;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0" name="Google Shape;440;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41" name="Google Shape;441;p67"/>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42" name="Google Shape;442;p67"/>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3" name="Google Shape;443;p6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444" name="Shape 444"/>
        <p:cNvGrpSpPr/>
        <p:nvPr/>
      </p:nvGrpSpPr>
      <p:grpSpPr>
        <a:xfrm>
          <a:off x="0" y="0"/>
          <a:ext cx="0" cy="0"/>
          <a:chOff x="0" y="0"/>
          <a:chExt cx="0" cy="0"/>
        </a:xfrm>
      </p:grpSpPr>
      <p:sp>
        <p:nvSpPr>
          <p:cNvPr id="445" name="Google Shape;445;p6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46" name="Google Shape;446;p6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7" name="Google Shape;447;p6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48" name="Google Shape;448;p6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9" name="Google Shape;449;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0" name="Google Shape;450;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1" name="Google Shape;451;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52" name="Google Shape;452;p6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453" name="Google Shape;453;p6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4" name="Google Shape;454;p6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5" name="Shape 455"/>
        <p:cNvGrpSpPr/>
        <p:nvPr/>
      </p:nvGrpSpPr>
      <p:grpSpPr>
        <a:xfrm>
          <a:off x="0" y="0"/>
          <a:ext cx="0" cy="0"/>
          <a:chOff x="0" y="0"/>
          <a:chExt cx="0" cy="0"/>
        </a:xfrm>
      </p:grpSpPr>
      <p:sp>
        <p:nvSpPr>
          <p:cNvPr id="456" name="Google Shape;456;p6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7" name="Google Shape;457;p6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58" name="Google Shape;458;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9" name="Google Shape;459;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0" name="Google Shape;460;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61" name="Shape 461"/>
        <p:cNvGrpSpPr/>
        <p:nvPr/>
      </p:nvGrpSpPr>
      <p:grpSpPr>
        <a:xfrm>
          <a:off x="0" y="0"/>
          <a:ext cx="0" cy="0"/>
          <a:chOff x="0" y="0"/>
          <a:chExt cx="0" cy="0"/>
        </a:xfrm>
      </p:grpSpPr>
      <p:sp>
        <p:nvSpPr>
          <p:cNvPr id="462" name="Google Shape;462;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3" name="Google Shape;463;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4" name="Google Shape;464;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65" name="Shape 465"/>
        <p:cNvGrpSpPr/>
        <p:nvPr/>
      </p:nvGrpSpPr>
      <p:grpSpPr>
        <a:xfrm>
          <a:off x="0" y="0"/>
          <a:ext cx="0" cy="0"/>
          <a:chOff x="0" y="0"/>
          <a:chExt cx="0" cy="0"/>
        </a:xfrm>
      </p:grpSpPr>
      <p:sp>
        <p:nvSpPr>
          <p:cNvPr id="466" name="Google Shape;466;p7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7" name="Google Shape;467;p7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468" name="Google Shape;468;p7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69" name="Google Shape;469;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0" name="Google Shape;470;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1" name="Google Shape;471;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72" name="Shape 472"/>
        <p:cNvGrpSpPr/>
        <p:nvPr/>
      </p:nvGrpSpPr>
      <p:grpSpPr>
        <a:xfrm>
          <a:off x="0" y="0"/>
          <a:ext cx="0" cy="0"/>
          <a:chOff x="0" y="0"/>
          <a:chExt cx="0" cy="0"/>
        </a:xfrm>
      </p:grpSpPr>
      <p:sp>
        <p:nvSpPr>
          <p:cNvPr id="473" name="Google Shape;473;p7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4" name="Google Shape;474;p7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5" name="Google Shape;475;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6" name="Google Shape;476;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7" name="Google Shape;477;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57" name="Shape 57"/>
        <p:cNvGrpSpPr/>
        <p:nvPr/>
      </p:nvGrpSpPr>
      <p:grpSpPr>
        <a:xfrm>
          <a:off x="0" y="0"/>
          <a:ext cx="0" cy="0"/>
          <a:chOff x="0" y="0"/>
          <a:chExt cx="0" cy="0"/>
        </a:xfrm>
      </p:grpSpPr>
      <p:sp>
        <p:nvSpPr>
          <p:cNvPr id="58" name="Google Shape;58;p8"/>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8"/>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8"/>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1" name="Google Shape;61;p8"/>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2" name="Google Shape;62;p8"/>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478" name="Shape 478"/>
        <p:cNvGrpSpPr/>
        <p:nvPr/>
      </p:nvGrpSpPr>
      <p:grpSpPr>
        <a:xfrm>
          <a:off x="0" y="0"/>
          <a:ext cx="0" cy="0"/>
          <a:chOff x="0" y="0"/>
          <a:chExt cx="0" cy="0"/>
        </a:xfrm>
      </p:grpSpPr>
      <p:sp>
        <p:nvSpPr>
          <p:cNvPr id="479" name="Google Shape;479;p7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0" name="Google Shape;480;p7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1" name="Google Shape;481;p7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2" name="Google Shape;482;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3" name="Google Shape;483;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ype="blank">
  <p:cSld name="BLANK">
    <p:spTree>
      <p:nvGrpSpPr>
        <p:cNvPr id="484" name="Shape 484"/>
        <p:cNvGrpSpPr/>
        <p:nvPr/>
      </p:nvGrpSpPr>
      <p:grpSpPr>
        <a:xfrm>
          <a:off x="0" y="0"/>
          <a:ext cx="0" cy="0"/>
          <a:chOff x="0" y="0"/>
          <a:chExt cx="0" cy="0"/>
        </a:xfrm>
      </p:grpSpPr>
      <p:sp>
        <p:nvSpPr>
          <p:cNvPr id="485" name="Google Shape;485;p7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6" name="Google Shape;486;p7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7" name="Google Shape;487;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63" name="Shape 63"/>
        <p:cNvGrpSpPr/>
        <p:nvPr/>
      </p:nvGrpSpPr>
      <p:grpSpPr>
        <a:xfrm>
          <a:off x="0" y="0"/>
          <a:ext cx="0" cy="0"/>
          <a:chOff x="0" y="0"/>
          <a:chExt cx="0" cy="0"/>
        </a:xfrm>
      </p:grpSpPr>
      <p:sp>
        <p:nvSpPr>
          <p:cNvPr id="64" name="Google Shape;64;p9"/>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p9"/>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6" name="Google Shape;66;p9"/>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67" name="Google Shape;67;p9"/>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9"/>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9" name="Google Shape;69;p9"/>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0" name="Google Shape;70;p9"/>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71" name="Shape 71"/>
        <p:cNvGrpSpPr/>
        <p:nvPr/>
      </p:nvGrpSpPr>
      <p:grpSpPr>
        <a:xfrm>
          <a:off x="0" y="0"/>
          <a:ext cx="0" cy="0"/>
          <a:chOff x="0" y="0"/>
          <a:chExt cx="0" cy="0"/>
        </a:xfrm>
      </p:grpSpPr>
      <p:sp>
        <p:nvSpPr>
          <p:cNvPr id="72" name="Google Shape;72;p10"/>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3" name="Google Shape;73;p10"/>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4" name="Google Shape;74;p10"/>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75" name="Google Shape;75;p10"/>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76" name="Google Shape;76;p10"/>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7" name="Google Shape;77;p10"/>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10"/>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3.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43.xml"/><Relationship Id="rId22" Type="http://schemas.openxmlformats.org/officeDocument/2006/relationships/slideLayout" Target="../slideLayouts/slideLayout45.xml"/><Relationship Id="rId21" Type="http://schemas.openxmlformats.org/officeDocument/2006/relationships/slideLayout" Target="../slideLayouts/slideLayout44.xml"/><Relationship Id="rId24" Type="http://schemas.openxmlformats.org/officeDocument/2006/relationships/slideLayout" Target="../slideLayouts/slideLayout47.xml"/><Relationship Id="rId23" Type="http://schemas.openxmlformats.org/officeDocument/2006/relationships/slideLayout" Target="../slideLayouts/slideLayout46.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25" Type="http://schemas.openxmlformats.org/officeDocument/2006/relationships/theme" Target="../theme/theme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9" Type="http://schemas.openxmlformats.org/officeDocument/2006/relationships/slideLayout" Target="../slideLayouts/slideLayout42.xml"/><Relationship Id="rId18"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67.xml"/><Relationship Id="rId22" Type="http://schemas.openxmlformats.org/officeDocument/2006/relationships/slideLayout" Target="../slideLayouts/slideLayout69.xml"/><Relationship Id="rId21" Type="http://schemas.openxmlformats.org/officeDocument/2006/relationships/slideLayout" Target="../slideLayouts/slideLayout68.xml"/><Relationship Id="rId24" Type="http://schemas.openxmlformats.org/officeDocument/2006/relationships/slideLayout" Target="../slideLayouts/slideLayout71.xml"/><Relationship Id="rId23" Type="http://schemas.openxmlformats.org/officeDocument/2006/relationships/slideLayout" Target="../slideLayouts/slideLayout70.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9" Type="http://schemas.openxmlformats.org/officeDocument/2006/relationships/slideLayout" Target="../slideLayouts/slideLayout56.xml"/><Relationship Id="rId25" Type="http://schemas.openxmlformats.org/officeDocument/2006/relationships/theme" Target="../theme/theme4.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19" Type="http://schemas.openxmlformats.org/officeDocument/2006/relationships/slideLayout" Target="../slideLayouts/slideLayout66.xml"/><Relationship Id="rId18"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6" name="Shape 166"/>
        <p:cNvGrpSpPr/>
        <p:nvPr/>
      </p:nvGrpSpPr>
      <p:grpSpPr>
        <a:xfrm>
          <a:off x="0" y="0"/>
          <a:ext cx="0" cy="0"/>
          <a:chOff x="0" y="0"/>
          <a:chExt cx="0" cy="0"/>
        </a:xfrm>
      </p:grpSpPr>
      <p:sp>
        <p:nvSpPr>
          <p:cNvPr id="167" name="Google Shape;167;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68" name="Google Shape;168;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69" name="Google Shape;169;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0" name="Google Shape;170;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1" name="Google Shape;171;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7" name="Shape 327"/>
        <p:cNvGrpSpPr/>
        <p:nvPr/>
      </p:nvGrpSpPr>
      <p:grpSpPr>
        <a:xfrm>
          <a:off x="0" y="0"/>
          <a:ext cx="0" cy="0"/>
          <a:chOff x="0" y="0"/>
          <a:chExt cx="0" cy="0"/>
        </a:xfrm>
      </p:grpSpPr>
      <p:sp>
        <p:nvSpPr>
          <p:cNvPr id="328" name="Google Shape;328;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29" name="Google Shape;329;p5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30" name="Google Shape;330;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31" name="Google Shape;331;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32" name="Google Shape;332;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75"/>
          <p:cNvSpPr txBox="1"/>
          <p:nvPr/>
        </p:nvSpPr>
        <p:spPr>
          <a:xfrm>
            <a:off x="2397337" y="4648200"/>
            <a:ext cx="7766936" cy="107086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7F7F7F"/>
              </a:buClr>
              <a:buSzPts val="2800"/>
              <a:buFont typeface="Arial"/>
              <a:buNone/>
            </a:pPr>
            <a:r>
              <a:rPr b="0" i="0" lang="en-US" sz="2800" u="none" cap="none" strike="noStrike">
                <a:solidFill>
                  <a:srgbClr val="7F7F7F"/>
                </a:solidFill>
                <a:latin typeface="Arial"/>
                <a:ea typeface="Arial"/>
                <a:cs typeface="Arial"/>
                <a:sym typeface="Arial"/>
              </a:rPr>
              <a:t>BMS Guidelines and COVID-19</a:t>
            </a:r>
            <a:endParaRPr/>
          </a:p>
          <a:p>
            <a:pPr indent="0" lvl="0" marL="0" marR="0" rtl="0" algn="ctr">
              <a:lnSpc>
                <a:spcPct val="90000"/>
              </a:lnSpc>
              <a:spcBef>
                <a:spcPts val="1000"/>
              </a:spcBef>
              <a:spcAft>
                <a:spcPts val="0"/>
              </a:spcAft>
              <a:buClr>
                <a:srgbClr val="7F7F7F"/>
              </a:buClr>
              <a:buSzPts val="2800"/>
              <a:buFont typeface="Arial"/>
              <a:buNone/>
            </a:pPr>
            <a:r>
              <a:rPr b="0" i="0" lang="en-US" sz="2800" u="none" cap="none" strike="noStrike">
                <a:solidFill>
                  <a:srgbClr val="7F7F7F"/>
                </a:solidFill>
                <a:latin typeface="Arial"/>
                <a:ea typeface="Arial"/>
                <a:cs typeface="Arial"/>
                <a:sym typeface="Arial"/>
              </a:rPr>
              <a:t>[DATE]</a:t>
            </a:r>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7F7F7F"/>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7F7F7F"/>
              </a:solidFill>
              <a:latin typeface="Calibri"/>
              <a:ea typeface="Calibri"/>
              <a:cs typeface="Calibri"/>
              <a:sym typeface="Calibri"/>
            </a:endParaRPr>
          </a:p>
        </p:txBody>
      </p:sp>
      <p:sp>
        <p:nvSpPr>
          <p:cNvPr id="494" name="Google Shape;494;p75"/>
          <p:cNvSpPr/>
          <p:nvPr/>
        </p:nvSpPr>
        <p:spPr>
          <a:xfrm>
            <a:off x="1418492" y="2577934"/>
            <a:ext cx="9495693"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Myanmar Nutrition Cluster COVID-19 Adaptation Training</a:t>
            </a:r>
            <a:endParaRPr b="0" i="0" sz="3600" u="none" cap="none" strike="noStrike">
              <a:solidFill>
                <a:schemeClr val="lt1"/>
              </a:solidFill>
              <a:latin typeface="Source Sans Pro"/>
              <a:ea typeface="Source Sans Pro"/>
              <a:cs typeface="Source Sans Pro"/>
              <a:sym typeface="Source Sans Pro"/>
            </a:endParaRPr>
          </a:p>
        </p:txBody>
      </p:sp>
      <p:graphicFrame>
        <p:nvGraphicFramePr>
          <p:cNvPr id="495" name="Google Shape;495;p75"/>
          <p:cNvGraphicFramePr/>
          <p:nvPr/>
        </p:nvGraphicFramePr>
        <p:xfrm>
          <a:off x="497417" y="223272"/>
          <a:ext cx="3000000" cy="3000000"/>
        </p:xfrm>
        <a:graphic>
          <a:graphicData uri="http://schemas.openxmlformats.org/drawingml/2006/table">
            <a:tbl>
              <a:tblPr>
                <a:noFill/>
                <a:tableStyleId>{8A94665E-74A7-4EEC-8F48-4960635264D2}</a:tableStyleId>
              </a:tblPr>
              <a:tblGrid>
                <a:gridCol w="529925"/>
                <a:gridCol w="3470225"/>
              </a:tblGrid>
              <a:tr h="266700">
                <a:tc rowSpan="3">
                  <a:txBody>
                    <a:bodyPr/>
                    <a:lstStyle/>
                    <a:p>
                      <a:pPr indent="0" lvl="0" marL="0" marR="0" rtl="0" algn="r">
                        <a:spcBef>
                          <a:spcPts val="0"/>
                        </a:spcBef>
                        <a:spcAft>
                          <a:spcPts val="0"/>
                        </a:spcAft>
                        <a:buNone/>
                      </a:pPr>
                      <a:r>
                        <a:t/>
                      </a:r>
                      <a:endParaRPr sz="100" u="none" cap="none" strike="noStrike">
                        <a:solidFill>
                          <a:srgbClr val="455F51"/>
                        </a:solidFill>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Myanmar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45750">
                <a:tc vMerge="1"/>
                <a:tc>
                  <a:txBody>
                    <a:bodyPr/>
                    <a:lstStyle/>
                    <a:p>
                      <a:pPr indent="0" lvl="0" marL="0" marR="0" rtl="0" algn="l">
                        <a:lnSpc>
                          <a:spcPct val="115000"/>
                        </a:lnSpc>
                        <a:spcBef>
                          <a:spcPts val="0"/>
                        </a:spcBef>
                        <a:spcAft>
                          <a:spcPts val="0"/>
                        </a:spcAft>
                        <a:buNone/>
                      </a:pPr>
                      <a:r>
                        <a:rPr b="1" lang="en-US" sz="1800" u="none" cap="none" strike="noStrike">
                          <a:solidFill>
                            <a:srgbClr val="95C93D"/>
                          </a:solidFill>
                          <a:latin typeface="Arial"/>
                          <a:ea typeface="Arial"/>
                          <a:cs typeface="Arial"/>
                          <a:sym typeface="Arial"/>
                        </a:rPr>
                        <a:t>NUTRITION</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38125">
                <a:tc vMerge="1"/>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CLUSTER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496" name="Google Shape;496;p75"/>
          <p:cNvPicPr preferRelativeResize="0"/>
          <p:nvPr/>
        </p:nvPicPr>
        <p:blipFill rotWithShape="1">
          <a:blip r:embed="rId3">
            <a:alphaModFix/>
          </a:blip>
          <a:srcRect b="0" l="0" r="0" t="0"/>
          <a:stretch/>
        </p:blipFill>
        <p:spPr>
          <a:xfrm>
            <a:off x="211300" y="209470"/>
            <a:ext cx="885825" cy="885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84"/>
          <p:cNvSpPr/>
          <p:nvPr/>
        </p:nvSpPr>
        <p:spPr>
          <a:xfrm>
            <a:off x="838200" y="1660602"/>
            <a:ext cx="10515600"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t/>
            </a:r>
            <a:endParaRPr sz="2400">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b="1" lang="en-US" sz="2400">
                <a:solidFill>
                  <a:schemeClr val="dk1"/>
                </a:solidFill>
                <a:latin typeface="Arial"/>
                <a:ea typeface="Arial"/>
                <a:cs typeface="Arial"/>
                <a:sym typeface="Arial"/>
              </a:rPr>
              <a:t>Only distribute infant formula to infants requiring it and ensure that the supply is continued for as long as the infants concerned require it. </a:t>
            </a:r>
            <a:endParaRPr/>
          </a:p>
          <a:p>
            <a:pPr indent="152400" lvl="0" marL="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Assess the availability of fuel, water and equipment for safe preparation and use of breastmilk substitute and milk products prior to distribution </a:t>
            </a:r>
            <a:endParaRPr/>
          </a:p>
          <a:p>
            <a:pPr indent="-76200" lvl="0" marL="28575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Budget for purchase of BMS supplies along with other essentials needs to support artificial feeding such as fuel, cooling equipment, safe water and sanitation and staff training. </a:t>
            </a:r>
            <a:endParaRPr/>
          </a:p>
          <a:p>
            <a:pPr indent="-76200" lvl="0" marL="28575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Do not accept unsolicited donation of BMS and/or milk products or donations for general distribution</a:t>
            </a:r>
            <a:endParaRPr/>
          </a:p>
        </p:txBody>
      </p:sp>
      <p:sp>
        <p:nvSpPr>
          <p:cNvPr id="567" name="Google Shape;567;p84"/>
          <p:cNvSpPr txBox="1"/>
          <p:nvPr>
            <p:ph type="title"/>
          </p:nvPr>
        </p:nvSpPr>
        <p:spPr>
          <a:xfrm>
            <a:off x="278189"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40"/>
              <a:buFont typeface="Source Sans Pro"/>
              <a:buNone/>
            </a:pPr>
            <a:r>
              <a:rPr lang="en-US" sz="3240">
                <a:latin typeface="Source Sans Pro"/>
                <a:ea typeface="Source Sans Pro"/>
                <a:cs typeface="Source Sans Pro"/>
                <a:sym typeface="Source Sans Pro"/>
              </a:rPr>
              <a:t>Criteria for using infant formula</a:t>
            </a:r>
            <a:endParaRPr/>
          </a:p>
        </p:txBody>
      </p:sp>
      <p:sp>
        <p:nvSpPr>
          <p:cNvPr id="568" name="Google Shape;568;p84"/>
          <p:cNvSpPr/>
          <p:nvPr/>
        </p:nvSpPr>
        <p:spPr>
          <a:xfrm>
            <a:off x="454270" y="1079763"/>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2400">
                <a:solidFill>
                  <a:schemeClr val="dk1"/>
                </a:solidFill>
                <a:latin typeface="Arial"/>
                <a:ea typeface="Arial"/>
                <a:cs typeface="Arial"/>
                <a:sym typeface="Arial"/>
              </a:rPr>
              <a:t>Additional Requirements for Use:</a:t>
            </a:r>
            <a:endParaRPr sz="240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85"/>
          <p:cNvSpPr/>
          <p:nvPr/>
        </p:nvSpPr>
        <p:spPr>
          <a:xfrm>
            <a:off x="838200" y="2051626"/>
            <a:ext cx="10515600" cy="4773036"/>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Availability of fuel, water and equipment for safe preparation of BMS at a household level should </a:t>
            </a:r>
            <a:r>
              <a:rPr b="1" lang="en-US" sz="2400">
                <a:solidFill>
                  <a:schemeClr val="dk1"/>
                </a:solidFill>
                <a:latin typeface="Arial"/>
                <a:ea typeface="Arial"/>
                <a:cs typeface="Arial"/>
                <a:sym typeface="Arial"/>
              </a:rPr>
              <a:t>always be carefully considered </a:t>
            </a:r>
            <a:r>
              <a:rPr lang="en-US" sz="2400">
                <a:solidFill>
                  <a:schemeClr val="dk1"/>
                </a:solidFill>
                <a:latin typeface="Arial"/>
                <a:ea typeface="Arial"/>
                <a:cs typeface="Arial"/>
                <a:sym typeface="Arial"/>
              </a:rPr>
              <a:t>prior to implementing a household-based programme. </a:t>
            </a:r>
            <a:endParaRPr/>
          </a:p>
          <a:p>
            <a:pPr indent="152400" lvl="0" marL="0" marR="0" rtl="0" algn="l">
              <a:lnSpc>
                <a:spcPct val="8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0" lvl="0" marL="0" marR="0" rtl="0" algn="l">
              <a:lnSpc>
                <a:spcPct val="8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When these items are unavailable and where safe preparation and use of infant formula cannot be assured, on-site reconstitution and consumption (may be referred to as ‘wet’ feeding) can be initiated. </a:t>
            </a:r>
            <a:endParaRPr/>
          </a:p>
          <a:p>
            <a:pPr indent="152400" lvl="0" marL="0" marR="0" rtl="0" algn="l">
              <a:lnSpc>
                <a:spcPct val="8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0" lvl="0" marL="0" marR="0" rtl="0" algn="l">
              <a:lnSpc>
                <a:spcPct val="8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In all cases, ongoing assessment is needed to ensure that conditions continue to be met. </a:t>
            </a:r>
            <a:endParaRPr sz="2400">
              <a:solidFill>
                <a:schemeClr val="dk1"/>
              </a:solidFill>
              <a:latin typeface="Arial"/>
              <a:ea typeface="Arial"/>
              <a:cs typeface="Arial"/>
              <a:sym typeface="Arial"/>
            </a:endParaRPr>
          </a:p>
        </p:txBody>
      </p:sp>
      <p:sp>
        <p:nvSpPr>
          <p:cNvPr id="574" name="Google Shape;574;p85"/>
          <p:cNvSpPr txBox="1"/>
          <p:nvPr>
            <p:ph type="title"/>
          </p:nvPr>
        </p:nvSpPr>
        <p:spPr>
          <a:xfrm>
            <a:off x="374952" y="33338"/>
            <a:ext cx="11410950" cy="647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40"/>
              <a:buFont typeface="Source Sans Pro"/>
              <a:buNone/>
            </a:pPr>
            <a:r>
              <a:rPr lang="en-US" sz="3240">
                <a:latin typeface="Source Sans Pro"/>
                <a:ea typeface="Source Sans Pro"/>
                <a:cs typeface="Source Sans Pro"/>
                <a:sym typeface="Source Sans Pro"/>
              </a:rPr>
              <a:t>Criteria for using infant formula</a:t>
            </a:r>
            <a:endParaRPr/>
          </a:p>
        </p:txBody>
      </p:sp>
      <p:sp>
        <p:nvSpPr>
          <p:cNvPr id="575" name="Google Shape;575;p85"/>
          <p:cNvSpPr/>
          <p:nvPr/>
        </p:nvSpPr>
        <p:spPr>
          <a:xfrm>
            <a:off x="405889" y="1079763"/>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2400">
                <a:solidFill>
                  <a:schemeClr val="dk1"/>
                </a:solidFill>
                <a:latin typeface="Arial"/>
                <a:ea typeface="Arial"/>
                <a:cs typeface="Arial"/>
                <a:sym typeface="Arial"/>
              </a:rPr>
              <a:t>Additional Requirements for Use:</a:t>
            </a:r>
            <a:endParaRPr sz="24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86"/>
          <p:cNvSpPr/>
          <p:nvPr/>
        </p:nvSpPr>
        <p:spPr>
          <a:xfrm>
            <a:off x="657727" y="1484138"/>
            <a:ext cx="10615862"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Generic (unbranded) infant formula is recommended as first choice, followed by locally purchased infant formula, covered with a generic label. </a:t>
            </a:r>
            <a:endParaRPr/>
          </a:p>
          <a:p>
            <a:pPr indent="0" lvl="0" marL="0" marR="0" rtl="0" algn="l">
              <a:lnSpc>
                <a:spcPct val="90000"/>
              </a:lnSpc>
              <a:spcBef>
                <a:spcPts val="600"/>
              </a:spcBef>
              <a:spcAft>
                <a:spcPts val="0"/>
              </a:spcAft>
              <a:buNone/>
            </a:pPr>
            <a:r>
              <a:t/>
            </a:r>
            <a:endParaRPr sz="2400">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Infant formula should be manufactured and packaged in accordance with the order on marketing of formulated food for infant and young children and have a shelf-life of at least 6 months on receipt of supply. </a:t>
            </a:r>
            <a:endParaRPr/>
          </a:p>
          <a:p>
            <a:pPr indent="152400" lvl="0" marL="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The type of infant formula should be appropriate for the infant, meaning it is a formula designed for infants, not older children.</a:t>
            </a:r>
            <a:endParaRPr sz="2400">
              <a:solidFill>
                <a:schemeClr val="dk1"/>
              </a:solidFill>
              <a:latin typeface="Arial"/>
              <a:ea typeface="Arial"/>
              <a:cs typeface="Arial"/>
              <a:sym typeface="Arial"/>
            </a:endParaRPr>
          </a:p>
        </p:txBody>
      </p:sp>
      <p:sp>
        <p:nvSpPr>
          <p:cNvPr id="581" name="Google Shape;581;p86"/>
          <p:cNvSpPr txBox="1"/>
          <p:nvPr>
            <p:ph type="title"/>
          </p:nvPr>
        </p:nvSpPr>
        <p:spPr>
          <a:xfrm>
            <a:off x="338667" y="33338"/>
            <a:ext cx="11410950" cy="647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40"/>
              <a:buFont typeface="Source Sans Pro"/>
              <a:buNone/>
            </a:pPr>
            <a:r>
              <a:rPr lang="en-US" sz="3240">
                <a:latin typeface="Source Sans Pro"/>
                <a:ea typeface="Source Sans Pro"/>
                <a:cs typeface="Source Sans Pro"/>
                <a:sym typeface="Source Sans Pro"/>
              </a:rPr>
              <a:t>Criteria for using infant formula</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87"/>
          <p:cNvSpPr txBox="1"/>
          <p:nvPr>
            <p:ph type="title"/>
          </p:nvPr>
        </p:nvSpPr>
        <p:spPr>
          <a:xfrm>
            <a:off x="253999"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Messages: Dangers of Infant Formula</a:t>
            </a:r>
            <a:endParaRPr/>
          </a:p>
        </p:txBody>
      </p:sp>
      <p:sp>
        <p:nvSpPr>
          <p:cNvPr id="587" name="Google Shape;587;p87"/>
          <p:cNvSpPr/>
          <p:nvPr/>
        </p:nvSpPr>
        <p:spPr>
          <a:xfrm>
            <a:off x="330200" y="1761491"/>
            <a:ext cx="11531600" cy="30469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Arial"/>
                <a:ea typeface="Arial"/>
                <a:cs typeface="Arial"/>
                <a:sym typeface="Arial"/>
              </a:rPr>
              <a:t>Powdered infant formula is not sterile.  </a:t>
            </a:r>
            <a:r>
              <a:rPr b="1" lang="en-US" sz="2400">
                <a:solidFill>
                  <a:srgbClr val="FF0000"/>
                </a:solidFill>
                <a:latin typeface="Arial"/>
                <a:ea typeface="Arial"/>
                <a:cs typeface="Arial"/>
                <a:sym typeface="Arial"/>
              </a:rPr>
              <a:t>It is to be used as a last resort when all other options have been exhausted.</a:t>
            </a:r>
            <a:endParaRPr/>
          </a:p>
          <a:p>
            <a:pPr indent="0" lvl="0" marL="0" marR="0" rtl="0" algn="ctr">
              <a:spcBef>
                <a:spcPts val="0"/>
              </a:spcBef>
              <a:spcAft>
                <a:spcPts val="0"/>
              </a:spcAft>
              <a:buNone/>
            </a:pPr>
            <a:r>
              <a:t/>
            </a:r>
            <a:endParaRPr b="1" sz="2400">
              <a:solidFill>
                <a:srgbClr val="FF0000"/>
              </a:solidFill>
              <a:latin typeface="Arial"/>
              <a:ea typeface="Arial"/>
              <a:cs typeface="Arial"/>
              <a:sym typeface="Arial"/>
            </a:endParaRPr>
          </a:p>
          <a:p>
            <a:pPr indent="0" lvl="0" marL="0" marR="0" rtl="0" algn="ctr">
              <a:spcBef>
                <a:spcPts val="0"/>
              </a:spcBef>
              <a:spcAft>
                <a:spcPts val="0"/>
              </a:spcAft>
              <a:buNone/>
            </a:pPr>
            <a:r>
              <a:rPr lang="en-US" sz="2400">
                <a:solidFill>
                  <a:schemeClr val="dk1"/>
                </a:solidFill>
                <a:latin typeface="Arial"/>
                <a:ea typeface="Arial"/>
                <a:cs typeface="Arial"/>
                <a:sym typeface="Arial"/>
              </a:rPr>
              <a:t>It may contain bacteria that can cause serious illness in infants. </a:t>
            </a:r>
            <a:endParaRPr sz="2400">
              <a:solidFill>
                <a:schemeClr val="dk1"/>
              </a:solidFill>
              <a:latin typeface="Arial"/>
              <a:ea typeface="Arial"/>
              <a:cs typeface="Arial"/>
              <a:sym typeface="Arial"/>
            </a:endParaRPr>
          </a:p>
          <a:p>
            <a:pPr indent="0" lvl="0" marL="0" marR="0" rtl="0" algn="ctr">
              <a:spcBef>
                <a:spcPts val="0"/>
              </a:spcBef>
              <a:spcAft>
                <a:spcPts val="0"/>
              </a:spcAft>
              <a:buNone/>
            </a:pPr>
            <a:r>
              <a:t/>
            </a:r>
            <a:endParaRPr b="1" sz="2400">
              <a:solidFill>
                <a:srgbClr val="FF0000"/>
              </a:solidFill>
              <a:latin typeface="Arial"/>
              <a:ea typeface="Arial"/>
              <a:cs typeface="Arial"/>
              <a:sym typeface="Arial"/>
            </a:endParaRPr>
          </a:p>
          <a:p>
            <a:pPr indent="0" lvl="0" marL="0" marR="0" rtl="0" algn="ctr">
              <a:spcBef>
                <a:spcPts val="0"/>
              </a:spcBef>
              <a:spcAft>
                <a:spcPts val="0"/>
              </a:spcAft>
              <a:buNone/>
            </a:pPr>
            <a:r>
              <a:rPr lang="en-US" sz="2400">
                <a:solidFill>
                  <a:schemeClr val="dk1"/>
                </a:solidFill>
                <a:latin typeface="Arial"/>
                <a:ea typeface="Arial"/>
                <a:cs typeface="Arial"/>
                <a:sym typeface="Arial"/>
              </a:rPr>
              <a:t>By preparing and storing powdered infant formula correctly, the risk of illness can be lessened.  However, </a:t>
            </a:r>
            <a:r>
              <a:rPr b="1" lang="en-US" sz="2400">
                <a:solidFill>
                  <a:srgbClr val="FF0000"/>
                </a:solidFill>
                <a:latin typeface="Arial"/>
                <a:ea typeface="Arial"/>
                <a:cs typeface="Arial"/>
                <a:sym typeface="Arial"/>
              </a:rPr>
              <a:t>when feeding infant formula the risk of illness is never eliminated.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88"/>
          <p:cNvSpPr txBox="1"/>
          <p:nvPr>
            <p:ph type="title"/>
          </p:nvPr>
        </p:nvSpPr>
        <p:spPr>
          <a:xfrm>
            <a:off x="253999"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Messages: Preparation of Infant Formula</a:t>
            </a:r>
            <a:endParaRPr/>
          </a:p>
        </p:txBody>
      </p:sp>
      <p:pic>
        <p:nvPicPr>
          <p:cNvPr descr="A group of people around each other&#10;&#10;Description automatically generated" id="594" name="Google Shape;594;p88"/>
          <p:cNvPicPr preferRelativeResize="0"/>
          <p:nvPr/>
        </p:nvPicPr>
        <p:blipFill rotWithShape="1">
          <a:blip r:embed="rId3">
            <a:alphaModFix/>
          </a:blip>
          <a:srcRect b="0" l="0" r="0" t="0"/>
          <a:stretch/>
        </p:blipFill>
        <p:spPr>
          <a:xfrm>
            <a:off x="571500" y="1652266"/>
            <a:ext cx="4627283" cy="2504142"/>
          </a:xfrm>
          <a:prstGeom prst="rect">
            <a:avLst/>
          </a:prstGeom>
          <a:noFill/>
          <a:ln>
            <a:noFill/>
          </a:ln>
        </p:spPr>
      </p:pic>
      <p:sp>
        <p:nvSpPr>
          <p:cNvPr id="595" name="Google Shape;595;p88"/>
          <p:cNvSpPr/>
          <p:nvPr/>
        </p:nvSpPr>
        <p:spPr>
          <a:xfrm>
            <a:off x="5564095" y="1132770"/>
            <a:ext cx="6414992" cy="5371407"/>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lang="en-US" sz="2000">
                <a:solidFill>
                  <a:schemeClr val="dk1"/>
                </a:solidFill>
                <a:latin typeface="Arial"/>
                <a:ea typeface="Arial"/>
                <a:cs typeface="Arial"/>
                <a:sym typeface="Arial"/>
              </a:rPr>
              <a:t>Giving infant formula may be recommended as a </a:t>
            </a:r>
            <a:r>
              <a:rPr b="1" lang="en-US" sz="2000">
                <a:solidFill>
                  <a:srgbClr val="FF0000"/>
                </a:solidFill>
                <a:latin typeface="Arial"/>
                <a:ea typeface="Arial"/>
                <a:cs typeface="Arial"/>
                <a:sym typeface="Arial"/>
              </a:rPr>
              <a:t>last resort </a:t>
            </a:r>
            <a:r>
              <a:rPr lang="en-US" sz="2000">
                <a:solidFill>
                  <a:schemeClr val="dk1"/>
                </a:solidFill>
                <a:latin typeface="Arial"/>
                <a:ea typeface="Arial"/>
                <a:cs typeface="Arial"/>
                <a:sym typeface="Arial"/>
              </a:rPr>
              <a:t>while a mother is recovering from COVID-19, and until breastfeeding can be established or re-established.  </a:t>
            </a:r>
            <a:endParaRPr sz="1800">
              <a:solidFill>
                <a:schemeClr val="dk1"/>
              </a:solidFill>
              <a:latin typeface="Calibri"/>
              <a:ea typeface="Calibri"/>
              <a:cs typeface="Calibri"/>
              <a:sym typeface="Calibri"/>
            </a:endParaRPr>
          </a:p>
          <a:p>
            <a:pPr indent="0" lvl="0" marL="0" marR="0" rtl="0" algn="l">
              <a:lnSpc>
                <a:spcPct val="114999"/>
              </a:lnSpc>
              <a:spcBef>
                <a:spcPts val="0"/>
              </a:spcBef>
              <a:spcAft>
                <a:spcPts val="0"/>
              </a:spcAft>
              <a:buNone/>
            </a:pPr>
            <a:r>
              <a:t/>
            </a:r>
            <a:endParaRPr sz="2000">
              <a:solidFill>
                <a:schemeClr val="dk1"/>
              </a:solidFill>
              <a:latin typeface="Arial"/>
              <a:ea typeface="Arial"/>
              <a:cs typeface="Arial"/>
              <a:sym typeface="Arial"/>
            </a:endParaRPr>
          </a:p>
          <a:p>
            <a:pPr indent="0" lvl="0" marL="0" marR="0" rtl="0" algn="l">
              <a:lnSpc>
                <a:spcPct val="114999"/>
              </a:lnSpc>
              <a:spcBef>
                <a:spcPts val="0"/>
              </a:spcBef>
              <a:spcAft>
                <a:spcPts val="0"/>
              </a:spcAft>
              <a:buNone/>
            </a:pPr>
            <a:r>
              <a:rPr b="1" lang="en-US" sz="2000">
                <a:solidFill>
                  <a:srgbClr val="FF0000"/>
                </a:solidFill>
                <a:latin typeface="Arial"/>
                <a:ea typeface="Arial"/>
                <a:cs typeface="Arial"/>
                <a:sym typeface="Arial"/>
              </a:rPr>
              <a:t>This recommendation should come only after a full assessment by a qualified health professional. Community Health Volunteers should never recommend formula, they should refer to the nearest health facility or IYCF point.</a:t>
            </a:r>
            <a:endParaRPr b="1" sz="2000">
              <a:solidFill>
                <a:srgbClr val="FF0000"/>
              </a:solidFill>
              <a:latin typeface="Arial"/>
              <a:ea typeface="Arial"/>
              <a:cs typeface="Arial"/>
              <a:sym typeface="Arial"/>
            </a:endParaRPr>
          </a:p>
          <a:p>
            <a:pPr indent="0" lvl="0" marL="0" marR="0" rtl="0" algn="l">
              <a:lnSpc>
                <a:spcPct val="115000"/>
              </a:lnSpc>
              <a:spcBef>
                <a:spcPts val="0"/>
              </a:spcBef>
              <a:spcAft>
                <a:spcPts val="0"/>
              </a:spcAft>
              <a:buNone/>
            </a:pPr>
            <a:r>
              <a:t/>
            </a:r>
            <a:endParaRPr sz="20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rPr lang="en-US" sz="2000">
                <a:solidFill>
                  <a:srgbClr val="000000"/>
                </a:solidFill>
                <a:latin typeface="Arial"/>
                <a:ea typeface="Arial"/>
                <a:cs typeface="Arial"/>
                <a:sym typeface="Arial"/>
              </a:rPr>
              <a:t>If infant formula is given while recovering from the virus, it is very important that parents and caregivers are counselled and understand how to mix and feed the infant formula as safely as possible.</a:t>
            </a:r>
            <a:endParaRPr sz="200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89"/>
          <p:cNvSpPr txBox="1"/>
          <p:nvPr>
            <p:ph type="title"/>
          </p:nvPr>
        </p:nvSpPr>
        <p:spPr>
          <a:xfrm>
            <a:off x="253999"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Messages: Preparation of Infant Formula</a:t>
            </a:r>
            <a:endParaRPr/>
          </a:p>
        </p:txBody>
      </p:sp>
      <p:pic>
        <p:nvPicPr>
          <p:cNvPr descr="A group of people around each other&#10;&#10;Description automatically generated" id="602" name="Google Shape;602;p89"/>
          <p:cNvPicPr preferRelativeResize="0"/>
          <p:nvPr/>
        </p:nvPicPr>
        <p:blipFill rotWithShape="1">
          <a:blip r:embed="rId3">
            <a:alphaModFix/>
          </a:blip>
          <a:srcRect b="0" l="0" r="0" t="0"/>
          <a:stretch/>
        </p:blipFill>
        <p:spPr>
          <a:xfrm>
            <a:off x="530162" y="2729006"/>
            <a:ext cx="3284071" cy="3244477"/>
          </a:xfrm>
          <a:prstGeom prst="rect">
            <a:avLst/>
          </a:prstGeom>
          <a:noFill/>
          <a:ln>
            <a:noFill/>
          </a:ln>
        </p:spPr>
      </p:pic>
      <p:sp>
        <p:nvSpPr>
          <p:cNvPr id="603" name="Google Shape;603;p89"/>
          <p:cNvSpPr/>
          <p:nvPr/>
        </p:nvSpPr>
        <p:spPr>
          <a:xfrm>
            <a:off x="3977768" y="2081109"/>
            <a:ext cx="8166633" cy="4524957"/>
          </a:xfrm>
          <a:prstGeom prst="rect">
            <a:avLst/>
          </a:prstGeom>
          <a:noFill/>
          <a:ln>
            <a:noFill/>
          </a:ln>
        </p:spPr>
        <p:txBody>
          <a:bodyPr anchorCtr="0" anchor="t" bIns="45700" lIns="91425" spcFirstLastPara="1" rIns="91425" wrap="square" tIns="45700">
            <a:noAutofit/>
          </a:bodyPr>
          <a:lstStyle/>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Wear </a:t>
            </a:r>
            <a:r>
              <a:rPr lang="en-US" sz="1800">
                <a:solidFill>
                  <a:srgbClr val="000000"/>
                </a:solidFill>
                <a:latin typeface="Arial"/>
                <a:ea typeface="Arial"/>
                <a:cs typeface="Arial"/>
                <a:sym typeface="Arial"/>
              </a:rPr>
              <a:t>a medical mask when available or a </a:t>
            </a:r>
            <a:r>
              <a:rPr lang="en-US" sz="1800">
                <a:solidFill>
                  <a:schemeClr val="dk1"/>
                </a:solidFill>
                <a:latin typeface="Arial"/>
                <a:ea typeface="Arial"/>
                <a:cs typeface="Arial"/>
                <a:sym typeface="Arial"/>
              </a:rPr>
              <a:t>cloth face covering when preparing the infant formula. </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Wash hands with soap and clean running water for 20 seconds before starting to prepare infant formula.</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Clean all surfaces and boil all feeding equipment to sanitize.  Allow to dry completely.</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Read and follow the instructions that are printed on the tin very carefully. Tell the families to ask for more explanation if they do not understand.</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Only prepare as much as the baby will need within one hour.</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Carefully measure the amount of clean boiled or treated water to mix with the dry infant formula.</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Carefully measure the amount of dry infant formula required.</a:t>
            </a:r>
            <a:endParaRPr sz="18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1800"/>
              <a:buFont typeface="Noto Sans Symbols"/>
              <a:buChar char="∙"/>
            </a:pPr>
            <a:r>
              <a:rPr lang="en-US" sz="1800">
                <a:solidFill>
                  <a:schemeClr val="dk1"/>
                </a:solidFill>
                <a:latin typeface="Arial"/>
                <a:ea typeface="Arial"/>
                <a:cs typeface="Arial"/>
                <a:sym typeface="Arial"/>
              </a:rPr>
              <a:t>Mix the dry infant formula and water until all the powder is completely dissolved. </a:t>
            </a:r>
            <a:endParaRPr sz="1800">
              <a:solidFill>
                <a:schemeClr val="dk1"/>
              </a:solidFill>
              <a:latin typeface="Arial"/>
              <a:ea typeface="Arial"/>
              <a:cs typeface="Arial"/>
              <a:sym typeface="Arial"/>
            </a:endParaRPr>
          </a:p>
        </p:txBody>
      </p:sp>
      <p:sp>
        <p:nvSpPr>
          <p:cNvPr id="604" name="Google Shape;604;p89"/>
          <p:cNvSpPr txBox="1"/>
          <p:nvPr/>
        </p:nvSpPr>
        <p:spPr>
          <a:xfrm>
            <a:off x="182781" y="971942"/>
            <a:ext cx="11667489"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rgbClr val="FF0000"/>
                </a:solidFill>
                <a:latin typeface="Calibri"/>
                <a:ea typeface="Calibri"/>
                <a:cs typeface="Calibri"/>
                <a:sym typeface="Calibri"/>
              </a:rPr>
              <a:t>Counselling on how to use infant formula should be done in one-to-one counselling only. </a:t>
            </a:r>
            <a:endParaRPr sz="1800">
              <a:solidFill>
                <a:srgbClr val="000000"/>
              </a:solidFill>
              <a:latin typeface="Calibri"/>
              <a:ea typeface="Calibri"/>
              <a:cs typeface="Calibri"/>
              <a:sym typeface="Calibri"/>
            </a:endParaRPr>
          </a:p>
          <a:p>
            <a:pPr indent="0" lvl="0" marL="0" marR="0" rtl="0" algn="l">
              <a:spcBef>
                <a:spcPts val="0"/>
              </a:spcBef>
              <a:spcAft>
                <a:spcPts val="0"/>
              </a:spcAft>
              <a:buNone/>
            </a:pPr>
            <a:r>
              <a:rPr b="1" lang="en-US" sz="2400">
                <a:solidFill>
                  <a:srgbClr val="FF0000"/>
                </a:solidFill>
                <a:latin typeface="Calibri"/>
                <a:ea typeface="Calibri"/>
                <a:cs typeface="Calibri"/>
                <a:sym typeface="Calibri"/>
              </a:rPr>
              <a:t>Never in a group setting.</a:t>
            </a:r>
            <a:r>
              <a:rPr b="1" lang="en-US" sz="24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605" name="Google Shape;605;p89"/>
          <p:cNvSpPr txBox="1"/>
          <p:nvPr/>
        </p:nvSpPr>
        <p:spPr>
          <a:xfrm>
            <a:off x="4276165" y="1609164"/>
            <a:ext cx="5936876"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Preparing and Mixing Infant Formula</a:t>
            </a:r>
            <a:endParaRPr b="1" sz="20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90"/>
          <p:cNvSpPr txBox="1"/>
          <p:nvPr>
            <p:ph type="title"/>
          </p:nvPr>
        </p:nvSpPr>
        <p:spPr>
          <a:xfrm>
            <a:off x="399142"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How to Cup Feed an Infant</a:t>
            </a:r>
            <a:endParaRPr/>
          </a:p>
        </p:txBody>
      </p:sp>
      <p:pic>
        <p:nvPicPr>
          <p:cNvPr descr="A child is looking at the camera&#10;&#10;Description automatically generated" id="612" name="Google Shape;612;p90"/>
          <p:cNvPicPr preferRelativeResize="0"/>
          <p:nvPr/>
        </p:nvPicPr>
        <p:blipFill rotWithShape="1">
          <a:blip r:embed="rId3">
            <a:alphaModFix/>
          </a:blip>
          <a:srcRect b="0" l="0" r="0" t="0"/>
          <a:stretch/>
        </p:blipFill>
        <p:spPr>
          <a:xfrm>
            <a:off x="676958" y="1494971"/>
            <a:ext cx="3682831" cy="4622800"/>
          </a:xfrm>
          <a:prstGeom prst="rect">
            <a:avLst/>
          </a:prstGeom>
          <a:noFill/>
          <a:ln>
            <a:noFill/>
          </a:ln>
        </p:spPr>
      </p:pic>
      <p:sp>
        <p:nvSpPr>
          <p:cNvPr id="613" name="Google Shape;613;p90"/>
          <p:cNvSpPr/>
          <p:nvPr/>
        </p:nvSpPr>
        <p:spPr>
          <a:xfrm>
            <a:off x="4813905" y="1378172"/>
            <a:ext cx="6870095" cy="5016758"/>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Wear a medical mask when available or a cloth face covering when feeding the baby if you have any signs of being infected by COVID-19 or if you have been exposed to someone with COVID-19.</a:t>
            </a:r>
            <a:endParaRPr/>
          </a:p>
          <a:p>
            <a:pPr indent="-158750" lvl="0" marL="28575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Pour just enough breast milk from the clean covered container into the feeding cup. Ask health worker to show you.</a:t>
            </a:r>
            <a:endParaRPr/>
          </a:p>
          <a:p>
            <a:pPr indent="-158750" lvl="0" marL="28575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Give baby expressed breast milk from a clean, dry cup. </a:t>
            </a:r>
            <a:endParaRPr/>
          </a:p>
          <a:p>
            <a:pPr indent="-158750" lvl="0" marL="28575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Bring cup to rest against the corners of baby’s upper lip and allow baby to take small amounts of milk, lapping the milk with his or her tongue. </a:t>
            </a:r>
            <a:endParaRPr/>
          </a:p>
          <a:p>
            <a:pPr indent="-158750" lvl="0" marL="285750" marR="0" rtl="0" algn="l">
              <a:spcBef>
                <a:spcPts val="0"/>
              </a:spcBef>
              <a:spcAft>
                <a:spcPts val="0"/>
              </a:spcAft>
              <a:buClr>
                <a:schemeClr val="dk1"/>
              </a:buClr>
              <a:buSzPts val="2000"/>
              <a:buFont typeface="Arial"/>
              <a:buNone/>
            </a:pPr>
            <a:r>
              <a:t/>
            </a:r>
            <a:endParaRPr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b="1" lang="en-US" sz="2000">
                <a:solidFill>
                  <a:schemeClr val="dk1"/>
                </a:solidFill>
                <a:latin typeface="Arial"/>
                <a:ea typeface="Arial"/>
                <a:cs typeface="Arial"/>
                <a:sym typeface="Arial"/>
              </a:rPr>
              <a:t>Do not pour the milk into baby’s mouth.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91"/>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rgbClr val="FFFFFF"/>
              </a:buClr>
              <a:buSzPts val="5800"/>
              <a:buNone/>
            </a:pPr>
            <a:r>
              <a:rPr lang="en-US"/>
              <a:t>Thank you</a:t>
            </a:r>
            <a:endParaRPr/>
          </a:p>
        </p:txBody>
      </p:sp>
      <p:sp>
        <p:nvSpPr>
          <p:cNvPr id="619" name="Google Shape;619;p91"/>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p>
            <a:pPr indent="0" lvl="0" marL="0" rtl="0" algn="ctr">
              <a:lnSpc>
                <a:spcPct val="70000"/>
              </a:lnSpc>
              <a:spcBef>
                <a:spcPts val="0"/>
              </a:spcBef>
              <a:spcAft>
                <a:spcPts val="0"/>
              </a:spcAft>
              <a:buClr>
                <a:schemeClr val="dk1"/>
              </a:buClr>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76"/>
          <p:cNvSpPr txBox="1"/>
          <p:nvPr>
            <p:ph idx="2" type="body"/>
          </p:nvPr>
        </p:nvSpPr>
        <p:spPr>
          <a:xfrm>
            <a:off x="839788" y="1657350"/>
            <a:ext cx="5157787" cy="4532313"/>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Understand the dangers of bottles and teats</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Know the dangers of BMS use</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Understand COVID-19 prevention measures</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Know the medical indications for BMS use</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Understand when and how to use BMS when medically indicated</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p:txBody>
      </p:sp>
      <p:sp>
        <p:nvSpPr>
          <p:cNvPr id="502" name="Google Shape;502;p76"/>
          <p:cNvSpPr txBox="1"/>
          <p:nvPr/>
        </p:nvSpPr>
        <p:spPr>
          <a:xfrm>
            <a:off x="423332"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Aims of the Session</a:t>
            </a:r>
            <a:endParaRPr b="1" i="0" sz="3600" u="none" cap="none" strike="noStrike">
              <a:solidFill>
                <a:schemeClr val="lt1"/>
              </a:solidFill>
              <a:latin typeface="Source Sans Pro"/>
              <a:ea typeface="Source Sans Pro"/>
              <a:cs typeface="Source Sans Pro"/>
              <a:sym typeface="Source Sans Pro"/>
            </a:endParaRPr>
          </a:p>
        </p:txBody>
      </p:sp>
      <p:pic>
        <p:nvPicPr>
          <p:cNvPr descr="A picture containing person, items, table, bag&#10;&#10;Description automatically generated" id="503" name="Google Shape;503;p76"/>
          <p:cNvPicPr preferRelativeResize="0"/>
          <p:nvPr/>
        </p:nvPicPr>
        <p:blipFill rotWithShape="1">
          <a:blip r:embed="rId3">
            <a:alphaModFix/>
          </a:blip>
          <a:srcRect b="0" l="0" r="0" t="0"/>
          <a:stretch/>
        </p:blipFill>
        <p:spPr>
          <a:xfrm rot="5400000">
            <a:off x="6608846" y="1729456"/>
            <a:ext cx="5097379" cy="382303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77"/>
          <p:cNvSpPr/>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None/>
            </a:pPr>
            <a:r>
              <a:rPr b="1" i="0" lang="en-US" sz="2400" u="none" cap="none" strike="noStrike">
                <a:solidFill>
                  <a:schemeClr val="dk1"/>
                </a:solidFill>
                <a:latin typeface="Arial"/>
                <a:ea typeface="Arial"/>
                <a:cs typeface="Arial"/>
                <a:sym typeface="Arial"/>
              </a:rPr>
              <a:t>Donations of infant formula and other powdered milk products without proper assessment of needs can endanger children lives. </a:t>
            </a:r>
            <a:endParaRPr/>
          </a:p>
          <a:p>
            <a:pPr indent="152400" lvl="0" marL="0" marR="0" rtl="0" algn="l">
              <a:lnSpc>
                <a:spcPct val="90000"/>
              </a:lnSpc>
              <a:spcBef>
                <a:spcPts val="600"/>
              </a:spcBef>
              <a:spcAft>
                <a:spcPts val="0"/>
              </a:spcAft>
              <a:buClr>
                <a:schemeClr val="dk1"/>
              </a:buClr>
              <a:buSzPts val="2400"/>
              <a:buFont typeface="Arial"/>
              <a:buNone/>
            </a:pPr>
            <a:r>
              <a:t/>
            </a:r>
            <a:endParaRPr b="1" i="0" sz="2400" u="none" cap="none" strike="noStrike">
              <a:solidFill>
                <a:schemeClr val="dk1"/>
              </a:solidFill>
              <a:latin typeface="Arial"/>
              <a:ea typeface="Arial"/>
              <a:cs typeface="Arial"/>
              <a:sym typeface="Arial"/>
            </a:endParaRPr>
          </a:p>
          <a:p>
            <a:pPr indent="0" lvl="0" marL="0" marR="0" rtl="0" algn="ctr">
              <a:lnSpc>
                <a:spcPct val="90000"/>
              </a:lnSpc>
              <a:spcBef>
                <a:spcPts val="600"/>
              </a:spcBef>
              <a:spcAft>
                <a:spcPts val="0"/>
              </a:spcAft>
              <a:buNone/>
            </a:pPr>
            <a:r>
              <a:rPr b="1" i="0" lang="en-US" sz="2400" u="none" cap="none" strike="noStrike">
                <a:solidFill>
                  <a:srgbClr val="FF0000"/>
                </a:solidFill>
                <a:latin typeface="Arial"/>
                <a:ea typeface="Arial"/>
                <a:cs typeface="Arial"/>
                <a:sym typeface="Arial"/>
              </a:rPr>
              <a:t>There should be no donations of breast milk substitutes (BMS), such as infant formula, other milk products, bottle-fed complementary foods represented for use in children up to 2 years of age, complementary foods, juices, teas represented for use in infants under six months; and bottles and teats. </a:t>
            </a:r>
            <a:endParaRPr/>
          </a:p>
          <a:p>
            <a:pPr indent="152400" lvl="0" marL="0" marR="0" rtl="0" algn="l">
              <a:lnSpc>
                <a:spcPct val="90000"/>
              </a:lnSpc>
              <a:spcBef>
                <a:spcPts val="600"/>
              </a:spcBef>
              <a:spcAft>
                <a:spcPts val="0"/>
              </a:spcAft>
              <a:buClr>
                <a:schemeClr val="dk1"/>
              </a:buClr>
              <a:buSzPts val="2400"/>
              <a:buFont typeface="Arial"/>
              <a:buNone/>
            </a:pPr>
            <a:r>
              <a:t/>
            </a:r>
            <a:endParaRPr b="1" i="0" sz="2400" u="none" cap="none" strike="noStrike">
              <a:solidFill>
                <a:schemeClr val="dk1"/>
              </a:solidFill>
              <a:latin typeface="Arial"/>
              <a:ea typeface="Arial"/>
              <a:cs typeface="Arial"/>
              <a:sym typeface="Arial"/>
            </a:endParaRPr>
          </a:p>
          <a:p>
            <a:pPr indent="152400" lvl="0" marL="0" marR="0" rtl="0" algn="l">
              <a:lnSpc>
                <a:spcPct val="90000"/>
              </a:lnSpc>
              <a:spcBef>
                <a:spcPts val="600"/>
              </a:spcBef>
              <a:spcAft>
                <a:spcPts val="0"/>
              </a:spcAft>
              <a:buClr>
                <a:schemeClr val="dk1"/>
              </a:buClr>
              <a:buSzPts val="2400"/>
              <a:buFont typeface="Arial"/>
              <a:buNone/>
            </a:pPr>
            <a:r>
              <a:t/>
            </a:r>
            <a:endParaRPr b="1" i="0" sz="2400" u="none" cap="none" strike="noStrike">
              <a:solidFill>
                <a:schemeClr val="dk1"/>
              </a:solidFill>
              <a:latin typeface="Arial"/>
              <a:ea typeface="Arial"/>
              <a:cs typeface="Arial"/>
              <a:sym typeface="Arial"/>
            </a:endParaRPr>
          </a:p>
          <a:p>
            <a:pPr indent="0" lvl="0" marL="0" marR="0" rtl="0" algn="ctr">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Any unsolicited donations should be directed to the designated coordinating body which is led by the Ministry of Health and Sport’s National Nutrition Center (MOHS, NNC). </a:t>
            </a:r>
            <a:endParaRPr/>
          </a:p>
        </p:txBody>
      </p:sp>
      <p:sp>
        <p:nvSpPr>
          <p:cNvPr id="510" name="Google Shape;510;p77"/>
          <p:cNvSpPr txBox="1"/>
          <p:nvPr/>
        </p:nvSpPr>
        <p:spPr>
          <a:xfrm>
            <a:off x="314475"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IMPORTANT Key Messages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pic>
        <p:nvPicPr>
          <p:cNvPr descr="Shape&#10;&#10;Description automatically generated" id="516" name="Google Shape;516;p78"/>
          <p:cNvPicPr preferRelativeResize="0"/>
          <p:nvPr/>
        </p:nvPicPr>
        <p:blipFill rotWithShape="1">
          <a:blip r:embed="rId3">
            <a:alphaModFix/>
          </a:blip>
          <a:srcRect b="0" l="0" r="0" t="0"/>
          <a:stretch/>
        </p:blipFill>
        <p:spPr>
          <a:xfrm>
            <a:off x="9284483" y="3093436"/>
            <a:ext cx="2179384" cy="3092596"/>
          </a:xfrm>
          <a:prstGeom prst="rect">
            <a:avLst/>
          </a:prstGeom>
          <a:noFill/>
          <a:ln>
            <a:noFill/>
          </a:ln>
        </p:spPr>
      </p:pic>
      <p:sp>
        <p:nvSpPr>
          <p:cNvPr id="517" name="Google Shape;517;p78"/>
          <p:cNvSpPr txBox="1"/>
          <p:nvPr/>
        </p:nvSpPr>
        <p:spPr>
          <a:xfrm>
            <a:off x="447523"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IMPORTANT</a:t>
            </a:r>
            <a:endParaRPr/>
          </a:p>
        </p:txBody>
      </p:sp>
      <p:pic>
        <p:nvPicPr>
          <p:cNvPr descr="A close up of a bottle&#10;&#10;Description automatically generated" id="518" name="Google Shape;518;p78"/>
          <p:cNvPicPr preferRelativeResize="0"/>
          <p:nvPr/>
        </p:nvPicPr>
        <p:blipFill rotWithShape="1">
          <a:blip r:embed="rId4">
            <a:alphaModFix/>
          </a:blip>
          <a:srcRect b="0" l="0" r="0" t="0"/>
          <a:stretch/>
        </p:blipFill>
        <p:spPr>
          <a:xfrm>
            <a:off x="1092767" y="1295401"/>
            <a:ext cx="2528037" cy="3149600"/>
          </a:xfrm>
          <a:prstGeom prst="rect">
            <a:avLst/>
          </a:prstGeom>
          <a:noFill/>
          <a:ln>
            <a:noFill/>
          </a:ln>
        </p:spPr>
      </p:pic>
      <p:sp>
        <p:nvSpPr>
          <p:cNvPr id="519" name="Google Shape;519;p78"/>
          <p:cNvSpPr txBox="1"/>
          <p:nvPr/>
        </p:nvSpPr>
        <p:spPr>
          <a:xfrm>
            <a:off x="5967663" y="1025516"/>
            <a:ext cx="2074607"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3200" u="none" cap="none" strike="noStrike">
                <a:solidFill>
                  <a:srgbClr val="FF0000"/>
                </a:solidFill>
                <a:latin typeface="Arial"/>
                <a:ea typeface="Arial"/>
                <a:cs typeface="Arial"/>
                <a:sym typeface="Arial"/>
              </a:rPr>
              <a:t>Important</a:t>
            </a:r>
            <a:endParaRPr/>
          </a:p>
        </p:txBody>
      </p:sp>
      <p:sp>
        <p:nvSpPr>
          <p:cNvPr id="520" name="Google Shape;520;p78"/>
          <p:cNvSpPr/>
          <p:nvPr/>
        </p:nvSpPr>
        <p:spPr>
          <a:xfrm>
            <a:off x="728133" y="1100668"/>
            <a:ext cx="3048000" cy="3539066"/>
          </a:xfrm>
          <a:prstGeom prst="noSmoking">
            <a:avLst>
              <a:gd fmla="val 6186" name="adj"/>
            </a:avLst>
          </a:prstGeom>
          <a:solidFill>
            <a:srgbClr val="FF0000"/>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21" name="Google Shape;521;p78"/>
          <p:cNvSpPr/>
          <p:nvPr/>
        </p:nvSpPr>
        <p:spPr>
          <a:xfrm>
            <a:off x="8850175" y="2870201"/>
            <a:ext cx="3048000" cy="3539066"/>
          </a:xfrm>
          <a:prstGeom prst="noSmoking">
            <a:avLst>
              <a:gd fmla="val 6186" name="adj"/>
            </a:avLst>
          </a:prstGeom>
          <a:solidFill>
            <a:srgbClr val="FF0000"/>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22" name="Google Shape;522;p78"/>
          <p:cNvSpPr/>
          <p:nvPr/>
        </p:nvSpPr>
        <p:spPr>
          <a:xfrm>
            <a:off x="860620" y="4999929"/>
            <a:ext cx="7904888" cy="15696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Feeding a baby who is younger than 6 months any other foods or liquids, including animal milks or water, increases the chances of the baby becoming sick. </a:t>
            </a:r>
            <a:endParaRPr b="1" sz="2400">
              <a:solidFill>
                <a:schemeClr val="dk1"/>
              </a:solidFill>
              <a:latin typeface="Arial"/>
              <a:ea typeface="Arial"/>
              <a:cs typeface="Arial"/>
              <a:sym typeface="Arial"/>
            </a:endParaRPr>
          </a:p>
        </p:txBody>
      </p:sp>
      <p:sp>
        <p:nvSpPr>
          <p:cNvPr id="523" name="Google Shape;523;p78"/>
          <p:cNvSpPr/>
          <p:nvPr/>
        </p:nvSpPr>
        <p:spPr>
          <a:xfrm>
            <a:off x="3985438" y="1844807"/>
            <a:ext cx="6650674"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Bottles are unsafe and should never be used. They are difficult to wash and can spread germs to baby.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9"/>
          <p:cNvSpPr/>
          <p:nvPr/>
        </p:nvSpPr>
        <p:spPr>
          <a:xfrm>
            <a:off x="838200" y="1512784"/>
            <a:ext cx="10515600"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US" sz="2400">
                <a:solidFill>
                  <a:schemeClr val="dk1"/>
                </a:solidFill>
                <a:latin typeface="Arial"/>
                <a:ea typeface="Arial"/>
                <a:cs typeface="Arial"/>
                <a:sym typeface="Arial"/>
              </a:rPr>
              <a:t>As per recent infant and young child feeding in the context of COVID-19 developed by UNICEF and the Global Nutrition Cluster caregivers using Infant Formula should be counselled/advised to: </a:t>
            </a:r>
            <a:endParaRPr/>
          </a:p>
          <a:p>
            <a:pPr indent="0" lvl="0" marL="0" marR="0" rtl="0" algn="l">
              <a:lnSpc>
                <a:spcPct val="90000"/>
              </a:lnSpc>
              <a:spcBef>
                <a:spcPts val="600"/>
              </a:spcBef>
              <a:spcAft>
                <a:spcPts val="0"/>
              </a:spcAft>
              <a:buNone/>
            </a:pPr>
            <a:r>
              <a:t/>
            </a:r>
            <a:endParaRPr sz="2400">
              <a:solidFill>
                <a:schemeClr val="dk1"/>
              </a:solidFill>
              <a:latin typeface="Arial"/>
              <a:ea typeface="Arial"/>
              <a:cs typeface="Arial"/>
              <a:sym typeface="Arial"/>
            </a:endParaRPr>
          </a:p>
          <a:p>
            <a:pPr indent="-457200" lvl="0" marL="4572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Feed the infant or young child with a cup </a:t>
            </a:r>
            <a:endParaRPr/>
          </a:p>
          <a:p>
            <a:pPr indent="-457200" lvl="0" marL="4572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Wash hands with soap and water before handling cups, spoons etc.</a:t>
            </a:r>
            <a:endParaRPr/>
          </a:p>
          <a:p>
            <a:pPr indent="-457200" lvl="0" marL="4572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Limit the number of caregivers feeding the infant. </a:t>
            </a:r>
            <a:endParaRPr sz="2400">
              <a:solidFill>
                <a:schemeClr val="dk1"/>
              </a:solidFill>
              <a:latin typeface="Arial"/>
              <a:ea typeface="Arial"/>
              <a:cs typeface="Arial"/>
              <a:sym typeface="Arial"/>
            </a:endParaRPr>
          </a:p>
        </p:txBody>
      </p:sp>
      <p:sp>
        <p:nvSpPr>
          <p:cNvPr id="530" name="Google Shape;530;p79"/>
          <p:cNvSpPr txBox="1"/>
          <p:nvPr>
            <p:ph type="title"/>
          </p:nvPr>
        </p:nvSpPr>
        <p:spPr>
          <a:xfrm>
            <a:off x="278189"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40"/>
              <a:buFont typeface="Source Sans Pro"/>
              <a:buNone/>
            </a:pPr>
            <a:r>
              <a:rPr lang="en-US" sz="3240">
                <a:latin typeface="Source Sans Pro"/>
                <a:ea typeface="Source Sans Pro"/>
                <a:cs typeface="Source Sans Pro"/>
                <a:sym typeface="Source Sans Pro"/>
              </a:rPr>
              <a:t>COVID-19 Prevention Measures </a:t>
            </a:r>
            <a:endParaRPr/>
          </a:p>
        </p:txBody>
      </p:sp>
      <p:sp>
        <p:nvSpPr>
          <p:cNvPr id="531" name="Google Shape;531;p79"/>
          <p:cNvSpPr txBox="1"/>
          <p:nvPr/>
        </p:nvSpPr>
        <p:spPr>
          <a:xfrm>
            <a:off x="299300" y="5390147"/>
            <a:ext cx="11695545"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Arial"/>
                <a:ea typeface="Arial"/>
                <a:cs typeface="Arial"/>
                <a:sym typeface="Arial"/>
              </a:rPr>
              <a:t>Infant formula should be used only as a last resort, when medically indicated </a:t>
            </a:r>
            <a:endParaRPr sz="1800">
              <a:solidFill>
                <a:schemeClr val="dk1"/>
              </a:solidFill>
              <a:latin typeface="Calibri"/>
              <a:ea typeface="Calibri"/>
              <a:cs typeface="Calibri"/>
              <a:sym typeface="Calibri"/>
            </a:endParaRPr>
          </a:p>
          <a:p>
            <a:pPr indent="0" lvl="0" marL="0" marR="0" rtl="0" algn="ctr">
              <a:spcBef>
                <a:spcPts val="0"/>
              </a:spcBef>
              <a:spcAft>
                <a:spcPts val="0"/>
              </a:spcAft>
              <a:buNone/>
            </a:pPr>
            <a:r>
              <a:rPr b="1" lang="en-US" sz="2400">
                <a:solidFill>
                  <a:srgbClr val="FF0000"/>
                </a:solidFill>
                <a:latin typeface="Arial"/>
                <a:ea typeface="Arial"/>
                <a:cs typeface="Arial"/>
                <a:sym typeface="Arial"/>
              </a:rPr>
              <a:t>and when all other options are not possible.</a:t>
            </a:r>
            <a:endParaRPr sz="1800">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80"/>
          <p:cNvSpPr/>
          <p:nvPr/>
        </p:nvSpPr>
        <p:spPr>
          <a:xfrm>
            <a:off x="4203032" y="1307674"/>
            <a:ext cx="7808494" cy="517217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lang="en-US" sz="2220">
                <a:solidFill>
                  <a:schemeClr val="dk1"/>
                </a:solidFill>
                <a:latin typeface="Arial"/>
                <a:ea typeface="Arial"/>
                <a:cs typeface="Arial"/>
                <a:sym typeface="Arial"/>
              </a:rPr>
              <a:t>Regardless of the feeding mode: (Breastfeeding or Artificial Feeding) </a:t>
            </a:r>
            <a:endParaRPr sz="1665">
              <a:solidFill>
                <a:schemeClr val="dk1"/>
              </a:solidFill>
              <a:latin typeface="Calibri"/>
              <a:ea typeface="Calibri"/>
              <a:cs typeface="Calibri"/>
              <a:sym typeface="Calibri"/>
            </a:endParaRPr>
          </a:p>
          <a:p>
            <a:pPr indent="-228600" lvl="0" marL="342900" marR="0" rtl="0" algn="l">
              <a:lnSpc>
                <a:spcPct val="100000"/>
              </a:lnSpc>
              <a:spcBef>
                <a:spcPts val="600"/>
              </a:spcBef>
              <a:spcAft>
                <a:spcPts val="0"/>
              </a:spcAft>
              <a:buClr>
                <a:schemeClr val="dk1"/>
              </a:buClr>
              <a:buSzPts val="2220"/>
              <a:buFont typeface="Arial"/>
              <a:buChar char="•"/>
            </a:pPr>
            <a:r>
              <a:rPr lang="en-US" sz="2220">
                <a:solidFill>
                  <a:schemeClr val="dk1"/>
                </a:solidFill>
                <a:latin typeface="Arial"/>
                <a:ea typeface="Arial"/>
                <a:cs typeface="Arial"/>
                <a:sym typeface="Arial"/>
              </a:rPr>
              <a:t>Mothers should always wash hands with soap and water at critical times, including before and after contact with the infant. </a:t>
            </a:r>
            <a:endParaRPr/>
          </a:p>
          <a:p>
            <a:pPr indent="-228600" lvl="0" marL="342900" marR="0" rtl="0" algn="l">
              <a:lnSpc>
                <a:spcPct val="100000"/>
              </a:lnSpc>
              <a:spcBef>
                <a:spcPts val="600"/>
              </a:spcBef>
              <a:spcAft>
                <a:spcPts val="0"/>
              </a:spcAft>
              <a:buClr>
                <a:schemeClr val="dk1"/>
              </a:buClr>
              <a:buSzPts val="2220"/>
              <a:buFont typeface="Arial"/>
              <a:buChar char="•"/>
            </a:pPr>
            <a:r>
              <a:rPr lang="en-US" sz="2220">
                <a:solidFill>
                  <a:schemeClr val="dk1"/>
                </a:solidFill>
                <a:latin typeface="Arial"/>
                <a:ea typeface="Arial"/>
                <a:cs typeface="Arial"/>
                <a:sym typeface="Arial"/>
              </a:rPr>
              <a:t>Routinely clean the surfaces around the home that the mother has been in contact with, using soap and water. </a:t>
            </a:r>
            <a:endParaRPr/>
          </a:p>
          <a:p>
            <a:pPr indent="-228600" lvl="0" marL="342900" marR="0" rtl="0" algn="l">
              <a:lnSpc>
                <a:spcPct val="100000"/>
              </a:lnSpc>
              <a:spcBef>
                <a:spcPts val="600"/>
              </a:spcBef>
              <a:spcAft>
                <a:spcPts val="0"/>
              </a:spcAft>
              <a:buClr>
                <a:schemeClr val="dk1"/>
              </a:buClr>
              <a:buSzPts val="2220"/>
              <a:buFont typeface="Arial"/>
              <a:buChar char="•"/>
            </a:pPr>
            <a:r>
              <a:rPr lang="en-US" sz="2220">
                <a:solidFill>
                  <a:schemeClr val="dk1"/>
                </a:solidFill>
                <a:latin typeface="Arial"/>
                <a:ea typeface="Arial"/>
                <a:cs typeface="Arial"/>
                <a:sym typeface="Arial"/>
              </a:rPr>
              <a:t>If the mother has respiratory symptoms, use of a face mask when feeding or caring for the infant is recommended, if available. Locally available / adaptive face mask can be used as an alternative. </a:t>
            </a:r>
            <a:endParaRPr/>
          </a:p>
          <a:p>
            <a:pPr indent="-228600" lvl="0" marL="342900" marR="0" rtl="0" algn="l">
              <a:lnSpc>
                <a:spcPct val="100000"/>
              </a:lnSpc>
              <a:spcBef>
                <a:spcPts val="600"/>
              </a:spcBef>
              <a:spcAft>
                <a:spcPts val="0"/>
              </a:spcAft>
              <a:buClr>
                <a:schemeClr val="dk1"/>
              </a:buClr>
              <a:buSzPts val="2220"/>
              <a:buFont typeface="Arial"/>
              <a:buChar char="•"/>
            </a:pPr>
            <a:r>
              <a:rPr lang="en-US" sz="2220">
                <a:solidFill>
                  <a:schemeClr val="dk1"/>
                </a:solidFill>
                <a:latin typeface="Arial"/>
                <a:ea typeface="Arial"/>
                <a:cs typeface="Arial"/>
                <a:sym typeface="Arial"/>
              </a:rPr>
              <a:t>Mother with her infant should maintain physical distancing from other people (at least 2 m) and avoid touching eyes, nose and mouth. </a:t>
            </a:r>
            <a:endParaRPr sz="2220">
              <a:solidFill>
                <a:schemeClr val="dk1"/>
              </a:solidFill>
              <a:latin typeface="Arial"/>
              <a:ea typeface="Arial"/>
              <a:cs typeface="Arial"/>
              <a:sym typeface="Arial"/>
            </a:endParaRPr>
          </a:p>
        </p:txBody>
      </p:sp>
      <p:sp>
        <p:nvSpPr>
          <p:cNvPr id="537" name="Google Shape;537;p80"/>
          <p:cNvSpPr txBox="1"/>
          <p:nvPr>
            <p:ph type="title"/>
          </p:nvPr>
        </p:nvSpPr>
        <p:spPr>
          <a:xfrm>
            <a:off x="229809" y="8519"/>
            <a:ext cx="11616104" cy="74508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COVID-19 Prevention Measures</a:t>
            </a:r>
            <a:endParaRPr/>
          </a:p>
        </p:txBody>
      </p:sp>
      <p:pic>
        <p:nvPicPr>
          <p:cNvPr descr="A picture containing person, table, sitting, person&#10;&#10;Description automatically generated" id="538" name="Google Shape;538;p80"/>
          <p:cNvPicPr preferRelativeResize="0"/>
          <p:nvPr/>
        </p:nvPicPr>
        <p:blipFill rotWithShape="1">
          <a:blip r:embed="rId3">
            <a:alphaModFix/>
          </a:blip>
          <a:srcRect b="31695" l="11013" r="10389" t="8187"/>
          <a:stretch/>
        </p:blipFill>
        <p:spPr>
          <a:xfrm>
            <a:off x="437148" y="1776918"/>
            <a:ext cx="3511236" cy="35809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81"/>
          <p:cNvSpPr/>
          <p:nvPr/>
        </p:nvSpPr>
        <p:spPr>
          <a:xfrm>
            <a:off x="838200" y="2052255"/>
            <a:ext cx="10515600" cy="4773036"/>
          </a:xfrm>
          <a:prstGeom prst="rect">
            <a:avLst/>
          </a:prstGeom>
          <a:noFill/>
          <a:ln>
            <a:noFill/>
          </a:ln>
        </p:spPr>
        <p:txBody>
          <a:bodyPr anchorCtr="0" anchor="t" bIns="45700" lIns="91425" spcFirstLastPara="1" rIns="91425" wrap="square" tIns="45700">
            <a:noAutofit/>
          </a:bodyPr>
          <a:lstStyle/>
          <a:p>
            <a:pPr indent="-457200" lvl="0" marL="457200" marR="0" rtl="0" algn="l">
              <a:lnSpc>
                <a:spcPct val="90000"/>
              </a:lnSpc>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Infant formula should only be targeted to infants requiring it</a:t>
            </a:r>
            <a:endParaRPr/>
          </a:p>
          <a:p>
            <a:pPr indent="-304800" lvl="0" marL="45720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457200" lvl="0" marL="4572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Only after an assessment by a qualified health or nutrition worker trained in breastfeeding and infant feeding issues</a:t>
            </a:r>
            <a:endParaRPr/>
          </a:p>
          <a:p>
            <a:pPr indent="-304800" lvl="0" marL="45720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457200" lvl="0" marL="4572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Assessment should </a:t>
            </a:r>
            <a:r>
              <a:rPr b="1" lang="en-US" sz="2400">
                <a:solidFill>
                  <a:schemeClr val="dk1"/>
                </a:solidFill>
                <a:latin typeface="Arial"/>
                <a:ea typeface="Arial"/>
                <a:cs typeface="Arial"/>
                <a:sym typeface="Arial"/>
              </a:rPr>
              <a:t>always</a:t>
            </a:r>
            <a:r>
              <a:rPr lang="en-US" sz="2400">
                <a:solidFill>
                  <a:schemeClr val="dk1"/>
                </a:solidFill>
                <a:latin typeface="Arial"/>
                <a:ea typeface="Arial"/>
                <a:cs typeface="Arial"/>
                <a:sym typeface="Arial"/>
              </a:rPr>
              <a:t> explore the potential for wet nursing or donated expressed breastmilk</a:t>
            </a:r>
            <a:endParaRPr sz="2400">
              <a:solidFill>
                <a:schemeClr val="dk1"/>
              </a:solidFill>
              <a:latin typeface="Arial"/>
              <a:ea typeface="Arial"/>
              <a:cs typeface="Arial"/>
              <a:sym typeface="Arial"/>
            </a:endParaRPr>
          </a:p>
        </p:txBody>
      </p:sp>
      <p:sp>
        <p:nvSpPr>
          <p:cNvPr id="545" name="Google Shape;545;p81"/>
          <p:cNvSpPr txBox="1"/>
          <p:nvPr>
            <p:ph type="title"/>
          </p:nvPr>
        </p:nvSpPr>
        <p:spPr>
          <a:xfrm>
            <a:off x="834571" y="1087796"/>
            <a:ext cx="8870485" cy="67251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800"/>
              <a:buFont typeface="Arial"/>
              <a:buNone/>
            </a:pPr>
            <a:r>
              <a:rPr b="1" lang="en-US" sz="2800">
                <a:solidFill>
                  <a:schemeClr val="dk1"/>
                </a:solidFill>
                <a:latin typeface="Arial"/>
                <a:ea typeface="Arial"/>
                <a:cs typeface="Arial"/>
                <a:sym typeface="Arial"/>
              </a:rPr>
              <a:t>Infant formula is a last resort: </a:t>
            </a:r>
            <a:endParaRPr/>
          </a:p>
        </p:txBody>
      </p:sp>
      <p:sp>
        <p:nvSpPr>
          <p:cNvPr id="546" name="Google Shape;546;p81"/>
          <p:cNvSpPr/>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3600">
                <a:solidFill>
                  <a:schemeClr val="lt1"/>
                </a:solidFill>
                <a:latin typeface="Source Sans Pro"/>
                <a:ea typeface="Source Sans Pro"/>
                <a:cs typeface="Source Sans Pro"/>
                <a:sym typeface="Source Sans Pro"/>
              </a:rPr>
              <a:t>Criteria for using Infant Formula</a:t>
            </a:r>
            <a:endParaRPr sz="3600">
              <a:solidFill>
                <a:schemeClr val="lt1"/>
              </a:solidFill>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82"/>
          <p:cNvSpPr/>
          <p:nvPr/>
        </p:nvSpPr>
        <p:spPr>
          <a:xfrm>
            <a:off x="838200" y="1728091"/>
            <a:ext cx="10515600" cy="4773036"/>
          </a:xfrm>
          <a:prstGeom prst="rect">
            <a:avLst/>
          </a:prstGeom>
          <a:noFill/>
          <a:ln>
            <a:noFill/>
          </a:ln>
        </p:spPr>
        <p:txBody>
          <a:bodyPr anchorCtr="0" anchor="t" bIns="45700" lIns="91425" spcFirstLastPara="1" rIns="91425" wrap="square" tIns="45700">
            <a:noAutofit/>
          </a:bodyPr>
          <a:lstStyle/>
          <a:p>
            <a:pPr indent="152400" lvl="0" marL="0" marR="0" rtl="0" algn="l">
              <a:lnSpc>
                <a:spcPct val="110000"/>
              </a:lnSpc>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Absent or dead mother </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Very ill mother </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Relactating mother until lactation is re-established </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Mothers known to be living with HIV who decide to stop breastfeeding at any time and the infant can be provided with safe and adequate replacement feeds to enable normal growth and development.</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Infant rejected by mother </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Mother who was artificially feeding her infant prior to the emergency </a:t>
            </a:r>
            <a:endParaRPr/>
          </a:p>
          <a:p>
            <a:pPr indent="-228600" lvl="0" marL="285750" marR="0" rtl="0" algn="l">
              <a:lnSpc>
                <a:spcPct val="11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Survivor of Sexual Gender Based Violence not wishing to breastfeed </a:t>
            </a:r>
            <a:endParaRPr sz="2400">
              <a:solidFill>
                <a:schemeClr val="dk1"/>
              </a:solidFill>
              <a:latin typeface="Arial"/>
              <a:ea typeface="Arial"/>
              <a:cs typeface="Arial"/>
              <a:sym typeface="Arial"/>
            </a:endParaRPr>
          </a:p>
        </p:txBody>
      </p:sp>
      <p:sp>
        <p:nvSpPr>
          <p:cNvPr id="553" name="Google Shape;553;p82"/>
          <p:cNvSpPr/>
          <p:nvPr/>
        </p:nvSpPr>
        <p:spPr>
          <a:xfrm>
            <a:off x="119778" y="1079763"/>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None/>
            </a:pPr>
            <a:r>
              <a:rPr b="1" lang="en-US" sz="2040">
                <a:solidFill>
                  <a:schemeClr val="dk1"/>
                </a:solidFill>
                <a:latin typeface="Arial"/>
                <a:ea typeface="Arial"/>
                <a:cs typeface="Arial"/>
                <a:sym typeface="Arial"/>
              </a:rPr>
              <a:t>Criteria for temporary or longer-term use of infant formula include: </a:t>
            </a:r>
            <a:endParaRPr/>
          </a:p>
        </p:txBody>
      </p:sp>
      <p:sp>
        <p:nvSpPr>
          <p:cNvPr id="554" name="Google Shape;554;p82"/>
          <p:cNvSpPr/>
          <p:nvPr/>
        </p:nvSpPr>
        <p:spPr>
          <a:xfrm>
            <a:off x="181428"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3600">
                <a:solidFill>
                  <a:schemeClr val="lt1"/>
                </a:solidFill>
                <a:latin typeface="Source Sans Pro"/>
                <a:ea typeface="Source Sans Pro"/>
                <a:cs typeface="Source Sans Pro"/>
                <a:sym typeface="Source Sans Pro"/>
              </a:rPr>
              <a:t>Criteria for using Infant Formula</a:t>
            </a:r>
            <a:endParaRPr sz="3600">
              <a:solidFill>
                <a:schemeClr val="lt1"/>
              </a:solidFill>
              <a:latin typeface="Source Sans Pro"/>
              <a:ea typeface="Source Sans Pro"/>
              <a:cs typeface="Source Sans Pro"/>
              <a:sym typeface="Source Sans P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83"/>
          <p:cNvSpPr/>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t/>
            </a:r>
            <a:endParaRPr sz="2400">
              <a:solidFill>
                <a:schemeClr val="dk1"/>
              </a:solidFill>
              <a:latin typeface="Arial"/>
              <a:ea typeface="Arial"/>
              <a:cs typeface="Arial"/>
              <a:sym typeface="Arial"/>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Education </a:t>
            </a:r>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One-to-one demonstrations and </a:t>
            </a:r>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Practical training about safe preparation: When the use of infant formula is indicated, designated nutrition coordinating body led by National Nutrition Center should train and support training staff and mothers on how to prepare and use the infant formula safely in a given context. </a:t>
            </a:r>
            <a:endParaRPr/>
          </a:p>
          <a:p>
            <a:pPr indent="-228600" lvl="0" marL="28575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Follow-up at the distribution site and at home by skilled health workers </a:t>
            </a:r>
            <a:endParaRPr sz="2400">
              <a:solidFill>
                <a:schemeClr val="dk1"/>
              </a:solidFill>
              <a:latin typeface="Arial"/>
              <a:ea typeface="Arial"/>
              <a:cs typeface="Arial"/>
              <a:sym typeface="Arial"/>
            </a:endParaRPr>
          </a:p>
        </p:txBody>
      </p:sp>
      <p:sp>
        <p:nvSpPr>
          <p:cNvPr id="560" name="Google Shape;560;p83"/>
          <p:cNvSpPr/>
          <p:nvPr/>
        </p:nvSpPr>
        <p:spPr>
          <a:xfrm>
            <a:off x="181428"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3600">
                <a:solidFill>
                  <a:schemeClr val="lt1"/>
                </a:solidFill>
                <a:latin typeface="Source Sans Pro"/>
                <a:ea typeface="Source Sans Pro"/>
                <a:cs typeface="Source Sans Pro"/>
                <a:sym typeface="Source Sans Pro"/>
              </a:rPr>
              <a:t>Criteria for using Infant Formula</a:t>
            </a:r>
            <a:endParaRPr sz="3600">
              <a:solidFill>
                <a:schemeClr val="lt1"/>
              </a:solidFill>
              <a:latin typeface="Source Sans Pro"/>
              <a:ea typeface="Source Sans Pro"/>
              <a:cs typeface="Source Sans Pro"/>
              <a:sym typeface="Source Sans Pro"/>
            </a:endParaRPr>
          </a:p>
        </p:txBody>
      </p:sp>
      <p:sp>
        <p:nvSpPr>
          <p:cNvPr id="561" name="Google Shape;561;p83"/>
          <p:cNvSpPr/>
          <p:nvPr/>
        </p:nvSpPr>
        <p:spPr>
          <a:xfrm>
            <a:off x="248651" y="1079763"/>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2220">
                <a:solidFill>
                  <a:schemeClr val="dk1"/>
                </a:solidFill>
                <a:latin typeface="Arial"/>
                <a:ea typeface="Arial"/>
                <a:cs typeface="Arial"/>
                <a:sym typeface="Arial"/>
              </a:rPr>
              <a:t>Use of infant formula by an individual caregiver should </a:t>
            </a:r>
            <a:r>
              <a:rPr b="1" lang="en-US" sz="2220">
                <a:solidFill>
                  <a:schemeClr val="dk1"/>
                </a:solidFill>
                <a:latin typeface="Arial"/>
                <a:ea typeface="Arial"/>
                <a:cs typeface="Arial"/>
                <a:sym typeface="Arial"/>
              </a:rPr>
              <a:t>always</a:t>
            </a:r>
            <a:r>
              <a:rPr lang="en-US" sz="2220">
                <a:solidFill>
                  <a:schemeClr val="dk1"/>
                </a:solidFill>
                <a:latin typeface="Arial"/>
                <a:ea typeface="Arial"/>
                <a:cs typeface="Arial"/>
                <a:sym typeface="Arial"/>
              </a:rPr>
              <a:t> be linked to:</a:t>
            </a:r>
            <a:endParaRPr sz="222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NC Templat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GNC Templat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GNC Templat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3" ma:contentTypeDescription="Create a new document." ma:contentTypeScope="" ma:versionID="bcef926d8af47c3b2016dab529327558">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4f427df40378d8e99aaa55ae02853742"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AD3CB8-8B8E-460C-82DF-F1965A5D5591}"/>
</file>

<file path=customXml/itemProps2.xml><?xml version="1.0" encoding="utf-8"?>
<ds:datastoreItem xmlns:ds="http://schemas.openxmlformats.org/officeDocument/2006/customXml" ds:itemID="{ABE1E1F9-103D-44B0-878D-FF579D326080}"/>
</file>

<file path=customXml/itemProps3.xml><?xml version="1.0" encoding="utf-8"?>
<ds:datastoreItem xmlns:ds="http://schemas.openxmlformats.org/officeDocument/2006/customXml" ds:itemID="{0936A33B-D7DA-42F6-B5D3-20633B93D381}"/>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ies>
</file>