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embeddedFontLst>
    <p:embeddedFont>
      <p:font typeface="Source Sans Pr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2" roundtripDataSignature="AMtx7mh9VeJ6rXy4L/ZkciI5xxFPJJBIb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2" name="Soe Nyi Nyi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A8F96E-863C-4D19-8EAD-7CA8D3D7DEFE}">
  <a:tblStyle styleId="{04A8F96E-863C-4D19-8EAD-7CA8D3D7DEF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8A4CFE66-4307-4C25-B76D-65B7793FD80D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>
          <a:top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</a:tcBdr>
      </a:tcStyle>
    </a:band1H>
    <a:band2H>
      <a:tcTxStyle b="off" i="off"/>
    </a:band2H>
    <a:band1V>
      <a:tcTxStyle b="off" i="off"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1V>
    <a:band2V>
      <a:tcTxStyle b="off" i="off"/>
      <a:tcStyle>
        <a:tcBdr>
          <a:lef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</a:tcBdr>
      </a:tcStyle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</a:tcBdr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1" Type="http://schemas.openxmlformats.org/officeDocument/2006/relationships/slide" Target="slides/slide15.xml"/><Relationship Id="rId3" Type="http://schemas.openxmlformats.org/officeDocument/2006/relationships/tableStyles" Target="tableStyles.xml"/><Relationship Id="rId34" Type="http://schemas.openxmlformats.org/officeDocument/2006/relationships/customXml" Target="../customXml/item2.xml"/><Relationship Id="rId25" Type="http://schemas.openxmlformats.org/officeDocument/2006/relationships/slide" Target="slides/slide19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customXml" Target="../customXml/item1.xml"/><Relationship Id="rId20" Type="http://schemas.openxmlformats.org/officeDocument/2006/relationships/slide" Target="slides/slide14.xml"/><Relationship Id="rId2" Type="http://schemas.openxmlformats.org/officeDocument/2006/relationships/presProps" Target="presProps.xml"/><Relationship Id="rId29" Type="http://schemas.openxmlformats.org/officeDocument/2006/relationships/font" Target="fonts/SourceSansPro-bold.fntdata"/><Relationship Id="rId16" Type="http://schemas.openxmlformats.org/officeDocument/2006/relationships/slide" Target="slides/slide10.xml"/><Relationship Id="rId24" Type="http://schemas.openxmlformats.org/officeDocument/2006/relationships/slide" Target="slides/slide18.xml"/><Relationship Id="rId1" Type="http://schemas.openxmlformats.org/officeDocument/2006/relationships/theme" Target="theme/theme1.xml"/><Relationship Id="rId6" Type="http://schemas.openxmlformats.org/officeDocument/2006/relationships/notesMaster" Target="notesMasters/notesMaster1.xml"/><Relationship Id="rId11" Type="http://schemas.openxmlformats.org/officeDocument/2006/relationships/slide" Target="slides/slide5.xml"/><Relationship Id="rId32" Type="http://customschemas.google.com/relationships/presentationmetadata" Target="metadata"/><Relationship Id="rId23" Type="http://schemas.openxmlformats.org/officeDocument/2006/relationships/slide" Target="slides/slide17.xml"/><Relationship Id="rId28" Type="http://schemas.openxmlformats.org/officeDocument/2006/relationships/font" Target="fonts/SourceSansPro-regular.fntdata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31" Type="http://schemas.openxmlformats.org/officeDocument/2006/relationships/font" Target="fonts/SourceSansPro-boldItalic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22" Type="http://schemas.openxmlformats.org/officeDocument/2006/relationships/slide" Target="slides/slide16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7" Type="http://schemas.openxmlformats.org/officeDocument/2006/relationships/slide" Target="slides/slide21.xml"/><Relationship Id="rId30" Type="http://schemas.openxmlformats.org/officeDocument/2006/relationships/font" Target="fonts/SourceSansPro-italic.fntdata"/><Relationship Id="rId14" Type="http://schemas.openxmlformats.org/officeDocument/2006/relationships/slide" Target="slides/slide8.xml"/><Relationship Id="rId35" Type="http://schemas.openxmlformats.org/officeDocument/2006/relationships/customXml" Target="../customXml/item3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06-15T03:20:47.328">
    <p:pos x="3711" y="661"/>
    <p:text>This is even more disrupted now because of the current political situations.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M1Ni-5I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1-06-15T03:22:42.225">
    <p:pos x="2412" y="884"/>
    <p:text>I'm not sure this is still relevant with the de facto authorities.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M1Ni-5M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Present the slide  and read the question. Allow participants 2-3 minutes to brainstorm on what they think is the importance of adaptations to nutrition programming in the context of COVID-19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that although the adaptations are focusing on the COVID-19 pandemic, most can be continued even when there is no pandemic. Some of the adaptations include the simplified approaches which have been implemented in other countries prior to COVID-19 and contributed greatly to improved IMAM service delivery e.g the training of mothers/caregiver to screen their own children.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Show the images and ask participants to brainstorm based on the images how they think a health facility can be prepared to continue service provision.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8" name="Google Shape;24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Good ventilation includes using open spaces and or keeping doors and windows open to allow for uninterrupted air flow.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IPC measures include: 1) Handwashing facilities for every patient/client and caretaker. 2) Handwashing by service provider after screening/asking each child 3) Disinfection of common areas and surfaces (use 0.1% sodium hypochlorite or 62-71% ethanol) . 4) Use minimal PPE (e.g. Wearing any mask where easily available).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2" name="Google Shape;262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that the health workers/BHS should  share regular and clear information to communities on prevention measures being undertaken by the service providers/BHS and at the health facilities. This is essential to increase trust among the people so that they feel safe/confident to visit health facilities/nutrition service delivery points and prevent stigma towards providers.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2" name="Google Shape;30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2" name="Google Shape;312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" name="Google Shape;17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signs for acute malnutrition are: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For oedematous malnutrition/kwashiorkor: oedema, enlarged stomach, skin lesions, apathy, poor appetite etc.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For non-oedematous/marasmus:, loss of weight/loose skin, fatigue, irritability, skin and hair changes etc.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Malnutrition  is commonly used to refer to acute malnutrition 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It is important to know the causes of malnutrition and thus understand the impact of COVID-19.</a:t>
            </a:r>
            <a:endParaRPr/>
          </a:p>
        </p:txBody>
      </p:sp>
      <p:sp>
        <p:nvSpPr>
          <p:cNvPr id="214" name="Google Shape;214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/>
          <p:nvPr/>
        </p:nvSpPr>
        <p:spPr>
          <a:xfrm>
            <a:off x="0" y="2196380"/>
            <a:ext cx="12192000" cy="1972731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" type="subTitle"/>
          </p:nvPr>
        </p:nvSpPr>
        <p:spPr>
          <a:xfrm>
            <a:off x="2397337" y="4648200"/>
            <a:ext cx="7766936" cy="10708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s">
  <p:cSld name="Title Slide with logo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2"/>
          <p:cNvSpPr/>
          <p:nvPr>
            <p:ph idx="2" type="pic"/>
          </p:nvPr>
        </p:nvSpPr>
        <p:spPr>
          <a:xfrm>
            <a:off x="1" y="0"/>
            <a:ext cx="5289340" cy="6858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32"/>
          <p:cNvSpPr txBox="1"/>
          <p:nvPr>
            <p:ph idx="1" type="body"/>
          </p:nvPr>
        </p:nvSpPr>
        <p:spPr>
          <a:xfrm>
            <a:off x="5648238" y="3150243"/>
            <a:ext cx="5276636" cy="75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5000"/>
              <a:buNone/>
              <a:defRPr sz="5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9" name="Google Shape;79;p32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32"/>
          <p:cNvSpPr txBox="1"/>
          <p:nvPr>
            <p:ph idx="3" type="body"/>
          </p:nvPr>
        </p:nvSpPr>
        <p:spPr>
          <a:xfrm>
            <a:off x="5648237" y="2408935"/>
            <a:ext cx="6543764" cy="754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5000"/>
              <a:buNone/>
              <a:defRPr b="1" sz="50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2"/>
          <p:cNvSpPr/>
          <p:nvPr>
            <p:ph idx="4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32"/>
          <p:cNvSpPr/>
          <p:nvPr>
            <p:ph idx="5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32"/>
          <p:cNvSpPr/>
          <p:nvPr>
            <p:ph idx="6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ull picture">
  <p:cSld name="Title Slide with full pictur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33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33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88" name="Google Shape;88;p33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9" name="Google Shape;89;p33"/>
          <p:cNvSpPr/>
          <p:nvPr>
            <p:ph idx="5" type="pic"/>
          </p:nvPr>
        </p:nvSpPr>
        <p:spPr>
          <a:xfrm>
            <a:off x="-14292" y="0"/>
            <a:ext cx="12228523" cy="5715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33"/>
          <p:cNvSpPr txBox="1"/>
          <p:nvPr>
            <p:ph idx="1" type="body"/>
          </p:nvPr>
        </p:nvSpPr>
        <p:spPr>
          <a:xfrm>
            <a:off x="2018238" y="3020037"/>
            <a:ext cx="8155524" cy="1458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33"/>
          <p:cNvSpPr txBox="1"/>
          <p:nvPr>
            <p:ph idx="6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fographic Slide ">
  <p:cSld name="Infographic Slide 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4"/>
          <p:cNvSpPr/>
          <p:nvPr/>
        </p:nvSpPr>
        <p:spPr>
          <a:xfrm>
            <a:off x="0" y="0"/>
            <a:ext cx="529727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34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34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34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34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fographic Slide full page">
  <p:cSld name="1_Infographic Slide full pag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5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35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35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fographic Slide full page">
  <p:cSld name="Infographic Slide full page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6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36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36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36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 slide">
  <p:cSld name="THANK YOU slide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Google Shape;109;p37"/>
          <p:cNvCxnSpPr/>
          <p:nvPr/>
        </p:nvCxnSpPr>
        <p:spPr>
          <a:xfrm>
            <a:off x="5965225" y="4265162"/>
            <a:ext cx="2578772" cy="0"/>
          </a:xfrm>
          <a:prstGeom prst="straightConnector1">
            <a:avLst/>
          </a:prstGeom>
          <a:noFill/>
          <a:ln cap="flat" cmpd="sng" w="9525">
            <a:solidFill>
              <a:srgbClr val="0099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0" name="Google Shape;110;p37"/>
          <p:cNvSpPr/>
          <p:nvPr>
            <p:ph idx="2" type="pic"/>
          </p:nvPr>
        </p:nvSpPr>
        <p:spPr>
          <a:xfrm>
            <a:off x="-14292" y="0"/>
            <a:ext cx="12228523" cy="5194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37"/>
          <p:cNvSpPr/>
          <p:nvPr>
            <p:ph idx="3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37"/>
          <p:cNvSpPr/>
          <p:nvPr>
            <p:ph idx="4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Google Shape;113;p37"/>
          <p:cNvSpPr/>
          <p:nvPr>
            <p:ph idx="5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37"/>
          <p:cNvSpPr txBox="1"/>
          <p:nvPr>
            <p:ph idx="1" type="body"/>
          </p:nvPr>
        </p:nvSpPr>
        <p:spPr>
          <a:xfrm>
            <a:off x="2090652" y="2699543"/>
            <a:ext cx="8155524" cy="1458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Slide">
  <p:cSld name="Table Slide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8"/>
          <p:cNvSpPr/>
          <p:nvPr>
            <p:ph idx="2" type="pic"/>
          </p:nvPr>
        </p:nvSpPr>
        <p:spPr>
          <a:xfrm>
            <a:off x="1004781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38"/>
          <p:cNvSpPr/>
          <p:nvPr>
            <p:ph idx="3" type="pic"/>
          </p:nvPr>
        </p:nvSpPr>
        <p:spPr>
          <a:xfrm>
            <a:off x="8013141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38"/>
          <p:cNvSpPr/>
          <p:nvPr>
            <p:ph idx="4" type="pic"/>
          </p:nvPr>
        </p:nvSpPr>
        <p:spPr>
          <a:xfrm>
            <a:off x="5968566" y="5956717"/>
            <a:ext cx="1506245" cy="688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38"/>
          <p:cNvSpPr txBox="1"/>
          <p:nvPr>
            <p:ph idx="1" type="body"/>
          </p:nvPr>
        </p:nvSpPr>
        <p:spPr>
          <a:xfrm>
            <a:off x="535832" y="6094731"/>
            <a:ext cx="5432733" cy="550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500"/>
              <a:buNone/>
              <a:defRPr b="1" sz="3500">
                <a:solidFill>
                  <a:srgbClr val="595959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38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8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38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9"/>
          <p:cNvSpPr txBox="1"/>
          <p:nvPr>
            <p:ph type="title"/>
          </p:nvPr>
        </p:nvSpPr>
        <p:spPr>
          <a:xfrm>
            <a:off x="839788" y="928249"/>
            <a:ext cx="3932237" cy="1564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9"/>
          <p:cNvSpPr/>
          <p:nvPr>
            <p:ph idx="2" type="pic"/>
          </p:nvPr>
        </p:nvSpPr>
        <p:spPr>
          <a:xfrm>
            <a:off x="5183188" y="1458474"/>
            <a:ext cx="6172200" cy="47660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Google Shape;126;p39"/>
          <p:cNvSpPr txBox="1"/>
          <p:nvPr>
            <p:ph idx="1" type="body"/>
          </p:nvPr>
        </p:nvSpPr>
        <p:spPr>
          <a:xfrm>
            <a:off x="839788" y="2528449"/>
            <a:ext cx="3932237" cy="37274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7" name="Google Shape;127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p39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9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4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5" name="Google Shape;135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4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4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5" name="Google Shape;145;p4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6" name="Google Shape;146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4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4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2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25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5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5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2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2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6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6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6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27"/>
          <p:cNvSpPr txBox="1"/>
          <p:nvPr/>
        </p:nvSpPr>
        <p:spPr>
          <a:xfrm>
            <a:off x="0" y="-95003"/>
            <a:ext cx="12192000" cy="836364"/>
          </a:xfrm>
          <a:prstGeom prst="rect">
            <a:avLst/>
          </a:prstGeom>
          <a:gradFill>
            <a:gsLst>
              <a:gs pos="0">
                <a:srgbClr val="009740"/>
              </a:gs>
              <a:gs pos="85000">
                <a:srgbClr val="78BF3F"/>
              </a:gs>
              <a:gs pos="100000">
                <a:srgbClr val="8DC63F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3381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7"/>
          <p:cNvSpPr txBox="1"/>
          <p:nvPr/>
        </p:nvSpPr>
        <p:spPr>
          <a:xfrm>
            <a:off x="0" y="796964"/>
            <a:ext cx="12192000" cy="762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27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5" name="Google Shape;55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">
  <p:cSld name="COVER Slide">
    <p:bg>
      <p:bgPr>
        <a:solidFill>
          <a:srgbClr val="808285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9"/>
          <p:cNvSpPr txBox="1"/>
          <p:nvPr>
            <p:ph idx="1" type="body"/>
          </p:nvPr>
        </p:nvSpPr>
        <p:spPr>
          <a:xfrm>
            <a:off x="484718" y="2228653"/>
            <a:ext cx="7850222" cy="18189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60" name="Google Shape;60;p29"/>
          <p:cNvCxnSpPr/>
          <p:nvPr/>
        </p:nvCxnSpPr>
        <p:spPr>
          <a:xfrm>
            <a:off x="634175" y="4059641"/>
            <a:ext cx="4086498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1" name="Google Shape;61;p29"/>
          <p:cNvSpPr txBox="1"/>
          <p:nvPr>
            <p:ph idx="2" type="body"/>
          </p:nvPr>
        </p:nvSpPr>
        <p:spPr>
          <a:xfrm>
            <a:off x="634175" y="4275499"/>
            <a:ext cx="4086498" cy="1065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with partners logo">
  <p:cSld name="Cover slide with partners logo">
    <p:bg>
      <p:bgPr>
        <a:solidFill>
          <a:schemeClr val="dk2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0"/>
          <p:cNvSpPr txBox="1"/>
          <p:nvPr>
            <p:ph idx="1" type="body"/>
          </p:nvPr>
        </p:nvSpPr>
        <p:spPr>
          <a:xfrm>
            <a:off x="542084" y="2228652"/>
            <a:ext cx="10954611" cy="10078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64" name="Google Shape;64;p30"/>
          <p:cNvCxnSpPr/>
          <p:nvPr/>
        </p:nvCxnSpPr>
        <p:spPr>
          <a:xfrm>
            <a:off x="691541" y="3354995"/>
            <a:ext cx="3750482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" name="Google Shape;65;p30"/>
          <p:cNvSpPr txBox="1"/>
          <p:nvPr>
            <p:ph idx="2" type="body"/>
          </p:nvPr>
        </p:nvSpPr>
        <p:spPr>
          <a:xfrm>
            <a:off x="691541" y="3570853"/>
            <a:ext cx="3750482" cy="861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indent="-228600" lvl="2" marL="1371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3pPr>
            <a:lvl4pPr indent="-228600" lvl="3" marL="18288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4pPr>
            <a:lvl5pPr indent="-228600" lvl="4" marL="22860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30"/>
          <p:cNvSpPr/>
          <p:nvPr/>
        </p:nvSpPr>
        <p:spPr>
          <a:xfrm>
            <a:off x="-3176" y="5194300"/>
            <a:ext cx="12195176" cy="16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0"/>
          <p:cNvSpPr/>
          <p:nvPr>
            <p:ph idx="3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30"/>
          <p:cNvSpPr/>
          <p:nvPr>
            <p:ph idx="4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30"/>
          <p:cNvSpPr/>
          <p:nvPr>
            <p:ph idx="5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ELCOME Slide with logos at the bottom">
  <p:cSld name="WELCOME Slide with logos at the bottom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1"/>
          <p:cNvSpPr txBox="1"/>
          <p:nvPr>
            <p:ph idx="1" type="body"/>
          </p:nvPr>
        </p:nvSpPr>
        <p:spPr>
          <a:xfrm>
            <a:off x="682091" y="1049338"/>
            <a:ext cx="5891159" cy="4144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2pPr>
            <a:lvl3pPr indent="-228600" lvl="2" marL="13716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3pPr>
            <a:lvl4pPr indent="-228600" lvl="3" marL="18288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4pPr>
            <a:lvl5pPr indent="-228600" lvl="4" marL="228600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118987"/>
              </a:buClr>
              <a:buSzPts val="5400"/>
              <a:buNone/>
              <a:defRPr sz="5400">
                <a:solidFill>
                  <a:srgbClr val="11898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1"/>
          <p:cNvSpPr/>
          <p:nvPr/>
        </p:nvSpPr>
        <p:spPr>
          <a:xfrm>
            <a:off x="-3176" y="5194300"/>
            <a:ext cx="12195176" cy="16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31"/>
          <p:cNvSpPr/>
          <p:nvPr>
            <p:ph idx="2" type="pic"/>
          </p:nvPr>
        </p:nvSpPr>
        <p:spPr>
          <a:xfrm>
            <a:off x="6669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31"/>
          <p:cNvSpPr/>
          <p:nvPr>
            <p:ph idx="3" type="pic"/>
          </p:nvPr>
        </p:nvSpPr>
        <p:spPr>
          <a:xfrm>
            <a:off x="881835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31"/>
          <p:cNvSpPr/>
          <p:nvPr>
            <p:ph idx="4" type="pic"/>
          </p:nvPr>
        </p:nvSpPr>
        <p:spPr>
          <a:xfrm>
            <a:off x="4753806" y="5555278"/>
            <a:ext cx="2719452" cy="95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8D8D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9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4.png"/><Relationship Id="rId7" Type="http://schemas.openxmlformats.org/officeDocument/2006/relationships/image" Target="../media/image10.png"/><Relationship Id="rId8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"/>
          <p:cNvSpPr txBox="1"/>
          <p:nvPr/>
        </p:nvSpPr>
        <p:spPr>
          <a:xfrm>
            <a:off x="2397337" y="4648200"/>
            <a:ext cx="7766936" cy="1070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None/>
            </a:pPr>
            <a:r>
              <a:rPr b="0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Introduction to the Guidance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None/>
            </a:pPr>
            <a:r>
              <a:rPr b="0" i="0" lang="en-US" sz="2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[date]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"/>
          <p:cNvSpPr/>
          <p:nvPr/>
        </p:nvSpPr>
        <p:spPr>
          <a:xfrm>
            <a:off x="173224" y="2320026"/>
            <a:ext cx="12215162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Myanmar Nutrition Cluster</a:t>
            </a:r>
            <a:br>
              <a:rPr b="1" i="0" lang="en-US" sz="36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1" i="1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Adapted Emergency Nutrition Guidance during </a:t>
            </a:r>
            <a:endParaRPr b="0" i="0" sz="3600" u="none" cap="none" strike="noStrik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1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COVID-19 Pandemic Training</a:t>
            </a:r>
            <a:endParaRPr b="0" i="0" sz="36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167" name="Google Shape;167;p1"/>
          <p:cNvGraphicFramePr/>
          <p:nvPr/>
        </p:nvGraphicFramePr>
        <p:xfrm>
          <a:off x="497417" y="2232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{04A8F96E-863C-4D19-8EAD-7CA8D3D7DEFE}</a:tableStyleId>
              </a:tblPr>
              <a:tblGrid>
                <a:gridCol w="529925"/>
                <a:gridCol w="3470225"/>
              </a:tblGrid>
              <a:tr h="266700">
                <a:tc rowSpan="3"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"/>
                        <a:buFont typeface="Arial"/>
                        <a:buNone/>
                      </a:pPr>
                      <a:r>
                        <a:t/>
                      </a:r>
                      <a:endParaRPr sz="100" u="none" cap="none" strike="noStrike">
                        <a:solidFill>
                          <a:srgbClr val="455F5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rgbClr val="80828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Myanmar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7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95C93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NUTRITION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1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rgbClr val="808285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CLUSTER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68" name="Google Shape;16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1300" y="209470"/>
            <a:ext cx="885825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ell phone&#10;&#10;Description automatically generated" id="228" name="Google Shape;228;p10"/>
          <p:cNvPicPr preferRelativeResize="0"/>
          <p:nvPr/>
        </p:nvPicPr>
        <p:blipFill rotWithShape="1">
          <a:blip r:embed="rId3">
            <a:alphaModFix/>
          </a:blip>
          <a:srcRect b="0" l="5187" r="9507" t="0"/>
          <a:stretch/>
        </p:blipFill>
        <p:spPr>
          <a:xfrm>
            <a:off x="1354666" y="1130514"/>
            <a:ext cx="3614899" cy="5227282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0"/>
          <p:cNvSpPr txBox="1"/>
          <p:nvPr>
            <p:ph type="title"/>
          </p:nvPr>
        </p:nvSpPr>
        <p:spPr>
          <a:xfrm>
            <a:off x="172275" y="32709"/>
            <a:ext cx="11399239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Adapted Emergency Nutrition Programming Guidance</a:t>
            </a:r>
            <a:endParaRPr/>
          </a:p>
        </p:txBody>
      </p:sp>
      <p:sp>
        <p:nvSpPr>
          <p:cNvPr id="230" name="Google Shape;230;p10"/>
          <p:cNvSpPr txBox="1"/>
          <p:nvPr/>
        </p:nvSpPr>
        <p:spPr>
          <a:xfrm>
            <a:off x="5872347" y="2718766"/>
            <a:ext cx="5710413" cy="1994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Produced by Strategic Advisory Group (SAG) of the  Myanmar Nutrition in Emergencies (NIE) Working Group Under Myanmar Nutrition Technical Network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60"/>
              <a:buFont typeface="Calibri"/>
              <a:buNone/>
            </a:pPr>
            <a:r>
              <a:t/>
            </a:r>
            <a:endParaRPr sz="3959"/>
          </a:p>
        </p:txBody>
      </p:sp>
      <p:sp>
        <p:nvSpPr>
          <p:cNvPr id="237" name="Google Shape;237;p11"/>
          <p:cNvSpPr/>
          <p:nvPr>
            <p:ph idx="1" type="body"/>
          </p:nvPr>
        </p:nvSpPr>
        <p:spPr>
          <a:xfrm>
            <a:off x="2818356" y="1403351"/>
            <a:ext cx="8535444" cy="4258414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is it important to make some changes in the way the nutrition activities are carried out during the COVID-19 pandemic?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2"/>
          <p:cNvSpPr txBox="1"/>
          <p:nvPr>
            <p:ph type="title"/>
          </p:nvPr>
        </p:nvSpPr>
        <p:spPr>
          <a:xfrm>
            <a:off x="390757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Source Sans Pro"/>
              <a:buNone/>
            </a:pPr>
            <a:r>
              <a:rPr b="1" lang="en-US" sz="3600">
                <a:latin typeface="Source Sans Pro"/>
                <a:ea typeface="Source Sans Pro"/>
                <a:cs typeface="Source Sans Pro"/>
                <a:sym typeface="Source Sans Pro"/>
              </a:rPr>
              <a:t>Importance of the Adaptations</a:t>
            </a:r>
            <a:endParaRPr b="1" sz="3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4" name="Google Shape;244;p12"/>
          <p:cNvSpPr txBox="1"/>
          <p:nvPr>
            <p:ph idx="1" type="body"/>
          </p:nvPr>
        </p:nvSpPr>
        <p:spPr>
          <a:xfrm>
            <a:off x="619276" y="1160584"/>
            <a:ext cx="10988443" cy="5416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To ensure that a minimum standard of essential nutrition services can continue to be provided and be accessible to vulnerable populations, in a safe and appropriate way that follows WHO recommendations on precautionary measures against COVID-19.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 lang="en-US" sz="2000">
                <a:latin typeface="Arial"/>
                <a:ea typeface="Arial"/>
                <a:cs typeface="Arial"/>
                <a:sym typeface="Arial"/>
              </a:rPr>
              <a:t>(Adapted Emergency Nutrition Programming Guidance during COVID-19 Pandemic in Myanmar. April 2020)</a:t>
            </a:r>
            <a:endParaRPr i="1" sz="2000"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8900" y="1841500"/>
            <a:ext cx="3606800" cy="25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8900" y="4483100"/>
            <a:ext cx="36068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29200" y="1841500"/>
            <a:ext cx="3238500" cy="222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29200" y="4127500"/>
            <a:ext cx="3238500" cy="214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343900" y="1841500"/>
            <a:ext cx="24638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343900" y="3289300"/>
            <a:ext cx="2463800" cy="135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343900" y="4711700"/>
            <a:ext cx="2463800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3"/>
          <p:cNvSpPr txBox="1"/>
          <p:nvPr>
            <p:ph type="title"/>
          </p:nvPr>
        </p:nvSpPr>
        <p:spPr>
          <a:xfrm>
            <a:off x="838200" y="477604"/>
            <a:ext cx="10515600" cy="1128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Sans Pro"/>
              <a:buNone/>
            </a:pPr>
            <a:r>
              <a:rPr b="1" lang="en-US" sz="3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 to ensure continuation of nutrition services provision at the health facility</a:t>
            </a:r>
            <a:endParaRPr sz="3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Good ventilation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Proper IPC measures (health service providers and seekers)</a:t>
            </a:r>
            <a:endParaRPr sz="2400"/>
          </a:p>
          <a:p>
            <a:pPr indent="-514350" lvl="0" marL="51435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Quick assessment for COVID-19 among the service providers. </a:t>
            </a:r>
            <a:endParaRPr sz="2400"/>
          </a:p>
          <a:p>
            <a:pPr indent="-514350" lvl="0" marL="51435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Non-participation of any service providers with any signs/symptoms</a:t>
            </a:r>
            <a:endParaRPr sz="2400"/>
          </a:p>
          <a:p>
            <a:pPr indent="-514350" lvl="0" marL="51435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Calibri"/>
              <a:buAutoNum type="arabicPeriod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At triage, separate children with respiratory symptoms from other children</a:t>
            </a:r>
            <a:endParaRPr sz="2400"/>
          </a:p>
          <a:p>
            <a:pPr indent="-64135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/>
          </a:p>
        </p:txBody>
      </p:sp>
      <p:sp>
        <p:nvSpPr>
          <p:cNvPr id="265" name="Google Shape;265;p14"/>
          <p:cNvSpPr txBox="1"/>
          <p:nvPr>
            <p:ph type="title"/>
          </p:nvPr>
        </p:nvSpPr>
        <p:spPr>
          <a:xfrm>
            <a:off x="60476" y="8519"/>
            <a:ext cx="12063626" cy="6725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Source Sans Pro"/>
              <a:buNone/>
            </a:pPr>
            <a:r>
              <a:rPr b="1" lang="en-US" sz="3600">
                <a:latin typeface="Source Sans Pro"/>
                <a:ea typeface="Source Sans Pro"/>
                <a:cs typeface="Source Sans Pro"/>
                <a:sym typeface="Source Sans Pro"/>
              </a:rPr>
              <a:t>How to ensure continuation of nutrition services provision </a:t>
            </a:r>
            <a:endParaRPr sz="3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5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380"/>
              <a:buFont typeface="Calibri"/>
              <a:buAutoNum type="arabicPeriod" startAt="6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Screen first all children without   respiratory symptoms  </a:t>
            </a:r>
            <a:endParaRPr sz="2400"/>
          </a:p>
          <a:p>
            <a:pPr indent="-514350" lvl="0" marL="51435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380"/>
              <a:buFont typeface="Calibri"/>
              <a:buAutoNum type="arabicPeriod" startAt="6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IMMEDIATE referral of all (adults and children) with COVID-19 symptoms to nearest MOHS  facility.</a:t>
            </a:r>
            <a:endParaRPr sz="2400"/>
          </a:p>
          <a:p>
            <a:pPr indent="-514350" lvl="0" marL="514350" rtl="0" algn="l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Calibri"/>
              <a:buAutoNum type="arabicPeriod" startAt="6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Continuous Information to community:</a:t>
            </a:r>
            <a:endParaRPr sz="2400"/>
          </a:p>
          <a:p>
            <a:pPr indent="-228600" lvl="1" marL="685800" rtl="0" algn="l">
              <a:lnSpc>
                <a:spcPct val="140000"/>
              </a:lnSpc>
              <a:spcBef>
                <a:spcPts val="500"/>
              </a:spcBef>
              <a:spcAft>
                <a:spcPts val="0"/>
              </a:spcAft>
              <a:buSzPts val="204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Do not come to the nutrition service delivery point if you/or your child is coughing and sneezing.</a:t>
            </a:r>
            <a:endParaRPr sz="2000"/>
          </a:p>
          <a:p>
            <a:pPr indent="-228600" lvl="1" marL="685800" rtl="0" algn="l">
              <a:lnSpc>
                <a:spcPct val="140000"/>
              </a:lnSpc>
              <a:spcBef>
                <a:spcPts val="500"/>
              </a:spcBef>
              <a:spcAft>
                <a:spcPts val="0"/>
              </a:spcAft>
              <a:buSzPts val="204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Seek medical care FIRST  if you and/or your child have symptoms suggestive of Covid-19.</a:t>
            </a:r>
            <a:endParaRPr sz="2000"/>
          </a:p>
          <a:p>
            <a:pPr indent="-228600" lvl="1" marL="685800" rtl="0" algn="l">
              <a:lnSpc>
                <a:spcPct val="14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Prevention measures undertaken by the BHS/health service providers</a:t>
            </a:r>
            <a:endParaRPr sz="2000"/>
          </a:p>
          <a:p>
            <a:pPr indent="-7747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380"/>
              <a:buNone/>
            </a:pPr>
            <a:r>
              <a:t/>
            </a:r>
            <a:endParaRPr sz="2380"/>
          </a:p>
        </p:txBody>
      </p:sp>
      <p:sp>
        <p:nvSpPr>
          <p:cNvPr id="272" name="Google Shape;272;p15"/>
          <p:cNvSpPr txBox="1"/>
          <p:nvPr>
            <p:ph type="title"/>
          </p:nvPr>
        </p:nvSpPr>
        <p:spPr>
          <a:xfrm>
            <a:off x="229809" y="8519"/>
            <a:ext cx="12124103" cy="6725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40"/>
              <a:buFont typeface="Source Sans Pro"/>
              <a:buNone/>
            </a:pPr>
            <a:r>
              <a:rPr b="1" lang="en-US" sz="3600">
                <a:latin typeface="Source Sans Pro"/>
                <a:ea typeface="Source Sans Pro"/>
                <a:cs typeface="Source Sans Pro"/>
                <a:sym typeface="Source Sans Pro"/>
              </a:rPr>
              <a:t>How to ensure continuation of nutrition services provision </a:t>
            </a:r>
            <a:endParaRPr sz="3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ell phone&#10;&#10;Description automatically generated" id="278" name="Google Shape;278;p16"/>
          <p:cNvPicPr preferRelativeResize="0"/>
          <p:nvPr/>
        </p:nvPicPr>
        <p:blipFill rotWithShape="1">
          <a:blip r:embed="rId3">
            <a:alphaModFix/>
          </a:blip>
          <a:srcRect b="0" l="5187" r="9507" t="0"/>
          <a:stretch/>
        </p:blipFill>
        <p:spPr>
          <a:xfrm>
            <a:off x="815010" y="1071962"/>
            <a:ext cx="3655390" cy="5285833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16"/>
          <p:cNvSpPr txBox="1"/>
          <p:nvPr>
            <p:ph type="title"/>
          </p:nvPr>
        </p:nvSpPr>
        <p:spPr>
          <a:xfrm>
            <a:off x="172275" y="32709"/>
            <a:ext cx="11453668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Adapted Emergency Nutrition Programming Guidance</a:t>
            </a:r>
            <a:endParaRPr/>
          </a:p>
        </p:txBody>
      </p:sp>
      <p:sp>
        <p:nvSpPr>
          <p:cNvPr id="280" name="Google Shape;280;p16"/>
          <p:cNvSpPr/>
          <p:nvPr/>
        </p:nvSpPr>
        <p:spPr>
          <a:xfrm>
            <a:off x="4822371" y="1228397"/>
            <a:ext cx="6672943" cy="5030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211D1E"/>
                </a:solidFill>
                <a:latin typeface="Arial"/>
                <a:ea typeface="Arial"/>
                <a:cs typeface="Arial"/>
                <a:sym typeface="Arial"/>
              </a:rPr>
              <a:t>The guidance package covers key areas of: </a:t>
            </a:r>
            <a:endParaRPr b="0" i="0" sz="2400" u="none" cap="none" strike="noStrike">
              <a:solidFill>
                <a:srgbClr val="211D1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1D1E"/>
              </a:buClr>
              <a:buSzPts val="20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211D1E"/>
                </a:solidFill>
                <a:latin typeface="Arial"/>
                <a:ea typeface="Arial"/>
                <a:cs typeface="Arial"/>
                <a:sym typeface="Arial"/>
              </a:rPr>
              <a:t>Infant and Young Child Feeding (IYCF), including prohibited use of Breastmilk Substitutes like infant formula 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1D1E"/>
              </a:buClr>
              <a:buSzPts val="20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211D1E"/>
                </a:solidFill>
                <a:latin typeface="Arial"/>
                <a:ea typeface="Arial"/>
                <a:cs typeface="Arial"/>
                <a:sym typeface="Arial"/>
              </a:rPr>
              <a:t>Management of Severe and Moderate Acute Malnutrition, including screening-referral 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1D1E"/>
              </a:buClr>
              <a:buSzPts val="20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211D1E"/>
                </a:solidFill>
                <a:latin typeface="Arial"/>
                <a:ea typeface="Arial"/>
                <a:cs typeface="Arial"/>
                <a:sym typeface="Arial"/>
              </a:rPr>
              <a:t>Micronutrient supplementation for Pregnant, Lactating Women and young children (including use of Multiple Micronutrient Powders) 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1D1E"/>
              </a:buClr>
              <a:buSzPts val="20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211D1E"/>
                </a:solidFill>
                <a:latin typeface="Arial"/>
                <a:ea typeface="Arial"/>
                <a:cs typeface="Arial"/>
                <a:sym typeface="Arial"/>
              </a:rPr>
              <a:t>Blanket Supplementary Feeding for migrant populations 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211D1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"/>
          <p:cNvSpPr txBox="1"/>
          <p:nvPr>
            <p:ph type="title"/>
          </p:nvPr>
        </p:nvSpPr>
        <p:spPr>
          <a:xfrm>
            <a:off x="172276" y="32709"/>
            <a:ext cx="11464553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Other Important Documents</a:t>
            </a:r>
            <a:endParaRPr sz="4000"/>
          </a:p>
        </p:txBody>
      </p:sp>
      <p:sp>
        <p:nvSpPr>
          <p:cNvPr id="287" name="Google Shape;287;p17"/>
          <p:cNvSpPr txBox="1"/>
          <p:nvPr/>
        </p:nvSpPr>
        <p:spPr>
          <a:xfrm>
            <a:off x="1659467" y="909190"/>
            <a:ext cx="8416086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 Guidance Documents for IYCF and COVID-19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4563" y="1693332"/>
            <a:ext cx="3438029" cy="4741333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7"/>
          <p:cNvSpPr/>
          <p:nvPr/>
        </p:nvSpPr>
        <p:spPr>
          <a:xfrm>
            <a:off x="4256314" y="1693332"/>
            <a:ext cx="7674429" cy="501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FAQ provides responses to questions on recommendations for breastfeeding during the COVID-19 Pandemic.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FAQ reflects: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available evidence regarding transmission risks of COVID-19 through breastmilk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protective effects of breastfeeding and skin-to-skin contact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harmful effects of inappropriate use of infant formula milk.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8"/>
          <p:cNvSpPr txBox="1"/>
          <p:nvPr>
            <p:ph type="title"/>
          </p:nvPr>
        </p:nvSpPr>
        <p:spPr>
          <a:xfrm>
            <a:off x="119267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Important Documents</a:t>
            </a:r>
            <a:endParaRPr/>
          </a:p>
        </p:txBody>
      </p:sp>
      <p:sp>
        <p:nvSpPr>
          <p:cNvPr id="296" name="Google Shape;296;p18"/>
          <p:cNvSpPr txBox="1"/>
          <p:nvPr/>
        </p:nvSpPr>
        <p:spPr>
          <a:xfrm>
            <a:off x="1659467" y="985390"/>
            <a:ext cx="8416086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 Guidance Documents for IYCF and COVID-19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iagram&#10;&#10;Description automatically generated" id="297" name="Google Shape;29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5572" y="1453181"/>
            <a:ext cx="3610778" cy="5149097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8"/>
          <p:cNvSpPr/>
          <p:nvPr/>
        </p:nvSpPr>
        <p:spPr>
          <a:xfrm>
            <a:off x="4700156" y="2027494"/>
            <a:ext cx="6501243" cy="4520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decision tree is part of the WHO FAQ on COVID-19 and Breastfeeding.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Created for health care and community settings.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to be used alongside the WHO interim guidance: </a:t>
            </a:r>
            <a:r>
              <a:rPr b="0" i="1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Clinical management of severe acute respiratory infection (SARI) when COVID-19 disease is suspected 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the Myanmar specific national guidance documents.</a:t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9"/>
          <p:cNvSpPr txBox="1"/>
          <p:nvPr>
            <p:ph type="title"/>
          </p:nvPr>
        </p:nvSpPr>
        <p:spPr>
          <a:xfrm>
            <a:off x="331300" y="32709"/>
            <a:ext cx="11436157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Key IYCF Messages for Counselling Sessions</a:t>
            </a:r>
            <a:endParaRPr/>
          </a:p>
        </p:txBody>
      </p:sp>
      <p:sp>
        <p:nvSpPr>
          <p:cNvPr id="305" name="Google Shape;305;p19"/>
          <p:cNvSpPr txBox="1"/>
          <p:nvPr>
            <p:ph idx="1" type="body"/>
          </p:nvPr>
        </p:nvSpPr>
        <p:spPr>
          <a:xfrm>
            <a:off x="695325" y="1938787"/>
            <a:ext cx="10120313" cy="9096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i="1" lang="en-US" sz="2400">
                <a:latin typeface="Arial"/>
                <a:ea typeface="Arial"/>
                <a:cs typeface="Arial"/>
                <a:sym typeface="Arial"/>
              </a:rPr>
              <a:t>Infant and Young Child Feeding Recommendations when COVID-19 is Suspected or Confirmed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306" name="Google Shape;306;p19"/>
          <p:cNvSpPr/>
          <p:nvPr/>
        </p:nvSpPr>
        <p:spPr>
          <a:xfrm>
            <a:off x="838200" y="1129004"/>
            <a:ext cx="997743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212721"/>
                </a:solidFill>
                <a:latin typeface="Arial"/>
                <a:ea typeface="Arial"/>
                <a:cs typeface="Arial"/>
                <a:sym typeface="Arial"/>
              </a:rPr>
              <a:t>A counselling package developed specifically for COVID-19 was adapted for Myanmar 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9"/>
          <p:cNvSpPr/>
          <p:nvPr/>
        </p:nvSpPr>
        <p:spPr>
          <a:xfrm>
            <a:off x="3677601" y="6275016"/>
            <a:ext cx="4155759" cy="366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Recommended Practices Booklet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text&#10;&#10;Description automatically generated" id="308" name="Google Shape;30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60842" y="2684887"/>
            <a:ext cx="2532153" cy="345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"/>
          <p:cNvSpPr txBox="1"/>
          <p:nvPr>
            <p:ph type="title"/>
          </p:nvPr>
        </p:nvSpPr>
        <p:spPr>
          <a:xfrm>
            <a:off x="0" y="32709"/>
            <a:ext cx="11397344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Training Agenda</a:t>
            </a:r>
            <a:endParaRPr sz="4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174" name="Google Shape;174;p2"/>
          <p:cNvGraphicFramePr/>
          <p:nvPr/>
        </p:nvGraphicFramePr>
        <p:xfrm>
          <a:off x="679451" y="124828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{8A4CFE66-4307-4C25-B76D-65B7793FD80D}</a:tableStyleId>
              </a:tblPr>
              <a:tblGrid>
                <a:gridCol w="688275"/>
                <a:gridCol w="1950125"/>
                <a:gridCol w="6889975"/>
                <a:gridCol w="1295200"/>
              </a:tblGrid>
              <a:tr h="203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 </a:t>
                      </a:r>
                      <a:r>
                        <a:rPr lang="en-US" sz="1600" u="none" cap="none" strike="noStrike"/>
                        <a:t>Time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/>
                        <a:t>Session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/>
                        <a:t>Details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/>
                        <a:t>Facilitator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08:30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REGISTRATION</a:t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>
                    <a:solidFill>
                      <a:srgbClr val="E5E5E6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09:00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09:10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09:40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720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10:00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11:00 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COFFEE BREAK</a:t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>
                    <a:solidFill>
                      <a:srgbClr val="E5E5E6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11:30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12:30</a:t>
                      </a:r>
                      <a:endParaRPr sz="18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LUNCH</a:t>
                      </a:r>
                      <a:endParaRPr b="1" sz="1200" u="none" cap="none" strike="noStrike">
                        <a:solidFill>
                          <a:srgbClr val="009999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 anchor="ctr">
                    <a:solidFill>
                      <a:srgbClr val="E5E5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b="1" sz="1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2400" marB="82800" marR="72000" marL="72000">
                    <a:solidFill>
                      <a:srgbClr val="E5E5E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"/>
          <p:cNvSpPr txBox="1"/>
          <p:nvPr>
            <p:ph idx="1" type="body"/>
          </p:nvPr>
        </p:nvSpPr>
        <p:spPr>
          <a:xfrm>
            <a:off x="5512904" y="1403927"/>
            <a:ext cx="5840896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This Brief provides information specific to services and programmes for the management of child wasting in the context of COVID-19. It includes: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Key messages and priority actions for management of child wasting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Potential adaptations to child wasting programming in the context of covid-19</a:t>
            </a:r>
            <a:endParaRPr/>
          </a:p>
        </p:txBody>
      </p:sp>
      <p:sp>
        <p:nvSpPr>
          <p:cNvPr id="315" name="Google Shape;315;p20"/>
          <p:cNvSpPr txBox="1"/>
          <p:nvPr>
            <p:ph type="title"/>
          </p:nvPr>
        </p:nvSpPr>
        <p:spPr>
          <a:xfrm>
            <a:off x="212032" y="32709"/>
            <a:ext cx="11357116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Brief on Management of Child Wasting </a:t>
            </a:r>
            <a:endParaRPr/>
          </a:p>
        </p:txBody>
      </p:sp>
      <p:pic>
        <p:nvPicPr>
          <p:cNvPr id="316" name="Google Shape;316;p20"/>
          <p:cNvPicPr preferRelativeResize="0"/>
          <p:nvPr/>
        </p:nvPicPr>
        <p:blipFill rotWithShape="1">
          <a:blip r:embed="rId3">
            <a:alphaModFix/>
          </a:blip>
          <a:srcRect b="5314" l="30978" r="35651" t="17198"/>
          <a:stretch/>
        </p:blipFill>
        <p:spPr>
          <a:xfrm>
            <a:off x="838200" y="1133383"/>
            <a:ext cx="4303643" cy="5621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Source Sans Pro"/>
              <a:buNone/>
            </a:pPr>
            <a:r>
              <a:rPr b="1" lang="en-US" sz="3959">
                <a:latin typeface="Source Sans Pro"/>
                <a:ea typeface="Source Sans Pro"/>
                <a:cs typeface="Source Sans Pro"/>
                <a:sym typeface="Source Sans Pro"/>
              </a:rPr>
              <a:t>Thank you</a:t>
            </a:r>
            <a:endParaRPr/>
          </a:p>
        </p:txBody>
      </p:sp>
      <p:sp>
        <p:nvSpPr>
          <p:cNvPr id="322" name="Google Shape;322;p21"/>
          <p:cNvSpPr txBox="1"/>
          <p:nvPr/>
        </p:nvSpPr>
        <p:spPr>
          <a:xfrm>
            <a:off x="1983784" y="2998113"/>
            <a:ext cx="792075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[Contact details of trainer or who to contact for more information]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"/>
          <p:cNvSpPr txBox="1"/>
          <p:nvPr>
            <p:ph idx="1" type="body"/>
          </p:nvPr>
        </p:nvSpPr>
        <p:spPr>
          <a:xfrm>
            <a:off x="483079" y="2164229"/>
            <a:ext cx="10436713" cy="4198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Understand the impact of COVID-19 on nutrition and in Myanmar.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Understand the importance of COVID-19 adaptations in emergency nutrition programs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Prepare facilities to ensure COVID-19 prevention measures are in place for continuity of nutrition services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Access resources to better implement their activities, enhance risk reduction and strengthen preparedness to support the nutritional care of mothers and children with COVID-19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"/>
          <p:cNvSpPr txBox="1"/>
          <p:nvPr>
            <p:ph type="title"/>
          </p:nvPr>
        </p:nvSpPr>
        <p:spPr>
          <a:xfrm>
            <a:off x="293913" y="32709"/>
            <a:ext cx="11451772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 Aims of the Session</a:t>
            </a:r>
            <a:endParaRPr sz="4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1" name="Google Shape;181;p3"/>
          <p:cNvSpPr txBox="1"/>
          <p:nvPr/>
        </p:nvSpPr>
        <p:spPr>
          <a:xfrm>
            <a:off x="838200" y="1191801"/>
            <a:ext cx="799894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the session, participants will be able to: 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/>
          <p:nvPr>
            <p:ph type="title"/>
          </p:nvPr>
        </p:nvSpPr>
        <p:spPr>
          <a:xfrm>
            <a:off x="272142" y="32709"/>
            <a:ext cx="11462658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How has COVID-19 Affected Myanmar?</a:t>
            </a:r>
            <a:endParaRPr sz="4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87" name="Google Shape;187;p4"/>
          <p:cNvPicPr preferRelativeResize="0"/>
          <p:nvPr/>
        </p:nvPicPr>
        <p:blipFill rotWithShape="1">
          <a:blip r:embed="rId4">
            <a:alphaModFix/>
          </a:blip>
          <a:srcRect b="19553" l="842" r="33364" t="11084"/>
          <a:stretch/>
        </p:blipFill>
        <p:spPr>
          <a:xfrm>
            <a:off x="203775" y="2177150"/>
            <a:ext cx="5430648" cy="352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"/>
          <p:cNvSpPr txBox="1"/>
          <p:nvPr/>
        </p:nvSpPr>
        <p:spPr>
          <a:xfrm>
            <a:off x="5891225" y="1049750"/>
            <a:ext cx="5994000" cy="58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Reporting its first case of COVID-19 on 24 March 2020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Emergency Nutrition services in Myanmar were disrupted. 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1"/>
                </a:ext>
              </a:extLst>
            </a:endParaRPr>
          </a:p>
          <a:p>
            <a:pPr indent="-2159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Most Basic Health Staff, were diverted to the COVID-19 response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3"/>
                </a:ext>
              </a:extLst>
            </a:endParaRPr>
          </a:p>
          <a:p>
            <a:pPr indent="-215900" lvl="1" marL="685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essential health care packages delivery reduced including cIYCF Counselling and Health Education Services. 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textRoundtripDataId="5"/>
                </a:ext>
              </a:extLst>
            </a:endParaRPr>
          </a:p>
          <a:p>
            <a:pPr indent="-2159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Limited BHS are distributing micronutrient supplements and nutrition services at health centers.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2021 coup d'état caused further disruptions in the public health systems, COVID-19 testing and vaccination drives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"/>
          <p:cNvSpPr txBox="1"/>
          <p:nvPr>
            <p:ph type="title"/>
          </p:nvPr>
        </p:nvSpPr>
        <p:spPr>
          <a:xfrm>
            <a:off x="276355" y="32709"/>
            <a:ext cx="11663852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Why is  Adapted Programming Required? </a:t>
            </a:r>
            <a:endParaRPr/>
          </a:p>
        </p:txBody>
      </p:sp>
      <p:sp>
        <p:nvSpPr>
          <p:cNvPr id="195" name="Google Shape;195;p5"/>
          <p:cNvSpPr txBox="1"/>
          <p:nvPr>
            <p:ph idx="1" type="body"/>
          </p:nvPr>
        </p:nvSpPr>
        <p:spPr>
          <a:xfrm>
            <a:off x="3829877" y="1403926"/>
            <a:ext cx="7805531" cy="4996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Reflect on your experience since March 2020.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How has your personal life changed?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How has your work life changed?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What impact do you think COVID-19 pandemic has had on Nutrition services?</a:t>
            </a:r>
            <a:endParaRPr/>
          </a:p>
        </p:txBody>
      </p:sp>
      <p:pic>
        <p:nvPicPr>
          <p:cNvPr id="196" name="Google Shape;19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886" y="915142"/>
            <a:ext cx="3169210" cy="5910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"/>
          <p:cNvSpPr txBox="1"/>
          <p:nvPr>
            <p:ph type="title"/>
          </p:nvPr>
        </p:nvSpPr>
        <p:spPr>
          <a:xfrm>
            <a:off x="276355" y="32709"/>
            <a:ext cx="11663852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</a:pPr>
            <a:r>
              <a:rPr lang="en-US" sz="3600">
                <a:latin typeface="Source Sans Pro"/>
                <a:ea typeface="Source Sans Pro"/>
                <a:cs typeface="Source Sans Pro"/>
                <a:sym typeface="Source Sans Pro"/>
              </a:rPr>
              <a:t>Why is  Adapted Programming Required? </a:t>
            </a:r>
            <a:endParaRPr/>
          </a:p>
        </p:txBody>
      </p:sp>
      <p:sp>
        <p:nvSpPr>
          <p:cNvPr id="203" name="Google Shape;203;p6"/>
          <p:cNvSpPr txBox="1"/>
          <p:nvPr>
            <p:ph idx="1" type="body"/>
          </p:nvPr>
        </p:nvSpPr>
        <p:spPr>
          <a:xfrm>
            <a:off x="3829877" y="1403926"/>
            <a:ext cx="7805531" cy="5421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Government put in place several mitigating measures including: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increasing testing and treatment capacity for COVID-19;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providing quarantine facilities; restricting public gatherings;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screening of temperatures during land and border crossings;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closing all international flights;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closing restaurants, day care facilities, learning facilities, and non-essential businesses.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76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A practical guidance is developed to: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minimize the risk of spreading COVID-19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Maintain essential nutrition interventions and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1" marL="685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maximize the health staff engaged in the nutrition service. </a:t>
            </a:r>
            <a:endParaRPr/>
          </a:p>
          <a:p>
            <a:pPr indent="-762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1886" y="915142"/>
            <a:ext cx="3169210" cy="5910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"/>
          <p:cNvSpPr txBox="1"/>
          <p:nvPr>
            <p:ph idx="1" type="body"/>
          </p:nvPr>
        </p:nvSpPr>
        <p:spPr>
          <a:xfrm>
            <a:off x="838200" y="1403927"/>
            <a:ext cx="10515600" cy="4773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What is malnutrition?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How is the COVID-29 pandemic likely to contribute to increased cases of malnutrition in the country?</a:t>
            </a:r>
            <a:endParaRPr/>
          </a:p>
        </p:txBody>
      </p:sp>
      <p:sp>
        <p:nvSpPr>
          <p:cNvPr id="210" name="Google Shape;210;p7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b="1" lang="en-US" sz="3600">
                <a:latin typeface="Source Sans Pro"/>
                <a:ea typeface="Source Sans Pro"/>
                <a:cs typeface="Source Sans Pro"/>
                <a:sym typeface="Source Sans Pro"/>
              </a:rPr>
              <a:t>Impact of COVID-19 on Nutrition</a:t>
            </a:r>
            <a:endParaRPr b="1" sz="3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"/>
          <p:cNvSpPr txBox="1"/>
          <p:nvPr>
            <p:ph idx="1" type="body"/>
          </p:nvPr>
        </p:nvSpPr>
        <p:spPr>
          <a:xfrm>
            <a:off x="569343" y="1155940"/>
            <a:ext cx="10784457" cy="5348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i="1" lang="en-US"/>
              <a:t>Malnutrition</a:t>
            </a:r>
            <a:r>
              <a:rPr lang="en-US"/>
              <a:t> = deficiencies, excesses or imbalances in a person’s intake of energy and/or nutrients. 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Presents as 3 conditions:</a:t>
            </a:r>
            <a:endParaRPr/>
          </a:p>
          <a:p>
            <a:pPr indent="-457200" lvl="1" marL="10287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AutoNum type="alphaLcPeriod"/>
            </a:pPr>
            <a:r>
              <a:rPr lang="en-US"/>
              <a:t>Undernutrition-Chronic/stunting and acute (wasting and underweight) </a:t>
            </a:r>
            <a:endParaRPr/>
          </a:p>
          <a:p>
            <a:pPr indent="-457200" lvl="1" marL="10287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AutoNum type="alphaLcPeriod"/>
            </a:pPr>
            <a:r>
              <a:rPr lang="en-US"/>
              <a:t>micronutrient deficiencies</a:t>
            </a:r>
            <a:endParaRPr/>
          </a:p>
          <a:p>
            <a:pPr indent="-457200" lvl="1" marL="10287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AutoNum type="alphaLcPeriod"/>
            </a:pPr>
            <a:r>
              <a:rPr lang="en-US"/>
              <a:t>Overweight, obesity.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Acute malnutrition presents in 2 forms: edematous and non-edematous malnutrition.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 The direct causes are diseases and/or inadequate food intake</a:t>
            </a:r>
            <a:endParaRPr/>
          </a:p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17" name="Google Shape;217;p8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/>
          <p:cNvSpPr txBox="1"/>
          <p:nvPr>
            <p:ph idx="1" type="body"/>
          </p:nvPr>
        </p:nvSpPr>
        <p:spPr>
          <a:xfrm>
            <a:off x="838200" y="1403927"/>
            <a:ext cx="10515600" cy="5421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Millions already suffer from malnutrition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Social, economic and health impacts of COVID-19 affect the nutrition status of children.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6.7 M more children expected to become wasted in 2020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Malnutrition likely to increase due to: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Reduction in household income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Limited access to nutrition and health services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Interruptions in availability of nutrition supplies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Increased cost of food affecting affordability (unhealthy diets)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Changes in infant and young child care practices and behaviors. </a:t>
            </a:r>
            <a:endParaRPr/>
          </a:p>
        </p:txBody>
      </p:sp>
      <p:sp>
        <p:nvSpPr>
          <p:cNvPr id="223" name="Google Shape;223;p9"/>
          <p:cNvSpPr txBox="1"/>
          <p:nvPr>
            <p:ph type="title"/>
          </p:nvPr>
        </p:nvSpPr>
        <p:spPr>
          <a:xfrm>
            <a:off x="-1" y="32709"/>
            <a:ext cx="11410485" cy="6483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Impact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5">
      <a:dk1>
        <a:srgbClr val="000000"/>
      </a:dk1>
      <a:lt1>
        <a:srgbClr val="FFFFFF"/>
      </a:lt1>
      <a:dk2>
        <a:srgbClr val="808285"/>
      </a:dk2>
      <a:lt2>
        <a:srgbClr val="E2DFCC"/>
      </a:lt2>
      <a:accent1>
        <a:srgbClr val="95C93D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EBDE5D13C7C844895D4D0785CE1387" ma:contentTypeVersion="13" ma:contentTypeDescription="Create a new document." ma:contentTypeScope="" ma:versionID="bcef926d8af47c3b2016dab529327558">
  <xsd:schema xmlns:xsd="http://www.w3.org/2001/XMLSchema" xmlns:xs="http://www.w3.org/2001/XMLSchema" xmlns:p="http://schemas.microsoft.com/office/2006/metadata/properties" xmlns:ns2="b545358d-e310-4d04-b43f-541cad9994cd" xmlns:ns3="7a9f276f-f162-4cb8-9653-eafef4bd0861" targetNamespace="http://schemas.microsoft.com/office/2006/metadata/properties" ma:root="true" ma:fieldsID="4f427df40378d8e99aaa55ae02853742" ns2:_="" ns3:_="">
    <xsd:import namespace="b545358d-e310-4d04-b43f-541cad9994cd"/>
    <xsd:import namespace="7a9f276f-f162-4cb8-9653-eafef4bd0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358d-e310-4d04-b43f-541cad9994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f276f-f162-4cb8-9653-eafef4bd086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94EC8B-9F58-4281-A69D-BAA4DAFFE543}"/>
</file>

<file path=customXml/itemProps2.xml><?xml version="1.0" encoding="utf-8"?>
<ds:datastoreItem xmlns:ds="http://schemas.openxmlformats.org/officeDocument/2006/customXml" ds:itemID="{DDE20620-2219-4181-BBDF-ED586E91C531}"/>
</file>

<file path=customXml/itemProps3.xml><?xml version="1.0" encoding="utf-8"?>
<ds:datastoreItem xmlns:ds="http://schemas.openxmlformats.org/officeDocument/2006/customXml" ds:itemID="{D8009D9B-1C1B-4843-9068-C208800C3778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0x010100EFEBDE5D13C7C844895D4D0785CE1387</vt:lpwstr>
  </property>
</Properties>
</file>