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theme/theme1.xml" ContentType="application/vnd.openxmlformats-officedocument.theme+xml"/>
  <Override PartName="/ppt/theme/theme2.xml" ContentType="application/vnd.openxmlformats-officedocument.theme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presentation.xml" ContentType="application/vnd.openxmlformats-officedocument.presentationml.presentation.main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2" Type="http://schemas.openxmlformats.org/officeDocument/2006/relationships/custom-properties" Target="docProps/custom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72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</p:sldIdLst>
  <p:sldSz cy="6858000" cx="12192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0542C234-33FA-4FEA-88E1-2C0568EF0C0B}">
  <a:tblStyle styleId="{0542C234-33FA-4FEA-88E1-2C0568EF0C0B}" styleName="Table_0">
    <a:wholeTbl>
      <a:tcTxStyle>
        <a:font>
          <a:latin typeface="Arial"/>
          <a:ea typeface="Arial"/>
          <a:cs typeface="Arial"/>
        </a:font>
        <a:srgbClr val="000000"/>
      </a:tcTx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3" Type="http://schemas.openxmlformats.org/officeDocument/2006/relationships/tableStyles" Target="tableStyles.xml"/><Relationship Id="rId21" Type="http://schemas.openxmlformats.org/officeDocument/2006/relationships/customXml" Target="../customXml/item1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0" Type="http://schemas.openxmlformats.org/officeDocument/2006/relationships/slide" Target="slides/slide15.xml"/><Relationship Id="rId2" Type="http://schemas.openxmlformats.org/officeDocument/2006/relationships/presProps" Target="presProps.xml"/><Relationship Id="rId16" Type="http://schemas.openxmlformats.org/officeDocument/2006/relationships/slide" Target="slides/slide11.xml"/><Relationship Id="rId1" Type="http://schemas.openxmlformats.org/officeDocument/2006/relationships/theme" Target="theme/theme2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notesMaster" Target="notesMasters/notesMaster1.xml"/><Relationship Id="rId15" Type="http://schemas.openxmlformats.org/officeDocument/2006/relationships/slide" Target="slides/slide10.xml"/><Relationship Id="rId23" Type="http://schemas.openxmlformats.org/officeDocument/2006/relationships/customXml" Target="../customXml/item3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customXml" Target="../customXml/item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n-US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5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p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77" name="Google Shape;177;p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8" name="Google Shape;178;p1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7" name="Shape 2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" name="Google Shape;258;p1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59" name="Google Shape;259;p10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en-US"/>
              <a:t> Ensuring diversity: Mothers and children in particular require foods rich in protein and micronutrients to maintain good nutritional status, that cannot be provided by giving rice alone.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en-US"/>
              <a:t>The pulses/lentil/beans and the cooking oil, eggs can be any that the partner is able to afford and is locally available.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0" name="Google Shape;260;p10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9" name="Shape 2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" name="Google Shape;270;p1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71" name="Google Shape;271;p1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en-US"/>
              <a:t>.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Vouchers to buy vegetables and fruits</a:t>
            </a:r>
            <a:endParaRPr/>
          </a:p>
        </p:txBody>
      </p:sp>
      <p:sp>
        <p:nvSpPr>
          <p:cNvPr id="272" name="Google Shape;272;p11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6" name="Shape 2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" name="Google Shape;277;p1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78" name="Google Shape;278;p1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Intercommunal transmission if people are coming from different communities.</a:t>
            </a:r>
            <a:endParaRPr/>
          </a:p>
        </p:txBody>
      </p:sp>
      <p:sp>
        <p:nvSpPr>
          <p:cNvPr id="279" name="Google Shape;279;p12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4" name="Shape 2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5" name="Google Shape;285;p1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86" name="Google Shape;286;p13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en-US" sz="1200"/>
              <a:t>Vulnerable groups include: aged&gt;65yrs or pre-medical conditions, those with COVID-patients in the same household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7" name="Google Shape;287;p13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6" name="Shape 2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" name="Google Shape;297;p1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98" name="Google Shape;298;p14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/>
              <a:t>Reducing time at venue:</a:t>
            </a:r>
            <a:r>
              <a:rPr lang="en-US">
                <a:latin typeface="Arial"/>
                <a:ea typeface="Arial"/>
                <a:cs typeface="Arial"/>
                <a:sym typeface="Arial"/>
              </a:rPr>
              <a:t>more distribution points, pre-packing the rations</a:t>
            </a:r>
            <a:endParaRPr sz="12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/>
              <a:t>Sensitization in the community for people with signs/symptoms or suspected to have covid not to come to the distribution point.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t/>
            </a:r>
            <a:endParaRPr sz="12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9" name="Google Shape;299;p14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10" name="Shape 3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" name="Google Shape;311;p15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t/>
            </a:r>
            <a:endParaRPr/>
          </a:p>
        </p:txBody>
      </p:sp>
      <p:sp>
        <p:nvSpPr>
          <p:cNvPr id="312" name="Google Shape;312;p1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4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p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86" name="Google Shape;186;p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BSFP standard protocols will not change. 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Measures to reduce risk of infection must be put in place. </a:t>
            </a:r>
            <a:endParaRPr/>
          </a:p>
        </p:txBody>
      </p:sp>
      <p:sp>
        <p:nvSpPr>
          <p:cNvPr id="187" name="Google Shape;187;p2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3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Google Shape;194;p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95" name="Google Shape;195;p3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r>
              <a:rPr lang="en-US"/>
              <a:t>BSFP: </a:t>
            </a:r>
            <a:r>
              <a:rPr lang="en-US">
                <a:latin typeface="Arial"/>
                <a:ea typeface="Arial"/>
                <a:cs typeface="Arial"/>
                <a:sym typeface="Arial"/>
              </a:rPr>
              <a:t>with Super cereal (Wheat Soya Blend) 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r>
              <a:rPr lang="en-US">
                <a:latin typeface="Arial"/>
                <a:ea typeface="Arial"/>
                <a:cs typeface="Arial"/>
                <a:sym typeface="Arial"/>
              </a:rPr>
              <a:t>Food basket with various communities.</a:t>
            </a:r>
            <a:endParaRPr/>
          </a:p>
        </p:txBody>
      </p:sp>
      <p:sp>
        <p:nvSpPr>
          <p:cNvPr id="196" name="Google Shape;196;p3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5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Google Shape;206;p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07" name="Google Shape;207;p4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171450" lvl="0" marL="17145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</a:pPr>
            <a:r>
              <a:rPr lang="en-US"/>
              <a:t>Many returned due to a combination of factors including the fear of the situation of COVID-19 worsening, job losses, or expected job losses (at least temporarily) and due to expired work permits under the Nationality Verification system in Thailand. </a:t>
            </a:r>
            <a:endParaRPr/>
          </a:p>
          <a:p>
            <a:pPr indent="-171450" lvl="0" marL="17145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</a:pPr>
            <a:r>
              <a:rPr lang="en-US"/>
              <a:t>Arriving through various entry points including Myawaddy</a:t>
            </a:r>
            <a:endParaRPr/>
          </a:p>
          <a:p>
            <a:pPr indent="-171450" lvl="0" marL="17145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</a:pPr>
            <a:r>
              <a:rPr lang="en-US"/>
              <a:t>All must undergo 14 days Quarantine in designated areas before return to their homes. </a:t>
            </a:r>
            <a:endParaRPr/>
          </a:p>
          <a:p>
            <a:pPr indent="-171450" lvl="0" marL="17145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</a:pPr>
            <a:r>
              <a:rPr lang="en-US"/>
              <a:t>Receive food and basic needs during that time.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8" name="Google Shape;208;p4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2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p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14" name="Google Shape;214;p5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en-US"/>
              <a:t>Emphasize that fear may </a:t>
            </a:r>
            <a:r>
              <a:rPr lang="en-US">
                <a:latin typeface="Arial"/>
                <a:ea typeface="Arial"/>
                <a:cs typeface="Arial"/>
                <a:sym typeface="Arial"/>
              </a:rPr>
              <a:t>prevent the returnees from accessing and or seeking health care and this is dangerous to the returnee worker and the community.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5" name="Google Shape;215;p5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9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Google Shape;220;p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21" name="Google Shape;221;p6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Write down each word as the participants mention the different words. Or use mentimeter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Examples include:</a:t>
            </a:r>
            <a:endParaRPr/>
          </a:p>
        </p:txBody>
      </p:sp>
      <p:sp>
        <p:nvSpPr>
          <p:cNvPr id="222" name="Google Shape;222;p6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6" name="Shape 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Google Shape;227;p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28" name="Google Shape;228;p7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Briefly mention the TSFP too. </a:t>
            </a:r>
            <a:endParaRPr/>
          </a:p>
          <a:p>
            <a:pPr indent="-171450" lvl="0" marL="17145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</a:pPr>
            <a:r>
              <a:rPr lang="en-US"/>
              <a:t> Supplementary feeding programs include BSFP and TSFP</a:t>
            </a:r>
            <a:endParaRPr/>
          </a:p>
          <a:p>
            <a:pPr indent="-171450" lvl="0" marL="17145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</a:pPr>
            <a:r>
              <a:rPr lang="en-US"/>
              <a:t>TSFPs are programs are targeted to treat moderate acute malnutrition</a:t>
            </a:r>
            <a:endParaRPr/>
          </a:p>
          <a:p>
            <a:pPr indent="-171450" lvl="0" marL="17145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</a:pPr>
            <a:r>
              <a:rPr lang="en-US"/>
              <a:t>BSFP is preventive.</a:t>
            </a:r>
            <a:endParaRPr/>
          </a:p>
        </p:txBody>
      </p:sp>
      <p:sp>
        <p:nvSpPr>
          <p:cNvPr id="229" name="Google Shape;229;p7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3" name="Shape 2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Google Shape;234;p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35" name="Google Shape;235;p8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The Super cereal is Wheat Soya Blend.</a:t>
            </a:r>
            <a:endParaRPr/>
          </a:p>
        </p:txBody>
      </p:sp>
      <p:sp>
        <p:nvSpPr>
          <p:cNvPr id="236" name="Google Shape;236;p8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4" name="Shape 2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Google Shape;245;p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46" name="Google Shape;246;p9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 </a:t>
            </a: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Note that Vit B1 is major public nutrition issue. The selected rations contain key vitamins: Vit A, B1, B2, B3, B6, B12, C, D, E, Fe, Ca, Zn.</a:t>
            </a: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The blends contain 0.4 mg of Vitamin B1 per 100g.</a:t>
            </a: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7" name="Google Shape;247;p9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>
  <p:cSld name="Blank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2"/>
          <p:cNvSpPr txBox="1"/>
          <p:nvPr/>
        </p:nvSpPr>
        <p:spPr>
          <a:xfrm>
            <a:off x="0" y="2196380"/>
            <a:ext cx="12192000" cy="1972731"/>
          </a:xfrm>
          <a:prstGeom prst="rect">
            <a:avLst/>
          </a:prstGeom>
          <a:gradFill>
            <a:gsLst>
              <a:gs pos="0">
                <a:srgbClr val="009740"/>
              </a:gs>
              <a:gs pos="85000">
                <a:srgbClr val="78BF3F"/>
              </a:gs>
              <a:gs pos="100000">
                <a:srgbClr val="8DC63F"/>
              </a:gs>
            </a:gsLst>
            <a:lin ang="0" scaled="0"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338138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2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" name="Google Shape;17;p2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8" name="Google Shape;18;p2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2"/>
          <p:cNvSpPr txBox="1"/>
          <p:nvPr>
            <p:ph idx="1" type="subTitle"/>
          </p:nvPr>
        </p:nvSpPr>
        <p:spPr>
          <a:xfrm>
            <a:off x="2397337" y="4648200"/>
            <a:ext cx="7766936" cy="107086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/>
            </a:lvl1pPr>
            <a:lvl2pPr lvl="1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lvl="2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lvl="3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lvl="4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lvl="5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lvl="6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lvl="7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lvl="8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 with full picture">
  <p:cSld name="Title Slide with full picture"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1"/>
          <p:cNvSpPr/>
          <p:nvPr>
            <p:ph idx="2" type="pic"/>
          </p:nvPr>
        </p:nvSpPr>
        <p:spPr>
          <a:xfrm>
            <a:off x="10047816" y="5956717"/>
            <a:ext cx="1506245" cy="68851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D8D8D8"/>
              </a:buClr>
              <a:buSzPts val="3000"/>
              <a:buFont typeface="Arial"/>
              <a:buNone/>
              <a:defRPr b="0" i="0" sz="3000" u="none" cap="none" strike="noStrike">
                <a:solidFill>
                  <a:srgbClr val="D8D8D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2" name="Google Shape;82;p11"/>
          <p:cNvSpPr/>
          <p:nvPr>
            <p:ph idx="3" type="pic"/>
          </p:nvPr>
        </p:nvSpPr>
        <p:spPr>
          <a:xfrm>
            <a:off x="8013141" y="5956717"/>
            <a:ext cx="1506245" cy="68851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D8D8D8"/>
              </a:buClr>
              <a:buSzPts val="3000"/>
              <a:buFont typeface="Arial"/>
              <a:buNone/>
              <a:defRPr b="0" i="0" sz="3000" u="none" cap="none" strike="noStrike">
                <a:solidFill>
                  <a:srgbClr val="D8D8D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3" name="Google Shape;83;p11"/>
          <p:cNvSpPr/>
          <p:nvPr>
            <p:ph idx="4" type="pic"/>
          </p:nvPr>
        </p:nvSpPr>
        <p:spPr>
          <a:xfrm>
            <a:off x="5968566" y="5956717"/>
            <a:ext cx="1506245" cy="68851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D8D8D8"/>
              </a:buClr>
              <a:buSzPts val="3000"/>
              <a:buFont typeface="Arial"/>
              <a:buNone/>
              <a:defRPr b="0" i="0" sz="3000" u="none" cap="none" strike="noStrike">
                <a:solidFill>
                  <a:srgbClr val="D8D8D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cxnSp>
        <p:nvCxnSpPr>
          <p:cNvPr id="84" name="Google Shape;84;p11"/>
          <p:cNvCxnSpPr/>
          <p:nvPr/>
        </p:nvCxnSpPr>
        <p:spPr>
          <a:xfrm>
            <a:off x="5965225" y="4265162"/>
            <a:ext cx="2578772" cy="0"/>
          </a:xfrm>
          <a:prstGeom prst="straightConnector1">
            <a:avLst/>
          </a:prstGeom>
          <a:noFill/>
          <a:ln cap="flat" cmpd="sng" w="9525">
            <a:solidFill>
              <a:srgbClr val="009999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85" name="Google Shape;85;p11"/>
          <p:cNvSpPr/>
          <p:nvPr>
            <p:ph idx="5" type="pic"/>
          </p:nvPr>
        </p:nvSpPr>
        <p:spPr>
          <a:xfrm>
            <a:off x="-14292" y="0"/>
            <a:ext cx="12228523" cy="5715000"/>
          </a:xfrm>
          <a:prstGeom prst="rect">
            <a:avLst/>
          </a:prstGeom>
          <a:solidFill>
            <a:srgbClr val="D8D8D8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6" name="Google Shape;86;p11"/>
          <p:cNvSpPr txBox="1"/>
          <p:nvPr>
            <p:ph idx="1" type="body"/>
          </p:nvPr>
        </p:nvSpPr>
        <p:spPr>
          <a:xfrm>
            <a:off x="2018238" y="3020037"/>
            <a:ext cx="8155524" cy="145891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7200"/>
              <a:buNone/>
              <a:defRPr sz="72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7200"/>
              <a:buNone/>
              <a:defRPr sz="7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7200"/>
              <a:buNone/>
              <a:defRPr sz="72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7200"/>
              <a:buNone/>
              <a:defRPr sz="7200"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87" name="Google Shape;87;p11"/>
          <p:cNvSpPr txBox="1"/>
          <p:nvPr>
            <p:ph idx="6" type="body"/>
          </p:nvPr>
        </p:nvSpPr>
        <p:spPr>
          <a:xfrm>
            <a:off x="535832" y="6094731"/>
            <a:ext cx="5432733" cy="55050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70000"/>
              </a:lnSpc>
              <a:spcBef>
                <a:spcPts val="1000"/>
              </a:spcBef>
              <a:spcAft>
                <a:spcPts val="0"/>
              </a:spcAft>
              <a:buClr>
                <a:srgbClr val="595959"/>
              </a:buClr>
              <a:buSzPts val="3500"/>
              <a:buNone/>
              <a:defRPr b="1" sz="3500">
                <a:solidFill>
                  <a:srgbClr val="595959"/>
                </a:solidFill>
              </a:defRPr>
            </a:lvl1pPr>
            <a:lvl2pPr indent="-228600" lvl="1" marL="91440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/>
            </a:lvl2pPr>
            <a:lvl3pPr indent="-228600" lvl="2" marL="137160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/>
            </a:lvl3pPr>
            <a:lvl4pPr indent="-228600" lvl="3" marL="182880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/>
            </a:lvl4pPr>
            <a:lvl5pPr indent="-228600" lvl="4" marL="228600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Infographic Slide ">
  <p:cSld name="Infographic Slide "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12"/>
          <p:cNvSpPr/>
          <p:nvPr/>
        </p:nvSpPr>
        <p:spPr>
          <a:xfrm>
            <a:off x="0" y="0"/>
            <a:ext cx="5297279" cy="6858000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0" name="Google Shape;90;p12"/>
          <p:cNvSpPr/>
          <p:nvPr>
            <p:ph idx="2" type="pic"/>
          </p:nvPr>
        </p:nvSpPr>
        <p:spPr>
          <a:xfrm>
            <a:off x="10047816" y="5956717"/>
            <a:ext cx="1506245" cy="68851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D8D8D8"/>
              </a:buClr>
              <a:buSzPts val="3000"/>
              <a:buFont typeface="Arial"/>
              <a:buNone/>
              <a:defRPr b="0" i="0" sz="3000" u="none" cap="none" strike="noStrike">
                <a:solidFill>
                  <a:srgbClr val="D8D8D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1" name="Google Shape;91;p12"/>
          <p:cNvSpPr/>
          <p:nvPr>
            <p:ph idx="3" type="pic"/>
          </p:nvPr>
        </p:nvSpPr>
        <p:spPr>
          <a:xfrm>
            <a:off x="8013141" y="5956717"/>
            <a:ext cx="1506245" cy="68851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D8D8D8"/>
              </a:buClr>
              <a:buSzPts val="3000"/>
              <a:buFont typeface="Arial"/>
              <a:buNone/>
              <a:defRPr b="0" i="0" sz="3000" u="none" cap="none" strike="noStrike">
                <a:solidFill>
                  <a:srgbClr val="D8D8D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2" name="Google Shape;92;p12"/>
          <p:cNvSpPr/>
          <p:nvPr>
            <p:ph idx="4" type="pic"/>
          </p:nvPr>
        </p:nvSpPr>
        <p:spPr>
          <a:xfrm>
            <a:off x="5968566" y="5956717"/>
            <a:ext cx="1506245" cy="68851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D8D8D8"/>
              </a:buClr>
              <a:buSzPts val="3000"/>
              <a:buFont typeface="Arial"/>
              <a:buNone/>
              <a:defRPr b="0" i="0" sz="3000" u="none" cap="none" strike="noStrike">
                <a:solidFill>
                  <a:srgbClr val="D8D8D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3" name="Google Shape;93;p12"/>
          <p:cNvSpPr txBox="1"/>
          <p:nvPr>
            <p:ph idx="1" type="body"/>
          </p:nvPr>
        </p:nvSpPr>
        <p:spPr>
          <a:xfrm>
            <a:off x="535832" y="6094731"/>
            <a:ext cx="5432733" cy="55050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70000"/>
              </a:lnSpc>
              <a:spcBef>
                <a:spcPts val="1000"/>
              </a:spcBef>
              <a:spcAft>
                <a:spcPts val="0"/>
              </a:spcAft>
              <a:buClr>
                <a:srgbClr val="595959"/>
              </a:buClr>
              <a:buSzPts val="3500"/>
              <a:buNone/>
              <a:defRPr b="1" sz="3500">
                <a:solidFill>
                  <a:srgbClr val="595959"/>
                </a:solidFill>
              </a:defRPr>
            </a:lvl1pPr>
            <a:lvl2pPr indent="-228600" lvl="1" marL="91440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/>
            </a:lvl2pPr>
            <a:lvl3pPr indent="-228600" lvl="2" marL="137160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/>
            </a:lvl3pPr>
            <a:lvl4pPr indent="-228600" lvl="3" marL="182880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/>
            </a:lvl4pPr>
            <a:lvl5pPr indent="-228600" lvl="4" marL="228600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Infographic Slide full page">
  <p:cSld name="1_Infographic Slide full page"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13"/>
          <p:cNvSpPr/>
          <p:nvPr>
            <p:ph idx="2" type="pic"/>
          </p:nvPr>
        </p:nvSpPr>
        <p:spPr>
          <a:xfrm>
            <a:off x="10047816" y="5956717"/>
            <a:ext cx="1506245" cy="68851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D8D8D8"/>
              </a:buClr>
              <a:buSzPts val="3000"/>
              <a:buFont typeface="Arial"/>
              <a:buNone/>
              <a:defRPr b="0" i="0" sz="3000" u="none" cap="none" strike="noStrike">
                <a:solidFill>
                  <a:srgbClr val="D8D8D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6" name="Google Shape;96;p13"/>
          <p:cNvSpPr/>
          <p:nvPr>
            <p:ph idx="3" type="pic"/>
          </p:nvPr>
        </p:nvSpPr>
        <p:spPr>
          <a:xfrm>
            <a:off x="8013141" y="5956717"/>
            <a:ext cx="1506245" cy="68851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D8D8D8"/>
              </a:buClr>
              <a:buSzPts val="3000"/>
              <a:buFont typeface="Arial"/>
              <a:buNone/>
              <a:defRPr b="0" i="0" sz="3000" u="none" cap="none" strike="noStrike">
                <a:solidFill>
                  <a:srgbClr val="D8D8D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7" name="Google Shape;97;p13"/>
          <p:cNvSpPr/>
          <p:nvPr>
            <p:ph idx="4" type="pic"/>
          </p:nvPr>
        </p:nvSpPr>
        <p:spPr>
          <a:xfrm>
            <a:off x="5968566" y="5956717"/>
            <a:ext cx="1506245" cy="68851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D8D8D8"/>
              </a:buClr>
              <a:buSzPts val="3000"/>
              <a:buFont typeface="Arial"/>
              <a:buNone/>
              <a:defRPr b="0" i="0" sz="3000" u="none" cap="none" strike="noStrike">
                <a:solidFill>
                  <a:srgbClr val="D8D8D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8" name="Google Shape;98;p13"/>
          <p:cNvSpPr txBox="1"/>
          <p:nvPr>
            <p:ph idx="1" type="body"/>
          </p:nvPr>
        </p:nvSpPr>
        <p:spPr>
          <a:xfrm>
            <a:off x="535832" y="6094731"/>
            <a:ext cx="5432733" cy="55050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70000"/>
              </a:lnSpc>
              <a:spcBef>
                <a:spcPts val="1000"/>
              </a:spcBef>
              <a:spcAft>
                <a:spcPts val="0"/>
              </a:spcAft>
              <a:buClr>
                <a:srgbClr val="595959"/>
              </a:buClr>
              <a:buSzPts val="3500"/>
              <a:buNone/>
              <a:defRPr b="1" sz="3500">
                <a:solidFill>
                  <a:srgbClr val="595959"/>
                </a:solidFill>
              </a:defRPr>
            </a:lvl1pPr>
            <a:lvl2pPr indent="-228600" lvl="1" marL="91440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/>
            </a:lvl2pPr>
            <a:lvl3pPr indent="-228600" lvl="2" marL="137160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/>
            </a:lvl3pPr>
            <a:lvl4pPr indent="-228600" lvl="3" marL="182880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/>
            </a:lvl4pPr>
            <a:lvl5pPr indent="-228600" lvl="4" marL="228600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Infographic Slide full page">
  <p:cSld name="Infographic Slide full page"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14"/>
          <p:cNvSpPr/>
          <p:nvPr>
            <p:ph idx="2" type="pic"/>
          </p:nvPr>
        </p:nvSpPr>
        <p:spPr>
          <a:xfrm>
            <a:off x="10047816" y="5956717"/>
            <a:ext cx="1506245" cy="68851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D8D8D8"/>
              </a:buClr>
              <a:buSzPts val="3000"/>
              <a:buFont typeface="Arial"/>
              <a:buNone/>
              <a:defRPr b="0" i="0" sz="3000" u="none" cap="none" strike="noStrike">
                <a:solidFill>
                  <a:srgbClr val="D8D8D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1" name="Google Shape;101;p14"/>
          <p:cNvSpPr/>
          <p:nvPr>
            <p:ph idx="3" type="pic"/>
          </p:nvPr>
        </p:nvSpPr>
        <p:spPr>
          <a:xfrm>
            <a:off x="8013141" y="5956717"/>
            <a:ext cx="1506245" cy="68851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D8D8D8"/>
              </a:buClr>
              <a:buSzPts val="3000"/>
              <a:buFont typeface="Arial"/>
              <a:buNone/>
              <a:defRPr b="0" i="0" sz="3000" u="none" cap="none" strike="noStrike">
                <a:solidFill>
                  <a:srgbClr val="D8D8D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2" name="Google Shape;102;p14"/>
          <p:cNvSpPr/>
          <p:nvPr>
            <p:ph idx="4" type="pic"/>
          </p:nvPr>
        </p:nvSpPr>
        <p:spPr>
          <a:xfrm>
            <a:off x="5968566" y="5956717"/>
            <a:ext cx="1506245" cy="68851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D8D8D8"/>
              </a:buClr>
              <a:buSzPts val="3000"/>
              <a:buFont typeface="Arial"/>
              <a:buNone/>
              <a:defRPr b="0" i="0" sz="3000" u="none" cap="none" strike="noStrike">
                <a:solidFill>
                  <a:srgbClr val="D8D8D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3" name="Google Shape;103;p14"/>
          <p:cNvSpPr txBox="1"/>
          <p:nvPr>
            <p:ph idx="1" type="body"/>
          </p:nvPr>
        </p:nvSpPr>
        <p:spPr>
          <a:xfrm>
            <a:off x="535832" y="6094731"/>
            <a:ext cx="5432733" cy="55050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70000"/>
              </a:lnSpc>
              <a:spcBef>
                <a:spcPts val="1000"/>
              </a:spcBef>
              <a:spcAft>
                <a:spcPts val="0"/>
              </a:spcAft>
              <a:buClr>
                <a:srgbClr val="595959"/>
              </a:buClr>
              <a:buSzPts val="3500"/>
              <a:buNone/>
              <a:defRPr b="1" sz="3500">
                <a:solidFill>
                  <a:srgbClr val="595959"/>
                </a:solidFill>
              </a:defRPr>
            </a:lvl1pPr>
            <a:lvl2pPr indent="-228600" lvl="1" marL="91440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/>
            </a:lvl2pPr>
            <a:lvl3pPr indent="-228600" lvl="2" marL="137160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/>
            </a:lvl3pPr>
            <a:lvl4pPr indent="-228600" lvl="3" marL="182880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/>
            </a:lvl4pPr>
            <a:lvl5pPr indent="-228600" lvl="4" marL="228600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HANK YOU slide">
  <p:cSld name="THANK YOU slide"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5" name="Google Shape;105;p15"/>
          <p:cNvCxnSpPr/>
          <p:nvPr/>
        </p:nvCxnSpPr>
        <p:spPr>
          <a:xfrm>
            <a:off x="5965225" y="4265162"/>
            <a:ext cx="2578772" cy="0"/>
          </a:xfrm>
          <a:prstGeom prst="straightConnector1">
            <a:avLst/>
          </a:prstGeom>
          <a:noFill/>
          <a:ln cap="flat" cmpd="sng" w="9525">
            <a:solidFill>
              <a:srgbClr val="009999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106" name="Google Shape;106;p15"/>
          <p:cNvSpPr/>
          <p:nvPr>
            <p:ph idx="2" type="pic"/>
          </p:nvPr>
        </p:nvSpPr>
        <p:spPr>
          <a:xfrm>
            <a:off x="-14292" y="0"/>
            <a:ext cx="12228523" cy="5194300"/>
          </a:xfrm>
          <a:prstGeom prst="rect">
            <a:avLst/>
          </a:prstGeom>
          <a:solidFill>
            <a:srgbClr val="D8D8D8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7" name="Google Shape;107;p15"/>
          <p:cNvSpPr/>
          <p:nvPr>
            <p:ph idx="3" type="pic"/>
          </p:nvPr>
        </p:nvSpPr>
        <p:spPr>
          <a:xfrm>
            <a:off x="666956" y="5555278"/>
            <a:ext cx="2719452" cy="9588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D8D8D8"/>
              </a:buClr>
              <a:buSzPts val="2800"/>
              <a:buFont typeface="Arial"/>
              <a:buNone/>
              <a:defRPr b="0" i="0" sz="2800" u="none" cap="none" strike="noStrike">
                <a:solidFill>
                  <a:srgbClr val="D8D8D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8" name="Google Shape;108;p15"/>
          <p:cNvSpPr/>
          <p:nvPr>
            <p:ph idx="4" type="pic"/>
          </p:nvPr>
        </p:nvSpPr>
        <p:spPr>
          <a:xfrm>
            <a:off x="8818356" y="5555278"/>
            <a:ext cx="2719452" cy="9588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D8D8D8"/>
              </a:buClr>
              <a:buSzPts val="2800"/>
              <a:buFont typeface="Arial"/>
              <a:buNone/>
              <a:defRPr b="0" i="0" sz="2800" u="none" cap="none" strike="noStrike">
                <a:solidFill>
                  <a:srgbClr val="D8D8D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9" name="Google Shape;109;p15"/>
          <p:cNvSpPr/>
          <p:nvPr>
            <p:ph idx="5" type="pic"/>
          </p:nvPr>
        </p:nvSpPr>
        <p:spPr>
          <a:xfrm>
            <a:off x="4753806" y="5555278"/>
            <a:ext cx="2719452" cy="9588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D8D8D8"/>
              </a:buClr>
              <a:buSzPts val="2800"/>
              <a:buFont typeface="Arial"/>
              <a:buNone/>
              <a:defRPr b="0" i="0" sz="2800" u="none" cap="none" strike="noStrike">
                <a:solidFill>
                  <a:srgbClr val="D8D8D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10" name="Google Shape;110;p15"/>
          <p:cNvSpPr txBox="1"/>
          <p:nvPr>
            <p:ph idx="1" type="body"/>
          </p:nvPr>
        </p:nvSpPr>
        <p:spPr>
          <a:xfrm>
            <a:off x="2090652" y="2699543"/>
            <a:ext cx="8155524" cy="145891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7200"/>
              <a:buNone/>
              <a:defRPr sz="72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7200"/>
              <a:buNone/>
              <a:defRPr sz="7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7200"/>
              <a:buNone/>
              <a:defRPr sz="72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7200"/>
              <a:buNone/>
              <a:defRPr sz="7200"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THANK YOU slide">
  <p:cSld name="1_THANK YOU slide"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2" name="Google Shape;112;p16"/>
          <p:cNvCxnSpPr/>
          <p:nvPr/>
        </p:nvCxnSpPr>
        <p:spPr>
          <a:xfrm>
            <a:off x="5965225" y="4265162"/>
            <a:ext cx="2578772" cy="0"/>
          </a:xfrm>
          <a:prstGeom prst="straightConnector1">
            <a:avLst/>
          </a:prstGeom>
          <a:noFill/>
          <a:ln cap="flat" cmpd="sng" w="9525">
            <a:solidFill>
              <a:srgbClr val="009999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113" name="Google Shape;113;p16"/>
          <p:cNvSpPr/>
          <p:nvPr>
            <p:ph idx="2" type="pic"/>
          </p:nvPr>
        </p:nvSpPr>
        <p:spPr>
          <a:xfrm>
            <a:off x="-14292" y="0"/>
            <a:ext cx="12228523" cy="6858000"/>
          </a:xfrm>
          <a:prstGeom prst="rect">
            <a:avLst/>
          </a:prstGeom>
          <a:solidFill>
            <a:srgbClr val="D8D8D8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14" name="Google Shape;114;p16"/>
          <p:cNvSpPr txBox="1"/>
          <p:nvPr>
            <p:ph idx="1" type="body"/>
          </p:nvPr>
        </p:nvSpPr>
        <p:spPr>
          <a:xfrm>
            <a:off x="0" y="2799754"/>
            <a:ext cx="4793672" cy="145891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7200"/>
              <a:buNone/>
              <a:defRPr sz="72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7200"/>
              <a:buNone/>
              <a:defRPr sz="7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7200"/>
              <a:buNone/>
              <a:defRPr sz="72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7200"/>
              <a:buNone/>
              <a:defRPr sz="7200"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pic>
        <p:nvPicPr>
          <p:cNvPr id="115" name="Google Shape;115;p16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1119427" y="5751367"/>
            <a:ext cx="952500" cy="952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able Slide">
  <p:cSld name="Table Slide"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17"/>
          <p:cNvSpPr/>
          <p:nvPr>
            <p:ph idx="2" type="pic"/>
          </p:nvPr>
        </p:nvSpPr>
        <p:spPr>
          <a:xfrm>
            <a:off x="10047816" y="5956717"/>
            <a:ext cx="1506245" cy="68851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D8D8D8"/>
              </a:buClr>
              <a:buSzPts val="3000"/>
              <a:buFont typeface="Arial"/>
              <a:buNone/>
              <a:defRPr b="0" i="0" sz="3000" u="none" cap="none" strike="noStrike">
                <a:solidFill>
                  <a:srgbClr val="D8D8D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18" name="Google Shape;118;p17"/>
          <p:cNvSpPr/>
          <p:nvPr>
            <p:ph idx="3" type="pic"/>
          </p:nvPr>
        </p:nvSpPr>
        <p:spPr>
          <a:xfrm>
            <a:off x="8013141" y="5956717"/>
            <a:ext cx="1506245" cy="68851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D8D8D8"/>
              </a:buClr>
              <a:buSzPts val="3000"/>
              <a:buFont typeface="Arial"/>
              <a:buNone/>
              <a:defRPr b="0" i="0" sz="3000" u="none" cap="none" strike="noStrike">
                <a:solidFill>
                  <a:srgbClr val="D8D8D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19" name="Google Shape;119;p17"/>
          <p:cNvSpPr/>
          <p:nvPr>
            <p:ph idx="4" type="pic"/>
          </p:nvPr>
        </p:nvSpPr>
        <p:spPr>
          <a:xfrm>
            <a:off x="5968566" y="5956717"/>
            <a:ext cx="1506245" cy="68851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D8D8D8"/>
              </a:buClr>
              <a:buSzPts val="3000"/>
              <a:buFont typeface="Arial"/>
              <a:buNone/>
              <a:defRPr b="0" i="0" sz="3000" u="none" cap="none" strike="noStrike">
                <a:solidFill>
                  <a:srgbClr val="D8D8D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0" name="Google Shape;120;p17"/>
          <p:cNvSpPr txBox="1"/>
          <p:nvPr>
            <p:ph idx="1" type="body"/>
          </p:nvPr>
        </p:nvSpPr>
        <p:spPr>
          <a:xfrm>
            <a:off x="535832" y="6094731"/>
            <a:ext cx="5432733" cy="55050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70000"/>
              </a:lnSpc>
              <a:spcBef>
                <a:spcPts val="1000"/>
              </a:spcBef>
              <a:spcAft>
                <a:spcPts val="0"/>
              </a:spcAft>
              <a:buClr>
                <a:srgbClr val="595959"/>
              </a:buClr>
              <a:buSzPts val="3500"/>
              <a:buNone/>
              <a:defRPr b="1" sz="3500">
                <a:solidFill>
                  <a:srgbClr val="595959"/>
                </a:solidFill>
              </a:defRPr>
            </a:lvl1pPr>
            <a:lvl2pPr indent="-228600" lvl="1" marL="91440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/>
            </a:lvl2pPr>
            <a:lvl3pPr indent="-228600" lvl="2" marL="137160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/>
            </a:lvl3pPr>
            <a:lvl4pPr indent="-228600" lvl="3" marL="182880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/>
            </a:lvl4pPr>
            <a:lvl5pPr indent="-228600" lvl="4" marL="228600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21" name="Google Shape;121;p17"/>
          <p:cNvSpPr txBox="1"/>
          <p:nvPr/>
        </p:nvSpPr>
        <p:spPr>
          <a:xfrm>
            <a:off x="0" y="-95003"/>
            <a:ext cx="12192000" cy="836364"/>
          </a:xfrm>
          <a:prstGeom prst="rect">
            <a:avLst/>
          </a:prstGeom>
          <a:gradFill>
            <a:gsLst>
              <a:gs pos="0">
                <a:srgbClr val="009740"/>
              </a:gs>
              <a:gs pos="85000">
                <a:srgbClr val="78BF3F"/>
              </a:gs>
              <a:gs pos="100000">
                <a:srgbClr val="8DC63F"/>
              </a:gs>
            </a:gsLst>
            <a:lin ang="0" scaled="0"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338138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2" name="Google Shape;122;p17"/>
          <p:cNvSpPr txBox="1"/>
          <p:nvPr/>
        </p:nvSpPr>
        <p:spPr>
          <a:xfrm>
            <a:off x="0" y="796964"/>
            <a:ext cx="12192000" cy="76200"/>
          </a:xfrm>
          <a:prstGeom prst="rect">
            <a:avLst/>
          </a:prstGeom>
          <a:solidFill>
            <a:srgbClr val="8DC63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3" name="Google Shape;123;p17"/>
          <p:cNvSpPr txBox="1"/>
          <p:nvPr>
            <p:ph type="title"/>
          </p:nvPr>
        </p:nvSpPr>
        <p:spPr>
          <a:xfrm>
            <a:off x="-1" y="32709"/>
            <a:ext cx="11410485" cy="64832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Calibri"/>
              <a:buNone/>
              <a:defRPr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>
  <p:cSld name="Title Only"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18"/>
          <p:cNvSpPr txBox="1"/>
          <p:nvPr/>
        </p:nvSpPr>
        <p:spPr>
          <a:xfrm>
            <a:off x="0" y="-95003"/>
            <a:ext cx="12192000" cy="836364"/>
          </a:xfrm>
          <a:prstGeom prst="rect">
            <a:avLst/>
          </a:prstGeom>
          <a:gradFill>
            <a:gsLst>
              <a:gs pos="0">
                <a:srgbClr val="009740"/>
              </a:gs>
              <a:gs pos="85000">
                <a:srgbClr val="78BF3F"/>
              </a:gs>
              <a:gs pos="100000">
                <a:srgbClr val="8DC63F"/>
              </a:gs>
            </a:gsLst>
            <a:lin ang="0" scaled="0"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338138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6" name="Google Shape;126;p18"/>
          <p:cNvSpPr txBox="1"/>
          <p:nvPr/>
        </p:nvSpPr>
        <p:spPr>
          <a:xfrm>
            <a:off x="0" y="796964"/>
            <a:ext cx="12192000" cy="76200"/>
          </a:xfrm>
          <a:prstGeom prst="rect">
            <a:avLst/>
          </a:prstGeom>
          <a:solidFill>
            <a:srgbClr val="8DC63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7" name="Google Shape;127;p18"/>
          <p:cNvSpPr txBox="1"/>
          <p:nvPr>
            <p:ph type="title"/>
          </p:nvPr>
        </p:nvSpPr>
        <p:spPr>
          <a:xfrm>
            <a:off x="-1" y="32709"/>
            <a:ext cx="11410485" cy="64832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Calibri"/>
              <a:buNone/>
              <a:defRPr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>
  <p:cSld name="Picture with Caption">
    <p:spTree>
      <p:nvGrpSpPr>
        <p:cNvPr id="128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19"/>
          <p:cNvSpPr txBox="1"/>
          <p:nvPr>
            <p:ph type="title"/>
          </p:nvPr>
        </p:nvSpPr>
        <p:spPr>
          <a:xfrm>
            <a:off x="839788" y="928249"/>
            <a:ext cx="3932237" cy="15648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0" name="Google Shape;130;p19"/>
          <p:cNvSpPr/>
          <p:nvPr>
            <p:ph idx="2" type="pic"/>
          </p:nvPr>
        </p:nvSpPr>
        <p:spPr>
          <a:xfrm>
            <a:off x="5183188" y="1458474"/>
            <a:ext cx="6172200" cy="476607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1" name="Google Shape;131;p19"/>
          <p:cNvSpPr txBox="1"/>
          <p:nvPr>
            <p:ph idx="1" type="body"/>
          </p:nvPr>
        </p:nvSpPr>
        <p:spPr>
          <a:xfrm>
            <a:off x="839788" y="2528449"/>
            <a:ext cx="3932237" cy="372747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132" name="Google Shape;132;p19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3" name="Google Shape;133;p19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4" name="Google Shape;134;p19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35" name="Google Shape;135;p19"/>
          <p:cNvSpPr txBox="1"/>
          <p:nvPr/>
        </p:nvSpPr>
        <p:spPr>
          <a:xfrm>
            <a:off x="0" y="-95003"/>
            <a:ext cx="12192000" cy="836364"/>
          </a:xfrm>
          <a:prstGeom prst="rect">
            <a:avLst/>
          </a:prstGeom>
          <a:gradFill>
            <a:gsLst>
              <a:gs pos="0">
                <a:srgbClr val="009740"/>
              </a:gs>
              <a:gs pos="85000">
                <a:srgbClr val="78BF3F"/>
              </a:gs>
              <a:gs pos="100000">
                <a:srgbClr val="8DC63F"/>
              </a:gs>
            </a:gsLst>
            <a:lin ang="0" scaled="0"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338138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6" name="Google Shape;136;p19"/>
          <p:cNvSpPr txBox="1"/>
          <p:nvPr/>
        </p:nvSpPr>
        <p:spPr>
          <a:xfrm>
            <a:off x="0" y="796964"/>
            <a:ext cx="12192000" cy="76200"/>
          </a:xfrm>
          <a:prstGeom prst="rect">
            <a:avLst/>
          </a:prstGeom>
          <a:solidFill>
            <a:srgbClr val="8DC63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>
  <p:cSld name="Two Content"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20"/>
          <p:cNvSpPr txBox="1"/>
          <p:nvPr>
            <p:ph idx="1" type="body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39" name="Google Shape;139;p20"/>
          <p:cNvSpPr txBox="1"/>
          <p:nvPr>
            <p:ph idx="2" type="body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40" name="Google Shape;140;p20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1" name="Google Shape;141;p20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2" name="Google Shape;142;p20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43" name="Google Shape;143;p20"/>
          <p:cNvSpPr txBox="1"/>
          <p:nvPr/>
        </p:nvSpPr>
        <p:spPr>
          <a:xfrm>
            <a:off x="0" y="-95003"/>
            <a:ext cx="12192000" cy="836364"/>
          </a:xfrm>
          <a:prstGeom prst="rect">
            <a:avLst/>
          </a:prstGeom>
          <a:gradFill>
            <a:gsLst>
              <a:gs pos="0">
                <a:srgbClr val="009740"/>
              </a:gs>
              <a:gs pos="85000">
                <a:srgbClr val="78BF3F"/>
              </a:gs>
              <a:gs pos="100000">
                <a:srgbClr val="8DC63F"/>
              </a:gs>
            </a:gsLst>
            <a:lin ang="0" scaled="0"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338138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4" name="Google Shape;144;p20"/>
          <p:cNvSpPr txBox="1"/>
          <p:nvPr/>
        </p:nvSpPr>
        <p:spPr>
          <a:xfrm>
            <a:off x="0" y="796964"/>
            <a:ext cx="12192000" cy="76200"/>
          </a:xfrm>
          <a:prstGeom prst="rect">
            <a:avLst/>
          </a:prstGeom>
          <a:solidFill>
            <a:srgbClr val="8DC63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5" name="Google Shape;145;p20"/>
          <p:cNvSpPr txBox="1"/>
          <p:nvPr>
            <p:ph type="title"/>
          </p:nvPr>
        </p:nvSpPr>
        <p:spPr>
          <a:xfrm>
            <a:off x="-1" y="32709"/>
            <a:ext cx="11410485" cy="64832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Calibri"/>
              <a:buNone/>
              <a:defRPr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>
  <p:cSld name="Comparison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3"/>
          <p:cNvSpPr txBox="1"/>
          <p:nvPr>
            <p:ph idx="1" type="body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22" name="Google Shape;22;p3"/>
          <p:cNvSpPr txBox="1"/>
          <p:nvPr>
            <p:ph idx="2" type="body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3" name="Google Shape;23;p3"/>
          <p:cNvSpPr txBox="1"/>
          <p:nvPr>
            <p:ph idx="3" type="body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24" name="Google Shape;24;p3"/>
          <p:cNvSpPr txBox="1"/>
          <p:nvPr>
            <p:ph idx="4" type="body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5" name="Google Shape;25;p3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6" name="Google Shape;26;p3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" name="Google Shape;27;p3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28" name="Google Shape;28;p3"/>
          <p:cNvSpPr txBox="1"/>
          <p:nvPr/>
        </p:nvSpPr>
        <p:spPr>
          <a:xfrm>
            <a:off x="0" y="-95003"/>
            <a:ext cx="12192000" cy="836364"/>
          </a:xfrm>
          <a:prstGeom prst="rect">
            <a:avLst/>
          </a:prstGeom>
          <a:gradFill>
            <a:gsLst>
              <a:gs pos="0">
                <a:srgbClr val="009740"/>
              </a:gs>
              <a:gs pos="85000">
                <a:srgbClr val="78BF3F"/>
              </a:gs>
              <a:gs pos="100000">
                <a:srgbClr val="8DC63F"/>
              </a:gs>
            </a:gsLst>
            <a:lin ang="0" scaled="0"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338138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2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" name="Google Shape;29;p3"/>
          <p:cNvSpPr txBox="1"/>
          <p:nvPr/>
        </p:nvSpPr>
        <p:spPr>
          <a:xfrm>
            <a:off x="0" y="796964"/>
            <a:ext cx="12192000" cy="76200"/>
          </a:xfrm>
          <a:prstGeom prst="rect">
            <a:avLst/>
          </a:prstGeom>
          <a:solidFill>
            <a:srgbClr val="8DC63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" name="Google Shape;30;p3"/>
          <p:cNvSpPr txBox="1"/>
          <p:nvPr>
            <p:ph type="title"/>
          </p:nvPr>
        </p:nvSpPr>
        <p:spPr>
          <a:xfrm>
            <a:off x="-1" y="32709"/>
            <a:ext cx="11410485" cy="64832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Calibri"/>
              <a:buNone/>
              <a:defRPr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46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p21"/>
          <p:cNvSpPr txBox="1"/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8" name="Google Shape;148;p21"/>
          <p:cNvSpPr txBox="1"/>
          <p:nvPr>
            <p:ph idx="1" type="body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149" name="Google Shape;149;p21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0" name="Google Shape;150;p21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1" name="Google Shape;151;p21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ustom Layout">
  <p:cSld name="Custom Layout">
    <p:spTree>
      <p:nvGrpSpPr>
        <p:cNvPr id="152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p22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4" name="Google Shape;154;p22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5" name="Google Shape;155;p22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156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p23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8" name="Google Shape;158;p23"/>
          <p:cNvSpPr txBox="1"/>
          <p:nvPr>
            <p:ph idx="1" type="body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318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indent="-3810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indent="-355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indent="-355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159" name="Google Shape;159;p23"/>
          <p:cNvSpPr txBox="1"/>
          <p:nvPr>
            <p:ph idx="2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160" name="Google Shape;160;p23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1" name="Google Shape;161;p23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2" name="Google Shape;162;p23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163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p24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5" name="Google Shape;165;p24"/>
          <p:cNvSpPr txBox="1"/>
          <p:nvPr>
            <p:ph idx="1" type="body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66" name="Google Shape;166;p24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7" name="Google Shape;167;p24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8" name="Google Shape;168;p24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169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p25"/>
          <p:cNvSpPr txBox="1"/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1" name="Google Shape;171;p25"/>
          <p:cNvSpPr txBox="1"/>
          <p:nvPr>
            <p:ph idx="1" type="body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72" name="Google Shape;172;p25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3" name="Google Shape;173;p25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4" name="Google Shape;174;p25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>
  <p:cSld name="Title and Content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4"/>
          <p:cNvSpPr txBox="1"/>
          <p:nvPr>
            <p:ph idx="1" type="body"/>
          </p:nvPr>
        </p:nvSpPr>
        <p:spPr>
          <a:xfrm>
            <a:off x="838200" y="1403927"/>
            <a:ext cx="10515600" cy="477303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3" name="Google Shape;33;p4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4" name="Google Shape;34;p4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4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36" name="Google Shape;36;p4"/>
          <p:cNvSpPr txBox="1"/>
          <p:nvPr/>
        </p:nvSpPr>
        <p:spPr>
          <a:xfrm>
            <a:off x="0" y="-95003"/>
            <a:ext cx="12192000" cy="836364"/>
          </a:xfrm>
          <a:prstGeom prst="rect">
            <a:avLst/>
          </a:prstGeom>
          <a:gradFill>
            <a:gsLst>
              <a:gs pos="0">
                <a:srgbClr val="009740"/>
              </a:gs>
              <a:gs pos="85000">
                <a:srgbClr val="78BF3F"/>
              </a:gs>
              <a:gs pos="100000">
                <a:srgbClr val="8DC63F"/>
              </a:gs>
            </a:gsLst>
            <a:lin ang="0" scaled="0"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338138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" name="Google Shape;37;p4"/>
          <p:cNvSpPr txBox="1"/>
          <p:nvPr/>
        </p:nvSpPr>
        <p:spPr>
          <a:xfrm>
            <a:off x="0" y="796964"/>
            <a:ext cx="12192000" cy="76200"/>
          </a:xfrm>
          <a:prstGeom prst="rect">
            <a:avLst/>
          </a:prstGeom>
          <a:solidFill>
            <a:srgbClr val="8DC63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8" name="Google Shape;38;p4"/>
          <p:cNvSpPr txBox="1"/>
          <p:nvPr>
            <p:ph type="title"/>
          </p:nvPr>
        </p:nvSpPr>
        <p:spPr>
          <a:xfrm>
            <a:off x="-1" y="32709"/>
            <a:ext cx="11410485" cy="64832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Calibri"/>
              <a:buNone/>
              <a:defRPr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>
  <p:cSld name="1_Two Content">
    <p:spTree>
      <p:nvGrpSpPr>
        <p:cNvPr id="39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5"/>
          <p:cNvSpPr txBox="1"/>
          <p:nvPr>
            <p:ph idx="1" type="body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1" name="Google Shape;41;p5"/>
          <p:cNvSpPr txBox="1"/>
          <p:nvPr>
            <p:ph idx="2" type="body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2" name="Google Shape;42;p5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Calibri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9pPr>
          </a:lstStyle>
          <a:p/>
        </p:txBody>
      </p:sp>
      <p:sp>
        <p:nvSpPr>
          <p:cNvPr id="43" name="Google Shape;43;p5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Calibri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9pPr>
          </a:lstStyle>
          <a:p/>
        </p:txBody>
      </p:sp>
      <p:sp>
        <p:nvSpPr>
          <p:cNvPr id="44" name="Google Shape;44;p5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45" name="Google Shape;45;p5"/>
          <p:cNvSpPr txBox="1"/>
          <p:nvPr/>
        </p:nvSpPr>
        <p:spPr>
          <a:xfrm>
            <a:off x="0" y="-95003"/>
            <a:ext cx="12192000" cy="836364"/>
          </a:xfrm>
          <a:prstGeom prst="rect">
            <a:avLst/>
          </a:prstGeom>
          <a:gradFill>
            <a:gsLst>
              <a:gs pos="0">
                <a:srgbClr val="009740"/>
              </a:gs>
              <a:gs pos="85000">
                <a:srgbClr val="78BF3F"/>
              </a:gs>
              <a:gs pos="100000">
                <a:srgbClr val="8DC63F"/>
              </a:gs>
            </a:gsLst>
            <a:lin ang="0" scaled="0"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338138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Calibri"/>
              <a:buNone/>
            </a:pPr>
            <a:r>
              <a:t/>
            </a:r>
            <a:endParaRPr b="1" sz="2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6" name="Google Shape;46;p5"/>
          <p:cNvSpPr txBox="1"/>
          <p:nvPr/>
        </p:nvSpPr>
        <p:spPr>
          <a:xfrm>
            <a:off x="0" y="796964"/>
            <a:ext cx="12192000" cy="76200"/>
          </a:xfrm>
          <a:prstGeom prst="rect">
            <a:avLst/>
          </a:prstGeom>
          <a:solidFill>
            <a:srgbClr val="8DC63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t/>
            </a: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7" name="Google Shape;47;p5"/>
          <p:cNvSpPr txBox="1"/>
          <p:nvPr>
            <p:ph type="title"/>
          </p:nvPr>
        </p:nvSpPr>
        <p:spPr>
          <a:xfrm>
            <a:off x="-1" y="32709"/>
            <a:ext cx="11410485" cy="64832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Calibri"/>
              <a:buNone/>
              <a:defRPr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6"/>
          <p:cNvSpPr txBox="1"/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0" name="Google Shape;50;p6"/>
          <p:cNvSpPr txBox="1"/>
          <p:nvPr>
            <p:ph idx="1" type="subTitle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51" name="Google Shape;51;p6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6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6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VER Slide">
  <p:cSld name="COVER Slide">
    <p:bg>
      <p:bgPr>
        <a:solidFill>
          <a:srgbClr val="808285"/>
        </a:solidFill>
      </p:bgPr>
    </p:bg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7"/>
          <p:cNvSpPr txBox="1"/>
          <p:nvPr>
            <p:ph idx="1" type="body"/>
          </p:nvPr>
        </p:nvSpPr>
        <p:spPr>
          <a:xfrm>
            <a:off x="484718" y="2228653"/>
            <a:ext cx="7850222" cy="181896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70000"/>
              </a:lnSpc>
              <a:spcBef>
                <a:spcPts val="1000"/>
              </a:spcBef>
              <a:spcAft>
                <a:spcPts val="0"/>
              </a:spcAft>
              <a:buClr>
                <a:srgbClr val="FFFFFF"/>
              </a:buClr>
              <a:buSzPts val="5800"/>
              <a:buNone/>
              <a:defRPr sz="5800">
                <a:solidFill>
                  <a:srgbClr val="FFFFFF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cxnSp>
        <p:nvCxnSpPr>
          <p:cNvPr id="56" name="Google Shape;56;p7"/>
          <p:cNvCxnSpPr/>
          <p:nvPr/>
        </p:nvCxnSpPr>
        <p:spPr>
          <a:xfrm>
            <a:off x="634175" y="4059641"/>
            <a:ext cx="4086498" cy="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57" name="Google Shape;57;p7"/>
          <p:cNvSpPr txBox="1"/>
          <p:nvPr>
            <p:ph idx="2" type="body"/>
          </p:nvPr>
        </p:nvSpPr>
        <p:spPr>
          <a:xfrm>
            <a:off x="634175" y="4275499"/>
            <a:ext cx="4086498" cy="106521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ctr">
              <a:lnSpc>
                <a:spcPct val="7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/>
            </a:lvl1pPr>
            <a:lvl2pPr indent="-228600" lvl="1" marL="91440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/>
            </a:lvl2pPr>
            <a:lvl3pPr indent="-228600" lvl="2" marL="137160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/>
            </a:lvl3pPr>
            <a:lvl4pPr indent="-228600" lvl="3" marL="182880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/>
            </a:lvl4pPr>
            <a:lvl5pPr indent="-228600" lvl="4" marL="228600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ver slide with partners logo">
  <p:cSld name="Cover slide with partners logo">
    <p:bg>
      <p:bgPr>
        <a:solidFill>
          <a:schemeClr val="dk2"/>
        </a:solidFill>
      </p:bgPr>
    </p:bg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8"/>
          <p:cNvSpPr txBox="1"/>
          <p:nvPr>
            <p:ph idx="1" type="body"/>
          </p:nvPr>
        </p:nvSpPr>
        <p:spPr>
          <a:xfrm>
            <a:off x="542084" y="2228652"/>
            <a:ext cx="10954611" cy="100780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70000"/>
              </a:lnSpc>
              <a:spcBef>
                <a:spcPts val="1000"/>
              </a:spcBef>
              <a:spcAft>
                <a:spcPts val="0"/>
              </a:spcAft>
              <a:buClr>
                <a:srgbClr val="FFFFFF"/>
              </a:buClr>
              <a:buSzPts val="6000"/>
              <a:buNone/>
              <a:defRPr sz="6000">
                <a:solidFill>
                  <a:srgbClr val="FFFFFF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cxnSp>
        <p:nvCxnSpPr>
          <p:cNvPr id="60" name="Google Shape;60;p8"/>
          <p:cNvCxnSpPr/>
          <p:nvPr/>
        </p:nvCxnSpPr>
        <p:spPr>
          <a:xfrm>
            <a:off x="691541" y="3354995"/>
            <a:ext cx="3750482" cy="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61" name="Google Shape;61;p8"/>
          <p:cNvSpPr txBox="1"/>
          <p:nvPr>
            <p:ph idx="2" type="body"/>
          </p:nvPr>
        </p:nvSpPr>
        <p:spPr>
          <a:xfrm>
            <a:off x="691541" y="3570853"/>
            <a:ext cx="3750482" cy="86185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ctr">
              <a:lnSpc>
                <a:spcPct val="7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/>
            </a:lvl1pPr>
            <a:lvl2pPr indent="-228600" lvl="1" marL="91440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/>
            </a:lvl2pPr>
            <a:lvl3pPr indent="-228600" lvl="2" marL="137160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/>
            </a:lvl3pPr>
            <a:lvl4pPr indent="-228600" lvl="3" marL="182880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/>
            </a:lvl4pPr>
            <a:lvl5pPr indent="-228600" lvl="4" marL="228600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62" name="Google Shape;62;p8"/>
          <p:cNvSpPr/>
          <p:nvPr/>
        </p:nvSpPr>
        <p:spPr>
          <a:xfrm>
            <a:off x="-3176" y="5194300"/>
            <a:ext cx="12195176" cy="16637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3" name="Google Shape;63;p8"/>
          <p:cNvSpPr/>
          <p:nvPr>
            <p:ph idx="3" type="pic"/>
          </p:nvPr>
        </p:nvSpPr>
        <p:spPr>
          <a:xfrm>
            <a:off x="666956" y="5555278"/>
            <a:ext cx="2719452" cy="9588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D8D8D8"/>
              </a:buClr>
              <a:buSzPts val="2800"/>
              <a:buFont typeface="Arial"/>
              <a:buNone/>
              <a:defRPr b="0" i="0" sz="2800" u="none" cap="none" strike="noStrike">
                <a:solidFill>
                  <a:srgbClr val="D8D8D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4" name="Google Shape;64;p8"/>
          <p:cNvSpPr/>
          <p:nvPr>
            <p:ph idx="4" type="pic"/>
          </p:nvPr>
        </p:nvSpPr>
        <p:spPr>
          <a:xfrm>
            <a:off x="8818356" y="5555278"/>
            <a:ext cx="2719452" cy="9588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D8D8D8"/>
              </a:buClr>
              <a:buSzPts val="2800"/>
              <a:buFont typeface="Arial"/>
              <a:buNone/>
              <a:defRPr b="0" i="0" sz="2800" u="none" cap="none" strike="noStrike">
                <a:solidFill>
                  <a:srgbClr val="D8D8D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5" name="Google Shape;65;p8"/>
          <p:cNvSpPr/>
          <p:nvPr>
            <p:ph idx="5" type="pic"/>
          </p:nvPr>
        </p:nvSpPr>
        <p:spPr>
          <a:xfrm>
            <a:off x="4753806" y="5555278"/>
            <a:ext cx="2719452" cy="9588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D8D8D8"/>
              </a:buClr>
              <a:buSzPts val="2800"/>
              <a:buFont typeface="Arial"/>
              <a:buNone/>
              <a:defRPr b="0" i="0" sz="2800" u="none" cap="none" strike="noStrike">
                <a:solidFill>
                  <a:srgbClr val="D8D8D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WELCOME Slide with logos at the bottom">
  <p:cSld name="WELCOME Slide with logos at the bottom"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9"/>
          <p:cNvSpPr txBox="1"/>
          <p:nvPr>
            <p:ph idx="1" type="body"/>
          </p:nvPr>
        </p:nvSpPr>
        <p:spPr>
          <a:xfrm>
            <a:off x="682091" y="1049338"/>
            <a:ext cx="5891159" cy="4144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7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5400"/>
              <a:buNone/>
              <a:defRPr sz="5400">
                <a:solidFill>
                  <a:schemeClr val="accent1"/>
                </a:solidFill>
              </a:defRPr>
            </a:lvl1pPr>
            <a:lvl2pPr indent="-228600" lvl="1" marL="914400" algn="l">
              <a:lnSpc>
                <a:spcPct val="80000"/>
              </a:lnSpc>
              <a:spcBef>
                <a:spcPts val="500"/>
              </a:spcBef>
              <a:spcAft>
                <a:spcPts val="0"/>
              </a:spcAft>
              <a:buClr>
                <a:srgbClr val="118987"/>
              </a:buClr>
              <a:buSzPts val="5400"/>
              <a:buNone/>
              <a:defRPr sz="5400">
                <a:solidFill>
                  <a:srgbClr val="118987"/>
                </a:solidFill>
              </a:defRPr>
            </a:lvl2pPr>
            <a:lvl3pPr indent="-228600" lvl="2" marL="1371600" algn="l">
              <a:lnSpc>
                <a:spcPct val="80000"/>
              </a:lnSpc>
              <a:spcBef>
                <a:spcPts val="500"/>
              </a:spcBef>
              <a:spcAft>
                <a:spcPts val="0"/>
              </a:spcAft>
              <a:buClr>
                <a:srgbClr val="118987"/>
              </a:buClr>
              <a:buSzPts val="5400"/>
              <a:buNone/>
              <a:defRPr sz="5400">
                <a:solidFill>
                  <a:srgbClr val="118987"/>
                </a:solidFill>
              </a:defRPr>
            </a:lvl3pPr>
            <a:lvl4pPr indent="-228600" lvl="3" marL="1828800" algn="l">
              <a:lnSpc>
                <a:spcPct val="80000"/>
              </a:lnSpc>
              <a:spcBef>
                <a:spcPts val="500"/>
              </a:spcBef>
              <a:spcAft>
                <a:spcPts val="0"/>
              </a:spcAft>
              <a:buClr>
                <a:srgbClr val="118987"/>
              </a:buClr>
              <a:buSzPts val="5400"/>
              <a:buNone/>
              <a:defRPr sz="5400">
                <a:solidFill>
                  <a:srgbClr val="118987"/>
                </a:solidFill>
              </a:defRPr>
            </a:lvl4pPr>
            <a:lvl5pPr indent="-228600" lvl="4" marL="2286000" algn="l">
              <a:lnSpc>
                <a:spcPct val="80000"/>
              </a:lnSpc>
              <a:spcBef>
                <a:spcPts val="500"/>
              </a:spcBef>
              <a:spcAft>
                <a:spcPts val="0"/>
              </a:spcAft>
              <a:buClr>
                <a:srgbClr val="118987"/>
              </a:buClr>
              <a:buSzPts val="5400"/>
              <a:buNone/>
              <a:defRPr sz="5400">
                <a:solidFill>
                  <a:srgbClr val="118987"/>
                </a:solidFill>
              </a:defRPr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68" name="Google Shape;68;p9"/>
          <p:cNvSpPr/>
          <p:nvPr/>
        </p:nvSpPr>
        <p:spPr>
          <a:xfrm>
            <a:off x="-3176" y="5194300"/>
            <a:ext cx="12195176" cy="16637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9" name="Google Shape;69;p9"/>
          <p:cNvSpPr/>
          <p:nvPr>
            <p:ph idx="2" type="pic"/>
          </p:nvPr>
        </p:nvSpPr>
        <p:spPr>
          <a:xfrm>
            <a:off x="666956" y="5555278"/>
            <a:ext cx="2719452" cy="9588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D8D8D8"/>
              </a:buClr>
              <a:buSzPts val="2800"/>
              <a:buFont typeface="Arial"/>
              <a:buNone/>
              <a:defRPr b="0" i="0" sz="2800" u="none" cap="none" strike="noStrike">
                <a:solidFill>
                  <a:srgbClr val="D8D8D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0" name="Google Shape;70;p9"/>
          <p:cNvSpPr/>
          <p:nvPr>
            <p:ph idx="3" type="pic"/>
          </p:nvPr>
        </p:nvSpPr>
        <p:spPr>
          <a:xfrm>
            <a:off x="8818356" y="5555278"/>
            <a:ext cx="2719452" cy="9588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D8D8D8"/>
              </a:buClr>
              <a:buSzPts val="2800"/>
              <a:buFont typeface="Arial"/>
              <a:buNone/>
              <a:defRPr b="0" i="0" sz="2800" u="none" cap="none" strike="noStrike">
                <a:solidFill>
                  <a:srgbClr val="D8D8D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1" name="Google Shape;71;p9"/>
          <p:cNvSpPr/>
          <p:nvPr>
            <p:ph idx="4" type="pic"/>
          </p:nvPr>
        </p:nvSpPr>
        <p:spPr>
          <a:xfrm>
            <a:off x="4753806" y="5555278"/>
            <a:ext cx="2719452" cy="9588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D8D8D8"/>
              </a:buClr>
              <a:buSzPts val="2800"/>
              <a:buFont typeface="Arial"/>
              <a:buNone/>
              <a:defRPr b="0" i="0" sz="2800" u="none" cap="none" strike="noStrike">
                <a:solidFill>
                  <a:srgbClr val="D8D8D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 with logos">
  <p:cSld name="Title Slide with logos"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0"/>
          <p:cNvSpPr/>
          <p:nvPr>
            <p:ph idx="2" type="pic"/>
          </p:nvPr>
        </p:nvSpPr>
        <p:spPr>
          <a:xfrm>
            <a:off x="1" y="0"/>
            <a:ext cx="5289340" cy="6858000"/>
          </a:xfrm>
          <a:prstGeom prst="rect">
            <a:avLst/>
          </a:prstGeom>
          <a:solidFill>
            <a:srgbClr val="D8D8D8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4" name="Google Shape;74;p10"/>
          <p:cNvSpPr txBox="1"/>
          <p:nvPr>
            <p:ph idx="1" type="body"/>
          </p:nvPr>
        </p:nvSpPr>
        <p:spPr>
          <a:xfrm>
            <a:off x="5648238" y="3150243"/>
            <a:ext cx="5276636" cy="75411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Clr>
                <a:srgbClr val="595959"/>
              </a:buClr>
              <a:buSzPts val="5000"/>
              <a:buNone/>
              <a:defRPr sz="5000">
                <a:solidFill>
                  <a:srgbClr val="595959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cxnSp>
        <p:nvCxnSpPr>
          <p:cNvPr id="75" name="Google Shape;75;p10"/>
          <p:cNvCxnSpPr/>
          <p:nvPr/>
        </p:nvCxnSpPr>
        <p:spPr>
          <a:xfrm>
            <a:off x="5965225" y="4265162"/>
            <a:ext cx="2578772" cy="0"/>
          </a:xfrm>
          <a:prstGeom prst="straightConnector1">
            <a:avLst/>
          </a:prstGeom>
          <a:noFill/>
          <a:ln cap="flat" cmpd="sng" w="9525">
            <a:solidFill>
              <a:srgbClr val="009999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76" name="Google Shape;76;p10"/>
          <p:cNvSpPr txBox="1"/>
          <p:nvPr>
            <p:ph idx="3" type="body"/>
          </p:nvPr>
        </p:nvSpPr>
        <p:spPr>
          <a:xfrm>
            <a:off x="5648237" y="2408935"/>
            <a:ext cx="6543764" cy="75411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5000"/>
              <a:buNone/>
              <a:defRPr b="1" sz="5000">
                <a:solidFill>
                  <a:schemeClr val="accent1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7" name="Google Shape;77;p10"/>
          <p:cNvSpPr/>
          <p:nvPr>
            <p:ph idx="4" type="pic"/>
          </p:nvPr>
        </p:nvSpPr>
        <p:spPr>
          <a:xfrm>
            <a:off x="10047816" y="5956717"/>
            <a:ext cx="1506245" cy="68851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D8D8D8"/>
              </a:buClr>
              <a:buSzPts val="3000"/>
              <a:buFont typeface="Arial"/>
              <a:buNone/>
              <a:defRPr b="0" i="0" sz="3000" u="none" cap="none" strike="noStrike">
                <a:solidFill>
                  <a:srgbClr val="D8D8D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8" name="Google Shape;78;p10"/>
          <p:cNvSpPr/>
          <p:nvPr>
            <p:ph idx="5" type="pic"/>
          </p:nvPr>
        </p:nvSpPr>
        <p:spPr>
          <a:xfrm>
            <a:off x="8013141" y="5956717"/>
            <a:ext cx="1506245" cy="68851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D8D8D8"/>
              </a:buClr>
              <a:buSzPts val="3000"/>
              <a:buFont typeface="Arial"/>
              <a:buNone/>
              <a:defRPr b="0" i="0" sz="3000" u="none" cap="none" strike="noStrike">
                <a:solidFill>
                  <a:srgbClr val="D8D8D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9" name="Google Shape;79;p10"/>
          <p:cNvSpPr/>
          <p:nvPr>
            <p:ph idx="6" type="pic"/>
          </p:nvPr>
        </p:nvSpPr>
        <p:spPr>
          <a:xfrm>
            <a:off x="5968566" y="5956717"/>
            <a:ext cx="1506245" cy="68851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D8D8D8"/>
              </a:buClr>
              <a:buSzPts val="3000"/>
              <a:buFont typeface="Arial"/>
              <a:buNone/>
              <a:defRPr b="0" i="0" sz="3000" u="none" cap="none" strike="noStrike">
                <a:solidFill>
                  <a:srgbClr val="D8D8D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20" Type="http://schemas.openxmlformats.org/officeDocument/2006/relationships/slideLayout" Target="../slideLayouts/slideLayout20.xml"/><Relationship Id="rId22" Type="http://schemas.openxmlformats.org/officeDocument/2006/relationships/slideLayout" Target="../slideLayouts/slideLayout22.xml"/><Relationship Id="rId21" Type="http://schemas.openxmlformats.org/officeDocument/2006/relationships/slideLayout" Target="../slideLayouts/slideLayout21.xml"/><Relationship Id="rId24" Type="http://schemas.openxmlformats.org/officeDocument/2006/relationships/slideLayout" Target="../slideLayouts/slideLayout24.xml"/><Relationship Id="rId23" Type="http://schemas.openxmlformats.org/officeDocument/2006/relationships/slideLayout" Target="../slideLayouts/slideLayout23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25" Type="http://schemas.openxmlformats.org/officeDocument/2006/relationships/theme" Target="../theme/theme2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19" Type="http://schemas.openxmlformats.org/officeDocument/2006/relationships/slideLayout" Target="../slideLayouts/slideLayout19.xml"/><Relationship Id="rId18" Type="http://schemas.openxmlformats.org/officeDocument/2006/relationships/slideLayout" Target="../slideLayouts/slideLayout1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11" name="Google Shape;11;p1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" name="Google Shape;12;p1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" name="Google Shape;13;p1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4" name="Google Shape;14;p1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  <p:sldLayoutId id="2147483664" r:id="rId17"/>
    <p:sldLayoutId id="2147483665" r:id="rId18"/>
    <p:sldLayoutId id="2147483666" r:id="rId19"/>
    <p:sldLayoutId id="2147483667" r:id="rId20"/>
    <p:sldLayoutId id="2147483668" r:id="rId21"/>
    <p:sldLayoutId id="2147483669" r:id="rId22"/>
    <p:sldLayoutId id="2147483670" r:id="rId23"/>
    <p:sldLayoutId id="2147483671" r:id="rId24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8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0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6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5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5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3.png"/><Relationship Id="rId4" Type="http://schemas.openxmlformats.org/officeDocument/2006/relationships/image" Target="../media/image9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7.jpg"/><Relationship Id="rId4" Type="http://schemas.openxmlformats.org/officeDocument/2006/relationships/image" Target="../media/image4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9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p26"/>
          <p:cNvSpPr txBox="1"/>
          <p:nvPr/>
        </p:nvSpPr>
        <p:spPr>
          <a:xfrm>
            <a:off x="2288988" y="4507214"/>
            <a:ext cx="7766936" cy="107086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2400"/>
              <a:buFont typeface="Arial"/>
              <a:buNone/>
            </a:pPr>
            <a:r>
              <a:rPr b="1" i="0" lang="en-US" sz="24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  <a:t>Blanket</a:t>
            </a: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b="1" i="0" lang="en-US" sz="24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  <a:t>Supplementary</a:t>
            </a: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b="1" i="0" lang="en-US" sz="24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  <a:t>Feeding</a:t>
            </a: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b="1" i="0" lang="en-US" sz="24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  <a:t>Programme (BSFP)</a:t>
            </a: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b="1" i="0" lang="en-US" sz="24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  <a:t> and food basket Adaptations and COVID-19 in Myanmar</a:t>
            </a:r>
            <a:endParaRPr/>
          </a:p>
          <a:p>
            <a:pPr indent="0" lvl="0" marL="0" marR="0" rt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7F7F7F"/>
              </a:buClr>
              <a:buSzPts val="2400"/>
              <a:buFont typeface="Arial"/>
              <a:buNone/>
            </a:pPr>
            <a:r>
              <a:rPr b="0" i="0" lang="en-US" sz="24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  <a:t>[DATE]</a:t>
            </a:r>
            <a:endParaRPr/>
          </a:p>
          <a:p>
            <a:pPr indent="-76200" lvl="0" marL="2286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rgbClr val="7F7F7F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76200" lvl="0" marL="2286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rgbClr val="7F7F7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1" name="Google Shape;181;p26"/>
          <p:cNvSpPr/>
          <p:nvPr/>
        </p:nvSpPr>
        <p:spPr>
          <a:xfrm>
            <a:off x="1418492" y="2577934"/>
            <a:ext cx="9495693" cy="120032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3600" u="none" cap="none" strike="noStrike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Myanmar Nutrition Cluster COVID-19 Adaptations Training</a:t>
            </a:r>
            <a:endParaRPr b="0" i="0" sz="3600" u="none" cap="none" strike="noStrike">
              <a:solidFill>
                <a:schemeClr val="lt1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graphicFrame>
        <p:nvGraphicFramePr>
          <p:cNvPr id="182" name="Google Shape;182;p26"/>
          <p:cNvGraphicFramePr/>
          <p:nvPr/>
        </p:nvGraphicFramePr>
        <p:xfrm>
          <a:off x="497417" y="223272"/>
          <a:ext cx="3000000" cy="3000000"/>
        </p:xfrm>
        <a:graphic>
          <a:graphicData uri="http://schemas.openxmlformats.org/drawingml/2006/table">
            <a:tbl>
              <a:tblPr>
                <a:noFill/>
                <a:tableStyleId>{0542C234-33FA-4FEA-88E1-2C0568EF0C0B}</a:tableStyleId>
              </a:tblPr>
              <a:tblGrid>
                <a:gridCol w="529925"/>
                <a:gridCol w="3470225"/>
              </a:tblGrid>
              <a:tr h="266700">
                <a:tc rowSpan="3">
                  <a:txBody>
                    <a:bodyPr/>
                    <a:lstStyle/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" u="none" cap="none" strike="noStrike">
                        <a:solidFill>
                          <a:srgbClr val="455F5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68575" marL="68575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u="none" cap="none" strike="noStrike">
                          <a:solidFill>
                            <a:srgbClr val="808285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Myanmar</a:t>
                      </a:r>
                      <a:endParaRPr sz="11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68575" marL="68575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45750">
                <a:tc vMerge="1"/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1800" u="none" cap="none" strike="noStrike">
                          <a:solidFill>
                            <a:srgbClr val="95C93D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NUTRITION</a:t>
                      </a:r>
                      <a:endParaRPr sz="11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68575" marL="68575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38125">
                <a:tc vMerge="1"/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u="none" cap="none" strike="noStrike">
                          <a:solidFill>
                            <a:srgbClr val="808285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CLUSTER</a:t>
                      </a:r>
                      <a:endParaRPr sz="11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68575" marL="68575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pic>
        <p:nvPicPr>
          <p:cNvPr id="183" name="Google Shape;183;p2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11300" y="209470"/>
            <a:ext cx="885825" cy="8858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61" name="Shape 2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" name="Google Shape;262;p35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63" name="Google Shape;263;p35"/>
          <p:cNvPicPr preferRelativeResize="0"/>
          <p:nvPr/>
        </p:nvPicPr>
        <p:blipFill rotWithShape="1">
          <a:blip r:embed="rId3">
            <a:alphaModFix/>
          </a:blip>
          <a:srcRect b="-1" l="0" r="7727" t="0"/>
          <a:stretch/>
        </p:blipFill>
        <p:spPr>
          <a:xfrm>
            <a:off x="6217920" y="10"/>
            <a:ext cx="5974080" cy="6857990"/>
          </a:xfrm>
          <a:prstGeom prst="rect">
            <a:avLst/>
          </a:prstGeom>
          <a:noFill/>
          <a:ln>
            <a:noFill/>
          </a:ln>
        </p:spPr>
      </p:pic>
      <p:sp>
        <p:nvSpPr>
          <p:cNvPr id="264" name="Google Shape;264;p35"/>
          <p:cNvSpPr/>
          <p:nvPr/>
        </p:nvSpPr>
        <p:spPr>
          <a:xfrm>
            <a:off x="2" y="0"/>
            <a:ext cx="9756601" cy="6858000"/>
          </a:xfrm>
          <a:prstGeom prst="rect">
            <a:avLst/>
          </a:prstGeom>
          <a:gradFill>
            <a:gsLst>
              <a:gs pos="0">
                <a:srgbClr val="FFFFFF">
                  <a:alpha val="0"/>
                </a:srgbClr>
              </a:gs>
              <a:gs pos="19000">
                <a:srgbClr val="FFFFFF">
                  <a:alpha val="37647"/>
                </a:srgbClr>
              </a:gs>
              <a:gs pos="35000">
                <a:srgbClr val="FFFFFF">
                  <a:alpha val="77647"/>
                </a:srgbClr>
              </a:gs>
              <a:gs pos="58000">
                <a:schemeClr val="lt1"/>
              </a:gs>
              <a:gs pos="100000">
                <a:schemeClr val="lt1"/>
              </a:gs>
            </a:gsLst>
            <a:lin ang="10800000" scaled="0"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5" name="Google Shape;265;p35"/>
          <p:cNvSpPr txBox="1"/>
          <p:nvPr>
            <p:ph type="title"/>
          </p:nvPr>
        </p:nvSpPr>
        <p:spPr>
          <a:xfrm>
            <a:off x="371094" y="262890"/>
            <a:ext cx="4120896" cy="5532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Source Sans Pro"/>
              <a:buNone/>
            </a:pPr>
            <a:r>
              <a:rPr b="1" lang="en-US" sz="3600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The food basket</a:t>
            </a:r>
            <a:endParaRPr/>
          </a:p>
        </p:txBody>
      </p:sp>
      <p:sp>
        <p:nvSpPr>
          <p:cNvPr id="266" name="Google Shape;266;p35"/>
          <p:cNvSpPr/>
          <p:nvPr/>
        </p:nvSpPr>
        <p:spPr>
          <a:xfrm rot="5400000">
            <a:off x="662559" y="605790"/>
            <a:ext cx="73152" cy="54864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7" name="Google Shape;267;p35"/>
          <p:cNvSpPr/>
          <p:nvPr/>
        </p:nvSpPr>
        <p:spPr>
          <a:xfrm>
            <a:off x="428244" y="2443480"/>
            <a:ext cx="3300984" cy="9144"/>
          </a:xfrm>
          <a:prstGeom prst="rect">
            <a:avLst/>
          </a:prstGeom>
          <a:solidFill>
            <a:srgbClr val="D5D5D5"/>
          </a:solidFill>
          <a:ln cap="flat" cmpd="sng" w="9525">
            <a:solidFill>
              <a:srgbClr val="D5D5D5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Calibri"/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8" name="Google Shape;268;p35"/>
          <p:cNvSpPr txBox="1"/>
          <p:nvPr>
            <p:ph idx="1" type="body"/>
          </p:nvPr>
        </p:nvSpPr>
        <p:spPr>
          <a:xfrm>
            <a:off x="371094" y="1013449"/>
            <a:ext cx="5724906" cy="574928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rPr b="1" lang="en-US" sz="2400">
                <a:latin typeface="Arial"/>
                <a:ea typeface="Arial"/>
                <a:cs typeface="Arial"/>
                <a:sym typeface="Arial"/>
              </a:rPr>
              <a:t>Target: </a:t>
            </a:r>
            <a:r>
              <a:rPr lang="en-US" sz="2400">
                <a:latin typeface="Arial"/>
                <a:ea typeface="Arial"/>
                <a:cs typeface="Arial"/>
                <a:sym typeface="Arial"/>
              </a:rPr>
              <a:t>Vulnerable families of migrant workers.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rPr lang="en-US" sz="2400">
                <a:latin typeface="Arial"/>
                <a:ea typeface="Arial"/>
                <a:cs typeface="Arial"/>
                <a:sym typeface="Arial"/>
              </a:rPr>
              <a:t>Ensure diversity of the family food basket/package.     </a:t>
            </a:r>
            <a:endParaRPr/>
          </a:p>
          <a:p>
            <a:pPr indent="15240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t/>
            </a:r>
            <a:endParaRPr b="1" sz="24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rPr b="1" lang="en-US" sz="2400">
                <a:latin typeface="Arial"/>
                <a:ea typeface="Arial"/>
                <a:cs typeface="Arial"/>
                <a:sym typeface="Arial"/>
              </a:rPr>
              <a:t>Recommended commodities:</a:t>
            </a:r>
            <a:endParaRPr/>
          </a:p>
          <a:p>
            <a:pPr indent="-228600" lvl="1" marL="685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en-US">
                <a:latin typeface="Arial"/>
                <a:ea typeface="Arial"/>
                <a:cs typeface="Arial"/>
                <a:sym typeface="Arial"/>
              </a:rPr>
              <a:t> Rice or fortified rice</a:t>
            </a:r>
            <a:endParaRPr/>
          </a:p>
          <a:p>
            <a:pPr indent="-228600" lvl="1" marL="685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en-US">
                <a:latin typeface="Arial"/>
                <a:ea typeface="Arial"/>
                <a:cs typeface="Arial"/>
                <a:sym typeface="Arial"/>
              </a:rPr>
              <a:t>Pulses/lentils/beans</a:t>
            </a:r>
            <a:endParaRPr/>
          </a:p>
          <a:p>
            <a:pPr indent="-228600" lvl="1" marL="685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en-US">
                <a:latin typeface="Arial"/>
                <a:ea typeface="Arial"/>
                <a:cs typeface="Arial"/>
                <a:sym typeface="Arial"/>
              </a:rPr>
              <a:t>Cooking oil</a:t>
            </a:r>
            <a:endParaRPr/>
          </a:p>
          <a:p>
            <a:pPr indent="-228600" lvl="1" marL="685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en-US">
                <a:latin typeface="Arial"/>
                <a:ea typeface="Arial"/>
                <a:cs typeface="Arial"/>
                <a:sym typeface="Arial"/>
              </a:rPr>
              <a:t>Iodized salt</a:t>
            </a:r>
            <a:endParaRPr/>
          </a:p>
          <a:p>
            <a:pPr indent="-228600" lvl="1" marL="685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en-US">
                <a:latin typeface="Arial"/>
                <a:ea typeface="Arial"/>
                <a:cs typeface="Arial"/>
                <a:sym typeface="Arial"/>
              </a:rPr>
              <a:t>Eggs 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t/>
            </a:r>
            <a:endParaRPr b="1" sz="24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rPr b="1" lang="en-US" sz="2400">
                <a:latin typeface="Arial"/>
                <a:ea typeface="Arial"/>
                <a:cs typeface="Arial"/>
                <a:sym typeface="Arial"/>
              </a:rPr>
              <a:t>Note: </a:t>
            </a:r>
            <a:r>
              <a:rPr lang="en-US" sz="2400">
                <a:latin typeface="Arial"/>
                <a:ea typeface="Arial"/>
                <a:cs typeface="Arial"/>
                <a:sym typeface="Arial"/>
              </a:rPr>
              <a:t>Families receiving eggs should prioritize them for young</a:t>
            </a:r>
            <a:endParaRPr/>
          </a:p>
          <a:p>
            <a:pPr indent="10160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</a:pPr>
            <a:r>
              <a:t/>
            </a:r>
            <a:endParaRPr sz="160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3" name="Shape 2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" name="Google Shape;274;p36"/>
          <p:cNvSpPr txBox="1"/>
          <p:nvPr>
            <p:ph idx="1" type="body"/>
          </p:nvPr>
        </p:nvSpPr>
        <p:spPr>
          <a:xfrm>
            <a:off x="838200" y="1403927"/>
            <a:ext cx="10515600" cy="477303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rPr lang="en-US" sz="2400">
                <a:latin typeface="Arial"/>
                <a:ea typeface="Arial"/>
                <a:cs typeface="Arial"/>
                <a:sym typeface="Arial"/>
              </a:rPr>
              <a:t>For children 6-24 months and PLWs add:</a:t>
            </a:r>
            <a:endParaRPr sz="24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rPr lang="en-US" sz="2400">
                <a:latin typeface="Arial"/>
                <a:ea typeface="Arial"/>
                <a:cs typeface="Arial"/>
                <a:sym typeface="Arial"/>
              </a:rPr>
              <a:t>Fruits and vegetables. </a:t>
            </a:r>
            <a:endParaRPr sz="24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t/>
            </a:r>
            <a:endParaRPr sz="24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rPr lang="en-US" sz="2400">
                <a:latin typeface="Arial"/>
                <a:ea typeface="Arial"/>
                <a:cs typeface="Arial"/>
                <a:sym typeface="Arial"/>
              </a:rPr>
              <a:t>Do </a:t>
            </a:r>
            <a:r>
              <a:rPr b="1" lang="en-US" sz="2400">
                <a:latin typeface="Arial"/>
                <a:ea typeface="Arial"/>
                <a:cs typeface="Arial"/>
                <a:sym typeface="Arial"/>
              </a:rPr>
              <a:t>NOT</a:t>
            </a:r>
            <a:r>
              <a:rPr lang="en-US" sz="2400">
                <a:latin typeface="Arial"/>
                <a:ea typeface="Arial"/>
                <a:cs typeface="Arial"/>
                <a:sym typeface="Arial"/>
              </a:rPr>
              <a:t> include:</a:t>
            </a:r>
            <a:endParaRPr sz="2400">
              <a:latin typeface="Arial"/>
              <a:ea typeface="Arial"/>
              <a:cs typeface="Arial"/>
              <a:sym typeface="Arial"/>
            </a:endParaRPr>
          </a:p>
          <a:p>
            <a:pPr indent="-228600" lvl="0" marL="228600" rtl="0" algn="l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en-US" sz="2400">
                <a:latin typeface="Arial"/>
                <a:ea typeface="Arial"/>
                <a:cs typeface="Arial"/>
                <a:sym typeface="Arial"/>
              </a:rPr>
              <a:t>BMS, other milk products, bottles and teats or milk substitutes.</a:t>
            </a:r>
            <a:endParaRPr/>
          </a:p>
          <a:p>
            <a:pPr indent="-228600" lvl="0" marL="228600" rtl="0" algn="l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en-US" sz="2400">
                <a:latin typeface="Arial"/>
                <a:ea typeface="Arial"/>
                <a:cs typeface="Arial"/>
                <a:sym typeface="Arial"/>
              </a:rPr>
              <a:t>Unhealthy foods and snacks that are high in salt, sugar and fat.</a:t>
            </a:r>
            <a:endParaRPr sz="24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t/>
            </a:r>
            <a:endParaRPr sz="2400"/>
          </a:p>
        </p:txBody>
      </p:sp>
      <p:sp>
        <p:nvSpPr>
          <p:cNvPr id="275" name="Google Shape;275;p36"/>
          <p:cNvSpPr txBox="1"/>
          <p:nvPr>
            <p:ph type="title"/>
          </p:nvPr>
        </p:nvSpPr>
        <p:spPr>
          <a:xfrm>
            <a:off x="-1" y="32709"/>
            <a:ext cx="11410485" cy="64832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Font typeface="Source Sans Pro"/>
              <a:buNone/>
            </a:pPr>
            <a:r>
              <a:rPr b="1" lang="en-US" sz="3600">
                <a:solidFill>
                  <a:srgbClr val="FFFFFF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The food basket</a:t>
            </a:r>
            <a:endParaRPr b="1" sz="3600">
              <a:solidFill>
                <a:srgbClr val="FFFFFF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0" name="Shape 2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" name="Google Shape;281;p37"/>
          <p:cNvSpPr txBox="1"/>
          <p:nvPr>
            <p:ph idx="1" type="body"/>
          </p:nvPr>
        </p:nvSpPr>
        <p:spPr>
          <a:xfrm>
            <a:off x="447766" y="1440213"/>
            <a:ext cx="11780520" cy="477303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rPr lang="en-US" sz="2400">
                <a:latin typeface="Arial"/>
                <a:ea typeface="Arial"/>
                <a:cs typeface="Arial"/>
                <a:sym typeface="Arial"/>
              </a:rPr>
              <a:t>Mass gatherings during BSFP:</a:t>
            </a:r>
            <a:endParaRPr/>
          </a:p>
          <a:p>
            <a:pPr indent="-228600" lvl="1" marL="685800" rtl="0" algn="l">
              <a:lnSpc>
                <a:spcPct val="2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‒"/>
            </a:pPr>
            <a:r>
              <a:rPr lang="en-US">
                <a:latin typeface="Arial"/>
                <a:ea typeface="Arial"/>
                <a:cs typeface="Arial"/>
                <a:sym typeface="Arial"/>
              </a:rPr>
              <a:t>could amplify the transmission of the virus </a:t>
            </a:r>
            <a:endParaRPr/>
          </a:p>
          <a:p>
            <a:pPr indent="-228600" lvl="1" marL="685800" rtl="0" algn="l">
              <a:lnSpc>
                <a:spcPct val="2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‒"/>
            </a:pPr>
            <a:r>
              <a:rPr lang="en-US">
                <a:latin typeface="Arial"/>
                <a:ea typeface="Arial"/>
                <a:cs typeface="Arial"/>
                <a:sym typeface="Arial"/>
              </a:rPr>
              <a:t>Disrupt a community’s response capacity.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228600" lvl="1" marL="685800" rtl="0" algn="l">
              <a:lnSpc>
                <a:spcPct val="2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‒"/>
            </a:pPr>
            <a:r>
              <a:rPr lang="en-US">
                <a:latin typeface="Arial"/>
                <a:ea typeface="Arial"/>
                <a:cs typeface="Arial"/>
                <a:sym typeface="Arial"/>
              </a:rPr>
              <a:t>Increases intercommunal transmission.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762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t/>
            </a:r>
            <a:endParaRPr sz="2400"/>
          </a:p>
        </p:txBody>
      </p:sp>
      <p:sp>
        <p:nvSpPr>
          <p:cNvPr id="282" name="Google Shape;282;p37"/>
          <p:cNvSpPr txBox="1"/>
          <p:nvPr>
            <p:ph type="title"/>
          </p:nvPr>
        </p:nvSpPr>
        <p:spPr>
          <a:xfrm>
            <a:off x="-1" y="32709"/>
            <a:ext cx="11410485" cy="64832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Font typeface="Source Sans Pro"/>
              <a:buNone/>
            </a:pPr>
            <a:r>
              <a:rPr b="1" lang="en-US" sz="3600">
                <a:solidFill>
                  <a:srgbClr val="FFFFFF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Infection prevention and control (IPC)</a:t>
            </a:r>
            <a:endParaRPr sz="3600">
              <a:solidFill>
                <a:srgbClr val="FFFFFF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283" name="Google Shape;283;p37"/>
          <p:cNvSpPr txBox="1"/>
          <p:nvPr/>
        </p:nvSpPr>
        <p:spPr>
          <a:xfrm>
            <a:off x="8378191" y="1510144"/>
            <a:ext cx="3638324" cy="3347840"/>
          </a:xfrm>
          <a:prstGeom prst="rect">
            <a:avLst/>
          </a:prstGeom>
          <a:noFill/>
          <a:ln cap="flat" cmpd="sng" w="38100">
            <a:solidFill>
              <a:schemeClr val="dk1"/>
            </a:solidFill>
            <a:prstDash val="dash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Ensure liaison with the COVID-19 task force i.e. capacity to refer and access to testing and treatment centres for suspected cases.</a:t>
            </a:r>
            <a:endParaRPr sz="2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88" name="Shape 2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" name="Google Shape;289;p38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90" name="Google Shape;290;p38"/>
          <p:cNvPicPr preferRelativeResize="0"/>
          <p:nvPr/>
        </p:nvPicPr>
        <p:blipFill rotWithShape="1">
          <a:blip r:embed="rId3">
            <a:alphaModFix/>
          </a:blip>
          <a:srcRect b="0" l="17456" r="24681" t="1553"/>
          <a:stretch/>
        </p:blipFill>
        <p:spPr>
          <a:xfrm>
            <a:off x="3523488" y="10"/>
            <a:ext cx="8668512" cy="6857990"/>
          </a:xfrm>
          <a:prstGeom prst="rect">
            <a:avLst/>
          </a:prstGeom>
          <a:noFill/>
          <a:ln>
            <a:noFill/>
          </a:ln>
        </p:spPr>
      </p:pic>
      <p:sp>
        <p:nvSpPr>
          <p:cNvPr id="291" name="Google Shape;291;p38"/>
          <p:cNvSpPr/>
          <p:nvPr/>
        </p:nvSpPr>
        <p:spPr>
          <a:xfrm>
            <a:off x="2" y="0"/>
            <a:ext cx="9756601" cy="6858000"/>
          </a:xfrm>
          <a:prstGeom prst="rect">
            <a:avLst/>
          </a:prstGeom>
          <a:gradFill>
            <a:gsLst>
              <a:gs pos="0">
                <a:srgbClr val="FFFFFF">
                  <a:alpha val="0"/>
                </a:srgbClr>
              </a:gs>
              <a:gs pos="19000">
                <a:srgbClr val="FFFFFF">
                  <a:alpha val="37647"/>
                </a:srgbClr>
              </a:gs>
              <a:gs pos="35000">
                <a:srgbClr val="FFFFFF">
                  <a:alpha val="77647"/>
                </a:srgbClr>
              </a:gs>
              <a:gs pos="58000">
                <a:schemeClr val="lt1"/>
              </a:gs>
              <a:gs pos="100000">
                <a:schemeClr val="lt1"/>
              </a:gs>
            </a:gsLst>
            <a:lin ang="10800000" scaled="0"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2" name="Google Shape;292;p38"/>
          <p:cNvSpPr txBox="1"/>
          <p:nvPr>
            <p:ph type="title"/>
          </p:nvPr>
        </p:nvSpPr>
        <p:spPr>
          <a:xfrm>
            <a:off x="371094" y="1161288"/>
            <a:ext cx="3438144" cy="11247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Source Sans Pro"/>
              <a:buNone/>
            </a:pPr>
            <a:r>
              <a:rPr b="1" lang="en-US" sz="3600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IPC measures</a:t>
            </a:r>
            <a:endParaRPr sz="3600">
              <a:solidFill>
                <a:schemeClr val="dk1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293" name="Google Shape;293;p38"/>
          <p:cNvSpPr/>
          <p:nvPr/>
        </p:nvSpPr>
        <p:spPr>
          <a:xfrm rot="5400000">
            <a:off x="662559" y="605790"/>
            <a:ext cx="73152" cy="54864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4" name="Google Shape;294;p38"/>
          <p:cNvSpPr/>
          <p:nvPr/>
        </p:nvSpPr>
        <p:spPr>
          <a:xfrm>
            <a:off x="428244" y="2443480"/>
            <a:ext cx="3300984" cy="9144"/>
          </a:xfrm>
          <a:prstGeom prst="rect">
            <a:avLst/>
          </a:prstGeom>
          <a:solidFill>
            <a:srgbClr val="D5D5D5"/>
          </a:solidFill>
          <a:ln cap="flat" cmpd="sng" w="9525">
            <a:solidFill>
              <a:srgbClr val="D5D5D5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Calibri"/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5" name="Google Shape;295;p38"/>
          <p:cNvSpPr txBox="1"/>
          <p:nvPr>
            <p:ph idx="1" type="body"/>
          </p:nvPr>
        </p:nvSpPr>
        <p:spPr>
          <a:xfrm>
            <a:off x="371093" y="2718054"/>
            <a:ext cx="9385509" cy="390829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50"/>
              <a:buNone/>
            </a:pPr>
            <a:r>
              <a:rPr lang="en-US" sz="2550">
                <a:latin typeface="Arial"/>
                <a:ea typeface="Arial"/>
                <a:cs typeface="Arial"/>
                <a:sym typeface="Arial"/>
              </a:rPr>
              <a:t>In addition to the standard IPC measures:</a:t>
            </a:r>
            <a:endParaRPr/>
          </a:p>
          <a:p>
            <a:pPr indent="-228600" lvl="1" marL="685800" rtl="0" algn="l">
              <a:lnSpc>
                <a:spcPct val="13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380"/>
              <a:buChar char="•"/>
            </a:pPr>
            <a:r>
              <a:rPr lang="en-US" sz="2380">
                <a:latin typeface="Arial"/>
                <a:ea typeface="Arial"/>
                <a:cs typeface="Arial"/>
                <a:sym typeface="Arial"/>
              </a:rPr>
              <a:t>Assessment for COVID-19 signs and symptoms before accessing the distribution point.</a:t>
            </a:r>
            <a:endParaRPr/>
          </a:p>
          <a:p>
            <a:pPr indent="-228600" lvl="1" marL="685800" rtl="0" algn="l">
              <a:lnSpc>
                <a:spcPct val="13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380"/>
              <a:buChar char="•"/>
            </a:pPr>
            <a:r>
              <a:rPr lang="en-US" sz="2380">
                <a:latin typeface="Arial"/>
                <a:ea typeface="Arial"/>
                <a:cs typeface="Arial"/>
                <a:sym typeface="Arial"/>
              </a:rPr>
              <a:t>Regulate the flow and number of people at  distribution point</a:t>
            </a:r>
            <a:endParaRPr/>
          </a:p>
          <a:p>
            <a:pPr indent="-228600" lvl="1" marL="685800" rtl="0" algn="l">
              <a:lnSpc>
                <a:spcPct val="13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380"/>
              <a:buChar char="•"/>
            </a:pPr>
            <a:r>
              <a:rPr lang="en-US" sz="2380">
                <a:latin typeface="Arial"/>
                <a:ea typeface="Arial"/>
                <a:cs typeface="Arial"/>
                <a:sym typeface="Arial"/>
              </a:rPr>
              <a:t>Outdoor distribution</a:t>
            </a:r>
            <a:endParaRPr/>
          </a:p>
          <a:p>
            <a:pPr indent="-228600" lvl="1" marL="685800" rtl="0" algn="l">
              <a:lnSpc>
                <a:spcPct val="13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380"/>
              <a:buChar char="•"/>
            </a:pPr>
            <a:r>
              <a:rPr lang="en-US" sz="2380">
                <a:latin typeface="Arial"/>
                <a:ea typeface="Arial"/>
                <a:cs typeface="Arial"/>
                <a:sym typeface="Arial"/>
              </a:rPr>
              <a:t>Vulnerable groups should be represented by other family members</a:t>
            </a:r>
            <a:endParaRPr/>
          </a:p>
          <a:p>
            <a:pPr indent="0" lvl="1" marL="457200" rtl="0" algn="l">
              <a:lnSpc>
                <a:spcPct val="7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380"/>
              <a:buNone/>
            </a:pPr>
            <a:r>
              <a:t/>
            </a:r>
            <a:endParaRPr sz="2380">
              <a:latin typeface="Arial"/>
              <a:ea typeface="Arial"/>
              <a:cs typeface="Arial"/>
              <a:sym typeface="Arial"/>
            </a:endParaRPr>
          </a:p>
          <a:p>
            <a:pPr indent="-136842" lvl="0" marL="228600" rtl="0" algn="l">
              <a:lnSpc>
                <a:spcPct val="7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45"/>
              <a:buNone/>
            </a:pPr>
            <a:r>
              <a:t/>
            </a:r>
            <a:endParaRPr sz="1445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300" name="Shape 3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1" name="Google Shape;301;p39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2" name="Google Shape;302;p39"/>
          <p:cNvSpPr txBox="1"/>
          <p:nvPr>
            <p:ph type="title"/>
          </p:nvPr>
        </p:nvSpPr>
        <p:spPr>
          <a:xfrm>
            <a:off x="4067747" y="321734"/>
            <a:ext cx="7480786" cy="113573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r>
              <a:rPr lang="en-US" sz="2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In addition to the standard IPC measures:</a:t>
            </a:r>
            <a:endParaRPr/>
          </a:p>
        </p:txBody>
      </p:sp>
      <p:pic>
        <p:nvPicPr>
          <p:cNvPr id="303" name="Google Shape;303;p39"/>
          <p:cNvPicPr preferRelativeResize="0"/>
          <p:nvPr/>
        </p:nvPicPr>
        <p:blipFill rotWithShape="1">
          <a:blip r:embed="rId3">
            <a:alphaModFix/>
          </a:blip>
          <a:srcRect b="5708" l="0" r="-2" t="15026"/>
          <a:stretch/>
        </p:blipFill>
        <p:spPr>
          <a:xfrm>
            <a:off x="-2" y="10"/>
            <a:ext cx="4067749" cy="685799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304" name="Google Shape;304;p39"/>
          <p:cNvGrpSpPr/>
          <p:nvPr/>
        </p:nvGrpSpPr>
        <p:grpSpPr>
          <a:xfrm flipH="1">
            <a:off x="1" y="713128"/>
            <a:ext cx="1068867" cy="2126625"/>
            <a:chOff x="10918968" y="713127"/>
            <a:chExt cx="1273032" cy="2532832"/>
          </a:xfrm>
        </p:grpSpPr>
        <p:sp>
          <p:nvSpPr>
            <p:cNvPr id="305" name="Google Shape;305;p39"/>
            <p:cNvSpPr/>
            <p:nvPr/>
          </p:nvSpPr>
          <p:spPr>
            <a:xfrm rot="2700000">
              <a:off x="11052629" y="2120024"/>
              <a:ext cx="645368" cy="645368"/>
            </a:xfrm>
            <a:prstGeom prst="rect">
              <a:avLst/>
            </a:prstGeom>
            <a:solidFill>
              <a:schemeClr val="accent4">
                <a:alpha val="29803"/>
              </a:schemeClr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06" name="Google Shape;306;p39"/>
            <p:cNvSpPr/>
            <p:nvPr/>
          </p:nvSpPr>
          <p:spPr>
            <a:xfrm rot="-5400000">
              <a:off x="10289068" y="1343027"/>
              <a:ext cx="2532832" cy="1273032"/>
            </a:xfrm>
            <a:prstGeom prst="triangle">
              <a:avLst>
                <a:gd fmla="val 50000" name="adj"/>
              </a:avLst>
            </a:prstGeom>
            <a:solidFill>
              <a:schemeClr val="accent4">
                <a:alpha val="29803"/>
              </a:schemeClr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307" name="Google Shape;307;p39"/>
          <p:cNvSpPr txBox="1"/>
          <p:nvPr>
            <p:ph idx="1" type="body"/>
          </p:nvPr>
        </p:nvSpPr>
        <p:spPr>
          <a:xfrm>
            <a:off x="4067747" y="1457471"/>
            <a:ext cx="7821701" cy="485738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11430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t/>
            </a:r>
            <a:endParaRPr sz="1800"/>
          </a:p>
          <a:p>
            <a:pPr indent="-228600" lvl="0" marL="228600" rtl="0" algn="l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en-US" sz="2400">
                <a:latin typeface="Arial"/>
                <a:ea typeface="Arial"/>
                <a:cs typeface="Arial"/>
                <a:sym typeface="Arial"/>
              </a:rPr>
              <a:t>Reduce time at venue (e.g. more distribution points, pre-packing the rations)</a:t>
            </a:r>
            <a:endParaRPr/>
          </a:p>
          <a:p>
            <a:pPr indent="-228600" lvl="0" marL="228600" rtl="0" algn="l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en-US" sz="2400">
                <a:latin typeface="Arial"/>
                <a:ea typeface="Arial"/>
                <a:cs typeface="Arial"/>
                <a:sym typeface="Arial"/>
              </a:rPr>
              <a:t>Reduce frequency of visits to once every 3 months </a:t>
            </a:r>
            <a:endParaRPr/>
          </a:p>
          <a:p>
            <a:pPr indent="-228600" lvl="0" marL="228600" rtl="0" algn="l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en-US" sz="2400">
                <a:latin typeface="Arial"/>
                <a:ea typeface="Arial"/>
                <a:cs typeface="Arial"/>
                <a:sym typeface="Arial"/>
              </a:rPr>
              <a:t>Risk communication (measures on infection prevention and control- use visual reminders,)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t/>
            </a:r>
            <a:endParaRPr sz="2400">
              <a:latin typeface="Arial"/>
              <a:ea typeface="Arial"/>
              <a:cs typeface="Arial"/>
              <a:sym typeface="Arial"/>
            </a:endParaRPr>
          </a:p>
          <a:p>
            <a:pPr indent="11430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t/>
            </a:r>
            <a:endParaRPr sz="1800"/>
          </a:p>
        </p:txBody>
      </p:sp>
      <p:sp>
        <p:nvSpPr>
          <p:cNvPr id="308" name="Google Shape;308;p39"/>
          <p:cNvSpPr/>
          <p:nvPr/>
        </p:nvSpPr>
        <p:spPr>
          <a:xfrm flipH="1" rot="-5400000">
            <a:off x="10676180" y="5103257"/>
            <a:ext cx="2017580" cy="1014060"/>
          </a:xfrm>
          <a:prstGeom prst="triangle">
            <a:avLst>
              <a:gd fmla="val 50000" name="adj"/>
            </a:avLst>
          </a:prstGeom>
          <a:solidFill>
            <a:schemeClr val="accent1">
              <a:alpha val="29803"/>
            </a:scheme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9" name="Google Shape;309;p39"/>
          <p:cNvSpPr/>
          <p:nvPr/>
        </p:nvSpPr>
        <p:spPr>
          <a:xfrm rot="2700000">
            <a:off x="11278506" y="5728708"/>
            <a:ext cx="485578" cy="485578"/>
          </a:xfrm>
          <a:prstGeom prst="rect">
            <a:avLst/>
          </a:prstGeom>
          <a:solidFill>
            <a:schemeClr val="accent1">
              <a:alpha val="29803"/>
            </a:scheme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13" name="Shape 3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4" name="Google Shape;314;p40"/>
          <p:cNvSpPr txBox="1"/>
          <p:nvPr>
            <p:ph type="title"/>
          </p:nvPr>
        </p:nvSpPr>
        <p:spPr>
          <a:xfrm>
            <a:off x="-1" y="1498600"/>
            <a:ext cx="11410485" cy="118109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Source Sans Pro"/>
              <a:buNone/>
            </a:pPr>
            <a:r>
              <a:rPr b="1" lang="en-US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Thank you</a:t>
            </a:r>
            <a:endParaRPr/>
          </a:p>
        </p:txBody>
      </p:sp>
      <p:sp>
        <p:nvSpPr>
          <p:cNvPr id="315" name="Google Shape;315;p40"/>
          <p:cNvSpPr txBox="1"/>
          <p:nvPr/>
        </p:nvSpPr>
        <p:spPr>
          <a:xfrm>
            <a:off x="1983784" y="2998113"/>
            <a:ext cx="7920758" cy="4308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Source Sans Pro"/>
              <a:buNone/>
            </a:pPr>
            <a:r>
              <a:rPr lang="en-US" sz="2200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[Contact details of trainer or who to contact for more information]</a:t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8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p27"/>
          <p:cNvSpPr txBox="1"/>
          <p:nvPr>
            <p:ph idx="1" type="body"/>
          </p:nvPr>
        </p:nvSpPr>
        <p:spPr>
          <a:xfrm>
            <a:off x="839787" y="11235"/>
            <a:ext cx="9846142" cy="65710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None/>
            </a:pPr>
            <a:r>
              <a:rPr b="0" lang="en-US" sz="3600">
                <a:solidFill>
                  <a:srgbClr val="FFFFFF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Aims of the Session</a:t>
            </a:r>
            <a:endParaRPr/>
          </a:p>
        </p:txBody>
      </p:sp>
      <p:sp>
        <p:nvSpPr>
          <p:cNvPr id="190" name="Google Shape;190;p27"/>
          <p:cNvSpPr txBox="1"/>
          <p:nvPr>
            <p:ph idx="2" type="body"/>
          </p:nvPr>
        </p:nvSpPr>
        <p:spPr>
          <a:xfrm>
            <a:off x="117232" y="1327356"/>
            <a:ext cx="11022716" cy="486230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t/>
            </a:r>
            <a:endParaRPr sz="2800">
              <a:latin typeface="Arial"/>
              <a:ea typeface="Arial"/>
              <a:cs typeface="Arial"/>
              <a:sym typeface="Arial"/>
            </a:endParaRPr>
          </a:p>
          <a:p>
            <a:pPr indent="-508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t/>
            </a:r>
            <a:endParaRPr/>
          </a:p>
        </p:txBody>
      </p:sp>
      <p:pic>
        <p:nvPicPr>
          <p:cNvPr id="191" name="Google Shape;191;p2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991796" y="866719"/>
            <a:ext cx="5200204" cy="5042591"/>
          </a:xfrm>
          <a:prstGeom prst="rect">
            <a:avLst/>
          </a:prstGeom>
          <a:noFill/>
          <a:ln>
            <a:noFill/>
          </a:ln>
        </p:spPr>
      </p:pic>
      <p:sp>
        <p:nvSpPr>
          <p:cNvPr id="192" name="Google Shape;192;p27"/>
          <p:cNvSpPr txBox="1"/>
          <p:nvPr/>
        </p:nvSpPr>
        <p:spPr>
          <a:xfrm>
            <a:off x="228599" y="1302149"/>
            <a:ext cx="6479723" cy="489364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By the end of the session, participants will be able to:</a:t>
            </a:r>
            <a:endParaRPr/>
          </a:p>
          <a:p>
            <a:pPr indent="-342900" lvl="1" marL="8001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‒"/>
            </a:pPr>
            <a:r>
              <a:rPr b="0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Understand the background to BSFP in the context or COVID-19</a:t>
            </a:r>
            <a:endParaRPr b="0" i="0" sz="2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1" marL="8001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‒"/>
            </a:pPr>
            <a:r>
              <a:rPr b="0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Appreciate the importance of continued BSFP during COVID-19</a:t>
            </a:r>
            <a:endParaRPr/>
          </a:p>
          <a:p>
            <a:pPr indent="-342900" lvl="1" marL="8001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‒"/>
            </a:pPr>
            <a:r>
              <a:rPr b="0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Define the additional prevention and control measures for COVID-19 during a BSFP.</a:t>
            </a:r>
            <a:endParaRPr/>
          </a:p>
          <a:p>
            <a:pPr indent="-342900" lvl="1" marL="8001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‒"/>
            </a:pPr>
            <a:r>
              <a:rPr b="0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Provide the correct amount of ration and MNPs</a:t>
            </a:r>
            <a:endParaRPr/>
          </a:p>
          <a:p>
            <a:pPr indent="-342900" lvl="1" marL="8001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‒"/>
            </a:pPr>
            <a:r>
              <a:rPr b="0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List the key food items that should be in a nutritious food basket  </a:t>
            </a:r>
            <a:endParaRPr b="0" i="0" sz="2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197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p28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9" name="Google Shape;199;p28"/>
          <p:cNvSpPr txBox="1"/>
          <p:nvPr>
            <p:ph type="title"/>
          </p:nvPr>
        </p:nvSpPr>
        <p:spPr>
          <a:xfrm>
            <a:off x="838201" y="84573"/>
            <a:ext cx="5120561" cy="71552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Source Sans Pro"/>
              <a:buNone/>
            </a:pPr>
            <a:r>
              <a:rPr b="1" lang="en-US" sz="3600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Guidance objective</a:t>
            </a:r>
            <a:endParaRPr sz="3600">
              <a:solidFill>
                <a:schemeClr val="dk1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200" name="Google Shape;200;p28"/>
          <p:cNvSpPr txBox="1"/>
          <p:nvPr>
            <p:ph idx="1" type="body"/>
          </p:nvPr>
        </p:nvSpPr>
        <p:spPr>
          <a:xfrm>
            <a:off x="371747" y="1452699"/>
            <a:ext cx="5976258" cy="566928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rPr lang="en-US" sz="2400">
                <a:latin typeface="Arial"/>
                <a:ea typeface="Arial"/>
                <a:cs typeface="Arial"/>
                <a:sym typeface="Arial"/>
              </a:rPr>
              <a:t>To guide cooperating partners to implement nutrition activities effectively and make emergency preparedness in the support for Myanmar migrants under the COVID-19 context.</a:t>
            </a:r>
            <a:endParaRPr sz="24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t/>
            </a:r>
            <a:endParaRPr sz="24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rPr lang="en-US" sz="2400">
                <a:latin typeface="Arial"/>
                <a:ea typeface="Arial"/>
                <a:cs typeface="Arial"/>
                <a:sym typeface="Arial"/>
              </a:rPr>
              <a:t>Recommends that all preventive nutrition services continue as much as possible.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rPr lang="en-US" sz="2400">
                <a:latin typeface="Arial"/>
                <a:ea typeface="Arial"/>
                <a:cs typeface="Arial"/>
                <a:sym typeface="Arial"/>
              </a:rPr>
              <a:t>Measures include: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en-US" sz="2400">
                <a:latin typeface="Arial"/>
                <a:ea typeface="Arial"/>
                <a:cs typeface="Arial"/>
                <a:sym typeface="Arial"/>
              </a:rPr>
              <a:t> BSFP for children 6-59 months and PLW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en-US" sz="2400">
                <a:latin typeface="Arial"/>
                <a:ea typeface="Arial"/>
                <a:cs typeface="Arial"/>
                <a:sym typeface="Arial"/>
              </a:rPr>
              <a:t>Food basket for vulnerable groups</a:t>
            </a:r>
            <a:endParaRPr/>
          </a:p>
        </p:txBody>
      </p:sp>
      <p:sp>
        <p:nvSpPr>
          <p:cNvPr id="201" name="Google Shape;201;p28"/>
          <p:cNvSpPr/>
          <p:nvPr/>
        </p:nvSpPr>
        <p:spPr>
          <a:xfrm>
            <a:off x="10420569" y="1364732"/>
            <a:ext cx="947488" cy="921785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Calibri"/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02" name="Google Shape;202;p28"/>
          <p:cNvPicPr preferRelativeResize="0"/>
          <p:nvPr/>
        </p:nvPicPr>
        <p:blipFill rotWithShape="1">
          <a:blip r:embed="rId3">
            <a:alphaModFix/>
          </a:blip>
          <a:srcRect b="5969" l="0" r="0" t="13171"/>
          <a:stretch/>
        </p:blipFill>
        <p:spPr>
          <a:xfrm>
            <a:off x="7989117" y="2727729"/>
            <a:ext cx="4202883" cy="4045699"/>
          </a:xfrm>
          <a:custGeom>
            <a:rect b="b" l="l" r="r" t="t"/>
            <a:pathLst>
              <a:path extrusionOk="0" h="4130271" w="4290741">
                <a:moveTo>
                  <a:pt x="2503809" y="0"/>
                </a:moveTo>
                <a:cubicBezTo>
                  <a:pt x="3157405" y="0"/>
                  <a:pt x="3752509" y="250434"/>
                  <a:pt x="4198398" y="660580"/>
                </a:cubicBezTo>
                <a:lnTo>
                  <a:pt x="4290741" y="751286"/>
                </a:lnTo>
                <a:lnTo>
                  <a:pt x="4290741" y="4130271"/>
                </a:lnTo>
                <a:lnTo>
                  <a:pt x="604508" y="4130271"/>
                </a:lnTo>
                <a:lnTo>
                  <a:pt x="461940" y="3953232"/>
                </a:lnTo>
                <a:cubicBezTo>
                  <a:pt x="171051" y="3544183"/>
                  <a:pt x="0" y="3043971"/>
                  <a:pt x="0" y="2503809"/>
                </a:cubicBezTo>
                <a:cubicBezTo>
                  <a:pt x="0" y="1120992"/>
                  <a:pt x="1120992" y="0"/>
                  <a:pt x="2503809" y="0"/>
                </a:cubicBezTo>
                <a:close/>
              </a:path>
            </a:pathLst>
          </a:custGeom>
          <a:noFill/>
          <a:ln>
            <a:noFill/>
          </a:ln>
        </p:spPr>
      </p:pic>
      <p:sp>
        <p:nvSpPr>
          <p:cNvPr id="203" name="Google Shape;203;p28"/>
          <p:cNvSpPr/>
          <p:nvPr/>
        </p:nvSpPr>
        <p:spPr>
          <a:xfrm flipH="1" rot="-6040930">
            <a:off x="6034138" y="-673140"/>
            <a:ext cx="4021193" cy="4021193"/>
          </a:xfrm>
          <a:prstGeom prst="arc">
            <a:avLst>
              <a:gd fmla="val 16200000" name="adj1"/>
              <a:gd fmla="val 20093138" name="adj2"/>
            </a:avLst>
          </a:prstGeom>
          <a:noFill/>
          <a:ln cap="rnd" cmpd="sng" w="127000">
            <a:solidFill>
              <a:schemeClr val="accent4"/>
            </a:solidFill>
            <a:prstDash val="dash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04" name="Google Shape;204;p28"/>
          <p:cNvPicPr preferRelativeResize="0"/>
          <p:nvPr/>
        </p:nvPicPr>
        <p:blipFill rotWithShape="1">
          <a:blip r:embed="rId4">
            <a:alphaModFix/>
          </a:blip>
          <a:srcRect b="18897" l="0" r="-3" t="15077"/>
          <a:stretch/>
        </p:blipFill>
        <p:spPr>
          <a:xfrm>
            <a:off x="6796963" y="84572"/>
            <a:ext cx="2995623" cy="2560319"/>
          </a:xfrm>
          <a:custGeom>
            <a:rect b="b" l="l" r="r" t="t"/>
            <a:pathLst>
              <a:path extrusionOk="0" h="3007909" w="3519312">
                <a:moveTo>
                  <a:pt x="519780" y="0"/>
                </a:moveTo>
                <a:lnTo>
                  <a:pt x="2999532" y="0"/>
                </a:lnTo>
                <a:lnTo>
                  <a:pt x="3003921" y="3989"/>
                </a:lnTo>
                <a:cubicBezTo>
                  <a:pt x="3322356" y="322424"/>
                  <a:pt x="3519312" y="762338"/>
                  <a:pt x="3519312" y="1248253"/>
                </a:cubicBezTo>
                <a:cubicBezTo>
                  <a:pt x="3519312" y="2220084"/>
                  <a:pt x="2731487" y="3007909"/>
                  <a:pt x="1759656" y="3007909"/>
                </a:cubicBezTo>
                <a:cubicBezTo>
                  <a:pt x="787826" y="3007909"/>
                  <a:pt x="0" y="2220084"/>
                  <a:pt x="0" y="1248253"/>
                </a:cubicBezTo>
                <a:cubicBezTo>
                  <a:pt x="0" y="762338"/>
                  <a:pt x="196957" y="322424"/>
                  <a:pt x="515392" y="3989"/>
                </a:cubicBezTo>
                <a:close/>
              </a:path>
            </a:pathLst>
          </a:cu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9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Google Shape;210;p29"/>
          <p:cNvSpPr txBox="1"/>
          <p:nvPr>
            <p:ph idx="1" type="body"/>
          </p:nvPr>
        </p:nvSpPr>
        <p:spPr>
          <a:xfrm>
            <a:off x="457200" y="902970"/>
            <a:ext cx="11410484" cy="581787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28600" lvl="0" marL="2286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‒"/>
            </a:pPr>
            <a:r>
              <a:rPr lang="en-US" sz="2400">
                <a:latin typeface="Arial"/>
                <a:ea typeface="Arial"/>
                <a:cs typeface="Arial"/>
                <a:sym typeface="Arial"/>
              </a:rPr>
              <a:t>Over 3 million Myanmar nationals work in Thailand and Malaysia.</a:t>
            </a:r>
            <a:endParaRPr sz="2400">
              <a:latin typeface="Arial"/>
              <a:ea typeface="Arial"/>
              <a:cs typeface="Arial"/>
              <a:sym typeface="Arial"/>
            </a:endParaRPr>
          </a:p>
          <a:p>
            <a:pPr indent="-228600" lvl="0" marL="228600" rtl="0" algn="l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‒"/>
            </a:pPr>
            <a:r>
              <a:rPr lang="en-US" sz="2400">
                <a:latin typeface="Arial"/>
                <a:ea typeface="Arial"/>
                <a:cs typeface="Arial"/>
                <a:sym typeface="Arial"/>
              </a:rPr>
              <a:t>Many migrants are returning to Myanmar as of 31</a:t>
            </a:r>
            <a:r>
              <a:rPr baseline="30000" lang="en-US" sz="2400">
                <a:latin typeface="Arial"/>
                <a:ea typeface="Arial"/>
                <a:cs typeface="Arial"/>
                <a:sym typeface="Arial"/>
              </a:rPr>
              <a:t>st</a:t>
            </a:r>
            <a:r>
              <a:rPr lang="en-US" sz="2400">
                <a:latin typeface="Arial"/>
                <a:ea typeface="Arial"/>
                <a:cs typeface="Arial"/>
                <a:sym typeface="Arial"/>
              </a:rPr>
              <a:t> March 2020.  </a:t>
            </a:r>
            <a:endParaRPr/>
          </a:p>
          <a:p>
            <a:pPr indent="-228600" lvl="0" marL="228600" rtl="0" algn="l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‒"/>
            </a:pPr>
            <a:r>
              <a:rPr lang="en-US" sz="2400">
                <a:latin typeface="Arial"/>
                <a:ea typeface="Arial"/>
                <a:cs typeface="Arial"/>
                <a:sym typeface="Arial"/>
              </a:rPr>
              <a:t>All age groups; newborn, infants, children and PLW</a:t>
            </a:r>
            <a:endParaRPr sz="2400">
              <a:latin typeface="Arial"/>
              <a:ea typeface="Arial"/>
              <a:cs typeface="Arial"/>
              <a:sym typeface="Arial"/>
            </a:endParaRPr>
          </a:p>
          <a:p>
            <a:pPr indent="-228600" lvl="0" marL="228600" rtl="0" algn="l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‒"/>
            </a:pPr>
            <a:r>
              <a:rPr lang="en-US" sz="2400">
                <a:latin typeface="Arial"/>
                <a:ea typeface="Arial"/>
                <a:cs typeface="Arial"/>
                <a:sym typeface="Arial"/>
              </a:rPr>
              <a:t>Facility quarantine for 14 days.</a:t>
            </a:r>
            <a:endParaRPr sz="2400">
              <a:latin typeface="Arial"/>
              <a:ea typeface="Arial"/>
              <a:cs typeface="Arial"/>
              <a:sym typeface="Arial"/>
            </a:endParaRPr>
          </a:p>
          <a:p>
            <a:pPr indent="-228600" lvl="0" marL="228600" rtl="0" algn="l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‒"/>
            </a:pPr>
            <a:r>
              <a:rPr lang="en-US" sz="2400">
                <a:latin typeface="Arial"/>
                <a:ea typeface="Arial"/>
                <a:cs typeface="Arial"/>
                <a:sym typeface="Arial"/>
              </a:rPr>
              <a:t>Adequacy and diversity of food basket is of concern.</a:t>
            </a:r>
            <a:endParaRPr/>
          </a:p>
          <a:p>
            <a:pPr indent="-228600" lvl="0" marL="228600" rtl="0" algn="l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‒"/>
            </a:pPr>
            <a:r>
              <a:rPr lang="en-US" sz="2400">
                <a:latin typeface="Arial"/>
                <a:ea typeface="Arial"/>
                <a:cs typeface="Arial"/>
                <a:sym typeface="Arial"/>
              </a:rPr>
              <a:t>Risk for increased incidence of malnutrition; undernutrition and micro- nutrient deficiencies.</a:t>
            </a:r>
            <a:endParaRPr sz="2400">
              <a:latin typeface="Arial"/>
              <a:ea typeface="Arial"/>
              <a:cs typeface="Arial"/>
              <a:sym typeface="Arial"/>
            </a:endParaRPr>
          </a:p>
          <a:p>
            <a:pPr indent="-228600" lvl="0" marL="228600" rtl="0" algn="l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‒"/>
            </a:pPr>
            <a:r>
              <a:rPr lang="en-US" sz="2400">
                <a:latin typeface="Arial"/>
                <a:ea typeface="Arial"/>
                <a:cs typeface="Arial"/>
                <a:sym typeface="Arial"/>
              </a:rPr>
              <a:t>BSFP proposed as a prevention measure.</a:t>
            </a:r>
            <a:endParaRPr sz="2400">
              <a:latin typeface="Arial"/>
              <a:ea typeface="Arial"/>
              <a:cs typeface="Arial"/>
              <a:sym typeface="Arial"/>
            </a:endParaRPr>
          </a:p>
          <a:p>
            <a:pPr indent="-508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t/>
            </a:r>
            <a:endParaRPr/>
          </a:p>
        </p:txBody>
      </p:sp>
      <p:sp>
        <p:nvSpPr>
          <p:cNvPr id="211" name="Google Shape;211;p29"/>
          <p:cNvSpPr txBox="1"/>
          <p:nvPr>
            <p:ph type="title"/>
          </p:nvPr>
        </p:nvSpPr>
        <p:spPr>
          <a:xfrm>
            <a:off x="-1" y="32709"/>
            <a:ext cx="11410485" cy="64832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Font typeface="Source Sans Pro"/>
              <a:buNone/>
            </a:pPr>
            <a:r>
              <a:rPr lang="en-US" sz="3600">
                <a:solidFill>
                  <a:srgbClr val="FFFFFF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Background</a:t>
            </a:r>
            <a:endParaRPr sz="3600">
              <a:solidFill>
                <a:srgbClr val="FFFFFF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6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Google Shape;217;p30"/>
          <p:cNvSpPr txBox="1"/>
          <p:nvPr>
            <p:ph idx="1" type="body"/>
          </p:nvPr>
        </p:nvSpPr>
        <p:spPr>
          <a:xfrm>
            <a:off x="548518" y="1209463"/>
            <a:ext cx="10878295" cy="553212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28600" lvl="0" marL="2286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en-US" sz="2400">
                <a:latin typeface="Arial"/>
                <a:ea typeface="Arial"/>
                <a:cs typeface="Arial"/>
                <a:sym typeface="Arial"/>
              </a:rPr>
              <a:t>Ensure the protection of the human rights to health and nutrition.</a:t>
            </a:r>
            <a:endParaRPr sz="2400">
              <a:latin typeface="Arial"/>
              <a:ea typeface="Arial"/>
              <a:cs typeface="Arial"/>
              <a:sym typeface="Arial"/>
            </a:endParaRPr>
          </a:p>
          <a:p>
            <a:pPr indent="-228600" lvl="0" marL="2286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en-US" sz="2400">
                <a:latin typeface="Arial"/>
                <a:ea typeface="Arial"/>
                <a:cs typeface="Arial"/>
                <a:sym typeface="Arial"/>
              </a:rPr>
              <a:t>Avoid any stigmatization and discrimination.</a:t>
            </a:r>
            <a:endParaRPr sz="2400">
              <a:latin typeface="Arial"/>
              <a:ea typeface="Arial"/>
              <a:cs typeface="Arial"/>
              <a:sym typeface="Arial"/>
            </a:endParaRPr>
          </a:p>
          <a:p>
            <a:pPr indent="-228600" lvl="0" marL="2286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en-US" sz="2400">
                <a:latin typeface="Arial"/>
                <a:ea typeface="Arial"/>
                <a:cs typeface="Arial"/>
                <a:sym typeface="Arial"/>
              </a:rPr>
              <a:t>Clear guidance on returning migrants in all strategies for nutrition and COVID-19 within your organization/department</a:t>
            </a:r>
            <a:endParaRPr sz="2400">
              <a:latin typeface="Arial"/>
              <a:ea typeface="Arial"/>
              <a:cs typeface="Arial"/>
              <a:sym typeface="Arial"/>
            </a:endParaRPr>
          </a:p>
          <a:p>
            <a:pPr indent="-228600" lvl="0" marL="2286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en-US" sz="2400">
                <a:latin typeface="Arial"/>
                <a:ea typeface="Arial"/>
                <a:cs typeface="Arial"/>
                <a:sym typeface="Arial"/>
              </a:rPr>
              <a:t>Specific measures to identify and reach returnee migrant workers in the communities</a:t>
            </a:r>
            <a:endParaRPr sz="2400">
              <a:latin typeface="Arial"/>
              <a:ea typeface="Arial"/>
              <a:cs typeface="Arial"/>
              <a:sym typeface="Arial"/>
            </a:endParaRPr>
          </a:p>
          <a:p>
            <a:pPr indent="-228600" lvl="0" marL="2286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en-US" sz="2400">
                <a:latin typeface="Arial"/>
                <a:ea typeface="Arial"/>
                <a:cs typeface="Arial"/>
                <a:sym typeface="Arial"/>
              </a:rPr>
              <a:t>Strive to relieve fear of registration for some groups of migrants.   </a:t>
            </a:r>
            <a:endParaRPr/>
          </a:p>
          <a:p>
            <a:pPr indent="-228600" lvl="0" marL="2286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en-US" sz="2400">
                <a:latin typeface="Arial"/>
                <a:ea typeface="Arial"/>
                <a:cs typeface="Arial"/>
                <a:sym typeface="Arial"/>
              </a:rPr>
              <a:t>Encourage participation of the returnee workers in the community engagement for COVID-19</a:t>
            </a:r>
            <a:endParaRPr sz="2400">
              <a:latin typeface="Arial"/>
              <a:ea typeface="Arial"/>
              <a:cs typeface="Arial"/>
              <a:sym typeface="Arial"/>
            </a:endParaRPr>
          </a:p>
          <a:p>
            <a:pPr indent="-228600" lvl="0" marL="2286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en-US" sz="2400">
                <a:latin typeface="Arial"/>
                <a:ea typeface="Arial"/>
                <a:cs typeface="Arial"/>
                <a:sym typeface="Arial"/>
              </a:rPr>
              <a:t>Reinforce following COVID-19 infection prevention messages.</a:t>
            </a:r>
            <a:endParaRPr sz="24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t/>
            </a:r>
            <a:endParaRPr sz="24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t/>
            </a:r>
            <a:endParaRPr sz="240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8" name="Google Shape;218;p30"/>
          <p:cNvSpPr txBox="1"/>
          <p:nvPr>
            <p:ph type="title"/>
          </p:nvPr>
        </p:nvSpPr>
        <p:spPr>
          <a:xfrm>
            <a:off x="-1" y="32709"/>
            <a:ext cx="11410485" cy="64832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Source Sans Pro"/>
              <a:buNone/>
            </a:pPr>
            <a:r>
              <a:rPr lang="en-US" sz="3200">
                <a:latin typeface="Source Sans Pro"/>
                <a:ea typeface="Source Sans Pro"/>
                <a:cs typeface="Source Sans Pro"/>
                <a:sym typeface="Source Sans Pro"/>
              </a:rPr>
              <a:t>WHO recommends that for returning migrant populations..</a:t>
            </a:r>
            <a:endParaRPr sz="3200"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3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Google Shape;224;p31"/>
          <p:cNvSpPr txBox="1"/>
          <p:nvPr>
            <p:ph type="title"/>
          </p:nvPr>
        </p:nvSpPr>
        <p:spPr>
          <a:xfrm>
            <a:off x="887375" y="128585"/>
            <a:ext cx="9982555" cy="55721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240"/>
              <a:buFont typeface="Source Sans Pro"/>
              <a:buNone/>
            </a:pPr>
            <a:r>
              <a:rPr lang="en-US" sz="3240">
                <a:solidFill>
                  <a:srgbClr val="FFFFFF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BSFP Activities in the context of COVID-19</a:t>
            </a:r>
            <a:endParaRPr/>
          </a:p>
        </p:txBody>
      </p:sp>
      <p:sp>
        <p:nvSpPr>
          <p:cNvPr id="225" name="Google Shape;225;p31"/>
          <p:cNvSpPr txBox="1"/>
          <p:nvPr>
            <p:ph idx="1" type="body"/>
          </p:nvPr>
        </p:nvSpPr>
        <p:spPr>
          <a:xfrm>
            <a:off x="1676206" y="1353312"/>
            <a:ext cx="9539527" cy="470766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</a:pPr>
            <a:r>
              <a:rPr lang="en-US" sz="3200">
                <a:latin typeface="Arial"/>
                <a:ea typeface="Arial"/>
                <a:cs typeface="Arial"/>
                <a:sym typeface="Arial"/>
              </a:rPr>
              <a:t>Mention a word or words that come to mind when you hear the term BSFP</a:t>
            </a:r>
            <a:endParaRPr sz="32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0" name="Shape 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Google Shape;231;p32"/>
          <p:cNvSpPr txBox="1"/>
          <p:nvPr>
            <p:ph type="title"/>
          </p:nvPr>
        </p:nvSpPr>
        <p:spPr>
          <a:xfrm>
            <a:off x="887375" y="128585"/>
            <a:ext cx="9982555" cy="55721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240"/>
              <a:buFont typeface="Source Sans Pro"/>
              <a:buNone/>
            </a:pPr>
            <a:r>
              <a:rPr lang="en-US" sz="3240">
                <a:solidFill>
                  <a:srgbClr val="FFFFFF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Definition</a:t>
            </a:r>
            <a:endParaRPr/>
          </a:p>
        </p:txBody>
      </p:sp>
      <p:sp>
        <p:nvSpPr>
          <p:cNvPr id="232" name="Google Shape;232;p32"/>
          <p:cNvSpPr txBox="1"/>
          <p:nvPr>
            <p:ph idx="1" type="body"/>
          </p:nvPr>
        </p:nvSpPr>
        <p:spPr>
          <a:xfrm>
            <a:off x="672302" y="1353311"/>
            <a:ext cx="11450574" cy="537610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rPr lang="en-US" sz="2400">
                <a:latin typeface="Arial"/>
                <a:ea typeface="Arial"/>
                <a:cs typeface="Arial"/>
                <a:sym typeface="Arial"/>
              </a:rPr>
              <a:t>BSFP: Blanket Supplementary Feeding program</a:t>
            </a:r>
            <a:endParaRPr/>
          </a:p>
          <a:p>
            <a:pPr indent="0" lvl="0" marL="0" rtl="0" algn="l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t/>
            </a:r>
            <a:endParaRPr sz="24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rPr lang="en-US" sz="2400">
                <a:latin typeface="Arial"/>
                <a:ea typeface="Arial"/>
                <a:cs typeface="Arial"/>
                <a:sym typeface="Arial"/>
              </a:rPr>
              <a:t>A supplementary ration is provided to everyone in an identified vulnerable group (e.g. children under five or women of child-bearing age or PLW) for a defined period in order to prevent deterioration in nutritional status. </a:t>
            </a:r>
            <a:endParaRPr sz="24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t/>
            </a:r>
            <a:endParaRPr sz="24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37" name="Shape 2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Google Shape;238;p33"/>
          <p:cNvSpPr txBox="1"/>
          <p:nvPr>
            <p:ph type="title"/>
          </p:nvPr>
        </p:nvSpPr>
        <p:spPr>
          <a:xfrm>
            <a:off x="5014008" y="0"/>
            <a:ext cx="6422849" cy="62565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Font typeface="Source Sans Pro"/>
              <a:buNone/>
            </a:pPr>
            <a:r>
              <a:rPr lang="en-US" sz="3600">
                <a:solidFill>
                  <a:srgbClr val="FFFFFF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During COVID-19</a:t>
            </a:r>
            <a:endParaRPr/>
          </a:p>
        </p:txBody>
      </p:sp>
      <p:sp>
        <p:nvSpPr>
          <p:cNvPr id="239" name="Google Shape;239;p33"/>
          <p:cNvSpPr/>
          <p:nvPr/>
        </p:nvSpPr>
        <p:spPr>
          <a:xfrm>
            <a:off x="0" y="0"/>
            <a:ext cx="4636008" cy="6858000"/>
          </a:xfrm>
          <a:prstGeom prst="rect">
            <a:avLst/>
          </a:prstGeom>
          <a:solidFill>
            <a:srgbClr val="4F313D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0" name="Google Shape;240;p33"/>
          <p:cNvSpPr/>
          <p:nvPr/>
        </p:nvSpPr>
        <p:spPr>
          <a:xfrm>
            <a:off x="484632" y="484632"/>
            <a:ext cx="3666744" cy="5739187"/>
          </a:xfrm>
          <a:prstGeom prst="roundRect">
            <a:avLst>
              <a:gd fmla="val 0" name="adj"/>
            </a:avLst>
          </a:prstGeom>
          <a:solidFill>
            <a:srgbClr val="FFFFFF"/>
          </a:solidFill>
          <a:ln cap="flat" cmpd="sng" w="9525">
            <a:solidFill>
              <a:srgbClr val="C8CACA"/>
            </a:solidFill>
            <a:prstDash val="solid"/>
            <a:miter lim="800000"/>
            <a:headEnd len="sm" w="sm" type="none"/>
            <a:tailEnd len="sm" w="sm" type="none"/>
          </a:ln>
          <a:effectLst>
            <a:outerShdw blurRad="57150" rotWithShape="0" algn="t" dir="5400000" dist="19050">
              <a:srgbClr val="000000">
                <a:alpha val="62745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41" name="Google Shape;241;p3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52272" y="484632"/>
            <a:ext cx="3405378" cy="3365903"/>
          </a:xfrm>
          <a:prstGeom prst="rect">
            <a:avLst/>
          </a:prstGeom>
          <a:noFill/>
          <a:ln>
            <a:noFill/>
          </a:ln>
        </p:spPr>
      </p:pic>
      <p:pic>
        <p:nvPicPr>
          <p:cNvPr id="242" name="Google Shape;242;p3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84632" y="3850536"/>
            <a:ext cx="3666744" cy="2204415"/>
          </a:xfrm>
          <a:prstGeom prst="rect">
            <a:avLst/>
          </a:prstGeom>
          <a:noFill/>
          <a:ln>
            <a:noFill/>
          </a:ln>
        </p:spPr>
      </p:pic>
      <p:sp>
        <p:nvSpPr>
          <p:cNvPr id="243" name="Google Shape;243;p33"/>
          <p:cNvSpPr txBox="1"/>
          <p:nvPr>
            <p:ph idx="1" type="body"/>
          </p:nvPr>
        </p:nvSpPr>
        <p:spPr>
          <a:xfrm>
            <a:off x="5116880" y="1154430"/>
            <a:ext cx="6422848" cy="506938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28600" lvl="0" marL="2286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en-US" sz="2400">
                <a:latin typeface="Arial"/>
                <a:ea typeface="Arial"/>
                <a:cs typeface="Arial"/>
                <a:sym typeface="Arial"/>
              </a:rPr>
              <a:t>Distribute Super cereal plus to children 6-59 months and PLW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en-US" sz="2400">
                <a:latin typeface="Arial"/>
                <a:ea typeface="Arial"/>
                <a:cs typeface="Arial"/>
                <a:sym typeface="Arial"/>
              </a:rPr>
              <a:t>Distribute Multi-micronutrient Powders (MNP) (Sprinkles) to children 6-59 months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en-US" sz="2400">
                <a:latin typeface="Arial"/>
                <a:ea typeface="Arial"/>
                <a:cs typeface="Arial"/>
                <a:sym typeface="Arial"/>
              </a:rPr>
              <a:t>Distribute MNPs through community-based programs e.g.</a:t>
            </a:r>
            <a:endParaRPr/>
          </a:p>
          <a:p>
            <a:pPr indent="-228600" lvl="1" marL="685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‒"/>
            </a:pPr>
            <a:r>
              <a:rPr lang="en-US">
                <a:latin typeface="Arial"/>
                <a:ea typeface="Arial"/>
                <a:cs typeface="Arial"/>
                <a:sym typeface="Arial"/>
              </a:rPr>
              <a:t>BSFP, </a:t>
            </a:r>
            <a:endParaRPr/>
          </a:p>
          <a:p>
            <a:pPr indent="-228600" lvl="1" marL="685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‒"/>
            </a:pPr>
            <a:r>
              <a:rPr lang="en-US">
                <a:latin typeface="Arial"/>
                <a:ea typeface="Arial"/>
                <a:cs typeface="Arial"/>
                <a:sym typeface="Arial"/>
              </a:rPr>
              <a:t>During IYCF counseling Promotion and support, </a:t>
            </a:r>
            <a:endParaRPr/>
          </a:p>
          <a:p>
            <a:pPr indent="-228600" lvl="1" marL="685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‒"/>
            </a:pPr>
            <a:r>
              <a:rPr lang="en-US">
                <a:latin typeface="Arial"/>
                <a:ea typeface="Arial"/>
                <a:cs typeface="Arial"/>
                <a:sym typeface="Arial"/>
              </a:rPr>
              <a:t>MCCT </a:t>
            </a:r>
            <a:endParaRPr/>
          </a:p>
          <a:p>
            <a:pPr indent="-228600" lvl="1" marL="685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‒"/>
            </a:pPr>
            <a:r>
              <a:rPr lang="en-US">
                <a:latin typeface="Arial"/>
                <a:ea typeface="Arial"/>
                <a:cs typeface="Arial"/>
                <a:sym typeface="Arial"/>
              </a:rPr>
              <a:t>cash distribution points etc.</a:t>
            </a:r>
            <a:endParaRPr/>
          </a:p>
          <a:p>
            <a:pPr indent="-101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r>
              <a:t/>
            </a:r>
            <a:endParaRPr sz="200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8" name="Shape 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Google Shape;249;p34"/>
          <p:cNvSpPr txBox="1"/>
          <p:nvPr>
            <p:ph idx="1" type="body"/>
          </p:nvPr>
        </p:nvSpPr>
        <p:spPr>
          <a:xfrm>
            <a:off x="839788" y="1523925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rPr lang="en-US">
                <a:latin typeface="Arial"/>
                <a:ea typeface="Arial"/>
                <a:cs typeface="Arial"/>
                <a:sym typeface="Arial"/>
              </a:rPr>
              <a:t>BSFP</a:t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0" name="Google Shape;250;p34"/>
          <p:cNvSpPr txBox="1"/>
          <p:nvPr>
            <p:ph idx="2" type="body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t/>
            </a:r>
            <a:endParaRPr/>
          </a:p>
        </p:txBody>
      </p:sp>
      <p:sp>
        <p:nvSpPr>
          <p:cNvPr id="251" name="Google Shape;251;p34"/>
          <p:cNvSpPr txBox="1"/>
          <p:nvPr>
            <p:ph idx="3" type="body"/>
          </p:nvPr>
        </p:nvSpPr>
        <p:spPr>
          <a:xfrm>
            <a:off x="6172200" y="1487639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rPr lang="en-US">
                <a:latin typeface="Arial"/>
                <a:ea typeface="Arial"/>
                <a:cs typeface="Arial"/>
                <a:sym typeface="Arial"/>
              </a:rPr>
              <a:t>MNPs</a:t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  <p:graphicFrame>
        <p:nvGraphicFramePr>
          <p:cNvPr id="252" name="Google Shape;252;p34"/>
          <p:cNvGraphicFramePr/>
          <p:nvPr/>
        </p:nvGraphicFramePr>
        <p:xfrm>
          <a:off x="604761" y="2588381"/>
          <a:ext cx="3000000" cy="3000000"/>
        </p:xfrm>
        <a:graphic>
          <a:graphicData uri="http://schemas.openxmlformats.org/drawingml/2006/table">
            <a:tbl>
              <a:tblPr>
                <a:noFill/>
                <a:tableStyleId>{0542C234-33FA-4FEA-88E1-2C0568EF0C0B}</a:tableStyleId>
              </a:tblPr>
              <a:tblGrid>
                <a:gridCol w="1536800"/>
                <a:gridCol w="1786650"/>
                <a:gridCol w="1960200"/>
              </a:tblGrid>
              <a:tr h="3048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24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Item</a:t>
                      </a:r>
                      <a:endParaRPr sz="24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68575" marL="68575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24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Target group</a:t>
                      </a:r>
                      <a:endParaRPr sz="24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68575" marL="68575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24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Ration amount</a:t>
                      </a:r>
                      <a:endParaRPr sz="24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68575" marL="68575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4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WSB+</a:t>
                      </a:r>
                      <a:endParaRPr/>
                    </a:p>
                  </a:txBody>
                  <a:tcPr marT="0" marB="0" marR="68575" marL="68575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4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PLW</a:t>
                      </a:r>
                      <a:endParaRPr/>
                    </a:p>
                  </a:txBody>
                  <a:tcPr marT="0" marB="0" marR="68575" marL="68575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row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4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3kg (9kgs for 3 months)</a:t>
                      </a:r>
                      <a:endParaRPr sz="24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68575" marL="68575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4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WSB++</a:t>
                      </a:r>
                      <a:endParaRPr/>
                    </a:p>
                  </a:txBody>
                  <a:tcPr marT="0" marB="0" marR="68575" marL="68575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4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Children 6-59 months</a:t>
                      </a:r>
                      <a:endParaRPr sz="24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68575" marL="68575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vMerge="1"/>
              </a:tr>
            </a:tbl>
          </a:graphicData>
        </a:graphic>
      </p:graphicFrame>
      <p:sp>
        <p:nvSpPr>
          <p:cNvPr id="253" name="Google Shape;253;p34"/>
          <p:cNvSpPr txBox="1"/>
          <p:nvPr>
            <p:ph type="title"/>
          </p:nvPr>
        </p:nvSpPr>
        <p:spPr>
          <a:xfrm>
            <a:off x="-1" y="32709"/>
            <a:ext cx="11410485" cy="64832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Font typeface="Source Sans Pro"/>
              <a:buNone/>
            </a:pPr>
            <a:r>
              <a:rPr lang="en-US" sz="3600">
                <a:solidFill>
                  <a:srgbClr val="FFFFFF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BSFP Rations and MNPs to be distributed</a:t>
            </a:r>
            <a:endParaRPr sz="3600">
              <a:solidFill>
                <a:srgbClr val="FFFFFF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graphicFrame>
        <p:nvGraphicFramePr>
          <p:cNvPr id="254" name="Google Shape;254;p34"/>
          <p:cNvGraphicFramePr/>
          <p:nvPr/>
        </p:nvGraphicFramePr>
        <p:xfrm>
          <a:off x="6443991" y="2565551"/>
          <a:ext cx="3000000" cy="3000000"/>
        </p:xfrm>
        <a:graphic>
          <a:graphicData uri="http://schemas.openxmlformats.org/drawingml/2006/table">
            <a:tbl>
              <a:tblPr>
                <a:noFill/>
                <a:tableStyleId>{0542C234-33FA-4FEA-88E1-2C0568EF0C0B}</a:tableStyleId>
              </a:tblPr>
              <a:tblGrid>
                <a:gridCol w="1543050"/>
                <a:gridCol w="1543050"/>
                <a:gridCol w="1888975"/>
              </a:tblGrid>
              <a:tr h="97327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24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Target group</a:t>
                      </a:r>
                      <a:endParaRPr sz="24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68575" marL="68575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24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Dosage</a:t>
                      </a:r>
                      <a:endParaRPr sz="24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68575" marL="68575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24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Ration amount</a:t>
                      </a:r>
                      <a:endParaRPr sz="24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68575" marL="68575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147827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4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Children 6-59 months</a:t>
                      </a:r>
                      <a:endParaRPr/>
                    </a:p>
                  </a:txBody>
                  <a:tcPr marT="0" marB="0" marR="68575" marL="68575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4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1 every 3 days</a:t>
                      </a:r>
                      <a:endParaRPr sz="24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68575" marL="68575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4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40 sachets for 4 months</a:t>
                      </a:r>
                      <a:endParaRPr sz="24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68575" marL="68575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cxnSp>
        <p:nvCxnSpPr>
          <p:cNvPr id="255" name="Google Shape;255;p34"/>
          <p:cNvCxnSpPr/>
          <p:nvPr/>
        </p:nvCxnSpPr>
        <p:spPr>
          <a:xfrm>
            <a:off x="752324" y="2487991"/>
            <a:ext cx="4959046" cy="24192"/>
          </a:xfrm>
          <a:prstGeom prst="straightConnector1">
            <a:avLst/>
          </a:prstGeom>
          <a:noFill/>
          <a:ln cap="flat" cmpd="sng" w="19050">
            <a:solidFill>
              <a:schemeClr val="accent2"/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256" name="Google Shape;256;p34"/>
          <p:cNvCxnSpPr/>
          <p:nvPr/>
        </p:nvCxnSpPr>
        <p:spPr>
          <a:xfrm>
            <a:off x="6291942" y="2487990"/>
            <a:ext cx="4959046" cy="24192"/>
          </a:xfrm>
          <a:prstGeom prst="straightConnector1">
            <a:avLst/>
          </a:prstGeom>
          <a:noFill/>
          <a:ln cap="flat" cmpd="sng" w="19050">
            <a:solidFill>
              <a:schemeClr val="accent2"/>
            </a:solidFill>
            <a:prstDash val="solid"/>
            <a:miter lim="800000"/>
            <a:headEnd len="sm" w="sm" type="none"/>
            <a:tailEnd len="sm" w="sm" type="none"/>
          </a:ln>
        </p:spPr>
      </p:cxn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Custom 5">
      <a:dk1>
        <a:srgbClr val="000000"/>
      </a:dk1>
      <a:lt1>
        <a:srgbClr val="FFFFFF"/>
      </a:lt1>
      <a:dk2>
        <a:srgbClr val="808285"/>
      </a:dk2>
      <a:lt2>
        <a:srgbClr val="E2DFCC"/>
      </a:lt2>
      <a:accent1>
        <a:srgbClr val="95C93D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EE7B08"/>
      </a:hlink>
      <a:folHlink>
        <a:srgbClr val="977B2D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FEBDE5D13C7C844895D4D0785CE1387" ma:contentTypeVersion="13" ma:contentTypeDescription="Create a new document." ma:contentTypeScope="" ma:versionID="bcef926d8af47c3b2016dab529327558">
  <xsd:schema xmlns:xsd="http://www.w3.org/2001/XMLSchema" xmlns:xs="http://www.w3.org/2001/XMLSchema" xmlns:p="http://schemas.microsoft.com/office/2006/metadata/properties" xmlns:ns2="b545358d-e310-4d04-b43f-541cad9994cd" xmlns:ns3="7a9f276f-f162-4cb8-9653-eafef4bd0861" targetNamespace="http://schemas.microsoft.com/office/2006/metadata/properties" ma:root="true" ma:fieldsID="4f427df40378d8e99aaa55ae02853742" ns2:_="" ns3:_="">
    <xsd:import namespace="b545358d-e310-4d04-b43f-541cad9994cd"/>
    <xsd:import namespace="7a9f276f-f162-4cb8-9653-eafef4bd086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Location" minOccurs="0"/>
                <xsd:element ref="ns2:MediaLengthInSeconds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545358d-e310-4d04-b43f-541cad9994c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6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LengthInSeconds" ma:index="18" nillable="true" ma:displayName="Length (seconds)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a9f276f-f162-4cb8-9653-eafef4bd0861" elementFormDefault="qualified">
    <xsd:import namespace="http://schemas.microsoft.com/office/2006/documentManagement/types"/>
    <xsd:import namespace="http://schemas.microsoft.com/office/infopath/2007/PartnerControls"/>
    <xsd:element name="SharedWithUsers" ma:index="19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0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802DCABD-A027-401F-B1DA-79F9F0B8AD0B}"/>
</file>

<file path=customXml/itemProps2.xml><?xml version="1.0" encoding="utf-8"?>
<ds:datastoreItem xmlns:ds="http://schemas.openxmlformats.org/officeDocument/2006/customXml" ds:itemID="{07F007F5-2334-457D-8C5A-F6F8B21D975A}"/>
</file>

<file path=customXml/itemProps3.xml><?xml version="1.0" encoding="utf-8"?>
<ds:datastoreItem xmlns:ds="http://schemas.openxmlformats.org/officeDocument/2006/customXml" ds:itemID="{94C417B8-9EBA-40A5-BF3F-9156DEE2D899}"/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0x010100EFEBDE5D13C7C844895D4D0785CE1387</vt:lpwstr>
  </property>
</Properties>
</file>