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diagrams/layout2.xml" ContentType="application/vnd.openxmlformats-officedocument.drawingml.diagramLayout+xml"/>
  <Override PartName="/ppt/diagrams/quickStyle2.xml" ContentType="application/vnd.openxmlformats-officedocument.drawingml.diagramStyle+xml"/>
  <Override PartName="/ppt/diagrams/drawing2.xml" ContentType="application/vnd.ms-office.drawingml.diagramDrawing+xml"/>
  <Override PartName="/ppt/diagrams/colors2.xml" ContentType="application/vnd.openxmlformats-officedocument.drawingml.diagramColors+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7"/>
  </p:notesMasterIdLst>
  <p:sldIdLst>
    <p:sldId id="270" r:id="rId2"/>
    <p:sldId id="257" r:id="rId3"/>
    <p:sldId id="258" r:id="rId4"/>
    <p:sldId id="259" r:id="rId5"/>
    <p:sldId id="260" r:id="rId6"/>
    <p:sldId id="261" r:id="rId7"/>
    <p:sldId id="262" r:id="rId8"/>
    <p:sldId id="267" r:id="rId9"/>
    <p:sldId id="263" r:id="rId10"/>
    <p:sldId id="266" r:id="rId11"/>
    <p:sldId id="265" r:id="rId12"/>
    <p:sldId id="264" r:id="rId13"/>
    <p:sldId id="268" r:id="rId14"/>
    <p:sldId id="269"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3549" autoAdjust="0"/>
  </p:normalViewPr>
  <p:slideViewPr>
    <p:cSldViewPr snapToGrid="0">
      <p:cViewPr varScale="1">
        <p:scale>
          <a:sx n="59" d="100"/>
          <a:sy n="59" d="100"/>
        </p:scale>
        <p:origin x="154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429694-817C-418F-B630-D67ADBC17FEA}" type="doc">
      <dgm:prSet loTypeId="urn:microsoft.com/office/officeart/2016/7/layout/BasicLinearProcessNumbered#3" loCatId="process" qsTypeId="urn:microsoft.com/office/officeart/2005/8/quickstyle/simple1" qsCatId="simple" csTypeId="urn:microsoft.com/office/officeart/2005/8/colors/colorful2" csCatId="colorful" phldr="1"/>
      <dgm:spPr/>
      <dgm:t>
        <a:bodyPr/>
        <a:lstStyle/>
        <a:p>
          <a:endParaRPr lang="en-US"/>
        </a:p>
      </dgm:t>
    </dgm:pt>
    <dgm:pt modelId="{750B92B2-60FD-4D61-B509-A6530398ADED}">
      <dgm:prSet custT="1"/>
      <dgm:spPr/>
      <dgm:t>
        <a:bodyPr/>
        <a:lstStyle/>
        <a:p>
          <a:r>
            <a:rPr lang="en-US" sz="2400" dirty="0">
              <a:latin typeface="Arial" panose="020B0604020202020204" pitchFamily="34" charset="0"/>
              <a:cs typeface="Arial" panose="020B0604020202020204" pitchFamily="34" charset="0"/>
            </a:rPr>
            <a:t>Describe key principles of Risk Communication and Community Engagement (RCCE)</a:t>
          </a:r>
        </a:p>
      </dgm:t>
    </dgm:pt>
    <dgm:pt modelId="{B20FDBD9-C79C-4B4A-A96A-4CB31D660407}" type="parTrans" cxnId="{EBB4DB5A-6F09-43B3-950A-787E9D347B44}">
      <dgm:prSet/>
      <dgm:spPr/>
      <dgm:t>
        <a:bodyPr/>
        <a:lstStyle/>
        <a:p>
          <a:endParaRPr lang="en-US">
            <a:latin typeface="Arial" panose="020B0604020202020204" pitchFamily="34" charset="0"/>
            <a:cs typeface="Arial" panose="020B0604020202020204" pitchFamily="34" charset="0"/>
          </a:endParaRPr>
        </a:p>
      </dgm:t>
    </dgm:pt>
    <dgm:pt modelId="{544C8BE4-F5EA-4777-95FB-B39998D7D3ED}" type="sibTrans" cxnId="{EBB4DB5A-6F09-43B3-950A-787E9D347B44}">
      <dgm:prSet phldrT="1" phldr="0"/>
      <dgm:spPr/>
      <dgm:t>
        <a:bodyPr/>
        <a:lstStyle/>
        <a:p>
          <a:r>
            <a:rPr lang="en-US">
              <a:latin typeface="Arial" panose="020B0604020202020204" pitchFamily="34" charset="0"/>
              <a:cs typeface="Arial" panose="020B0604020202020204" pitchFamily="34" charset="0"/>
            </a:rPr>
            <a:t>1</a:t>
          </a:r>
        </a:p>
      </dgm:t>
    </dgm:pt>
    <dgm:pt modelId="{FE83802C-4CF8-410C-812B-1C013A7C2E9B}">
      <dgm:prSet custT="1"/>
      <dgm:spPr/>
      <dgm:t>
        <a:bodyPr/>
        <a:lstStyle/>
        <a:p>
          <a:r>
            <a:rPr lang="en-US" sz="2400" dirty="0">
              <a:latin typeface="Arial" panose="020B0604020202020204" pitchFamily="34" charset="0"/>
              <a:cs typeface="Arial" panose="020B0604020202020204" pitchFamily="34" charset="0"/>
            </a:rPr>
            <a:t>Learn how to integrate RCCE for COVID-19 into programming for IYCF-E, IMAM and Micronutrients </a:t>
          </a:r>
        </a:p>
      </dgm:t>
    </dgm:pt>
    <dgm:pt modelId="{E09BB71F-4F0E-4609-B366-E07024F7F722}" type="parTrans" cxnId="{2B851D55-4246-4CD5-AE7A-941972A03C74}">
      <dgm:prSet/>
      <dgm:spPr/>
      <dgm:t>
        <a:bodyPr/>
        <a:lstStyle/>
        <a:p>
          <a:endParaRPr lang="en-US">
            <a:latin typeface="Arial" panose="020B0604020202020204" pitchFamily="34" charset="0"/>
            <a:cs typeface="Arial" panose="020B0604020202020204" pitchFamily="34" charset="0"/>
          </a:endParaRPr>
        </a:p>
      </dgm:t>
    </dgm:pt>
    <dgm:pt modelId="{437F5A19-0C61-4432-BAB1-74A3B20BA674}" type="sibTrans" cxnId="{2B851D55-4246-4CD5-AE7A-941972A03C74}">
      <dgm:prSet phldrT="2" phldr="0"/>
      <dgm:spPr/>
      <dgm:t>
        <a:bodyPr/>
        <a:lstStyle/>
        <a:p>
          <a:r>
            <a:rPr lang="en-US">
              <a:latin typeface="Arial" panose="020B0604020202020204" pitchFamily="34" charset="0"/>
              <a:cs typeface="Arial" panose="020B0604020202020204" pitchFamily="34" charset="0"/>
            </a:rPr>
            <a:t>2</a:t>
          </a:r>
        </a:p>
      </dgm:t>
    </dgm:pt>
    <dgm:pt modelId="{76B926F6-173C-4826-92D1-5A37F5F4399F}" type="pres">
      <dgm:prSet presAssocID="{87429694-817C-418F-B630-D67ADBC17FEA}" presName="Name0" presStyleCnt="0">
        <dgm:presLayoutVars>
          <dgm:animLvl val="lvl"/>
          <dgm:resizeHandles val="exact"/>
        </dgm:presLayoutVars>
      </dgm:prSet>
      <dgm:spPr/>
    </dgm:pt>
    <dgm:pt modelId="{DC936AE8-E715-48A9-8B4D-6A371929E753}" type="pres">
      <dgm:prSet presAssocID="{750B92B2-60FD-4D61-B509-A6530398ADED}" presName="compositeNode" presStyleCnt="0">
        <dgm:presLayoutVars>
          <dgm:bulletEnabled val="1"/>
        </dgm:presLayoutVars>
      </dgm:prSet>
      <dgm:spPr/>
    </dgm:pt>
    <dgm:pt modelId="{A4E4A433-8E54-416A-B9D4-BD05160BC002}" type="pres">
      <dgm:prSet presAssocID="{750B92B2-60FD-4D61-B509-A6530398ADED}" presName="bgRect" presStyleLbl="bgAccFollowNode1" presStyleIdx="0" presStyleCnt="2"/>
      <dgm:spPr/>
    </dgm:pt>
    <dgm:pt modelId="{DB69F67C-C0BC-4510-BD3B-0354F795BD1D}" type="pres">
      <dgm:prSet presAssocID="{544C8BE4-F5EA-4777-95FB-B39998D7D3ED}" presName="sibTransNodeCircle" presStyleLbl="alignNode1" presStyleIdx="0" presStyleCnt="4">
        <dgm:presLayoutVars>
          <dgm:chMax val="0"/>
          <dgm:bulletEnabled/>
        </dgm:presLayoutVars>
      </dgm:prSet>
      <dgm:spPr/>
    </dgm:pt>
    <dgm:pt modelId="{783A9797-6798-4222-82D6-CA2A76A17799}" type="pres">
      <dgm:prSet presAssocID="{750B92B2-60FD-4D61-B509-A6530398ADED}" presName="bottomLine" presStyleLbl="alignNode1" presStyleIdx="1" presStyleCnt="4">
        <dgm:presLayoutVars/>
      </dgm:prSet>
      <dgm:spPr/>
    </dgm:pt>
    <dgm:pt modelId="{401AC8BB-84BB-4DB0-8015-3113190C874A}" type="pres">
      <dgm:prSet presAssocID="{750B92B2-60FD-4D61-B509-A6530398ADED}" presName="nodeText" presStyleLbl="bgAccFollowNode1" presStyleIdx="0" presStyleCnt="2">
        <dgm:presLayoutVars>
          <dgm:bulletEnabled val="1"/>
        </dgm:presLayoutVars>
      </dgm:prSet>
      <dgm:spPr/>
    </dgm:pt>
    <dgm:pt modelId="{C254AB55-1B17-4BEF-852C-0BA7DF71EDEA}" type="pres">
      <dgm:prSet presAssocID="{544C8BE4-F5EA-4777-95FB-B39998D7D3ED}" presName="sibTrans" presStyleCnt="0"/>
      <dgm:spPr/>
    </dgm:pt>
    <dgm:pt modelId="{8059763A-DFA2-46C3-80DB-F69A5AEB95CF}" type="pres">
      <dgm:prSet presAssocID="{FE83802C-4CF8-410C-812B-1C013A7C2E9B}" presName="compositeNode" presStyleCnt="0">
        <dgm:presLayoutVars>
          <dgm:bulletEnabled val="1"/>
        </dgm:presLayoutVars>
      </dgm:prSet>
      <dgm:spPr/>
    </dgm:pt>
    <dgm:pt modelId="{EB2F75CF-88B7-4ED9-AC20-F9C96713CAF6}" type="pres">
      <dgm:prSet presAssocID="{FE83802C-4CF8-410C-812B-1C013A7C2E9B}" presName="bgRect" presStyleLbl="bgAccFollowNode1" presStyleIdx="1" presStyleCnt="2"/>
      <dgm:spPr/>
    </dgm:pt>
    <dgm:pt modelId="{03679CCE-AA45-4562-8AE2-B56A262D4A06}" type="pres">
      <dgm:prSet presAssocID="{437F5A19-0C61-4432-BAB1-74A3B20BA674}" presName="sibTransNodeCircle" presStyleLbl="alignNode1" presStyleIdx="2" presStyleCnt="4">
        <dgm:presLayoutVars>
          <dgm:chMax val="0"/>
          <dgm:bulletEnabled/>
        </dgm:presLayoutVars>
      </dgm:prSet>
      <dgm:spPr/>
    </dgm:pt>
    <dgm:pt modelId="{38CFE1E1-3E6E-448B-8BCF-834ECF2B2B47}" type="pres">
      <dgm:prSet presAssocID="{FE83802C-4CF8-410C-812B-1C013A7C2E9B}" presName="bottomLine" presStyleLbl="alignNode1" presStyleIdx="3" presStyleCnt="4">
        <dgm:presLayoutVars/>
      </dgm:prSet>
      <dgm:spPr/>
    </dgm:pt>
    <dgm:pt modelId="{D13FF501-8450-4854-BD10-05F6B166ED8D}" type="pres">
      <dgm:prSet presAssocID="{FE83802C-4CF8-410C-812B-1C013A7C2E9B}" presName="nodeText" presStyleLbl="bgAccFollowNode1" presStyleIdx="1" presStyleCnt="2">
        <dgm:presLayoutVars>
          <dgm:bulletEnabled val="1"/>
        </dgm:presLayoutVars>
      </dgm:prSet>
      <dgm:spPr/>
    </dgm:pt>
  </dgm:ptLst>
  <dgm:cxnLst>
    <dgm:cxn modelId="{6C7B6C14-521A-4023-95C9-9A7D1D8C62BD}" type="presOf" srcId="{87429694-817C-418F-B630-D67ADBC17FEA}" destId="{76B926F6-173C-4826-92D1-5A37F5F4399F}" srcOrd="0" destOrd="0" presId="urn:microsoft.com/office/officeart/2016/7/layout/BasicLinearProcessNumbered#3"/>
    <dgm:cxn modelId="{C85CD42B-69F0-454E-95A5-75ED76841399}" type="presOf" srcId="{FE83802C-4CF8-410C-812B-1C013A7C2E9B}" destId="{D13FF501-8450-4854-BD10-05F6B166ED8D}" srcOrd="1" destOrd="0" presId="urn:microsoft.com/office/officeart/2016/7/layout/BasicLinearProcessNumbered#3"/>
    <dgm:cxn modelId="{E696173A-53F9-48AA-A0AA-6888F1D59F38}" type="presOf" srcId="{FE83802C-4CF8-410C-812B-1C013A7C2E9B}" destId="{EB2F75CF-88B7-4ED9-AC20-F9C96713CAF6}" srcOrd="0" destOrd="0" presId="urn:microsoft.com/office/officeart/2016/7/layout/BasicLinearProcessNumbered#3"/>
    <dgm:cxn modelId="{1B9E3440-870C-416C-87C9-4F668C7D8613}" type="presOf" srcId="{544C8BE4-F5EA-4777-95FB-B39998D7D3ED}" destId="{DB69F67C-C0BC-4510-BD3B-0354F795BD1D}" srcOrd="0" destOrd="0" presId="urn:microsoft.com/office/officeart/2016/7/layout/BasicLinearProcessNumbered#3"/>
    <dgm:cxn modelId="{D1E76A51-06CA-4631-B8E9-20BA4C0797CA}" type="presOf" srcId="{437F5A19-0C61-4432-BAB1-74A3B20BA674}" destId="{03679CCE-AA45-4562-8AE2-B56A262D4A06}" srcOrd="0" destOrd="0" presId="urn:microsoft.com/office/officeart/2016/7/layout/BasicLinearProcessNumbered#3"/>
    <dgm:cxn modelId="{2B851D55-4246-4CD5-AE7A-941972A03C74}" srcId="{87429694-817C-418F-B630-D67ADBC17FEA}" destId="{FE83802C-4CF8-410C-812B-1C013A7C2E9B}" srcOrd="1" destOrd="0" parTransId="{E09BB71F-4F0E-4609-B366-E07024F7F722}" sibTransId="{437F5A19-0C61-4432-BAB1-74A3B20BA674}"/>
    <dgm:cxn modelId="{EBB4DB5A-6F09-43B3-950A-787E9D347B44}" srcId="{87429694-817C-418F-B630-D67ADBC17FEA}" destId="{750B92B2-60FD-4D61-B509-A6530398ADED}" srcOrd="0" destOrd="0" parTransId="{B20FDBD9-C79C-4B4A-A96A-4CB31D660407}" sibTransId="{544C8BE4-F5EA-4777-95FB-B39998D7D3ED}"/>
    <dgm:cxn modelId="{79A3C4B3-6D16-4CB7-80A1-0EAD9CF0B5EA}" type="presOf" srcId="{750B92B2-60FD-4D61-B509-A6530398ADED}" destId="{A4E4A433-8E54-416A-B9D4-BD05160BC002}" srcOrd="0" destOrd="0" presId="urn:microsoft.com/office/officeart/2016/7/layout/BasicLinearProcessNumbered#3"/>
    <dgm:cxn modelId="{328AD7BD-DF85-4DA7-9FB0-08FF74D3B781}" type="presOf" srcId="{750B92B2-60FD-4D61-B509-A6530398ADED}" destId="{401AC8BB-84BB-4DB0-8015-3113190C874A}" srcOrd="1" destOrd="0" presId="urn:microsoft.com/office/officeart/2016/7/layout/BasicLinearProcessNumbered#3"/>
    <dgm:cxn modelId="{9D2AD3C2-94C5-46EC-B3A0-5B2890E14021}" type="presParOf" srcId="{76B926F6-173C-4826-92D1-5A37F5F4399F}" destId="{DC936AE8-E715-48A9-8B4D-6A371929E753}" srcOrd="0" destOrd="0" presId="urn:microsoft.com/office/officeart/2016/7/layout/BasicLinearProcessNumbered#3"/>
    <dgm:cxn modelId="{F498B502-5310-4C89-8FBD-133078AD8241}" type="presParOf" srcId="{DC936AE8-E715-48A9-8B4D-6A371929E753}" destId="{A4E4A433-8E54-416A-B9D4-BD05160BC002}" srcOrd="0" destOrd="0" presId="urn:microsoft.com/office/officeart/2016/7/layout/BasicLinearProcessNumbered#3"/>
    <dgm:cxn modelId="{0119D896-26AE-495F-88A1-7506403F9805}" type="presParOf" srcId="{DC936AE8-E715-48A9-8B4D-6A371929E753}" destId="{DB69F67C-C0BC-4510-BD3B-0354F795BD1D}" srcOrd="1" destOrd="0" presId="urn:microsoft.com/office/officeart/2016/7/layout/BasicLinearProcessNumbered#3"/>
    <dgm:cxn modelId="{811C0C0A-8024-461F-9810-C257A8FD1DB5}" type="presParOf" srcId="{DC936AE8-E715-48A9-8B4D-6A371929E753}" destId="{783A9797-6798-4222-82D6-CA2A76A17799}" srcOrd="2" destOrd="0" presId="urn:microsoft.com/office/officeart/2016/7/layout/BasicLinearProcessNumbered#3"/>
    <dgm:cxn modelId="{4061FA49-C76B-4771-B421-2EAC68107F8A}" type="presParOf" srcId="{DC936AE8-E715-48A9-8B4D-6A371929E753}" destId="{401AC8BB-84BB-4DB0-8015-3113190C874A}" srcOrd="3" destOrd="0" presId="urn:microsoft.com/office/officeart/2016/7/layout/BasicLinearProcessNumbered#3"/>
    <dgm:cxn modelId="{767C8D83-02A9-41FB-87A2-AA74403DA1D8}" type="presParOf" srcId="{76B926F6-173C-4826-92D1-5A37F5F4399F}" destId="{C254AB55-1B17-4BEF-852C-0BA7DF71EDEA}" srcOrd="1" destOrd="0" presId="urn:microsoft.com/office/officeart/2016/7/layout/BasicLinearProcessNumbered#3"/>
    <dgm:cxn modelId="{EBAF4698-E1F3-46BC-8975-6D691E869747}" type="presParOf" srcId="{76B926F6-173C-4826-92D1-5A37F5F4399F}" destId="{8059763A-DFA2-46C3-80DB-F69A5AEB95CF}" srcOrd="2" destOrd="0" presId="urn:microsoft.com/office/officeart/2016/7/layout/BasicLinearProcessNumbered#3"/>
    <dgm:cxn modelId="{7FE07416-A918-4F58-AF66-2FF58F19C891}" type="presParOf" srcId="{8059763A-DFA2-46C3-80DB-F69A5AEB95CF}" destId="{EB2F75CF-88B7-4ED9-AC20-F9C96713CAF6}" srcOrd="0" destOrd="0" presId="urn:microsoft.com/office/officeart/2016/7/layout/BasicLinearProcessNumbered#3"/>
    <dgm:cxn modelId="{1B8132EA-6BD7-444B-992D-35C3BE237A77}" type="presParOf" srcId="{8059763A-DFA2-46C3-80DB-F69A5AEB95CF}" destId="{03679CCE-AA45-4562-8AE2-B56A262D4A06}" srcOrd="1" destOrd="0" presId="urn:microsoft.com/office/officeart/2016/7/layout/BasicLinearProcessNumbered#3"/>
    <dgm:cxn modelId="{5ECD2F86-E06A-4A1A-A02A-EEFA24DF1CFD}" type="presParOf" srcId="{8059763A-DFA2-46C3-80DB-F69A5AEB95CF}" destId="{38CFE1E1-3E6E-448B-8BCF-834ECF2B2B47}" srcOrd="2" destOrd="0" presId="urn:microsoft.com/office/officeart/2016/7/layout/BasicLinearProcessNumbered#3"/>
    <dgm:cxn modelId="{329156EF-00A8-4292-B306-84A52BC86AA9}" type="presParOf" srcId="{8059763A-DFA2-46C3-80DB-F69A5AEB95CF}" destId="{D13FF501-8450-4854-BD10-05F6B166ED8D}" srcOrd="3" destOrd="0" presId="urn:microsoft.com/office/officeart/2016/7/layout/BasicLinearProcessNumbere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4C68C7-E6E6-4534-91EE-D8E3D1323F2B}" type="doc">
      <dgm:prSet loTypeId="urn:microsoft.com/office/officeart/2016/7/layout/VerticalHollowActionList" loCatId="List" qsTypeId="urn:microsoft.com/office/officeart/2005/8/quickstyle/simple4" qsCatId="simple" csTypeId="urn:microsoft.com/office/officeart/2005/8/colors/accent2_3" csCatId="accent2" phldr="1"/>
      <dgm:spPr/>
      <dgm:t>
        <a:bodyPr/>
        <a:lstStyle/>
        <a:p>
          <a:endParaRPr lang="en-US"/>
        </a:p>
      </dgm:t>
    </dgm:pt>
    <dgm:pt modelId="{17BE2285-7873-4891-9E2A-98417FE400A3}">
      <dgm:prSet custT="1"/>
      <dgm:spPr/>
      <dgm:t>
        <a:bodyPr/>
        <a:lstStyle/>
        <a:p>
          <a:r>
            <a:rPr lang="en-US" sz="2000">
              <a:latin typeface="Arial" panose="020B0604020202020204" pitchFamily="34" charset="0"/>
              <a:cs typeface="Arial" panose="020B0604020202020204" pitchFamily="34" charset="0"/>
            </a:rPr>
            <a:t>Assess and collect</a:t>
          </a:r>
        </a:p>
      </dgm:t>
    </dgm:pt>
    <dgm:pt modelId="{A694992A-D67F-4119-A771-2C857F5FDEF0}" type="parTrans" cxnId="{F73EAA0E-87CB-47FE-B23B-F1579571CDF9}">
      <dgm:prSet/>
      <dgm:spPr/>
      <dgm:t>
        <a:bodyPr/>
        <a:lstStyle/>
        <a:p>
          <a:endParaRPr lang="en-US" sz="2800">
            <a:latin typeface="Arial" panose="020B0604020202020204" pitchFamily="34" charset="0"/>
            <a:cs typeface="Arial" panose="020B0604020202020204" pitchFamily="34" charset="0"/>
          </a:endParaRPr>
        </a:p>
      </dgm:t>
    </dgm:pt>
    <dgm:pt modelId="{7CE1D519-5A7C-458F-A098-E3BFEF706B3E}" type="sibTrans" cxnId="{F73EAA0E-87CB-47FE-B23B-F1579571CDF9}">
      <dgm:prSet/>
      <dgm:spPr/>
      <dgm:t>
        <a:bodyPr/>
        <a:lstStyle/>
        <a:p>
          <a:endParaRPr lang="en-US" sz="2800">
            <a:latin typeface="Arial" panose="020B0604020202020204" pitchFamily="34" charset="0"/>
            <a:cs typeface="Arial" panose="020B0604020202020204" pitchFamily="34" charset="0"/>
          </a:endParaRPr>
        </a:p>
      </dgm:t>
    </dgm:pt>
    <dgm:pt modelId="{73BB4EC6-97A5-4EE6-AFFF-84B8C52ADAB8}">
      <dgm:prSet custT="1"/>
      <dgm:spPr/>
      <dgm:t>
        <a:bodyPr/>
        <a:lstStyle/>
        <a:p>
          <a:r>
            <a:rPr lang="en-US" sz="1800" b="1" dirty="0">
              <a:latin typeface="Arial" panose="020B0604020202020204" pitchFamily="34" charset="0"/>
              <a:cs typeface="Arial" panose="020B0604020202020204" pitchFamily="34" charset="0"/>
            </a:rPr>
            <a:t>Assess and collect community perceptions on COVID-19</a:t>
          </a:r>
        </a:p>
      </dgm:t>
    </dgm:pt>
    <dgm:pt modelId="{065D1737-9C2C-4662-94F2-43C8E5AD8CB2}" type="parTrans" cxnId="{8FA87D72-CAA9-411F-B4FC-F29871870485}">
      <dgm:prSet/>
      <dgm:spPr/>
      <dgm:t>
        <a:bodyPr/>
        <a:lstStyle/>
        <a:p>
          <a:endParaRPr lang="en-US" sz="2800">
            <a:latin typeface="Arial" panose="020B0604020202020204" pitchFamily="34" charset="0"/>
            <a:cs typeface="Arial" panose="020B0604020202020204" pitchFamily="34" charset="0"/>
          </a:endParaRPr>
        </a:p>
      </dgm:t>
    </dgm:pt>
    <dgm:pt modelId="{F85987B9-A175-493D-8C94-4F3479D994BD}" type="sibTrans" cxnId="{8FA87D72-CAA9-411F-B4FC-F29871870485}">
      <dgm:prSet/>
      <dgm:spPr/>
      <dgm:t>
        <a:bodyPr/>
        <a:lstStyle/>
        <a:p>
          <a:endParaRPr lang="en-US" sz="2800">
            <a:latin typeface="Arial" panose="020B0604020202020204" pitchFamily="34" charset="0"/>
            <a:cs typeface="Arial" panose="020B0604020202020204" pitchFamily="34" charset="0"/>
          </a:endParaRPr>
        </a:p>
      </dgm:t>
    </dgm:pt>
    <dgm:pt modelId="{8DC1F905-5F6C-403C-BC41-A7044BD84482}">
      <dgm:prSet custT="1"/>
      <dgm:spPr/>
      <dgm:t>
        <a:bodyPr/>
        <a:lstStyle/>
        <a:p>
          <a:r>
            <a:rPr lang="en-US" sz="2000">
              <a:latin typeface="Arial" panose="020B0604020202020204" pitchFamily="34" charset="0"/>
              <a:cs typeface="Arial" panose="020B0604020202020204" pitchFamily="34" charset="0"/>
            </a:rPr>
            <a:t>Coordinate</a:t>
          </a:r>
        </a:p>
      </dgm:t>
    </dgm:pt>
    <dgm:pt modelId="{D7830622-39C4-4C6E-AF3E-505C0CAA23F2}" type="parTrans" cxnId="{A4E8F4B9-9DF8-4342-8F85-6CA4531D4D5B}">
      <dgm:prSet/>
      <dgm:spPr/>
      <dgm:t>
        <a:bodyPr/>
        <a:lstStyle/>
        <a:p>
          <a:endParaRPr lang="en-US" sz="2800">
            <a:latin typeface="Arial" panose="020B0604020202020204" pitchFamily="34" charset="0"/>
            <a:cs typeface="Arial" panose="020B0604020202020204" pitchFamily="34" charset="0"/>
          </a:endParaRPr>
        </a:p>
      </dgm:t>
    </dgm:pt>
    <dgm:pt modelId="{83A7A1A1-AB7F-4323-A832-D92F56C706DF}" type="sibTrans" cxnId="{A4E8F4B9-9DF8-4342-8F85-6CA4531D4D5B}">
      <dgm:prSet/>
      <dgm:spPr/>
      <dgm:t>
        <a:bodyPr/>
        <a:lstStyle/>
        <a:p>
          <a:endParaRPr lang="en-US" sz="2800">
            <a:latin typeface="Arial" panose="020B0604020202020204" pitchFamily="34" charset="0"/>
            <a:cs typeface="Arial" panose="020B0604020202020204" pitchFamily="34" charset="0"/>
          </a:endParaRPr>
        </a:p>
      </dgm:t>
    </dgm:pt>
    <dgm:pt modelId="{05C433D6-A546-4B20-AB99-CBAC0A755DAC}">
      <dgm:prSet custT="1"/>
      <dgm:spPr/>
      <dgm:t>
        <a:bodyPr/>
        <a:lstStyle/>
        <a:p>
          <a:r>
            <a:rPr lang="en-US" sz="1800" b="1" dirty="0">
              <a:latin typeface="Arial" panose="020B0604020202020204" pitchFamily="34" charset="0"/>
              <a:cs typeface="Arial" panose="020B0604020202020204" pitchFamily="34" charset="0"/>
            </a:rPr>
            <a:t>Coordinate with local partners and communities to identify solutions and leverage ongoing efforts</a:t>
          </a:r>
        </a:p>
      </dgm:t>
    </dgm:pt>
    <dgm:pt modelId="{90E0BE50-473E-4741-A02C-45ED61488F58}" type="parTrans" cxnId="{55750C0B-3F34-4550-86C6-7C64A0ED5AA7}">
      <dgm:prSet/>
      <dgm:spPr/>
      <dgm:t>
        <a:bodyPr/>
        <a:lstStyle/>
        <a:p>
          <a:endParaRPr lang="en-US" sz="2800">
            <a:latin typeface="Arial" panose="020B0604020202020204" pitchFamily="34" charset="0"/>
            <a:cs typeface="Arial" panose="020B0604020202020204" pitchFamily="34" charset="0"/>
          </a:endParaRPr>
        </a:p>
      </dgm:t>
    </dgm:pt>
    <dgm:pt modelId="{6532DA07-35F5-4BAF-A671-08BBC78FE38F}" type="sibTrans" cxnId="{55750C0B-3F34-4550-86C6-7C64A0ED5AA7}">
      <dgm:prSet/>
      <dgm:spPr/>
      <dgm:t>
        <a:bodyPr/>
        <a:lstStyle/>
        <a:p>
          <a:endParaRPr lang="en-US" sz="2800">
            <a:latin typeface="Arial" panose="020B0604020202020204" pitchFamily="34" charset="0"/>
            <a:cs typeface="Arial" panose="020B0604020202020204" pitchFamily="34" charset="0"/>
          </a:endParaRPr>
        </a:p>
      </dgm:t>
    </dgm:pt>
    <dgm:pt modelId="{7C6817E2-2A64-4559-8FE5-B49B5438FE46}">
      <dgm:prSet custT="1"/>
      <dgm:spPr/>
      <dgm:t>
        <a:bodyPr/>
        <a:lstStyle/>
        <a:p>
          <a:r>
            <a:rPr lang="en-US" sz="2000" dirty="0">
              <a:latin typeface="Arial" panose="020B0604020202020204" pitchFamily="34" charset="0"/>
              <a:cs typeface="Arial" panose="020B0604020202020204" pitchFamily="34" charset="0"/>
            </a:rPr>
            <a:t>Integrate messages</a:t>
          </a:r>
        </a:p>
      </dgm:t>
    </dgm:pt>
    <dgm:pt modelId="{25D24F16-AC81-4841-866F-CC4BA6F3A047}" type="parTrans" cxnId="{44C10C41-5682-4B07-B275-BDC7719A9A8E}">
      <dgm:prSet/>
      <dgm:spPr/>
      <dgm:t>
        <a:bodyPr/>
        <a:lstStyle/>
        <a:p>
          <a:endParaRPr lang="en-US" sz="2800">
            <a:latin typeface="Arial" panose="020B0604020202020204" pitchFamily="34" charset="0"/>
            <a:cs typeface="Arial" panose="020B0604020202020204" pitchFamily="34" charset="0"/>
          </a:endParaRPr>
        </a:p>
      </dgm:t>
    </dgm:pt>
    <dgm:pt modelId="{40F28F56-E216-45AD-8159-AB6332E2F163}" type="sibTrans" cxnId="{44C10C41-5682-4B07-B275-BDC7719A9A8E}">
      <dgm:prSet/>
      <dgm:spPr/>
      <dgm:t>
        <a:bodyPr/>
        <a:lstStyle/>
        <a:p>
          <a:endParaRPr lang="en-US" sz="2800">
            <a:latin typeface="Arial" panose="020B0604020202020204" pitchFamily="34" charset="0"/>
            <a:cs typeface="Arial" panose="020B0604020202020204" pitchFamily="34" charset="0"/>
          </a:endParaRPr>
        </a:p>
      </dgm:t>
    </dgm:pt>
    <dgm:pt modelId="{D46E4982-A6C1-42BB-9178-853E49C5D067}">
      <dgm:prSet custT="1"/>
      <dgm:spPr/>
      <dgm:t>
        <a:bodyPr/>
        <a:lstStyle/>
        <a:p>
          <a:r>
            <a:rPr lang="en-US" sz="1800" b="1" dirty="0">
              <a:latin typeface="Arial" panose="020B0604020202020204" pitchFamily="34" charset="0"/>
              <a:cs typeface="Arial" panose="020B0604020202020204" pitchFamily="34" charset="0"/>
            </a:rPr>
            <a:t>Integrate messages on COVID-19 with program messages</a:t>
          </a:r>
        </a:p>
      </dgm:t>
    </dgm:pt>
    <dgm:pt modelId="{1B5A2130-4E17-4F2E-8CCA-FFAAB0CC795E}" type="parTrans" cxnId="{E86F2E50-5644-43C2-A7C7-1243EDB3EF68}">
      <dgm:prSet/>
      <dgm:spPr/>
      <dgm:t>
        <a:bodyPr/>
        <a:lstStyle/>
        <a:p>
          <a:endParaRPr lang="en-US" sz="2800">
            <a:latin typeface="Arial" panose="020B0604020202020204" pitchFamily="34" charset="0"/>
            <a:cs typeface="Arial" panose="020B0604020202020204" pitchFamily="34" charset="0"/>
          </a:endParaRPr>
        </a:p>
      </dgm:t>
    </dgm:pt>
    <dgm:pt modelId="{BF350DBE-0351-415B-BEDE-BD71B828F3C5}" type="sibTrans" cxnId="{E86F2E50-5644-43C2-A7C7-1243EDB3EF68}">
      <dgm:prSet/>
      <dgm:spPr/>
      <dgm:t>
        <a:bodyPr/>
        <a:lstStyle/>
        <a:p>
          <a:endParaRPr lang="en-US" sz="2800">
            <a:latin typeface="Arial" panose="020B0604020202020204" pitchFamily="34" charset="0"/>
            <a:cs typeface="Arial" panose="020B0604020202020204" pitchFamily="34" charset="0"/>
          </a:endParaRPr>
        </a:p>
      </dgm:t>
    </dgm:pt>
    <dgm:pt modelId="{70F6F46F-E9DA-48B0-84DE-738BA26E8677}">
      <dgm:prSet custT="1"/>
      <dgm:spPr/>
      <dgm:t>
        <a:bodyPr/>
        <a:lstStyle/>
        <a:p>
          <a:r>
            <a:rPr lang="en-US" sz="2000" dirty="0">
              <a:latin typeface="Arial" panose="020B0604020202020204" pitchFamily="34" charset="0"/>
              <a:cs typeface="Arial" panose="020B0604020202020204" pitchFamily="34" charset="0"/>
            </a:rPr>
            <a:t>Identify activities</a:t>
          </a:r>
        </a:p>
      </dgm:t>
    </dgm:pt>
    <dgm:pt modelId="{59820DBA-E474-49C1-AAD3-090924B3FB38}" type="parTrans" cxnId="{9B276822-BDE4-4BDE-B88B-CDF226BE0DD7}">
      <dgm:prSet/>
      <dgm:spPr/>
      <dgm:t>
        <a:bodyPr/>
        <a:lstStyle/>
        <a:p>
          <a:endParaRPr lang="en-US" sz="2800">
            <a:latin typeface="Arial" panose="020B0604020202020204" pitchFamily="34" charset="0"/>
            <a:cs typeface="Arial" panose="020B0604020202020204" pitchFamily="34" charset="0"/>
          </a:endParaRPr>
        </a:p>
      </dgm:t>
    </dgm:pt>
    <dgm:pt modelId="{4500F83B-23B1-40DD-8C9C-60B4A57049BE}" type="sibTrans" cxnId="{9B276822-BDE4-4BDE-B88B-CDF226BE0DD7}">
      <dgm:prSet/>
      <dgm:spPr/>
      <dgm:t>
        <a:bodyPr/>
        <a:lstStyle/>
        <a:p>
          <a:endParaRPr lang="en-US" sz="2800">
            <a:latin typeface="Arial" panose="020B0604020202020204" pitchFamily="34" charset="0"/>
            <a:cs typeface="Arial" panose="020B0604020202020204" pitchFamily="34" charset="0"/>
          </a:endParaRPr>
        </a:p>
      </dgm:t>
    </dgm:pt>
    <dgm:pt modelId="{D51C5C1B-3D1D-4949-B816-39572030299D}">
      <dgm:prSet custT="1"/>
      <dgm:spPr/>
      <dgm:t>
        <a:bodyPr/>
        <a:lstStyle/>
        <a:p>
          <a:r>
            <a:rPr lang="en-US" sz="1800" b="1" dirty="0">
              <a:latin typeface="Arial" panose="020B0604020202020204" pitchFamily="34" charset="0"/>
              <a:cs typeface="Arial" panose="020B0604020202020204" pitchFamily="34" charset="0"/>
            </a:rPr>
            <a:t>Engage program staff in reviewing ongoing activities to identify those that can/need to integrate COVID-19 messages</a:t>
          </a:r>
        </a:p>
      </dgm:t>
    </dgm:pt>
    <dgm:pt modelId="{27F89FB5-B897-4BBD-AED9-9754FCF29C95}" type="parTrans" cxnId="{1986ED2C-688D-4A8C-B25B-D27EAB0F095E}">
      <dgm:prSet/>
      <dgm:spPr/>
      <dgm:t>
        <a:bodyPr/>
        <a:lstStyle/>
        <a:p>
          <a:endParaRPr lang="en-US" sz="2800">
            <a:latin typeface="Arial" panose="020B0604020202020204" pitchFamily="34" charset="0"/>
            <a:cs typeface="Arial" panose="020B0604020202020204" pitchFamily="34" charset="0"/>
          </a:endParaRPr>
        </a:p>
      </dgm:t>
    </dgm:pt>
    <dgm:pt modelId="{37FABB03-1B91-4760-9636-99A6CE711BE5}" type="sibTrans" cxnId="{1986ED2C-688D-4A8C-B25B-D27EAB0F095E}">
      <dgm:prSet/>
      <dgm:spPr/>
      <dgm:t>
        <a:bodyPr/>
        <a:lstStyle/>
        <a:p>
          <a:endParaRPr lang="en-US" sz="2800">
            <a:latin typeface="Arial" panose="020B0604020202020204" pitchFamily="34" charset="0"/>
            <a:cs typeface="Arial" panose="020B0604020202020204" pitchFamily="34" charset="0"/>
          </a:endParaRPr>
        </a:p>
      </dgm:t>
    </dgm:pt>
    <dgm:pt modelId="{9ADC6EDA-17C3-4F3A-AC6A-C6A1BE94EE15}">
      <dgm:prSet custT="1"/>
      <dgm:spPr/>
      <dgm:t>
        <a:bodyPr/>
        <a:lstStyle/>
        <a:p>
          <a:r>
            <a:rPr lang="en-US" sz="1800" b="1" dirty="0">
              <a:latin typeface="Arial" panose="020B0604020202020204" pitchFamily="34" charset="0"/>
              <a:cs typeface="Arial" panose="020B0604020202020204" pitchFamily="34" charset="0"/>
            </a:rPr>
            <a:t>e.g. in sensitization sessions or radio talk shows planned as part of the project</a:t>
          </a:r>
        </a:p>
      </dgm:t>
    </dgm:pt>
    <dgm:pt modelId="{F048287B-0682-42BB-A5C9-5ACDBA656CA8}" type="parTrans" cxnId="{8F3CDE4F-9D23-4B4F-BFDE-6D12C04F6E36}">
      <dgm:prSet/>
      <dgm:spPr/>
      <dgm:t>
        <a:bodyPr/>
        <a:lstStyle/>
        <a:p>
          <a:endParaRPr lang="en-US" sz="2800">
            <a:latin typeface="Arial" panose="020B0604020202020204" pitchFamily="34" charset="0"/>
            <a:cs typeface="Arial" panose="020B0604020202020204" pitchFamily="34" charset="0"/>
          </a:endParaRPr>
        </a:p>
      </dgm:t>
    </dgm:pt>
    <dgm:pt modelId="{F69706F0-3BD2-49FF-B94A-6B0044301688}" type="sibTrans" cxnId="{8F3CDE4F-9D23-4B4F-BFDE-6D12C04F6E36}">
      <dgm:prSet/>
      <dgm:spPr/>
      <dgm:t>
        <a:bodyPr/>
        <a:lstStyle/>
        <a:p>
          <a:endParaRPr lang="en-US" sz="2800">
            <a:latin typeface="Arial" panose="020B0604020202020204" pitchFamily="34" charset="0"/>
            <a:cs typeface="Arial" panose="020B0604020202020204" pitchFamily="34" charset="0"/>
          </a:endParaRPr>
        </a:p>
      </dgm:t>
    </dgm:pt>
    <dgm:pt modelId="{6C0E9ED7-27A9-4369-91AB-72A3636698F5}">
      <dgm:prSet custT="1"/>
      <dgm:spPr/>
      <dgm:t>
        <a:bodyPr/>
        <a:lstStyle/>
        <a:p>
          <a:r>
            <a:rPr lang="en-US" sz="2000" dirty="0">
              <a:latin typeface="Arial" panose="020B0604020202020204" pitchFamily="34" charset="0"/>
              <a:cs typeface="Arial" panose="020B0604020202020204" pitchFamily="34" charset="0"/>
            </a:rPr>
            <a:t>Address </a:t>
          </a:r>
          <a:r>
            <a:rPr lang="en-US" sz="2000" dirty="0" err="1">
              <a:latin typeface="Arial" panose="020B0604020202020204" pitchFamily="34" charset="0"/>
              <a:cs typeface="Arial" panose="020B0604020202020204" pitchFamily="34" charset="0"/>
            </a:rPr>
            <a:t>rumours</a:t>
          </a:r>
          <a:endParaRPr lang="en-US" sz="2000" dirty="0">
            <a:latin typeface="Arial" panose="020B0604020202020204" pitchFamily="34" charset="0"/>
            <a:cs typeface="Arial" panose="020B0604020202020204" pitchFamily="34" charset="0"/>
          </a:endParaRPr>
        </a:p>
      </dgm:t>
    </dgm:pt>
    <dgm:pt modelId="{982236B0-2C68-49B6-8BF7-DCFB3799F136}" type="parTrans" cxnId="{26443CE6-186B-4FC1-B8BD-19AAC5038FBA}">
      <dgm:prSet/>
      <dgm:spPr/>
      <dgm:t>
        <a:bodyPr/>
        <a:lstStyle/>
        <a:p>
          <a:endParaRPr lang="en-US" sz="2800">
            <a:latin typeface="Arial" panose="020B0604020202020204" pitchFamily="34" charset="0"/>
            <a:cs typeface="Arial" panose="020B0604020202020204" pitchFamily="34" charset="0"/>
          </a:endParaRPr>
        </a:p>
      </dgm:t>
    </dgm:pt>
    <dgm:pt modelId="{90B0AF79-1218-47D1-9A5C-59BB69FF3734}" type="sibTrans" cxnId="{26443CE6-186B-4FC1-B8BD-19AAC5038FBA}">
      <dgm:prSet/>
      <dgm:spPr/>
      <dgm:t>
        <a:bodyPr/>
        <a:lstStyle/>
        <a:p>
          <a:endParaRPr lang="en-US" sz="2800">
            <a:latin typeface="Arial" panose="020B0604020202020204" pitchFamily="34" charset="0"/>
            <a:cs typeface="Arial" panose="020B0604020202020204" pitchFamily="34" charset="0"/>
          </a:endParaRPr>
        </a:p>
      </dgm:t>
    </dgm:pt>
    <dgm:pt modelId="{118B82F6-A9D3-4110-986E-D8ACF1241B79}">
      <dgm:prSet custT="1"/>
      <dgm:spPr/>
      <dgm:t>
        <a:bodyPr/>
        <a:lstStyle/>
        <a:p>
          <a:r>
            <a:rPr lang="en-US" sz="1800" b="1" dirty="0">
              <a:latin typeface="Arial" panose="020B0604020202020204" pitchFamily="34" charset="0"/>
              <a:cs typeface="Arial" panose="020B0604020202020204" pitchFamily="34" charset="0"/>
            </a:rPr>
            <a:t>Set up a local </a:t>
          </a:r>
          <a:r>
            <a:rPr lang="en-US" sz="1800" b="1" dirty="0" err="1">
              <a:latin typeface="Arial" panose="020B0604020202020204" pitchFamily="34" charset="0"/>
              <a:cs typeface="Arial" panose="020B0604020202020204" pitchFamily="34" charset="0"/>
            </a:rPr>
            <a:t>rumour</a:t>
          </a:r>
          <a:r>
            <a:rPr lang="en-US" sz="1800" b="1" dirty="0">
              <a:latin typeface="Arial" panose="020B0604020202020204" pitchFamily="34" charset="0"/>
              <a:cs typeface="Arial" panose="020B0604020202020204" pitchFamily="34" charset="0"/>
            </a:rPr>
            <a:t> tracking mechanism </a:t>
          </a:r>
        </a:p>
      </dgm:t>
    </dgm:pt>
    <dgm:pt modelId="{DB132F92-3C35-414B-876D-28041FBF883C}" type="parTrans" cxnId="{7EA83A98-E131-42E0-81D0-B71CDA7437E8}">
      <dgm:prSet/>
      <dgm:spPr/>
      <dgm:t>
        <a:bodyPr/>
        <a:lstStyle/>
        <a:p>
          <a:endParaRPr lang="en-US" sz="2800">
            <a:latin typeface="Arial" panose="020B0604020202020204" pitchFamily="34" charset="0"/>
            <a:cs typeface="Arial" panose="020B0604020202020204" pitchFamily="34" charset="0"/>
          </a:endParaRPr>
        </a:p>
      </dgm:t>
    </dgm:pt>
    <dgm:pt modelId="{782D4309-D377-4B4A-BCEA-AF524B9F07EE}" type="sibTrans" cxnId="{7EA83A98-E131-42E0-81D0-B71CDA7437E8}">
      <dgm:prSet/>
      <dgm:spPr/>
      <dgm:t>
        <a:bodyPr/>
        <a:lstStyle/>
        <a:p>
          <a:endParaRPr lang="en-US" sz="2800">
            <a:latin typeface="Arial" panose="020B0604020202020204" pitchFamily="34" charset="0"/>
            <a:cs typeface="Arial" panose="020B0604020202020204" pitchFamily="34" charset="0"/>
          </a:endParaRPr>
        </a:p>
      </dgm:t>
    </dgm:pt>
    <dgm:pt modelId="{E505BFCC-1EE7-4038-8010-13498A0CE341}">
      <dgm:prSet custT="1"/>
      <dgm:spPr/>
      <dgm:t>
        <a:bodyPr/>
        <a:lstStyle/>
        <a:p>
          <a:r>
            <a:rPr lang="en-US" sz="2000" dirty="0">
              <a:latin typeface="Arial" panose="020B0604020202020204" pitchFamily="34" charset="0"/>
              <a:cs typeface="Arial" panose="020B0604020202020204" pitchFamily="34" charset="0"/>
            </a:rPr>
            <a:t>Include in monitoring</a:t>
          </a:r>
        </a:p>
      </dgm:t>
    </dgm:pt>
    <dgm:pt modelId="{F3B401DA-2268-45B3-8371-D5D708740479}" type="parTrans" cxnId="{CDDB2453-13D0-48F4-ADA5-830B101C03DA}">
      <dgm:prSet/>
      <dgm:spPr/>
      <dgm:t>
        <a:bodyPr/>
        <a:lstStyle/>
        <a:p>
          <a:endParaRPr lang="en-US" sz="2800">
            <a:latin typeface="Arial" panose="020B0604020202020204" pitchFamily="34" charset="0"/>
            <a:cs typeface="Arial" panose="020B0604020202020204" pitchFamily="34" charset="0"/>
          </a:endParaRPr>
        </a:p>
      </dgm:t>
    </dgm:pt>
    <dgm:pt modelId="{6261720B-FDBA-4168-97BD-280A6F277B8F}" type="sibTrans" cxnId="{CDDB2453-13D0-48F4-ADA5-830B101C03DA}">
      <dgm:prSet/>
      <dgm:spPr/>
      <dgm:t>
        <a:bodyPr/>
        <a:lstStyle/>
        <a:p>
          <a:endParaRPr lang="en-US" sz="2800">
            <a:latin typeface="Arial" panose="020B0604020202020204" pitchFamily="34" charset="0"/>
            <a:cs typeface="Arial" panose="020B0604020202020204" pitchFamily="34" charset="0"/>
          </a:endParaRPr>
        </a:p>
      </dgm:t>
    </dgm:pt>
    <dgm:pt modelId="{7F32C3B5-9319-418B-B4BF-EE813CFD7B65}">
      <dgm:prSet custT="1"/>
      <dgm:spPr/>
      <dgm:t>
        <a:bodyPr/>
        <a:lstStyle/>
        <a:p>
          <a:r>
            <a:rPr lang="en-US" sz="1800" b="1" dirty="0">
              <a:latin typeface="Arial" panose="020B0604020202020204" pitchFamily="34" charset="0"/>
              <a:cs typeface="Arial" panose="020B0604020202020204" pitchFamily="34" charset="0"/>
            </a:rPr>
            <a:t>Include monitoring indicators for COVID-19 in program monitoring tools</a:t>
          </a:r>
        </a:p>
      </dgm:t>
    </dgm:pt>
    <dgm:pt modelId="{7C8A08A4-8F07-4200-97E0-5F9E8F87E8EA}" type="parTrans" cxnId="{A1BA9712-B937-4950-8052-9C0796663A51}">
      <dgm:prSet/>
      <dgm:spPr/>
      <dgm:t>
        <a:bodyPr/>
        <a:lstStyle/>
        <a:p>
          <a:endParaRPr lang="en-US" sz="2800">
            <a:latin typeface="Arial" panose="020B0604020202020204" pitchFamily="34" charset="0"/>
            <a:cs typeface="Arial" panose="020B0604020202020204" pitchFamily="34" charset="0"/>
          </a:endParaRPr>
        </a:p>
      </dgm:t>
    </dgm:pt>
    <dgm:pt modelId="{F26AB4EC-E671-4164-B23A-567FCF843EBB}" type="sibTrans" cxnId="{A1BA9712-B937-4950-8052-9C0796663A51}">
      <dgm:prSet/>
      <dgm:spPr/>
      <dgm:t>
        <a:bodyPr/>
        <a:lstStyle/>
        <a:p>
          <a:endParaRPr lang="en-US" sz="2800">
            <a:latin typeface="Arial" panose="020B0604020202020204" pitchFamily="34" charset="0"/>
            <a:cs typeface="Arial" panose="020B0604020202020204" pitchFamily="34" charset="0"/>
          </a:endParaRPr>
        </a:p>
      </dgm:t>
    </dgm:pt>
    <dgm:pt modelId="{D0F24E77-1697-41D2-8F68-745688B40C31}" type="pres">
      <dgm:prSet presAssocID="{D24C68C7-E6E6-4534-91EE-D8E3D1323F2B}" presName="Name0" presStyleCnt="0">
        <dgm:presLayoutVars>
          <dgm:dir/>
          <dgm:animLvl val="lvl"/>
          <dgm:resizeHandles val="exact"/>
        </dgm:presLayoutVars>
      </dgm:prSet>
      <dgm:spPr/>
    </dgm:pt>
    <dgm:pt modelId="{B2F233AD-1124-4154-AFCF-A8FE565DF637}" type="pres">
      <dgm:prSet presAssocID="{17BE2285-7873-4891-9E2A-98417FE400A3}" presName="linNode" presStyleCnt="0"/>
      <dgm:spPr/>
    </dgm:pt>
    <dgm:pt modelId="{6D466CDE-43B3-4175-B338-A006E573DF32}" type="pres">
      <dgm:prSet presAssocID="{17BE2285-7873-4891-9E2A-98417FE400A3}" presName="parentText" presStyleLbl="solidFgAcc1" presStyleIdx="0" presStyleCnt="6">
        <dgm:presLayoutVars>
          <dgm:chMax val="1"/>
          <dgm:bulletEnabled/>
        </dgm:presLayoutVars>
      </dgm:prSet>
      <dgm:spPr/>
    </dgm:pt>
    <dgm:pt modelId="{1134471C-37D7-43F4-9F99-4B5BCE1F38EE}" type="pres">
      <dgm:prSet presAssocID="{17BE2285-7873-4891-9E2A-98417FE400A3}" presName="descendantText" presStyleLbl="alignNode1" presStyleIdx="0" presStyleCnt="6">
        <dgm:presLayoutVars>
          <dgm:bulletEnabled/>
        </dgm:presLayoutVars>
      </dgm:prSet>
      <dgm:spPr/>
    </dgm:pt>
    <dgm:pt modelId="{AE75DD70-A08E-47A9-8364-0E7D293601C7}" type="pres">
      <dgm:prSet presAssocID="{7CE1D519-5A7C-458F-A098-E3BFEF706B3E}" presName="sp" presStyleCnt="0"/>
      <dgm:spPr/>
    </dgm:pt>
    <dgm:pt modelId="{B3D1044D-DE03-4343-9D6C-824F47F98B70}" type="pres">
      <dgm:prSet presAssocID="{8DC1F905-5F6C-403C-BC41-A7044BD84482}" presName="linNode" presStyleCnt="0"/>
      <dgm:spPr/>
    </dgm:pt>
    <dgm:pt modelId="{23893767-CB7D-43FC-9B5D-BD6177611E60}" type="pres">
      <dgm:prSet presAssocID="{8DC1F905-5F6C-403C-BC41-A7044BD84482}" presName="parentText" presStyleLbl="solidFgAcc1" presStyleIdx="1" presStyleCnt="6">
        <dgm:presLayoutVars>
          <dgm:chMax val="1"/>
          <dgm:bulletEnabled/>
        </dgm:presLayoutVars>
      </dgm:prSet>
      <dgm:spPr/>
    </dgm:pt>
    <dgm:pt modelId="{AB6EA410-32D3-4494-B564-019842D7B6FD}" type="pres">
      <dgm:prSet presAssocID="{8DC1F905-5F6C-403C-BC41-A7044BD84482}" presName="descendantText" presStyleLbl="alignNode1" presStyleIdx="1" presStyleCnt="6">
        <dgm:presLayoutVars>
          <dgm:bulletEnabled/>
        </dgm:presLayoutVars>
      </dgm:prSet>
      <dgm:spPr/>
    </dgm:pt>
    <dgm:pt modelId="{BFF9933B-9796-4A57-A9AE-F2288540EAAC}" type="pres">
      <dgm:prSet presAssocID="{83A7A1A1-AB7F-4323-A832-D92F56C706DF}" presName="sp" presStyleCnt="0"/>
      <dgm:spPr/>
    </dgm:pt>
    <dgm:pt modelId="{2B1827EB-E5E6-4208-95DC-0E602FFE7201}" type="pres">
      <dgm:prSet presAssocID="{7C6817E2-2A64-4559-8FE5-B49B5438FE46}" presName="linNode" presStyleCnt="0"/>
      <dgm:spPr/>
    </dgm:pt>
    <dgm:pt modelId="{6101723D-C622-47FB-8BEC-32295CD843BE}" type="pres">
      <dgm:prSet presAssocID="{7C6817E2-2A64-4559-8FE5-B49B5438FE46}" presName="parentText" presStyleLbl="solidFgAcc1" presStyleIdx="2" presStyleCnt="6">
        <dgm:presLayoutVars>
          <dgm:chMax val="1"/>
          <dgm:bulletEnabled/>
        </dgm:presLayoutVars>
      </dgm:prSet>
      <dgm:spPr/>
    </dgm:pt>
    <dgm:pt modelId="{436F0081-E649-4331-9902-D8FA3062E34F}" type="pres">
      <dgm:prSet presAssocID="{7C6817E2-2A64-4559-8FE5-B49B5438FE46}" presName="descendantText" presStyleLbl="alignNode1" presStyleIdx="2" presStyleCnt="6">
        <dgm:presLayoutVars>
          <dgm:bulletEnabled/>
        </dgm:presLayoutVars>
      </dgm:prSet>
      <dgm:spPr/>
    </dgm:pt>
    <dgm:pt modelId="{C8E23D78-FBAC-42E3-95FA-E668AD58247A}" type="pres">
      <dgm:prSet presAssocID="{40F28F56-E216-45AD-8159-AB6332E2F163}" presName="sp" presStyleCnt="0"/>
      <dgm:spPr/>
    </dgm:pt>
    <dgm:pt modelId="{E15EA296-8E5B-46C3-B8D1-24F3F841F2A5}" type="pres">
      <dgm:prSet presAssocID="{70F6F46F-E9DA-48B0-84DE-738BA26E8677}" presName="linNode" presStyleCnt="0"/>
      <dgm:spPr/>
    </dgm:pt>
    <dgm:pt modelId="{AB1C3858-1542-46A7-9149-D51B40FA0EC9}" type="pres">
      <dgm:prSet presAssocID="{70F6F46F-E9DA-48B0-84DE-738BA26E8677}" presName="parentText" presStyleLbl="solidFgAcc1" presStyleIdx="3" presStyleCnt="6">
        <dgm:presLayoutVars>
          <dgm:chMax val="1"/>
          <dgm:bulletEnabled/>
        </dgm:presLayoutVars>
      </dgm:prSet>
      <dgm:spPr/>
    </dgm:pt>
    <dgm:pt modelId="{033CBDD1-908D-4E69-BC42-26C0DAE2CA7C}" type="pres">
      <dgm:prSet presAssocID="{70F6F46F-E9DA-48B0-84DE-738BA26E8677}" presName="descendantText" presStyleLbl="alignNode1" presStyleIdx="3" presStyleCnt="6" custScaleY="120781">
        <dgm:presLayoutVars>
          <dgm:bulletEnabled/>
        </dgm:presLayoutVars>
      </dgm:prSet>
      <dgm:spPr/>
    </dgm:pt>
    <dgm:pt modelId="{EED5B688-D7BA-4E8E-B0E1-F141FA191D24}" type="pres">
      <dgm:prSet presAssocID="{4500F83B-23B1-40DD-8C9C-60B4A57049BE}" presName="sp" presStyleCnt="0"/>
      <dgm:spPr/>
    </dgm:pt>
    <dgm:pt modelId="{10199C00-3595-418B-B78B-0CBC8595C44F}" type="pres">
      <dgm:prSet presAssocID="{6C0E9ED7-27A9-4369-91AB-72A3636698F5}" presName="linNode" presStyleCnt="0"/>
      <dgm:spPr/>
    </dgm:pt>
    <dgm:pt modelId="{DCA510D7-FAAA-45AB-BD1D-B9A996AD0B30}" type="pres">
      <dgm:prSet presAssocID="{6C0E9ED7-27A9-4369-91AB-72A3636698F5}" presName="parentText" presStyleLbl="solidFgAcc1" presStyleIdx="4" presStyleCnt="6">
        <dgm:presLayoutVars>
          <dgm:chMax val="1"/>
          <dgm:bulletEnabled/>
        </dgm:presLayoutVars>
      </dgm:prSet>
      <dgm:spPr/>
    </dgm:pt>
    <dgm:pt modelId="{9DA97722-DD67-4184-BB6D-DED3F69D65B2}" type="pres">
      <dgm:prSet presAssocID="{6C0E9ED7-27A9-4369-91AB-72A3636698F5}" presName="descendantText" presStyleLbl="alignNode1" presStyleIdx="4" presStyleCnt="6">
        <dgm:presLayoutVars>
          <dgm:bulletEnabled/>
        </dgm:presLayoutVars>
      </dgm:prSet>
      <dgm:spPr/>
    </dgm:pt>
    <dgm:pt modelId="{91AD6BA9-9A9A-4DA1-AD54-301EF47C1E06}" type="pres">
      <dgm:prSet presAssocID="{90B0AF79-1218-47D1-9A5C-59BB69FF3734}" presName="sp" presStyleCnt="0"/>
      <dgm:spPr/>
    </dgm:pt>
    <dgm:pt modelId="{30B53221-15AD-410B-8A76-7A5D8FD5F046}" type="pres">
      <dgm:prSet presAssocID="{E505BFCC-1EE7-4038-8010-13498A0CE341}" presName="linNode" presStyleCnt="0"/>
      <dgm:spPr/>
    </dgm:pt>
    <dgm:pt modelId="{E03307A4-661C-4B43-9980-A1F516C47152}" type="pres">
      <dgm:prSet presAssocID="{E505BFCC-1EE7-4038-8010-13498A0CE341}" presName="parentText" presStyleLbl="solidFgAcc1" presStyleIdx="5" presStyleCnt="6">
        <dgm:presLayoutVars>
          <dgm:chMax val="1"/>
          <dgm:bulletEnabled/>
        </dgm:presLayoutVars>
      </dgm:prSet>
      <dgm:spPr/>
    </dgm:pt>
    <dgm:pt modelId="{F40122AD-CB5E-4D41-BE99-FD6F3FF5AD82}" type="pres">
      <dgm:prSet presAssocID="{E505BFCC-1EE7-4038-8010-13498A0CE341}" presName="descendantText" presStyleLbl="alignNode1" presStyleIdx="5" presStyleCnt="6">
        <dgm:presLayoutVars>
          <dgm:bulletEnabled/>
        </dgm:presLayoutVars>
      </dgm:prSet>
      <dgm:spPr/>
    </dgm:pt>
  </dgm:ptLst>
  <dgm:cxnLst>
    <dgm:cxn modelId="{2056F901-2B9C-4987-854D-C7B0FE93231F}" type="presOf" srcId="{70F6F46F-E9DA-48B0-84DE-738BA26E8677}" destId="{AB1C3858-1542-46A7-9149-D51B40FA0EC9}" srcOrd="0" destOrd="0" presId="urn:microsoft.com/office/officeart/2016/7/layout/VerticalHollowActionList"/>
    <dgm:cxn modelId="{55750C0B-3F34-4550-86C6-7C64A0ED5AA7}" srcId="{8DC1F905-5F6C-403C-BC41-A7044BD84482}" destId="{05C433D6-A546-4B20-AB99-CBAC0A755DAC}" srcOrd="0" destOrd="0" parTransId="{90E0BE50-473E-4741-A02C-45ED61488F58}" sibTransId="{6532DA07-35F5-4BAF-A671-08BBC78FE38F}"/>
    <dgm:cxn modelId="{F73EAA0E-87CB-47FE-B23B-F1579571CDF9}" srcId="{D24C68C7-E6E6-4534-91EE-D8E3D1323F2B}" destId="{17BE2285-7873-4891-9E2A-98417FE400A3}" srcOrd="0" destOrd="0" parTransId="{A694992A-D67F-4119-A771-2C857F5FDEF0}" sibTransId="{7CE1D519-5A7C-458F-A098-E3BFEF706B3E}"/>
    <dgm:cxn modelId="{2CDEBF11-B74E-4504-B8A4-B7C4B4ADB593}" type="presOf" srcId="{73BB4EC6-97A5-4EE6-AFFF-84B8C52ADAB8}" destId="{1134471C-37D7-43F4-9F99-4B5BCE1F38EE}" srcOrd="0" destOrd="0" presId="urn:microsoft.com/office/officeart/2016/7/layout/VerticalHollowActionList"/>
    <dgm:cxn modelId="{A1BA9712-B937-4950-8052-9C0796663A51}" srcId="{E505BFCC-1EE7-4038-8010-13498A0CE341}" destId="{7F32C3B5-9319-418B-B4BF-EE813CFD7B65}" srcOrd="0" destOrd="0" parTransId="{7C8A08A4-8F07-4200-97E0-5F9E8F87E8EA}" sibTransId="{F26AB4EC-E671-4164-B23A-567FCF843EBB}"/>
    <dgm:cxn modelId="{11FF871F-E759-43CB-9A89-B6E526CA761F}" type="presOf" srcId="{7C6817E2-2A64-4559-8FE5-B49B5438FE46}" destId="{6101723D-C622-47FB-8BEC-32295CD843BE}" srcOrd="0" destOrd="0" presId="urn:microsoft.com/office/officeart/2016/7/layout/VerticalHollowActionList"/>
    <dgm:cxn modelId="{9B276822-BDE4-4BDE-B88B-CDF226BE0DD7}" srcId="{D24C68C7-E6E6-4534-91EE-D8E3D1323F2B}" destId="{70F6F46F-E9DA-48B0-84DE-738BA26E8677}" srcOrd="3" destOrd="0" parTransId="{59820DBA-E474-49C1-AAD3-090924B3FB38}" sibTransId="{4500F83B-23B1-40DD-8C9C-60B4A57049BE}"/>
    <dgm:cxn modelId="{1986ED2C-688D-4A8C-B25B-D27EAB0F095E}" srcId="{70F6F46F-E9DA-48B0-84DE-738BA26E8677}" destId="{D51C5C1B-3D1D-4949-B816-39572030299D}" srcOrd="0" destOrd="0" parTransId="{27F89FB5-B897-4BBD-AED9-9754FCF29C95}" sibTransId="{37FABB03-1B91-4760-9636-99A6CE711BE5}"/>
    <dgm:cxn modelId="{86C72640-2241-4ACE-8E28-88DBA8935857}" type="presOf" srcId="{D24C68C7-E6E6-4534-91EE-D8E3D1323F2B}" destId="{D0F24E77-1697-41D2-8F68-745688B40C31}" srcOrd="0" destOrd="0" presId="urn:microsoft.com/office/officeart/2016/7/layout/VerticalHollowActionList"/>
    <dgm:cxn modelId="{44C10C41-5682-4B07-B275-BDC7719A9A8E}" srcId="{D24C68C7-E6E6-4534-91EE-D8E3D1323F2B}" destId="{7C6817E2-2A64-4559-8FE5-B49B5438FE46}" srcOrd="2" destOrd="0" parTransId="{25D24F16-AC81-4841-866F-CC4BA6F3A047}" sibTransId="{40F28F56-E216-45AD-8159-AB6332E2F163}"/>
    <dgm:cxn modelId="{8F3CDE4F-9D23-4B4F-BFDE-6D12C04F6E36}" srcId="{D51C5C1B-3D1D-4949-B816-39572030299D}" destId="{9ADC6EDA-17C3-4F3A-AC6A-C6A1BE94EE15}" srcOrd="0" destOrd="0" parTransId="{F048287B-0682-42BB-A5C9-5ACDBA656CA8}" sibTransId="{F69706F0-3BD2-49FF-B94A-6B0044301688}"/>
    <dgm:cxn modelId="{E86F2E50-5644-43C2-A7C7-1243EDB3EF68}" srcId="{7C6817E2-2A64-4559-8FE5-B49B5438FE46}" destId="{D46E4982-A6C1-42BB-9178-853E49C5D067}" srcOrd="0" destOrd="0" parTransId="{1B5A2130-4E17-4F2E-8CCA-FFAAB0CC795E}" sibTransId="{BF350DBE-0351-415B-BEDE-BD71B828F3C5}"/>
    <dgm:cxn modelId="{8FA87D72-CAA9-411F-B4FC-F29871870485}" srcId="{17BE2285-7873-4891-9E2A-98417FE400A3}" destId="{73BB4EC6-97A5-4EE6-AFFF-84B8C52ADAB8}" srcOrd="0" destOrd="0" parTransId="{065D1737-9C2C-4662-94F2-43C8E5AD8CB2}" sibTransId="{F85987B9-A175-493D-8C94-4F3479D994BD}"/>
    <dgm:cxn modelId="{CDDB2453-13D0-48F4-ADA5-830B101C03DA}" srcId="{D24C68C7-E6E6-4534-91EE-D8E3D1323F2B}" destId="{E505BFCC-1EE7-4038-8010-13498A0CE341}" srcOrd="5" destOrd="0" parTransId="{F3B401DA-2268-45B3-8371-D5D708740479}" sibTransId="{6261720B-FDBA-4168-97BD-280A6F277B8F}"/>
    <dgm:cxn modelId="{8ECDDE76-220F-415E-9A52-D32D1DA99406}" type="presOf" srcId="{D46E4982-A6C1-42BB-9178-853E49C5D067}" destId="{436F0081-E649-4331-9902-D8FA3062E34F}" srcOrd="0" destOrd="0" presId="urn:microsoft.com/office/officeart/2016/7/layout/VerticalHollowActionList"/>
    <dgm:cxn modelId="{DFD67757-A43C-4468-B3F3-CC5998BDED93}" type="presOf" srcId="{9ADC6EDA-17C3-4F3A-AC6A-C6A1BE94EE15}" destId="{033CBDD1-908D-4E69-BC42-26C0DAE2CA7C}" srcOrd="0" destOrd="1" presId="urn:microsoft.com/office/officeart/2016/7/layout/VerticalHollowActionList"/>
    <dgm:cxn modelId="{AFDDBC86-D761-4AD2-B50D-17C124780735}" type="presOf" srcId="{7F32C3B5-9319-418B-B4BF-EE813CFD7B65}" destId="{F40122AD-CB5E-4D41-BE99-FD6F3FF5AD82}" srcOrd="0" destOrd="0" presId="urn:microsoft.com/office/officeart/2016/7/layout/VerticalHollowActionList"/>
    <dgm:cxn modelId="{17FDFF86-BB87-4496-9D37-E1166B769314}" type="presOf" srcId="{8DC1F905-5F6C-403C-BC41-A7044BD84482}" destId="{23893767-CB7D-43FC-9B5D-BD6177611E60}" srcOrd="0" destOrd="0" presId="urn:microsoft.com/office/officeart/2016/7/layout/VerticalHollowActionList"/>
    <dgm:cxn modelId="{B0E75787-6A4D-4F2E-9E2A-885F21E0D1FA}" type="presOf" srcId="{E505BFCC-1EE7-4038-8010-13498A0CE341}" destId="{E03307A4-661C-4B43-9980-A1F516C47152}" srcOrd="0" destOrd="0" presId="urn:microsoft.com/office/officeart/2016/7/layout/VerticalHollowActionList"/>
    <dgm:cxn modelId="{EA339D87-4115-426B-8148-8283A3D767BD}" type="presOf" srcId="{118B82F6-A9D3-4110-986E-D8ACF1241B79}" destId="{9DA97722-DD67-4184-BB6D-DED3F69D65B2}" srcOrd="0" destOrd="0" presId="urn:microsoft.com/office/officeart/2016/7/layout/VerticalHollowActionList"/>
    <dgm:cxn modelId="{7EA83A98-E131-42E0-81D0-B71CDA7437E8}" srcId="{6C0E9ED7-27A9-4369-91AB-72A3636698F5}" destId="{118B82F6-A9D3-4110-986E-D8ACF1241B79}" srcOrd="0" destOrd="0" parTransId="{DB132F92-3C35-414B-876D-28041FBF883C}" sibTransId="{782D4309-D377-4B4A-BCEA-AF524B9F07EE}"/>
    <dgm:cxn modelId="{F6B840AE-12A4-4E66-9E70-145DCD99BAB1}" type="presOf" srcId="{05C433D6-A546-4B20-AB99-CBAC0A755DAC}" destId="{AB6EA410-32D3-4494-B564-019842D7B6FD}" srcOrd="0" destOrd="0" presId="urn:microsoft.com/office/officeart/2016/7/layout/VerticalHollowActionList"/>
    <dgm:cxn modelId="{A4E8F4B9-9DF8-4342-8F85-6CA4531D4D5B}" srcId="{D24C68C7-E6E6-4534-91EE-D8E3D1323F2B}" destId="{8DC1F905-5F6C-403C-BC41-A7044BD84482}" srcOrd="1" destOrd="0" parTransId="{D7830622-39C4-4C6E-AF3E-505C0CAA23F2}" sibTransId="{83A7A1A1-AB7F-4323-A832-D92F56C706DF}"/>
    <dgm:cxn modelId="{95247FC6-CE78-4118-8C6E-023A287B84A3}" type="presOf" srcId="{17BE2285-7873-4891-9E2A-98417FE400A3}" destId="{6D466CDE-43B3-4175-B338-A006E573DF32}" srcOrd="0" destOrd="0" presId="urn:microsoft.com/office/officeart/2016/7/layout/VerticalHollowActionList"/>
    <dgm:cxn modelId="{8F3045D6-0F79-4B91-9AB6-A7208FB0674C}" type="presOf" srcId="{D51C5C1B-3D1D-4949-B816-39572030299D}" destId="{033CBDD1-908D-4E69-BC42-26C0DAE2CA7C}" srcOrd="0" destOrd="0" presId="urn:microsoft.com/office/officeart/2016/7/layout/VerticalHollowActionList"/>
    <dgm:cxn modelId="{26443CE6-186B-4FC1-B8BD-19AAC5038FBA}" srcId="{D24C68C7-E6E6-4534-91EE-D8E3D1323F2B}" destId="{6C0E9ED7-27A9-4369-91AB-72A3636698F5}" srcOrd="4" destOrd="0" parTransId="{982236B0-2C68-49B6-8BF7-DCFB3799F136}" sibTransId="{90B0AF79-1218-47D1-9A5C-59BB69FF3734}"/>
    <dgm:cxn modelId="{F97729E7-A45A-4895-BBDE-AB42390EF83F}" type="presOf" srcId="{6C0E9ED7-27A9-4369-91AB-72A3636698F5}" destId="{DCA510D7-FAAA-45AB-BD1D-B9A996AD0B30}" srcOrd="0" destOrd="0" presId="urn:microsoft.com/office/officeart/2016/7/layout/VerticalHollowActionList"/>
    <dgm:cxn modelId="{59602CDE-B2AE-4646-B0B3-7A3C5B4E7443}" type="presParOf" srcId="{D0F24E77-1697-41D2-8F68-745688B40C31}" destId="{B2F233AD-1124-4154-AFCF-A8FE565DF637}" srcOrd="0" destOrd="0" presId="urn:microsoft.com/office/officeart/2016/7/layout/VerticalHollowActionList"/>
    <dgm:cxn modelId="{020909D8-7D38-493D-8CDA-A95308797CBF}" type="presParOf" srcId="{B2F233AD-1124-4154-AFCF-A8FE565DF637}" destId="{6D466CDE-43B3-4175-B338-A006E573DF32}" srcOrd="0" destOrd="0" presId="urn:microsoft.com/office/officeart/2016/7/layout/VerticalHollowActionList"/>
    <dgm:cxn modelId="{42241B4A-1A3E-4513-B922-2F73EF8EF894}" type="presParOf" srcId="{B2F233AD-1124-4154-AFCF-A8FE565DF637}" destId="{1134471C-37D7-43F4-9F99-4B5BCE1F38EE}" srcOrd="1" destOrd="0" presId="urn:microsoft.com/office/officeart/2016/7/layout/VerticalHollowActionList"/>
    <dgm:cxn modelId="{D1FDE01B-620C-49C8-8B5B-C60E3A79B7CD}" type="presParOf" srcId="{D0F24E77-1697-41D2-8F68-745688B40C31}" destId="{AE75DD70-A08E-47A9-8364-0E7D293601C7}" srcOrd="1" destOrd="0" presId="urn:microsoft.com/office/officeart/2016/7/layout/VerticalHollowActionList"/>
    <dgm:cxn modelId="{6F8C04FC-98A3-42FE-A5BC-F5227E41CEC0}" type="presParOf" srcId="{D0F24E77-1697-41D2-8F68-745688B40C31}" destId="{B3D1044D-DE03-4343-9D6C-824F47F98B70}" srcOrd="2" destOrd="0" presId="urn:microsoft.com/office/officeart/2016/7/layout/VerticalHollowActionList"/>
    <dgm:cxn modelId="{DBA0F169-440E-497C-B3F5-36F941B04216}" type="presParOf" srcId="{B3D1044D-DE03-4343-9D6C-824F47F98B70}" destId="{23893767-CB7D-43FC-9B5D-BD6177611E60}" srcOrd="0" destOrd="0" presId="urn:microsoft.com/office/officeart/2016/7/layout/VerticalHollowActionList"/>
    <dgm:cxn modelId="{95B0C19B-EF98-403F-BAB7-5CB925F23C1C}" type="presParOf" srcId="{B3D1044D-DE03-4343-9D6C-824F47F98B70}" destId="{AB6EA410-32D3-4494-B564-019842D7B6FD}" srcOrd="1" destOrd="0" presId="urn:microsoft.com/office/officeart/2016/7/layout/VerticalHollowActionList"/>
    <dgm:cxn modelId="{2236A423-E82A-4803-82C3-1A168CE87D73}" type="presParOf" srcId="{D0F24E77-1697-41D2-8F68-745688B40C31}" destId="{BFF9933B-9796-4A57-A9AE-F2288540EAAC}" srcOrd="3" destOrd="0" presId="urn:microsoft.com/office/officeart/2016/7/layout/VerticalHollowActionList"/>
    <dgm:cxn modelId="{D248A3DF-7EC7-48A8-937D-0D7548709E47}" type="presParOf" srcId="{D0F24E77-1697-41D2-8F68-745688B40C31}" destId="{2B1827EB-E5E6-4208-95DC-0E602FFE7201}" srcOrd="4" destOrd="0" presId="urn:microsoft.com/office/officeart/2016/7/layout/VerticalHollowActionList"/>
    <dgm:cxn modelId="{7B10D86D-C916-4466-A181-6BE6C939ADE6}" type="presParOf" srcId="{2B1827EB-E5E6-4208-95DC-0E602FFE7201}" destId="{6101723D-C622-47FB-8BEC-32295CD843BE}" srcOrd="0" destOrd="0" presId="urn:microsoft.com/office/officeart/2016/7/layout/VerticalHollowActionList"/>
    <dgm:cxn modelId="{DB75F789-DA0C-41BD-B503-4FCC8A2E0AAF}" type="presParOf" srcId="{2B1827EB-E5E6-4208-95DC-0E602FFE7201}" destId="{436F0081-E649-4331-9902-D8FA3062E34F}" srcOrd="1" destOrd="0" presId="urn:microsoft.com/office/officeart/2016/7/layout/VerticalHollowActionList"/>
    <dgm:cxn modelId="{42630136-1893-4DE6-AE19-6F5532103613}" type="presParOf" srcId="{D0F24E77-1697-41D2-8F68-745688B40C31}" destId="{C8E23D78-FBAC-42E3-95FA-E668AD58247A}" srcOrd="5" destOrd="0" presId="urn:microsoft.com/office/officeart/2016/7/layout/VerticalHollowActionList"/>
    <dgm:cxn modelId="{FE99C4AC-178D-4522-A951-63162ED49821}" type="presParOf" srcId="{D0F24E77-1697-41D2-8F68-745688B40C31}" destId="{E15EA296-8E5B-46C3-B8D1-24F3F841F2A5}" srcOrd="6" destOrd="0" presId="urn:microsoft.com/office/officeart/2016/7/layout/VerticalHollowActionList"/>
    <dgm:cxn modelId="{71882969-91A6-44BF-891C-A81C4A6452F6}" type="presParOf" srcId="{E15EA296-8E5B-46C3-B8D1-24F3F841F2A5}" destId="{AB1C3858-1542-46A7-9149-D51B40FA0EC9}" srcOrd="0" destOrd="0" presId="urn:microsoft.com/office/officeart/2016/7/layout/VerticalHollowActionList"/>
    <dgm:cxn modelId="{0EFF1693-FB40-4A6B-A645-0082F7D03F6F}" type="presParOf" srcId="{E15EA296-8E5B-46C3-B8D1-24F3F841F2A5}" destId="{033CBDD1-908D-4E69-BC42-26C0DAE2CA7C}" srcOrd="1" destOrd="0" presId="urn:microsoft.com/office/officeart/2016/7/layout/VerticalHollowActionList"/>
    <dgm:cxn modelId="{68632279-699D-4458-8694-8FFB89BBC772}" type="presParOf" srcId="{D0F24E77-1697-41D2-8F68-745688B40C31}" destId="{EED5B688-D7BA-4E8E-B0E1-F141FA191D24}" srcOrd="7" destOrd="0" presId="urn:microsoft.com/office/officeart/2016/7/layout/VerticalHollowActionList"/>
    <dgm:cxn modelId="{7066E873-DA97-4922-AD63-325EA8304FAD}" type="presParOf" srcId="{D0F24E77-1697-41D2-8F68-745688B40C31}" destId="{10199C00-3595-418B-B78B-0CBC8595C44F}" srcOrd="8" destOrd="0" presId="urn:microsoft.com/office/officeart/2016/7/layout/VerticalHollowActionList"/>
    <dgm:cxn modelId="{63BF7BEE-C9F5-4E18-9C94-8E0F8F19FE77}" type="presParOf" srcId="{10199C00-3595-418B-B78B-0CBC8595C44F}" destId="{DCA510D7-FAAA-45AB-BD1D-B9A996AD0B30}" srcOrd="0" destOrd="0" presId="urn:microsoft.com/office/officeart/2016/7/layout/VerticalHollowActionList"/>
    <dgm:cxn modelId="{344E383E-F65B-49D3-97B8-96B47ACDE628}" type="presParOf" srcId="{10199C00-3595-418B-B78B-0CBC8595C44F}" destId="{9DA97722-DD67-4184-BB6D-DED3F69D65B2}" srcOrd="1" destOrd="0" presId="urn:microsoft.com/office/officeart/2016/7/layout/VerticalHollowActionList"/>
    <dgm:cxn modelId="{0219A27E-F3AE-4D55-A035-07BA93A16247}" type="presParOf" srcId="{D0F24E77-1697-41D2-8F68-745688B40C31}" destId="{91AD6BA9-9A9A-4DA1-AD54-301EF47C1E06}" srcOrd="9" destOrd="0" presId="urn:microsoft.com/office/officeart/2016/7/layout/VerticalHollowActionList"/>
    <dgm:cxn modelId="{DB7B0C1E-0F42-4F0D-897D-E179759D7843}" type="presParOf" srcId="{D0F24E77-1697-41D2-8F68-745688B40C31}" destId="{30B53221-15AD-410B-8A76-7A5D8FD5F046}" srcOrd="10" destOrd="0" presId="urn:microsoft.com/office/officeart/2016/7/layout/VerticalHollowActionList"/>
    <dgm:cxn modelId="{9210578F-DD63-4816-9354-3C99E276DAFD}" type="presParOf" srcId="{30B53221-15AD-410B-8A76-7A5D8FD5F046}" destId="{E03307A4-661C-4B43-9980-A1F516C47152}" srcOrd="0" destOrd="0" presId="urn:microsoft.com/office/officeart/2016/7/layout/VerticalHollowActionList"/>
    <dgm:cxn modelId="{E20184C2-ED65-425A-86B7-C4249812F1E0}" type="presParOf" srcId="{30B53221-15AD-410B-8A76-7A5D8FD5F046}" destId="{F40122AD-CB5E-4D41-BE99-FD6F3FF5AD82}" srcOrd="1" destOrd="0" presId="urn:microsoft.com/office/officeart/2016/7/layout/VerticalHollow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E4A433-8E54-416A-B9D4-BD05160BC002}">
      <dsp:nvSpPr>
        <dsp:cNvPr id="0" name=""/>
        <dsp:cNvSpPr/>
      </dsp:nvSpPr>
      <dsp:spPr>
        <a:xfrm>
          <a:off x="1283" y="0"/>
          <a:ext cx="5006206" cy="374727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0303" tIns="330200" rIns="390303" bIns="330200" numCol="1" spcCol="1270" anchor="t"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Describe key principles of Risk Communication and Community Engagement (RCCE)</a:t>
          </a:r>
        </a:p>
      </dsp:txBody>
      <dsp:txXfrm>
        <a:off x="1283" y="1423963"/>
        <a:ext cx="5006206" cy="2248363"/>
      </dsp:txXfrm>
    </dsp:sp>
    <dsp:sp modelId="{DB69F67C-C0BC-4510-BD3B-0354F795BD1D}">
      <dsp:nvSpPr>
        <dsp:cNvPr id="0" name=""/>
        <dsp:cNvSpPr/>
      </dsp:nvSpPr>
      <dsp:spPr>
        <a:xfrm>
          <a:off x="1942295" y="374727"/>
          <a:ext cx="1124181" cy="1124181"/>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46" tIns="12700" rIns="87646" bIns="12700" numCol="1" spcCol="1270" anchor="ctr" anchorCtr="0">
          <a:noAutofit/>
        </a:bodyPr>
        <a:lstStyle/>
        <a:p>
          <a:pPr marL="0" lvl="0" indent="0" algn="ctr" defTabSz="2133600">
            <a:lnSpc>
              <a:spcPct val="90000"/>
            </a:lnSpc>
            <a:spcBef>
              <a:spcPct val="0"/>
            </a:spcBef>
            <a:spcAft>
              <a:spcPct val="35000"/>
            </a:spcAft>
            <a:buNone/>
          </a:pPr>
          <a:r>
            <a:rPr lang="en-US" sz="4800" kern="1200">
              <a:latin typeface="Arial" panose="020B0604020202020204" pitchFamily="34" charset="0"/>
              <a:cs typeface="Arial" panose="020B0604020202020204" pitchFamily="34" charset="0"/>
            </a:rPr>
            <a:t>1</a:t>
          </a:r>
        </a:p>
      </dsp:txBody>
      <dsp:txXfrm>
        <a:off x="2106927" y="539359"/>
        <a:ext cx="794917" cy="794917"/>
      </dsp:txXfrm>
    </dsp:sp>
    <dsp:sp modelId="{783A9797-6798-4222-82D6-CA2A76A17799}">
      <dsp:nvSpPr>
        <dsp:cNvPr id="0" name=""/>
        <dsp:cNvSpPr/>
      </dsp:nvSpPr>
      <dsp:spPr>
        <a:xfrm>
          <a:off x="1283" y="3747200"/>
          <a:ext cx="5006206" cy="72"/>
        </a:xfrm>
        <a:prstGeom prst="rect">
          <a:avLst/>
        </a:prstGeom>
        <a:solidFill>
          <a:schemeClr val="accent2">
            <a:hueOff val="1080030"/>
            <a:satOff val="150"/>
            <a:lumOff val="131"/>
            <a:alphaOff val="0"/>
          </a:schemeClr>
        </a:solidFill>
        <a:ln w="12700" cap="flat" cmpd="sng" algn="ctr">
          <a:solidFill>
            <a:schemeClr val="accent2">
              <a:hueOff val="1080030"/>
              <a:satOff val="150"/>
              <a:lumOff val="13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2F75CF-88B7-4ED9-AC20-F9C96713CAF6}">
      <dsp:nvSpPr>
        <dsp:cNvPr id="0" name=""/>
        <dsp:cNvSpPr/>
      </dsp:nvSpPr>
      <dsp:spPr>
        <a:xfrm>
          <a:off x="5508110" y="0"/>
          <a:ext cx="5006206" cy="3747272"/>
        </a:xfrm>
        <a:prstGeom prst="rect">
          <a:avLst/>
        </a:prstGeom>
        <a:solidFill>
          <a:schemeClr val="accent2">
            <a:tint val="40000"/>
            <a:alpha val="90000"/>
            <a:hueOff val="2260305"/>
            <a:satOff val="843"/>
            <a:lumOff val="106"/>
            <a:alphaOff val="0"/>
          </a:schemeClr>
        </a:solidFill>
        <a:ln w="12700" cap="flat" cmpd="sng" algn="ctr">
          <a:solidFill>
            <a:schemeClr val="accent2">
              <a:tint val="40000"/>
              <a:alpha val="90000"/>
              <a:hueOff val="2260305"/>
              <a:satOff val="843"/>
              <a:lumOff val="10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0303" tIns="330200" rIns="390303" bIns="330200" numCol="1" spcCol="1270" anchor="t"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Learn how to integrate RCCE for COVID-19 into programming for IYCF-E, IMAM and Micronutrients </a:t>
          </a:r>
        </a:p>
      </dsp:txBody>
      <dsp:txXfrm>
        <a:off x="5508110" y="1423963"/>
        <a:ext cx="5006206" cy="2248363"/>
      </dsp:txXfrm>
    </dsp:sp>
    <dsp:sp modelId="{03679CCE-AA45-4562-8AE2-B56A262D4A06}">
      <dsp:nvSpPr>
        <dsp:cNvPr id="0" name=""/>
        <dsp:cNvSpPr/>
      </dsp:nvSpPr>
      <dsp:spPr>
        <a:xfrm>
          <a:off x="7449122" y="374727"/>
          <a:ext cx="1124181" cy="1124181"/>
        </a:xfrm>
        <a:prstGeom prst="ellipse">
          <a:avLst/>
        </a:prstGeom>
        <a:solidFill>
          <a:schemeClr val="accent2">
            <a:hueOff val="2160060"/>
            <a:satOff val="301"/>
            <a:lumOff val="261"/>
            <a:alphaOff val="0"/>
          </a:schemeClr>
        </a:solidFill>
        <a:ln w="12700" cap="flat" cmpd="sng" algn="ctr">
          <a:solidFill>
            <a:schemeClr val="accent2">
              <a:hueOff val="2160060"/>
              <a:satOff val="301"/>
              <a:lumOff val="2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46" tIns="12700" rIns="87646" bIns="12700" numCol="1" spcCol="1270" anchor="ctr" anchorCtr="0">
          <a:noAutofit/>
        </a:bodyPr>
        <a:lstStyle/>
        <a:p>
          <a:pPr marL="0" lvl="0" indent="0" algn="ctr" defTabSz="2133600">
            <a:lnSpc>
              <a:spcPct val="90000"/>
            </a:lnSpc>
            <a:spcBef>
              <a:spcPct val="0"/>
            </a:spcBef>
            <a:spcAft>
              <a:spcPct val="35000"/>
            </a:spcAft>
            <a:buNone/>
          </a:pPr>
          <a:r>
            <a:rPr lang="en-US" sz="4800" kern="1200">
              <a:latin typeface="Arial" panose="020B0604020202020204" pitchFamily="34" charset="0"/>
              <a:cs typeface="Arial" panose="020B0604020202020204" pitchFamily="34" charset="0"/>
            </a:rPr>
            <a:t>2</a:t>
          </a:r>
        </a:p>
      </dsp:txBody>
      <dsp:txXfrm>
        <a:off x="7613754" y="539359"/>
        <a:ext cx="794917" cy="794917"/>
      </dsp:txXfrm>
    </dsp:sp>
    <dsp:sp modelId="{38CFE1E1-3E6E-448B-8BCF-834ECF2B2B47}">
      <dsp:nvSpPr>
        <dsp:cNvPr id="0" name=""/>
        <dsp:cNvSpPr/>
      </dsp:nvSpPr>
      <dsp:spPr>
        <a:xfrm>
          <a:off x="5508110" y="3747200"/>
          <a:ext cx="5006206" cy="72"/>
        </a:xfrm>
        <a:prstGeom prst="rect">
          <a:avLst/>
        </a:prstGeom>
        <a:solidFill>
          <a:schemeClr val="accent2">
            <a:hueOff val="3240090"/>
            <a:satOff val="451"/>
            <a:lumOff val="392"/>
            <a:alphaOff val="0"/>
          </a:schemeClr>
        </a:solidFill>
        <a:ln w="12700" cap="flat" cmpd="sng" algn="ctr">
          <a:solidFill>
            <a:schemeClr val="accent2">
              <a:hueOff val="3240090"/>
              <a:satOff val="451"/>
              <a:lumOff val="3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4471C-37D7-43F4-9F99-4B5BCE1F38EE}">
      <dsp:nvSpPr>
        <dsp:cNvPr id="0" name=""/>
        <dsp:cNvSpPr/>
      </dsp:nvSpPr>
      <dsp:spPr>
        <a:xfrm>
          <a:off x="2226297" y="1621"/>
          <a:ext cx="8905191" cy="788354"/>
        </a:xfrm>
        <a:prstGeom prst="rect">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w="6350" cap="flat" cmpd="sng" algn="ctr">
          <a:solidFill>
            <a:schemeClr val="accent2">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2785" tIns="200242" rIns="172785" bIns="200242"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Assess and collect community perceptions on COVID-19</a:t>
          </a:r>
        </a:p>
      </dsp:txBody>
      <dsp:txXfrm>
        <a:off x="2226297" y="1621"/>
        <a:ext cx="8905191" cy="788354"/>
      </dsp:txXfrm>
    </dsp:sp>
    <dsp:sp modelId="{6D466CDE-43B3-4175-B338-A006E573DF32}">
      <dsp:nvSpPr>
        <dsp:cNvPr id="0" name=""/>
        <dsp:cNvSpPr/>
      </dsp:nvSpPr>
      <dsp:spPr>
        <a:xfrm>
          <a:off x="0" y="1621"/>
          <a:ext cx="2226297" cy="788354"/>
        </a:xfrm>
        <a:prstGeom prst="rect">
          <a:avLst/>
        </a:prstGeom>
        <a:solidFill>
          <a:schemeClr val="lt1">
            <a:hueOff val="0"/>
            <a:satOff val="0"/>
            <a:lumOff val="0"/>
            <a:alphaOff val="0"/>
          </a:schemeClr>
        </a:solidFill>
        <a:ln w="6350" cap="flat" cmpd="sng" algn="ctr">
          <a:solidFill>
            <a:schemeClr val="accent2">
              <a:shade val="8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7808" tIns="77872" rIns="117808" bIns="77872"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Assess and collect</a:t>
          </a:r>
        </a:p>
      </dsp:txBody>
      <dsp:txXfrm>
        <a:off x="0" y="1621"/>
        <a:ext cx="2226297" cy="788354"/>
      </dsp:txXfrm>
    </dsp:sp>
    <dsp:sp modelId="{AB6EA410-32D3-4494-B564-019842D7B6FD}">
      <dsp:nvSpPr>
        <dsp:cNvPr id="0" name=""/>
        <dsp:cNvSpPr/>
      </dsp:nvSpPr>
      <dsp:spPr>
        <a:xfrm>
          <a:off x="2226297" y="837277"/>
          <a:ext cx="8905191" cy="788354"/>
        </a:xfrm>
        <a:prstGeom prst="rect">
          <a:avLst/>
        </a:prstGeom>
        <a:gradFill rotWithShape="0">
          <a:gsLst>
            <a:gs pos="0">
              <a:schemeClr val="accent2">
                <a:shade val="80000"/>
                <a:hueOff val="80450"/>
                <a:satOff val="-4662"/>
                <a:lumOff val="6063"/>
                <a:alphaOff val="0"/>
                <a:satMod val="103000"/>
                <a:lumMod val="102000"/>
                <a:tint val="94000"/>
              </a:schemeClr>
            </a:gs>
            <a:gs pos="50000">
              <a:schemeClr val="accent2">
                <a:shade val="80000"/>
                <a:hueOff val="80450"/>
                <a:satOff val="-4662"/>
                <a:lumOff val="6063"/>
                <a:alphaOff val="0"/>
                <a:satMod val="110000"/>
                <a:lumMod val="100000"/>
                <a:shade val="100000"/>
              </a:schemeClr>
            </a:gs>
            <a:gs pos="100000">
              <a:schemeClr val="accent2">
                <a:shade val="80000"/>
                <a:hueOff val="80450"/>
                <a:satOff val="-4662"/>
                <a:lumOff val="6063"/>
                <a:alphaOff val="0"/>
                <a:lumMod val="99000"/>
                <a:satMod val="120000"/>
                <a:shade val="78000"/>
              </a:schemeClr>
            </a:gs>
          </a:gsLst>
          <a:lin ang="5400000" scaled="0"/>
        </a:gradFill>
        <a:ln w="6350" cap="flat" cmpd="sng" algn="ctr">
          <a:solidFill>
            <a:schemeClr val="accent2">
              <a:shade val="80000"/>
              <a:hueOff val="80450"/>
              <a:satOff val="-4662"/>
              <a:lumOff val="606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2785" tIns="200242" rIns="172785" bIns="200242"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Coordinate with local partners and communities to identify solutions and leverage ongoing efforts</a:t>
          </a:r>
        </a:p>
      </dsp:txBody>
      <dsp:txXfrm>
        <a:off x="2226297" y="837277"/>
        <a:ext cx="8905191" cy="788354"/>
      </dsp:txXfrm>
    </dsp:sp>
    <dsp:sp modelId="{23893767-CB7D-43FC-9B5D-BD6177611E60}">
      <dsp:nvSpPr>
        <dsp:cNvPr id="0" name=""/>
        <dsp:cNvSpPr/>
      </dsp:nvSpPr>
      <dsp:spPr>
        <a:xfrm>
          <a:off x="0" y="837277"/>
          <a:ext cx="2226297" cy="788354"/>
        </a:xfrm>
        <a:prstGeom prst="rect">
          <a:avLst/>
        </a:prstGeom>
        <a:solidFill>
          <a:schemeClr val="lt1">
            <a:hueOff val="0"/>
            <a:satOff val="0"/>
            <a:lumOff val="0"/>
            <a:alphaOff val="0"/>
          </a:schemeClr>
        </a:solidFill>
        <a:ln w="6350" cap="flat" cmpd="sng" algn="ctr">
          <a:solidFill>
            <a:schemeClr val="accent2">
              <a:shade val="80000"/>
              <a:hueOff val="80450"/>
              <a:satOff val="-4662"/>
              <a:lumOff val="606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7808" tIns="77872" rIns="117808" bIns="77872" numCol="1" spcCol="1270" anchor="ctr" anchorCtr="0">
          <a:noAutofit/>
        </a:bodyPr>
        <a:lstStyle/>
        <a:p>
          <a:pPr marL="0" lvl="0" indent="0" algn="ctr" defTabSz="889000">
            <a:lnSpc>
              <a:spcPct val="90000"/>
            </a:lnSpc>
            <a:spcBef>
              <a:spcPct val="0"/>
            </a:spcBef>
            <a:spcAft>
              <a:spcPct val="35000"/>
            </a:spcAft>
            <a:buNone/>
          </a:pPr>
          <a:r>
            <a:rPr lang="en-US" sz="2000" kern="1200">
              <a:latin typeface="Arial" panose="020B0604020202020204" pitchFamily="34" charset="0"/>
              <a:cs typeface="Arial" panose="020B0604020202020204" pitchFamily="34" charset="0"/>
            </a:rPr>
            <a:t>Coordinate</a:t>
          </a:r>
        </a:p>
      </dsp:txBody>
      <dsp:txXfrm>
        <a:off x="0" y="837277"/>
        <a:ext cx="2226297" cy="788354"/>
      </dsp:txXfrm>
    </dsp:sp>
    <dsp:sp modelId="{436F0081-E649-4331-9902-D8FA3062E34F}">
      <dsp:nvSpPr>
        <dsp:cNvPr id="0" name=""/>
        <dsp:cNvSpPr/>
      </dsp:nvSpPr>
      <dsp:spPr>
        <a:xfrm>
          <a:off x="2226297" y="1672932"/>
          <a:ext cx="8905191" cy="788354"/>
        </a:xfrm>
        <a:prstGeom prst="rect">
          <a:avLst/>
        </a:prstGeom>
        <a:gradFill rotWithShape="0">
          <a:gsLst>
            <a:gs pos="0">
              <a:schemeClr val="accent2">
                <a:shade val="80000"/>
                <a:hueOff val="160900"/>
                <a:satOff val="-9323"/>
                <a:lumOff val="12125"/>
                <a:alphaOff val="0"/>
                <a:satMod val="103000"/>
                <a:lumMod val="102000"/>
                <a:tint val="94000"/>
              </a:schemeClr>
            </a:gs>
            <a:gs pos="50000">
              <a:schemeClr val="accent2">
                <a:shade val="80000"/>
                <a:hueOff val="160900"/>
                <a:satOff val="-9323"/>
                <a:lumOff val="12125"/>
                <a:alphaOff val="0"/>
                <a:satMod val="110000"/>
                <a:lumMod val="100000"/>
                <a:shade val="100000"/>
              </a:schemeClr>
            </a:gs>
            <a:gs pos="100000">
              <a:schemeClr val="accent2">
                <a:shade val="80000"/>
                <a:hueOff val="160900"/>
                <a:satOff val="-9323"/>
                <a:lumOff val="12125"/>
                <a:alphaOff val="0"/>
                <a:lumMod val="99000"/>
                <a:satMod val="120000"/>
                <a:shade val="78000"/>
              </a:schemeClr>
            </a:gs>
          </a:gsLst>
          <a:lin ang="5400000" scaled="0"/>
        </a:gradFill>
        <a:ln w="6350" cap="flat" cmpd="sng" algn="ctr">
          <a:solidFill>
            <a:schemeClr val="accent2">
              <a:shade val="80000"/>
              <a:hueOff val="160900"/>
              <a:satOff val="-9323"/>
              <a:lumOff val="1212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2785" tIns="200242" rIns="172785" bIns="200242"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Integrate messages on COVID-19 with program messages</a:t>
          </a:r>
        </a:p>
      </dsp:txBody>
      <dsp:txXfrm>
        <a:off x="2226297" y="1672932"/>
        <a:ext cx="8905191" cy="788354"/>
      </dsp:txXfrm>
    </dsp:sp>
    <dsp:sp modelId="{6101723D-C622-47FB-8BEC-32295CD843BE}">
      <dsp:nvSpPr>
        <dsp:cNvPr id="0" name=""/>
        <dsp:cNvSpPr/>
      </dsp:nvSpPr>
      <dsp:spPr>
        <a:xfrm>
          <a:off x="0" y="1672932"/>
          <a:ext cx="2226297" cy="788354"/>
        </a:xfrm>
        <a:prstGeom prst="rect">
          <a:avLst/>
        </a:prstGeom>
        <a:solidFill>
          <a:schemeClr val="lt1">
            <a:hueOff val="0"/>
            <a:satOff val="0"/>
            <a:lumOff val="0"/>
            <a:alphaOff val="0"/>
          </a:schemeClr>
        </a:solidFill>
        <a:ln w="6350" cap="flat" cmpd="sng" algn="ctr">
          <a:solidFill>
            <a:schemeClr val="accent2">
              <a:shade val="80000"/>
              <a:hueOff val="160900"/>
              <a:satOff val="-9323"/>
              <a:lumOff val="1212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7808" tIns="77872" rIns="117808" bIns="77872"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Integrate messages</a:t>
          </a:r>
        </a:p>
      </dsp:txBody>
      <dsp:txXfrm>
        <a:off x="0" y="1672932"/>
        <a:ext cx="2226297" cy="788354"/>
      </dsp:txXfrm>
    </dsp:sp>
    <dsp:sp modelId="{033CBDD1-908D-4E69-BC42-26C0DAE2CA7C}">
      <dsp:nvSpPr>
        <dsp:cNvPr id="0" name=""/>
        <dsp:cNvSpPr/>
      </dsp:nvSpPr>
      <dsp:spPr>
        <a:xfrm>
          <a:off x="2224123" y="2508588"/>
          <a:ext cx="8896494" cy="952182"/>
        </a:xfrm>
        <a:prstGeom prst="rect">
          <a:avLst/>
        </a:prstGeom>
        <a:gradFill rotWithShape="0">
          <a:gsLst>
            <a:gs pos="0">
              <a:schemeClr val="accent2">
                <a:shade val="80000"/>
                <a:hueOff val="241350"/>
                <a:satOff val="-13985"/>
                <a:lumOff val="18188"/>
                <a:alphaOff val="0"/>
                <a:satMod val="103000"/>
                <a:lumMod val="102000"/>
                <a:tint val="94000"/>
              </a:schemeClr>
            </a:gs>
            <a:gs pos="50000">
              <a:schemeClr val="accent2">
                <a:shade val="80000"/>
                <a:hueOff val="241350"/>
                <a:satOff val="-13985"/>
                <a:lumOff val="18188"/>
                <a:alphaOff val="0"/>
                <a:satMod val="110000"/>
                <a:lumMod val="100000"/>
                <a:shade val="100000"/>
              </a:schemeClr>
            </a:gs>
            <a:gs pos="100000">
              <a:schemeClr val="accent2">
                <a:shade val="80000"/>
                <a:hueOff val="241350"/>
                <a:satOff val="-13985"/>
                <a:lumOff val="18188"/>
                <a:alphaOff val="0"/>
                <a:lumMod val="99000"/>
                <a:satMod val="120000"/>
                <a:shade val="78000"/>
              </a:schemeClr>
            </a:gs>
          </a:gsLst>
          <a:lin ang="5400000" scaled="0"/>
        </a:gradFill>
        <a:ln w="6350" cap="flat" cmpd="sng" algn="ctr">
          <a:solidFill>
            <a:schemeClr val="accent2">
              <a:shade val="80000"/>
              <a:hueOff val="241350"/>
              <a:satOff val="-13985"/>
              <a:lumOff val="18188"/>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2617" tIns="200242" rIns="172617" bIns="200242" numCol="1" spcCol="1270" anchor="t" anchorCtr="0">
          <a:noAutofit/>
        </a:bodyPr>
        <a:lstStyle/>
        <a:p>
          <a:pPr marL="0" lvl="0" indent="0" algn="l"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Engage program staff in reviewing ongoing activities to identify those that can/need to integrate COVID-19 messages</a:t>
          </a:r>
        </a:p>
        <a:p>
          <a:pPr marL="171450" lvl="1" indent="-171450" algn="l" defTabSz="800100">
            <a:lnSpc>
              <a:spcPct val="90000"/>
            </a:lnSpc>
            <a:spcBef>
              <a:spcPct val="0"/>
            </a:spcBef>
            <a:spcAft>
              <a:spcPct val="15000"/>
            </a:spcAft>
            <a:buChar char="•"/>
          </a:pPr>
          <a:r>
            <a:rPr lang="en-US" sz="1800" b="1" kern="1200" dirty="0">
              <a:latin typeface="Arial" panose="020B0604020202020204" pitchFamily="34" charset="0"/>
              <a:cs typeface="Arial" panose="020B0604020202020204" pitchFamily="34" charset="0"/>
            </a:rPr>
            <a:t>e.g. in sensitization sessions or radio talk shows planned as part of the project</a:t>
          </a:r>
        </a:p>
      </dsp:txBody>
      <dsp:txXfrm>
        <a:off x="2224123" y="2508588"/>
        <a:ext cx="8896494" cy="952182"/>
      </dsp:txXfrm>
    </dsp:sp>
    <dsp:sp modelId="{AB1C3858-1542-46A7-9149-D51B40FA0EC9}">
      <dsp:nvSpPr>
        <dsp:cNvPr id="0" name=""/>
        <dsp:cNvSpPr/>
      </dsp:nvSpPr>
      <dsp:spPr>
        <a:xfrm>
          <a:off x="0" y="2590502"/>
          <a:ext cx="2224123" cy="788354"/>
        </a:xfrm>
        <a:prstGeom prst="rect">
          <a:avLst/>
        </a:prstGeom>
        <a:solidFill>
          <a:schemeClr val="lt1">
            <a:hueOff val="0"/>
            <a:satOff val="0"/>
            <a:lumOff val="0"/>
            <a:alphaOff val="0"/>
          </a:schemeClr>
        </a:solidFill>
        <a:ln w="6350" cap="flat" cmpd="sng" algn="ctr">
          <a:solidFill>
            <a:schemeClr val="accent2">
              <a:shade val="80000"/>
              <a:hueOff val="241350"/>
              <a:satOff val="-13985"/>
              <a:lumOff val="1818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7693" tIns="77872" rIns="117693" bIns="77872"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Identify activities</a:t>
          </a:r>
        </a:p>
      </dsp:txBody>
      <dsp:txXfrm>
        <a:off x="0" y="2590502"/>
        <a:ext cx="2224123" cy="788354"/>
      </dsp:txXfrm>
    </dsp:sp>
    <dsp:sp modelId="{9DA97722-DD67-4184-BB6D-DED3F69D65B2}">
      <dsp:nvSpPr>
        <dsp:cNvPr id="0" name=""/>
        <dsp:cNvSpPr/>
      </dsp:nvSpPr>
      <dsp:spPr>
        <a:xfrm>
          <a:off x="2226297" y="3508071"/>
          <a:ext cx="8905191" cy="788354"/>
        </a:xfrm>
        <a:prstGeom prst="rect">
          <a:avLst/>
        </a:prstGeom>
        <a:gradFill rotWithShape="0">
          <a:gsLst>
            <a:gs pos="0">
              <a:schemeClr val="accent2">
                <a:shade val="80000"/>
                <a:hueOff val="321800"/>
                <a:satOff val="-18646"/>
                <a:lumOff val="24250"/>
                <a:alphaOff val="0"/>
                <a:satMod val="103000"/>
                <a:lumMod val="102000"/>
                <a:tint val="94000"/>
              </a:schemeClr>
            </a:gs>
            <a:gs pos="50000">
              <a:schemeClr val="accent2">
                <a:shade val="80000"/>
                <a:hueOff val="321800"/>
                <a:satOff val="-18646"/>
                <a:lumOff val="24250"/>
                <a:alphaOff val="0"/>
                <a:satMod val="110000"/>
                <a:lumMod val="100000"/>
                <a:shade val="100000"/>
              </a:schemeClr>
            </a:gs>
            <a:gs pos="100000">
              <a:schemeClr val="accent2">
                <a:shade val="80000"/>
                <a:hueOff val="321800"/>
                <a:satOff val="-18646"/>
                <a:lumOff val="24250"/>
                <a:alphaOff val="0"/>
                <a:lumMod val="99000"/>
                <a:satMod val="120000"/>
                <a:shade val="78000"/>
              </a:schemeClr>
            </a:gs>
          </a:gsLst>
          <a:lin ang="5400000" scaled="0"/>
        </a:gradFill>
        <a:ln w="6350" cap="flat" cmpd="sng" algn="ctr">
          <a:solidFill>
            <a:schemeClr val="accent2">
              <a:shade val="80000"/>
              <a:hueOff val="321800"/>
              <a:satOff val="-18646"/>
              <a:lumOff val="2425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2785" tIns="200242" rIns="172785" bIns="200242"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Set up a local </a:t>
          </a:r>
          <a:r>
            <a:rPr lang="en-US" sz="1800" b="1" kern="1200" dirty="0" err="1">
              <a:latin typeface="Arial" panose="020B0604020202020204" pitchFamily="34" charset="0"/>
              <a:cs typeface="Arial" panose="020B0604020202020204" pitchFamily="34" charset="0"/>
            </a:rPr>
            <a:t>rumour</a:t>
          </a:r>
          <a:r>
            <a:rPr lang="en-US" sz="1800" b="1" kern="1200" dirty="0">
              <a:latin typeface="Arial" panose="020B0604020202020204" pitchFamily="34" charset="0"/>
              <a:cs typeface="Arial" panose="020B0604020202020204" pitchFamily="34" charset="0"/>
            </a:rPr>
            <a:t> tracking mechanism </a:t>
          </a:r>
        </a:p>
      </dsp:txBody>
      <dsp:txXfrm>
        <a:off x="2226297" y="3508071"/>
        <a:ext cx="8905191" cy="788354"/>
      </dsp:txXfrm>
    </dsp:sp>
    <dsp:sp modelId="{DCA510D7-FAAA-45AB-BD1D-B9A996AD0B30}">
      <dsp:nvSpPr>
        <dsp:cNvPr id="0" name=""/>
        <dsp:cNvSpPr/>
      </dsp:nvSpPr>
      <dsp:spPr>
        <a:xfrm>
          <a:off x="0" y="3508071"/>
          <a:ext cx="2226297" cy="788354"/>
        </a:xfrm>
        <a:prstGeom prst="rect">
          <a:avLst/>
        </a:prstGeom>
        <a:solidFill>
          <a:schemeClr val="lt1">
            <a:hueOff val="0"/>
            <a:satOff val="0"/>
            <a:lumOff val="0"/>
            <a:alphaOff val="0"/>
          </a:schemeClr>
        </a:solidFill>
        <a:ln w="6350" cap="flat" cmpd="sng" algn="ctr">
          <a:solidFill>
            <a:schemeClr val="accent2">
              <a:shade val="80000"/>
              <a:hueOff val="321800"/>
              <a:satOff val="-18646"/>
              <a:lumOff val="2425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7808" tIns="77872" rIns="117808" bIns="77872"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Address </a:t>
          </a:r>
          <a:r>
            <a:rPr lang="en-US" sz="2000" kern="1200" dirty="0" err="1">
              <a:latin typeface="Arial" panose="020B0604020202020204" pitchFamily="34" charset="0"/>
              <a:cs typeface="Arial" panose="020B0604020202020204" pitchFamily="34" charset="0"/>
            </a:rPr>
            <a:t>rumours</a:t>
          </a:r>
          <a:endParaRPr lang="en-US" sz="2000" kern="1200" dirty="0">
            <a:latin typeface="Arial" panose="020B0604020202020204" pitchFamily="34" charset="0"/>
            <a:cs typeface="Arial" panose="020B0604020202020204" pitchFamily="34" charset="0"/>
          </a:endParaRPr>
        </a:p>
      </dsp:txBody>
      <dsp:txXfrm>
        <a:off x="0" y="3508071"/>
        <a:ext cx="2226297" cy="788354"/>
      </dsp:txXfrm>
    </dsp:sp>
    <dsp:sp modelId="{F40122AD-CB5E-4D41-BE99-FD6F3FF5AD82}">
      <dsp:nvSpPr>
        <dsp:cNvPr id="0" name=""/>
        <dsp:cNvSpPr/>
      </dsp:nvSpPr>
      <dsp:spPr>
        <a:xfrm>
          <a:off x="2226297" y="4343727"/>
          <a:ext cx="8905191" cy="788354"/>
        </a:xfrm>
        <a:prstGeom prst="rect">
          <a:avLst/>
        </a:prstGeom>
        <a:gradFill rotWithShape="0">
          <a:gsLst>
            <a:gs pos="0">
              <a:schemeClr val="accent2">
                <a:shade val="80000"/>
                <a:hueOff val="402250"/>
                <a:satOff val="-23308"/>
                <a:lumOff val="30313"/>
                <a:alphaOff val="0"/>
                <a:satMod val="103000"/>
                <a:lumMod val="102000"/>
                <a:tint val="94000"/>
              </a:schemeClr>
            </a:gs>
            <a:gs pos="50000">
              <a:schemeClr val="accent2">
                <a:shade val="80000"/>
                <a:hueOff val="402250"/>
                <a:satOff val="-23308"/>
                <a:lumOff val="30313"/>
                <a:alphaOff val="0"/>
                <a:satMod val="110000"/>
                <a:lumMod val="100000"/>
                <a:shade val="100000"/>
              </a:schemeClr>
            </a:gs>
            <a:gs pos="100000">
              <a:schemeClr val="accent2">
                <a:shade val="80000"/>
                <a:hueOff val="402250"/>
                <a:satOff val="-23308"/>
                <a:lumOff val="30313"/>
                <a:alphaOff val="0"/>
                <a:lumMod val="99000"/>
                <a:satMod val="120000"/>
                <a:shade val="78000"/>
              </a:schemeClr>
            </a:gs>
          </a:gsLst>
          <a:lin ang="5400000" scaled="0"/>
        </a:gradFill>
        <a:ln w="6350" cap="flat" cmpd="sng" algn="ctr">
          <a:solidFill>
            <a:schemeClr val="accent2">
              <a:shade val="80000"/>
              <a:hueOff val="402250"/>
              <a:satOff val="-23308"/>
              <a:lumOff val="3031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72785" tIns="200242" rIns="172785" bIns="200242"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Include monitoring indicators for COVID-19 in program monitoring tools</a:t>
          </a:r>
        </a:p>
      </dsp:txBody>
      <dsp:txXfrm>
        <a:off x="2226297" y="4343727"/>
        <a:ext cx="8905191" cy="788354"/>
      </dsp:txXfrm>
    </dsp:sp>
    <dsp:sp modelId="{E03307A4-661C-4B43-9980-A1F516C47152}">
      <dsp:nvSpPr>
        <dsp:cNvPr id="0" name=""/>
        <dsp:cNvSpPr/>
      </dsp:nvSpPr>
      <dsp:spPr>
        <a:xfrm>
          <a:off x="0" y="4343727"/>
          <a:ext cx="2226297" cy="788354"/>
        </a:xfrm>
        <a:prstGeom prst="rect">
          <a:avLst/>
        </a:prstGeom>
        <a:solidFill>
          <a:schemeClr val="lt1">
            <a:hueOff val="0"/>
            <a:satOff val="0"/>
            <a:lumOff val="0"/>
            <a:alphaOff val="0"/>
          </a:schemeClr>
        </a:solidFill>
        <a:ln w="6350" cap="flat" cmpd="sng" algn="ctr">
          <a:solidFill>
            <a:schemeClr val="accent2">
              <a:shade val="80000"/>
              <a:hueOff val="402250"/>
              <a:satOff val="-23308"/>
              <a:lumOff val="3031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7808" tIns="77872" rIns="117808" bIns="77872"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Include in monitoring</a:t>
          </a:r>
        </a:p>
      </dsp:txBody>
      <dsp:txXfrm>
        <a:off x="0" y="4343727"/>
        <a:ext cx="2226297" cy="788354"/>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3">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E722A89C-7FB3-4044-A6BE-4221B45A0EAD}">
          <dgm:prSet phldrT="1"/>
          <dgm:t>
            <a:bodyPr/>
            <a:lstStyle/>
            <a:p>
              <a:r>
                <a:t>1</a:t>
              </a:r>
            </a:p>
          </dgm:t>
        </dgm:pt>
        <dgm:pt modelId="201" type="sibTrans" cxnId="{82DBB1BD-F730-4BEA-A1BE-795FC598B401}">
          <dgm:prSet phldrT="2"/>
          <dgm:t>
            <a:bodyPr/>
            <a:lstStyle/>
            <a:p>
              <a:r>
                <a:t>2</a:t>
              </a:r>
            </a:p>
          </dgm:t>
        </dgm:pt>
        <dgm:pt modelId="301" type="sibTrans" cxnId="{68A18EA8-13D3-4F16-9175-A10C500EB239}">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6/7/layout/VerticalHollowActionList">
  <dgm:title val="Vertical Hollow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solidFgAcc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480F56-6A55-4913-8247-A3F193C975BF}" type="datetimeFigureOut">
              <a:rPr lang="en-US" smtClean="0"/>
              <a:t>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21B755-34F1-404B-8A2C-D7F98A4311A5}" type="slidenum">
              <a:rPr lang="en-US" smtClean="0"/>
              <a:t>‹#›</a:t>
            </a:fld>
            <a:endParaRPr lang="en-US"/>
          </a:p>
        </p:txBody>
      </p:sp>
    </p:spTree>
    <p:extLst>
      <p:ext uri="{BB962C8B-B14F-4D97-AF65-F5344CB8AC3E}">
        <p14:creationId xmlns:p14="http://schemas.microsoft.com/office/powerpoint/2010/main" val="2578787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21B755-34F1-404B-8A2C-D7F98A4311A5}" type="slidenum">
              <a:rPr lang="en-US" smtClean="0"/>
              <a:t>2</a:t>
            </a:fld>
            <a:endParaRPr lang="en-US"/>
          </a:p>
        </p:txBody>
      </p:sp>
    </p:spTree>
    <p:extLst>
      <p:ext uri="{BB962C8B-B14F-4D97-AF65-F5344CB8AC3E}">
        <p14:creationId xmlns:p14="http://schemas.microsoft.com/office/powerpoint/2010/main" val="362653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Share the following example:</a:t>
            </a:r>
            <a:r>
              <a:rPr lang="en-US" sz="1200" dirty="0">
                <a:latin typeface="Arial" panose="020B0604020202020204" pitchFamily="34" charset="0"/>
                <a:cs typeface="Arial" panose="020B0604020202020204" pitchFamily="34" charset="0"/>
              </a:rPr>
              <a:t> If a major concern among people is that they could get COVID-19 if they visited a health facility, protection and prevention measures being taken at the facility should be highlighted along with the message on the importance of therapeutic feeding.</a:t>
            </a:r>
          </a:p>
          <a:p>
            <a:endParaRPr lang="en-US" b="1" dirty="0"/>
          </a:p>
          <a:p>
            <a:r>
              <a:rPr lang="en-US" b="1" dirty="0"/>
              <a:t>Instructions: </a:t>
            </a:r>
            <a:r>
              <a:rPr lang="en-US" b="0" dirty="0"/>
              <a:t>Introduce a group work after explaining this slide. Divide the participants into groups of 4-5 persons. Ask each group to identify one key message related to IYCF/IMAM/Micronutrients, one concern on COVID-19 that is prominent in their area and rework the message to address the concern. Use the following column headings in a table to create a template for the group work: </a:t>
            </a:r>
          </a:p>
          <a:p>
            <a:r>
              <a:rPr lang="en-US" sz="1200" b="1" kern="1200" dirty="0">
                <a:solidFill>
                  <a:schemeClr val="tx1"/>
                </a:solidFill>
                <a:effectLst/>
                <a:latin typeface="+mn-lt"/>
                <a:ea typeface="+mn-ea"/>
                <a:cs typeface="+mn-cs"/>
              </a:rPr>
              <a:t>Key Message on IYCFE/IMAM/MNs; Community concern on COVID-19; Revised key message on IYCFE/IMAM/MNs</a:t>
            </a:r>
            <a:endParaRPr lang="en-US" b="0" dirty="0"/>
          </a:p>
          <a:p>
            <a:endParaRPr lang="en-US" b="1" dirty="0"/>
          </a:p>
        </p:txBody>
      </p:sp>
      <p:sp>
        <p:nvSpPr>
          <p:cNvPr id="4" name="Slide Number Placeholder 3"/>
          <p:cNvSpPr>
            <a:spLocks noGrp="1"/>
          </p:cNvSpPr>
          <p:nvPr>
            <p:ph type="sldNum" sz="quarter" idx="5"/>
          </p:nvPr>
        </p:nvSpPr>
        <p:spPr/>
        <p:txBody>
          <a:bodyPr/>
          <a:lstStyle/>
          <a:p>
            <a:fld id="{A621B755-34F1-404B-8A2C-D7F98A4311A5}" type="slidenum">
              <a:rPr lang="en-US" smtClean="0"/>
              <a:t>11</a:t>
            </a:fld>
            <a:endParaRPr lang="en-US"/>
          </a:p>
        </p:txBody>
      </p:sp>
    </p:spTree>
    <p:extLst>
      <p:ext uri="{BB962C8B-B14F-4D97-AF65-F5344CB8AC3E}">
        <p14:creationId xmlns:p14="http://schemas.microsoft.com/office/powerpoint/2010/main" val="663142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Responses</a:t>
            </a:r>
          </a:p>
          <a:p>
            <a:r>
              <a:rPr lang="en-US" sz="1200" b="0" i="0" kern="1200" dirty="0">
                <a:solidFill>
                  <a:schemeClr val="tx1"/>
                </a:solidFill>
                <a:effectLst/>
                <a:latin typeface="+mn-lt"/>
                <a:ea typeface="+mn-ea"/>
                <a:cs typeface="+mn-cs"/>
              </a:rPr>
              <a:t>1. a) </a:t>
            </a:r>
          </a:p>
          <a:p>
            <a:r>
              <a:rPr lang="en-US" sz="1200" b="0" i="0" kern="1200" dirty="0">
                <a:solidFill>
                  <a:schemeClr val="tx1"/>
                </a:solidFill>
                <a:effectLst/>
                <a:latin typeface="+mn-lt"/>
                <a:ea typeface="+mn-ea"/>
                <a:cs typeface="+mn-cs"/>
              </a:rPr>
              <a:t>2. False, Community Engagement is a mutual partnership between response teams and the communities facing the threat.</a:t>
            </a:r>
          </a:p>
          <a:p>
            <a:r>
              <a:rPr lang="en-US" sz="1200" b="0" i="0" kern="1200" dirty="0">
                <a:solidFill>
                  <a:schemeClr val="tx1"/>
                </a:solidFill>
                <a:effectLst/>
                <a:latin typeface="+mn-lt"/>
                <a:ea typeface="+mn-ea"/>
                <a:cs typeface="+mn-cs"/>
              </a:rPr>
              <a:t>3. c)</a:t>
            </a:r>
            <a:endParaRPr lang="en-US" dirty="0"/>
          </a:p>
        </p:txBody>
      </p:sp>
      <p:sp>
        <p:nvSpPr>
          <p:cNvPr id="4" name="Slide Number Placeholder 3"/>
          <p:cNvSpPr>
            <a:spLocks noGrp="1"/>
          </p:cNvSpPr>
          <p:nvPr>
            <p:ph type="sldNum" sz="quarter" idx="5"/>
          </p:nvPr>
        </p:nvSpPr>
        <p:spPr/>
        <p:txBody>
          <a:bodyPr/>
          <a:lstStyle/>
          <a:p>
            <a:fld id="{A621B755-34F1-404B-8A2C-D7F98A4311A5}" type="slidenum">
              <a:rPr lang="en-US" smtClean="0"/>
              <a:t>13</a:t>
            </a:fld>
            <a:endParaRPr lang="en-US"/>
          </a:p>
        </p:txBody>
      </p:sp>
    </p:spTree>
    <p:extLst>
      <p:ext uri="{BB962C8B-B14F-4D97-AF65-F5344CB8AC3E}">
        <p14:creationId xmlns:p14="http://schemas.microsoft.com/office/powerpoint/2010/main" val="3218299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Responses: </a:t>
            </a:r>
          </a:p>
          <a:p>
            <a:r>
              <a:rPr lang="en-US" b="0" dirty="0"/>
              <a:t>4. a), b) and c)</a:t>
            </a:r>
          </a:p>
          <a:p>
            <a:r>
              <a:rPr lang="en-US" b="0" dirty="0"/>
              <a:t>5. False. </a:t>
            </a:r>
            <a:r>
              <a:rPr lang="en-US" sz="1200" kern="1200" dirty="0">
                <a:solidFill>
                  <a:schemeClr val="tx1"/>
                </a:solidFill>
                <a:effectLst/>
                <a:latin typeface="+mn-lt"/>
                <a:ea typeface="+mn-ea"/>
                <a:cs typeface="+mn-cs"/>
              </a:rPr>
              <a:t>Two-way communication gives you the opportunity to better learn about the needs for information in the community, allows for questions, and enables you to tailor the message/information base on their need. </a:t>
            </a:r>
          </a:p>
          <a:p>
            <a:endParaRPr lang="en-US" b="0" dirty="0"/>
          </a:p>
        </p:txBody>
      </p:sp>
      <p:sp>
        <p:nvSpPr>
          <p:cNvPr id="4" name="Slide Number Placeholder 3"/>
          <p:cNvSpPr>
            <a:spLocks noGrp="1"/>
          </p:cNvSpPr>
          <p:nvPr>
            <p:ph type="sldNum" sz="quarter" idx="5"/>
          </p:nvPr>
        </p:nvSpPr>
        <p:spPr/>
        <p:txBody>
          <a:bodyPr/>
          <a:lstStyle/>
          <a:p>
            <a:fld id="{A621B755-34F1-404B-8A2C-D7F98A4311A5}" type="slidenum">
              <a:rPr lang="en-US" smtClean="0"/>
              <a:t>14</a:t>
            </a:fld>
            <a:endParaRPr lang="en-US"/>
          </a:p>
        </p:txBody>
      </p:sp>
    </p:spTree>
    <p:extLst>
      <p:ext uri="{BB962C8B-B14F-4D97-AF65-F5344CB8AC3E}">
        <p14:creationId xmlns:p14="http://schemas.microsoft.com/office/powerpoint/2010/main" val="1436640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Responses: </a:t>
            </a:r>
          </a:p>
          <a:p>
            <a:r>
              <a:rPr lang="en-US" sz="1200" b="0" kern="1200" dirty="0">
                <a:solidFill>
                  <a:schemeClr val="tx1"/>
                </a:solidFill>
                <a:effectLst/>
                <a:latin typeface="+mn-lt"/>
                <a:ea typeface="+mn-ea"/>
                <a:cs typeface="+mn-cs"/>
              </a:rPr>
              <a:t>6. False. It is extremely important to identify and tackle </a:t>
            </a:r>
            <a:r>
              <a:rPr lang="en-US" sz="1200" b="0" kern="1200" dirty="0" err="1">
                <a:solidFill>
                  <a:schemeClr val="tx1"/>
                </a:solidFill>
                <a:effectLst/>
                <a:latin typeface="+mn-lt"/>
                <a:ea typeface="+mn-ea"/>
                <a:cs typeface="+mn-cs"/>
              </a:rPr>
              <a:t>rumours</a:t>
            </a:r>
            <a:r>
              <a:rPr lang="en-US" sz="1200" b="0" kern="1200" dirty="0">
                <a:solidFill>
                  <a:schemeClr val="tx1"/>
                </a:solidFill>
                <a:effectLst/>
                <a:latin typeface="+mn-lt"/>
                <a:ea typeface="+mn-ea"/>
                <a:cs typeface="+mn-cs"/>
              </a:rPr>
              <a:t> as it has been seen in many cases that they can have an adverse impact on the program activities and the response.</a:t>
            </a:r>
          </a:p>
          <a:p>
            <a:r>
              <a:rPr lang="en-US" sz="1200" b="0" kern="1200" dirty="0">
                <a:solidFill>
                  <a:schemeClr val="tx1"/>
                </a:solidFill>
                <a:effectLst/>
                <a:latin typeface="+mn-lt"/>
                <a:ea typeface="+mn-ea"/>
                <a:cs typeface="+mn-cs"/>
              </a:rPr>
              <a:t>7. True.</a:t>
            </a:r>
          </a:p>
          <a:p>
            <a:r>
              <a:rPr lang="en-US" sz="1200" b="0" kern="1200" dirty="0">
                <a:solidFill>
                  <a:schemeClr val="tx1"/>
                </a:solidFill>
                <a:effectLst/>
                <a:latin typeface="+mn-lt"/>
                <a:ea typeface="+mn-ea"/>
                <a:cs typeface="+mn-cs"/>
              </a:rPr>
              <a:t>8. False. Information about what to do, is required but not sufficient. It is very important to adapt the messaging to address the barriers and information needs of the community for it to be effective.</a:t>
            </a:r>
            <a:endParaRPr lang="en-US" b="0" dirty="0"/>
          </a:p>
        </p:txBody>
      </p:sp>
      <p:sp>
        <p:nvSpPr>
          <p:cNvPr id="4" name="Slide Number Placeholder 3"/>
          <p:cNvSpPr>
            <a:spLocks noGrp="1"/>
          </p:cNvSpPr>
          <p:nvPr>
            <p:ph type="sldNum" sz="quarter" idx="5"/>
          </p:nvPr>
        </p:nvSpPr>
        <p:spPr/>
        <p:txBody>
          <a:bodyPr/>
          <a:lstStyle/>
          <a:p>
            <a:fld id="{A621B755-34F1-404B-8A2C-D7F98A4311A5}" type="slidenum">
              <a:rPr lang="en-US" smtClean="0"/>
              <a:t>15</a:t>
            </a:fld>
            <a:endParaRPr lang="en-US"/>
          </a:p>
        </p:txBody>
      </p:sp>
    </p:spTree>
    <p:extLst>
      <p:ext uri="{BB962C8B-B14F-4D97-AF65-F5344CB8AC3E}">
        <p14:creationId xmlns:p14="http://schemas.microsoft.com/office/powerpoint/2010/main" val="1486008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Instructions: </a:t>
            </a:r>
            <a:r>
              <a:rPr lang="en-US" b="0" dirty="0"/>
              <a:t>Describe</a:t>
            </a:r>
            <a:r>
              <a:rPr lang="en-US" dirty="0"/>
              <a:t> the situation and ask the participants to reflect and respond on the following questions: </a:t>
            </a:r>
          </a:p>
          <a:p>
            <a:pPr marL="171450" indent="-171450">
              <a:buFontTx/>
              <a:buChar char="-"/>
            </a:pPr>
            <a:r>
              <a:rPr lang="en-US" dirty="0"/>
              <a:t>Can you identify a similar situation in your area? </a:t>
            </a:r>
          </a:p>
          <a:p>
            <a:pPr marL="171450" indent="-171450">
              <a:buFontTx/>
              <a:buChar char="-"/>
            </a:pPr>
            <a:r>
              <a:rPr lang="en-US" dirty="0"/>
              <a:t>What are some of your worries? </a:t>
            </a:r>
          </a:p>
          <a:p>
            <a:pPr marL="171450" indent="-171450">
              <a:buFontTx/>
              <a:buChar char="-"/>
            </a:pPr>
            <a:r>
              <a:rPr lang="en-US" dirty="0"/>
              <a:t>What actions do you think could be taken to promote more engagement with the COVID-19 response? </a:t>
            </a:r>
          </a:p>
          <a:p>
            <a:pPr marL="0" indent="0">
              <a:buFontTx/>
              <a:buNone/>
            </a:pPr>
            <a:r>
              <a:rPr lang="en-US" dirty="0"/>
              <a:t>Make a note of their challenges related to the program because of the COVID-19 context. End with informing them that risk communication and community engagement is about some of the actions that can be taken to tackle these challenges. </a:t>
            </a:r>
          </a:p>
          <a:p>
            <a:endParaRPr lang="en-US" dirty="0"/>
          </a:p>
        </p:txBody>
      </p:sp>
      <p:sp>
        <p:nvSpPr>
          <p:cNvPr id="4" name="Slide Number Placeholder 3"/>
          <p:cNvSpPr>
            <a:spLocks noGrp="1"/>
          </p:cNvSpPr>
          <p:nvPr>
            <p:ph type="sldNum" sz="quarter" idx="5"/>
          </p:nvPr>
        </p:nvSpPr>
        <p:spPr/>
        <p:txBody>
          <a:bodyPr/>
          <a:lstStyle/>
          <a:p>
            <a:fld id="{A621B755-34F1-404B-8A2C-D7F98A4311A5}" type="slidenum">
              <a:rPr lang="en-US" smtClean="0"/>
              <a:t>3</a:t>
            </a:fld>
            <a:endParaRPr lang="en-US"/>
          </a:p>
        </p:txBody>
      </p:sp>
    </p:spTree>
    <p:extLst>
      <p:ext uri="{BB962C8B-B14F-4D97-AF65-F5344CB8AC3E}">
        <p14:creationId xmlns:p14="http://schemas.microsoft.com/office/powerpoint/2010/main" val="2546856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Risk communication refers to the exchange of real-time information, advice and opinions between experts and people facing threats to their health, economic or social well-being. The ultimate purpose of risk communication is to enable people at risk to take informed decisions to protect themselves and their loved ones. </a:t>
            </a:r>
          </a:p>
          <a:p>
            <a:endParaRPr lang="en-US" dirty="0"/>
          </a:p>
          <a:p>
            <a:r>
              <a:rPr lang="en-US" dirty="0"/>
              <a:t>Community Engagement is a mutual partnership between response teams and the communities facing the threat. The aim is that the community has ownership of the way the threat is controlled and managed, and effectively participates in the response.</a:t>
            </a:r>
          </a:p>
          <a:p>
            <a:endParaRPr lang="en-US" dirty="0"/>
          </a:p>
          <a:p>
            <a:r>
              <a:rPr lang="en-US" dirty="0"/>
              <a:t>In the case of COVID-19, the objective of an RCCE response is to support the exchange of information between technical institutions, local government authorities and partners with the communities you are working in. This is done in a format that is relevant and accessible to: </a:t>
            </a:r>
          </a:p>
          <a:p>
            <a:pPr marL="171450" indent="-171450">
              <a:buFont typeface="Arial" panose="020B0604020202020204" pitchFamily="34" charset="0"/>
              <a:buChar char="•"/>
            </a:pPr>
            <a:r>
              <a:rPr lang="en-US" dirty="0"/>
              <a:t>encourage positive behaviors; provide information on entitlements and services and how to access them; </a:t>
            </a:r>
          </a:p>
          <a:p>
            <a:pPr marL="171450" indent="-171450">
              <a:buFont typeface="Arial" panose="020B0604020202020204" pitchFamily="34" charset="0"/>
              <a:buChar char="•"/>
            </a:pPr>
            <a:r>
              <a:rPr lang="en-US" dirty="0"/>
              <a:t>proactively engage at risk and vulnerable populations; </a:t>
            </a:r>
          </a:p>
          <a:p>
            <a:pPr marL="171450" indent="-171450">
              <a:buFont typeface="Arial" panose="020B0604020202020204" pitchFamily="34" charset="0"/>
              <a:buChar char="•"/>
            </a:pPr>
            <a:r>
              <a:rPr lang="en-US" dirty="0"/>
              <a:t>ensure that feedback and complaints mechanisms are in place to address community concerns, </a:t>
            </a:r>
            <a:r>
              <a:rPr lang="en-US" dirty="0" err="1"/>
              <a:t>rumours</a:t>
            </a:r>
            <a:r>
              <a:rPr lang="en-US" dirty="0"/>
              <a:t> and help to inform decisions.</a:t>
            </a:r>
          </a:p>
          <a:p>
            <a:endParaRPr lang="en-US" dirty="0"/>
          </a:p>
        </p:txBody>
      </p:sp>
      <p:sp>
        <p:nvSpPr>
          <p:cNvPr id="4" name="Slide Number Placeholder 3"/>
          <p:cNvSpPr>
            <a:spLocks noGrp="1"/>
          </p:cNvSpPr>
          <p:nvPr>
            <p:ph type="sldNum" sz="quarter" idx="5"/>
          </p:nvPr>
        </p:nvSpPr>
        <p:spPr/>
        <p:txBody>
          <a:bodyPr/>
          <a:lstStyle/>
          <a:p>
            <a:fld id="{A621B755-34F1-404B-8A2C-D7F98A4311A5}" type="slidenum">
              <a:rPr lang="en-US" smtClean="0"/>
              <a:t>4</a:t>
            </a:fld>
            <a:endParaRPr lang="en-US"/>
          </a:p>
        </p:txBody>
      </p:sp>
    </p:spTree>
    <p:extLst>
      <p:ext uri="{BB962C8B-B14F-4D97-AF65-F5344CB8AC3E}">
        <p14:creationId xmlns:p14="http://schemas.microsoft.com/office/powerpoint/2010/main" val="3404519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times of crisis, people usually make decisions based on trust. Therefore, trust in individuals and organizations is the biggest factor in communicating risk. It is not enough to transmit a message, the person needs to accept it with full confidence. </a:t>
            </a:r>
          </a:p>
          <a:p>
            <a:endParaRPr lang="en-US" dirty="0"/>
          </a:p>
          <a:p>
            <a:r>
              <a:rPr lang="en-US" dirty="0"/>
              <a:t>The immediate response to any crisis such as the COVID-19 pandemic is to start disseminating information that experts convey about protecting people from the disease. While this is definitely required, it is not sufficient to ensure that people act upon the information shared or adopt the recommended behaviors. Listening to the community will help us understand what are the drivers and barriers to adoption of the desired behaviors. This information can then be used to </a:t>
            </a:r>
            <a:r>
              <a:rPr lang="en-US" sz="1200" kern="1200" dirty="0">
                <a:solidFill>
                  <a:schemeClr val="tx1"/>
                </a:solidFill>
                <a:effectLst/>
                <a:latin typeface="+mn-lt"/>
                <a:ea typeface="+mn-ea"/>
                <a:cs typeface="+mn-cs"/>
              </a:rPr>
              <a:t>adapt the key messages and solutions along the way, if necessary. It is important to remember that changing </a:t>
            </a:r>
            <a:r>
              <a:rPr lang="en-US" sz="1200" kern="1200" dirty="0" err="1">
                <a:solidFill>
                  <a:schemeClr val="tx1"/>
                </a:solidFill>
                <a:effectLst/>
                <a:latin typeface="+mn-lt"/>
                <a:ea typeface="+mn-ea"/>
                <a:cs typeface="+mn-cs"/>
              </a:rPr>
              <a:t>behaviour</a:t>
            </a:r>
            <a:r>
              <a:rPr lang="en-US" sz="1200" kern="1200" dirty="0">
                <a:solidFill>
                  <a:schemeClr val="tx1"/>
                </a:solidFill>
                <a:effectLst/>
                <a:latin typeface="+mn-lt"/>
                <a:ea typeface="+mn-ea"/>
                <a:cs typeface="+mn-cs"/>
              </a:rPr>
              <a:t> is not easy for anyone.</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Behaviour</a:t>
            </a:r>
            <a:r>
              <a:rPr lang="en-US" sz="1200" kern="1200" dirty="0">
                <a:solidFill>
                  <a:schemeClr val="tx1"/>
                </a:solidFill>
                <a:effectLst/>
                <a:latin typeface="+mn-lt"/>
                <a:ea typeface="+mn-ea"/>
                <a:cs typeface="+mn-cs"/>
              </a:rPr>
              <a:t> change can take time, you have to be patient. It is necessary to be persistent and </a:t>
            </a:r>
            <a:r>
              <a:rPr lang="en-US" sz="1200" b="1" kern="1200" dirty="0">
                <a:solidFill>
                  <a:schemeClr val="tx1"/>
                </a:solidFill>
                <a:effectLst/>
                <a:latin typeface="+mn-lt"/>
                <a:ea typeface="+mn-ea"/>
                <a:cs typeface="+mn-cs"/>
              </a:rPr>
              <a:t>reiterate key messages</a:t>
            </a:r>
            <a:r>
              <a:rPr lang="en-US" sz="1200" kern="1200" dirty="0">
                <a:solidFill>
                  <a:schemeClr val="tx1"/>
                </a:solidFill>
                <a:effectLst/>
                <a:latin typeface="+mn-lt"/>
                <a:ea typeface="+mn-ea"/>
                <a:cs typeface="+mn-cs"/>
              </a:rPr>
              <a:t>, using a </a:t>
            </a:r>
            <a:r>
              <a:rPr lang="en-US" sz="1200" b="1" kern="1200" dirty="0">
                <a:solidFill>
                  <a:schemeClr val="tx1"/>
                </a:solidFill>
                <a:effectLst/>
                <a:latin typeface="+mn-lt"/>
                <a:ea typeface="+mn-ea"/>
                <a:cs typeface="+mn-cs"/>
              </a:rPr>
              <a:t>mixed media</a:t>
            </a:r>
            <a:r>
              <a:rPr lang="en-US" sz="1200" kern="1200" dirty="0">
                <a:solidFill>
                  <a:schemeClr val="tx1"/>
                </a:solidFill>
                <a:effectLst/>
                <a:latin typeface="+mn-lt"/>
                <a:ea typeface="+mn-ea"/>
                <a:cs typeface="+mn-cs"/>
              </a:rPr>
              <a:t> approach that uses </a:t>
            </a:r>
            <a:r>
              <a:rPr lang="en-US" sz="1200" b="1" kern="1200" dirty="0">
                <a:solidFill>
                  <a:schemeClr val="tx1"/>
                </a:solidFill>
                <a:effectLst/>
                <a:latin typeface="+mn-lt"/>
                <a:ea typeface="+mn-ea"/>
                <a:cs typeface="+mn-cs"/>
              </a:rPr>
              <a:t>diverse </a:t>
            </a:r>
            <a:r>
              <a:rPr lang="en-US" sz="1200" kern="1200" dirty="0">
                <a:solidFill>
                  <a:schemeClr val="tx1"/>
                </a:solidFill>
                <a:effectLst/>
                <a:latin typeface="+mn-lt"/>
                <a:ea typeface="+mn-ea"/>
                <a:cs typeface="+mn-cs"/>
              </a:rPr>
              <a:t>channels of communication.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two-way communication helps us understand what the people’s information needs are, what they are concerned about so that we can share information that is relevant. It also helps build trust as people are able to express themselves and get information that they need.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621B755-34F1-404B-8A2C-D7F98A4311A5}" type="slidenum">
              <a:rPr lang="en-US" smtClean="0"/>
              <a:t>5</a:t>
            </a:fld>
            <a:endParaRPr lang="en-US"/>
          </a:p>
        </p:txBody>
      </p:sp>
    </p:spTree>
    <p:extLst>
      <p:ext uri="{BB962C8B-B14F-4D97-AF65-F5344CB8AC3E}">
        <p14:creationId xmlns:p14="http://schemas.microsoft.com/office/powerpoint/2010/main" val="2303963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react differently to threats, a reaction that seems irrational to you makes sense to them. </a:t>
            </a:r>
          </a:p>
        </p:txBody>
      </p:sp>
      <p:sp>
        <p:nvSpPr>
          <p:cNvPr id="4" name="Slide Number Placeholder 3"/>
          <p:cNvSpPr>
            <a:spLocks noGrp="1"/>
          </p:cNvSpPr>
          <p:nvPr>
            <p:ph type="sldNum" sz="quarter" idx="5"/>
          </p:nvPr>
        </p:nvSpPr>
        <p:spPr/>
        <p:txBody>
          <a:bodyPr/>
          <a:lstStyle/>
          <a:p>
            <a:fld id="{A621B755-34F1-404B-8A2C-D7F98A4311A5}" type="slidenum">
              <a:rPr lang="en-US" smtClean="0"/>
              <a:t>6</a:t>
            </a:fld>
            <a:endParaRPr lang="en-US"/>
          </a:p>
        </p:txBody>
      </p:sp>
    </p:spTree>
    <p:extLst>
      <p:ext uri="{BB962C8B-B14F-4D97-AF65-F5344CB8AC3E}">
        <p14:creationId xmlns:p14="http://schemas.microsoft.com/office/powerpoint/2010/main" val="481269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People need to ask questions. This helps to create trust. It is essential to allow time for questions and answers in all your sessions.</a:t>
            </a:r>
          </a:p>
          <a:p>
            <a:r>
              <a:rPr lang="en-US" dirty="0"/>
              <a:t>Make sure you are sharing information that is consistent with national and locally agreed upon messages. If a person hears different messages, they are more likely to lose confidence in the communicator. </a:t>
            </a:r>
          </a:p>
        </p:txBody>
      </p:sp>
      <p:sp>
        <p:nvSpPr>
          <p:cNvPr id="4" name="Slide Number Placeholder 3"/>
          <p:cNvSpPr>
            <a:spLocks noGrp="1"/>
          </p:cNvSpPr>
          <p:nvPr>
            <p:ph type="sldNum" sz="quarter" idx="5"/>
          </p:nvPr>
        </p:nvSpPr>
        <p:spPr/>
        <p:txBody>
          <a:bodyPr/>
          <a:lstStyle/>
          <a:p>
            <a:fld id="{A621B755-34F1-404B-8A2C-D7F98A4311A5}" type="slidenum">
              <a:rPr lang="en-US" smtClean="0"/>
              <a:t>7</a:t>
            </a:fld>
            <a:endParaRPr lang="en-US"/>
          </a:p>
        </p:txBody>
      </p:sp>
    </p:spTree>
    <p:extLst>
      <p:ext uri="{BB962C8B-B14F-4D97-AF65-F5344CB8AC3E}">
        <p14:creationId xmlns:p14="http://schemas.microsoft.com/office/powerpoint/2010/main" val="816972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b="1" dirty="0"/>
              <a:t>Instructions: </a:t>
            </a:r>
            <a:r>
              <a:rPr lang="en-US" sz="1200" kern="1200" dirty="0">
                <a:solidFill>
                  <a:schemeClr val="tx1"/>
                </a:solidFill>
                <a:effectLst/>
                <a:latin typeface="+mn-lt"/>
                <a:ea typeface="+mn-ea"/>
                <a:cs typeface="+mn-cs"/>
              </a:rPr>
              <a:t>Invite two participants to play the role of Supervisors of community health volunteers. Explain to them that they must try and use the tips shared earlier for building trust and two-way communication in a </a:t>
            </a:r>
            <a:r>
              <a:rPr lang="en-US" sz="1200" u="sng" kern="1200" dirty="0">
                <a:solidFill>
                  <a:schemeClr val="tx1"/>
                </a:solidFill>
                <a:effectLst/>
                <a:latin typeface="+mn-lt"/>
                <a:ea typeface="+mn-ea"/>
                <a:cs typeface="+mn-cs"/>
              </a:rPr>
              <a:t>training </a:t>
            </a:r>
            <a:r>
              <a:rPr lang="en-US" sz="1200" kern="1200" dirty="0">
                <a:solidFill>
                  <a:schemeClr val="tx1"/>
                </a:solidFill>
                <a:effectLst/>
                <a:latin typeface="+mn-lt"/>
                <a:ea typeface="+mn-ea"/>
                <a:cs typeface="+mn-cs"/>
              </a:rPr>
              <a:t>session </a:t>
            </a:r>
            <a:r>
              <a:rPr lang="en-US" sz="1200" u="sng" kern="1200" dirty="0">
                <a:solidFill>
                  <a:schemeClr val="tx1"/>
                </a:solidFill>
                <a:effectLst/>
                <a:latin typeface="+mn-lt"/>
                <a:ea typeface="+mn-ea"/>
                <a:cs typeface="+mn-cs"/>
              </a:rPr>
              <a:t>with CHVs </a:t>
            </a:r>
            <a:r>
              <a:rPr lang="en-US" sz="1200" kern="1200" dirty="0">
                <a:solidFill>
                  <a:schemeClr val="tx1"/>
                </a:solidFill>
                <a:effectLst/>
                <a:latin typeface="+mn-lt"/>
                <a:ea typeface="+mn-ea"/>
                <a:cs typeface="+mn-cs"/>
              </a:rPr>
              <a:t>on COVID-19. The rest of the participants will </a:t>
            </a:r>
            <a:r>
              <a:rPr lang="en-US" sz="1200" u="sng" kern="1200" dirty="0">
                <a:solidFill>
                  <a:schemeClr val="tx1"/>
                </a:solidFill>
                <a:effectLst/>
                <a:latin typeface="+mn-lt"/>
                <a:ea typeface="+mn-ea"/>
                <a:cs typeface="+mn-cs"/>
              </a:rPr>
              <a:t>play the role of CHVs</a:t>
            </a:r>
            <a:r>
              <a:rPr lang="en-US" sz="1200" kern="1200" dirty="0">
                <a:solidFill>
                  <a:schemeClr val="tx1"/>
                </a:solidFill>
                <a:effectLst/>
                <a:latin typeface="+mn-lt"/>
                <a:ea typeface="+mn-ea"/>
                <a:cs typeface="+mn-cs"/>
              </a:rPr>
              <a:t>. Explain separately to the participants that they have to keep in mind </a:t>
            </a:r>
            <a:r>
              <a:rPr lang="en-US" sz="1200" u="sng" kern="1200" dirty="0">
                <a:solidFill>
                  <a:schemeClr val="tx1"/>
                </a:solidFill>
                <a:effectLst/>
                <a:latin typeface="+mn-lt"/>
                <a:ea typeface="+mn-ea"/>
                <a:cs typeface="+mn-cs"/>
              </a:rPr>
              <a:t>the CHVs </a:t>
            </a:r>
            <a:r>
              <a:rPr lang="en-US" sz="1200" kern="1200" dirty="0">
                <a:solidFill>
                  <a:schemeClr val="tx1"/>
                </a:solidFill>
                <a:effectLst/>
                <a:latin typeface="+mn-lt"/>
                <a:ea typeface="+mn-ea"/>
                <a:cs typeface="+mn-cs"/>
              </a:rPr>
              <a:t>they work with and respond like they would. One or two of them could also be very skeptical about all the restrictions related to COVID-19.  </a:t>
            </a:r>
          </a:p>
          <a:p>
            <a:pPr fontAlgn="base"/>
            <a:r>
              <a:rPr lang="en-US" sz="1200" kern="1200" dirty="0">
                <a:solidFill>
                  <a:schemeClr val="tx1"/>
                </a:solidFill>
                <a:effectLst/>
                <a:latin typeface="+mn-lt"/>
                <a:ea typeface="+mn-ea"/>
                <a:cs typeface="+mn-cs"/>
              </a:rPr>
              <a:t>Conduct the role play for 5-7 minutes and then ask the following questions to start a discussion among the participants:  </a:t>
            </a:r>
          </a:p>
          <a:p>
            <a:pPr lvl="0" fontAlgn="base"/>
            <a:r>
              <a:rPr lang="en-US" sz="1200" kern="1200" dirty="0">
                <a:solidFill>
                  <a:schemeClr val="tx1"/>
                </a:solidFill>
                <a:effectLst/>
                <a:latin typeface="+mn-lt"/>
                <a:ea typeface="+mn-ea"/>
                <a:cs typeface="+mn-cs"/>
              </a:rPr>
              <a:t>Did the </a:t>
            </a:r>
            <a:r>
              <a:rPr lang="en-US" sz="1200" u="sng" kern="1200" dirty="0">
                <a:solidFill>
                  <a:schemeClr val="tx1"/>
                </a:solidFill>
                <a:effectLst/>
                <a:latin typeface="+mn-lt"/>
                <a:ea typeface="+mn-ea"/>
                <a:cs typeface="+mn-cs"/>
              </a:rPr>
              <a:t>Supervisors </a:t>
            </a:r>
            <a:r>
              <a:rPr lang="en-US" sz="1200" kern="1200" dirty="0">
                <a:solidFill>
                  <a:schemeClr val="tx1"/>
                </a:solidFill>
                <a:effectLst/>
                <a:latin typeface="+mn-lt"/>
                <a:ea typeface="+mn-ea"/>
                <a:cs typeface="+mn-cs"/>
              </a:rPr>
              <a:t>manage to build trust? What did they do well? What could have been better? </a:t>
            </a:r>
          </a:p>
          <a:p>
            <a:pPr marL="171450" indent="-171450">
              <a:buFont typeface="Arial" panose="020B0604020202020204" pitchFamily="34" charset="0"/>
              <a:buChar char="•"/>
            </a:pPr>
            <a:r>
              <a:rPr lang="en-US" b="0" dirty="0"/>
              <a:t> What did they do well? What could have been better?</a:t>
            </a:r>
          </a:p>
          <a:p>
            <a:pPr marL="171450" indent="-171450">
              <a:buFont typeface="Arial" panose="020B0604020202020204" pitchFamily="34" charset="0"/>
              <a:buChar char="•"/>
            </a:pPr>
            <a:r>
              <a:rPr lang="en-US" b="0" dirty="0"/>
              <a:t>Was there adequate two-way communication? What was done well? What could have been better?</a:t>
            </a:r>
          </a:p>
          <a:p>
            <a:pPr marL="171450" indent="-171450">
              <a:buFont typeface="Arial" panose="020B0604020202020204" pitchFamily="34" charset="0"/>
              <a:buChar char="•"/>
            </a:pPr>
            <a:r>
              <a:rPr lang="en-US" b="0" dirty="0"/>
              <a:t>Have any of you encountered such situations in your work area? How did you resolve it? </a:t>
            </a:r>
          </a:p>
          <a:p>
            <a:pPr marL="0" indent="0">
              <a:buFont typeface="Arial" panose="020B0604020202020204" pitchFamily="34" charset="0"/>
              <a:buNone/>
            </a:pPr>
            <a:endParaRPr lang="en-US" b="0" dirty="0"/>
          </a:p>
          <a:p>
            <a:pPr lvl="0"/>
            <a:r>
              <a:rPr lang="en-US" b="1" dirty="0"/>
              <a:t>Conclude</a:t>
            </a:r>
            <a:r>
              <a:rPr lang="en-US" b="0" dirty="0"/>
              <a:t> with summarizing the previous three slides: </a:t>
            </a:r>
            <a:r>
              <a:rPr lang="en-US" sz="1200" b="0" kern="1200" dirty="0">
                <a:solidFill>
                  <a:schemeClr val="tx1"/>
                </a:solidFill>
                <a:effectLst/>
                <a:latin typeface="+mn-lt"/>
                <a:ea typeface="+mn-ea"/>
                <a:cs typeface="+mn-cs"/>
              </a:rPr>
              <a:t>B</a:t>
            </a:r>
            <a:r>
              <a:rPr lang="en-US" sz="1200" kern="1200" dirty="0">
                <a:solidFill>
                  <a:schemeClr val="tx1"/>
                </a:solidFill>
                <a:effectLst/>
                <a:latin typeface="+mn-lt"/>
                <a:ea typeface="+mn-ea"/>
                <a:cs typeface="+mn-cs"/>
              </a:rPr>
              <a:t>uild trust and involve people the community trusts, such as local volunteers and community leaders, for the implementation of risk communication and community engagement activities.</a:t>
            </a:r>
          </a:p>
          <a:p>
            <a:pPr lvl="0"/>
            <a:r>
              <a:rPr lang="en-US" sz="1200" kern="1200" dirty="0">
                <a:solidFill>
                  <a:schemeClr val="tx1"/>
                </a:solidFill>
                <a:effectLst/>
                <a:latin typeface="+mn-lt"/>
                <a:ea typeface="+mn-ea"/>
                <a:cs typeface="+mn-cs"/>
              </a:rPr>
              <a:t>Use two-way communication and ensure that people are listened to and answers are given. </a:t>
            </a:r>
          </a:p>
          <a:p>
            <a:r>
              <a:rPr lang="en-US" sz="1200" kern="1200" dirty="0">
                <a:solidFill>
                  <a:schemeClr val="tx1"/>
                </a:solidFill>
                <a:effectLst/>
                <a:latin typeface="+mn-lt"/>
                <a:ea typeface="+mn-ea"/>
                <a:cs typeface="+mn-cs"/>
              </a:rPr>
              <a:t>Make sure communities participate in the discussion of the plan, the activities, the development of feedback mechanisms, and are engaged in the response.</a:t>
            </a:r>
            <a:endParaRPr lang="en-US" b="0" dirty="0"/>
          </a:p>
        </p:txBody>
      </p:sp>
      <p:sp>
        <p:nvSpPr>
          <p:cNvPr id="4" name="Slide Number Placeholder 3"/>
          <p:cNvSpPr>
            <a:spLocks noGrp="1"/>
          </p:cNvSpPr>
          <p:nvPr>
            <p:ph type="sldNum" sz="quarter" idx="5"/>
          </p:nvPr>
        </p:nvSpPr>
        <p:spPr/>
        <p:txBody>
          <a:bodyPr/>
          <a:lstStyle/>
          <a:p>
            <a:fld id="{A621B755-34F1-404B-8A2C-D7F98A4311A5}" type="slidenum">
              <a:rPr lang="en-US" smtClean="0"/>
              <a:t>8</a:t>
            </a:fld>
            <a:endParaRPr lang="en-US"/>
          </a:p>
        </p:txBody>
      </p:sp>
    </p:spTree>
    <p:extLst>
      <p:ext uri="{BB962C8B-B14F-4D97-AF65-F5344CB8AC3E}">
        <p14:creationId xmlns:p14="http://schemas.microsoft.com/office/powerpoint/2010/main" val="1936938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Age, gender, educational background, income, geographic location, cultural beliefs and civic structure all influence how people receive messages. To develop relevant materials, communicators must learn how these characteristics influence a target audience and craft materials that appeal to those individuals and communities. For example, a video could incorporate cultural symbols, such as familiar foods, dress and community settings, to help audiences relate to the information being shared.</a:t>
            </a:r>
            <a:r>
              <a:rPr lang="en-US" dirty="0"/>
              <a:t> </a:t>
            </a:r>
          </a:p>
          <a:p>
            <a:r>
              <a:rPr lang="en-US" dirty="0"/>
              <a:t>We are learning more about COVID-19 every day, and it’s vital that communities have access to this information. </a:t>
            </a:r>
          </a:p>
          <a:p>
            <a:endParaRPr lang="en-US" dirty="0"/>
          </a:p>
          <a:p>
            <a:r>
              <a:rPr lang="en-US" dirty="0"/>
              <a:t>A tip from past health crises shows that bringing the voices and stories of local people who have recovered from the disease helps reduce fear of the unknown.</a:t>
            </a:r>
          </a:p>
        </p:txBody>
      </p:sp>
      <p:sp>
        <p:nvSpPr>
          <p:cNvPr id="4" name="Slide Number Placeholder 3"/>
          <p:cNvSpPr>
            <a:spLocks noGrp="1"/>
          </p:cNvSpPr>
          <p:nvPr>
            <p:ph type="sldNum" sz="quarter" idx="5"/>
          </p:nvPr>
        </p:nvSpPr>
        <p:spPr/>
        <p:txBody>
          <a:bodyPr/>
          <a:lstStyle/>
          <a:p>
            <a:fld id="{A621B755-34F1-404B-8A2C-D7F98A4311A5}" type="slidenum">
              <a:rPr lang="en-US" smtClean="0"/>
              <a:t>9</a:t>
            </a:fld>
            <a:endParaRPr lang="en-US"/>
          </a:p>
        </p:txBody>
      </p:sp>
    </p:spTree>
    <p:extLst>
      <p:ext uri="{BB962C8B-B14F-4D97-AF65-F5344CB8AC3E}">
        <p14:creationId xmlns:p14="http://schemas.microsoft.com/office/powerpoint/2010/main" val="927412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basic version of a </a:t>
            </a:r>
            <a:r>
              <a:rPr lang="en-US" dirty="0" err="1"/>
              <a:t>rumour</a:t>
            </a:r>
            <a:r>
              <a:rPr lang="en-US" dirty="0"/>
              <a:t> tracking mechanism would be: collecting information on a simple format regularly from field staff, having dedicated program staff to </a:t>
            </a:r>
            <a:r>
              <a:rPr lang="en-US" dirty="0" err="1"/>
              <a:t>analyse</a:t>
            </a:r>
            <a:r>
              <a:rPr lang="en-US" dirty="0"/>
              <a:t> and check facts and develop/revise FAQs for field staff to take forward to the community</a:t>
            </a:r>
          </a:p>
          <a:p>
            <a:endParaRPr lang="en-US" dirty="0"/>
          </a:p>
        </p:txBody>
      </p:sp>
      <p:sp>
        <p:nvSpPr>
          <p:cNvPr id="4" name="Slide Number Placeholder 3"/>
          <p:cNvSpPr>
            <a:spLocks noGrp="1"/>
          </p:cNvSpPr>
          <p:nvPr>
            <p:ph type="sldNum" sz="quarter" idx="5"/>
          </p:nvPr>
        </p:nvSpPr>
        <p:spPr/>
        <p:txBody>
          <a:bodyPr/>
          <a:lstStyle/>
          <a:p>
            <a:fld id="{A621B755-34F1-404B-8A2C-D7F98A4311A5}" type="slidenum">
              <a:rPr lang="en-US" smtClean="0"/>
              <a:t>10</a:t>
            </a:fld>
            <a:endParaRPr lang="en-US"/>
          </a:p>
        </p:txBody>
      </p:sp>
    </p:spTree>
    <p:extLst>
      <p:ext uri="{BB962C8B-B14F-4D97-AF65-F5344CB8AC3E}">
        <p14:creationId xmlns:p14="http://schemas.microsoft.com/office/powerpoint/2010/main" val="4031747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AA30AA-D63F-4D45-BC3C-C880FE25B6FB}"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18405-C157-4978-AEB5-2C20D0BF30DE}" type="slidenum">
              <a:rPr lang="en-US" smtClean="0"/>
              <a:t>‹#›</a:t>
            </a:fld>
            <a:endParaRPr lang="en-US"/>
          </a:p>
        </p:txBody>
      </p:sp>
    </p:spTree>
    <p:extLst>
      <p:ext uri="{BB962C8B-B14F-4D97-AF65-F5344CB8AC3E}">
        <p14:creationId xmlns:p14="http://schemas.microsoft.com/office/powerpoint/2010/main" val="3244057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Infographic Slide full page">
    <p:spTree>
      <p:nvGrpSpPr>
        <p:cNvPr id="1" name=""/>
        <p:cNvGrpSpPr/>
        <p:nvPr/>
      </p:nvGrpSpPr>
      <p:grpSpPr>
        <a:xfrm>
          <a:off x="0" y="0"/>
          <a:ext cx="0" cy="0"/>
          <a:chOff x="0" y="0"/>
          <a:chExt cx="0" cy="0"/>
        </a:xfrm>
      </p:grpSpPr>
      <p:sp>
        <p:nvSpPr>
          <p:cNvPr id="12" name="Picture Placeholder 2"/>
          <p:cNvSpPr>
            <a:spLocks noGrp="1"/>
          </p:cNvSpPr>
          <p:nvPr>
            <p:ph type="pic" sz="quarter" idx="13" hasCustomPrompt="1"/>
          </p:nvPr>
        </p:nvSpPr>
        <p:spPr>
          <a:xfrm>
            <a:off x="1004781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3" name="Picture Placeholder 2"/>
          <p:cNvSpPr>
            <a:spLocks noGrp="1"/>
          </p:cNvSpPr>
          <p:nvPr>
            <p:ph type="pic" sz="quarter" idx="14" hasCustomPrompt="1"/>
          </p:nvPr>
        </p:nvSpPr>
        <p:spPr>
          <a:xfrm>
            <a:off x="8013141"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4" name="Picture Placeholder 2"/>
          <p:cNvSpPr>
            <a:spLocks noGrp="1"/>
          </p:cNvSpPr>
          <p:nvPr>
            <p:ph type="pic" sz="quarter" idx="15" hasCustomPrompt="1"/>
          </p:nvPr>
        </p:nvSpPr>
        <p:spPr>
          <a:xfrm>
            <a:off x="596856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7" name="Text Placeholder 13"/>
          <p:cNvSpPr>
            <a:spLocks noGrp="1"/>
          </p:cNvSpPr>
          <p:nvPr>
            <p:ph type="body" sz="quarter" idx="11" hasCustomPrompt="1"/>
          </p:nvPr>
        </p:nvSpPr>
        <p:spPr>
          <a:xfrm>
            <a:off x="535832" y="6094731"/>
            <a:ext cx="5432733" cy="550501"/>
          </a:xfrm>
        </p:spPr>
        <p:txBody>
          <a:bodyPr>
            <a:noAutofit/>
          </a:bodyPr>
          <a:lstStyle>
            <a:lvl1pPr marL="0" indent="0" algn="l">
              <a:lnSpc>
                <a:spcPct val="70000"/>
              </a:lnSpc>
              <a:buNone/>
              <a:defRPr sz="3500" b="1" baseline="0">
                <a:solidFill>
                  <a:schemeClr val="tx1">
                    <a:lumMod val="65000"/>
                    <a:lumOff val="35000"/>
                  </a:schemeClr>
                </a:solidFill>
              </a:defRPr>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EDIT NAME OF EVENT</a:t>
            </a:r>
            <a:endParaRPr lang="en-US" dirty="0"/>
          </a:p>
        </p:txBody>
      </p:sp>
    </p:spTree>
    <p:extLst>
      <p:ext uri="{BB962C8B-B14F-4D97-AF65-F5344CB8AC3E}">
        <p14:creationId xmlns:p14="http://schemas.microsoft.com/office/powerpoint/2010/main" val="3125416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HANK YOU slide">
    <p:spTree>
      <p:nvGrpSpPr>
        <p:cNvPr id="1" name=""/>
        <p:cNvGrpSpPr/>
        <p:nvPr/>
      </p:nvGrpSpPr>
      <p:grpSpPr>
        <a:xfrm>
          <a:off x="0" y="0"/>
          <a:ext cx="0" cy="0"/>
          <a:chOff x="0" y="0"/>
          <a:chExt cx="0" cy="0"/>
        </a:xfrm>
      </p:grpSpPr>
      <p:cxnSp>
        <p:nvCxnSpPr>
          <p:cNvPr id="21" name="Straight Connector 20"/>
          <p:cNvCxnSpPr/>
          <p:nvPr/>
        </p:nvCxnSpPr>
        <p:spPr>
          <a:xfrm>
            <a:off x="5965225" y="4265162"/>
            <a:ext cx="2578772" cy="0"/>
          </a:xfrm>
          <a:prstGeom prst="line">
            <a:avLst/>
          </a:prstGeom>
          <a:ln w="3175" cmpd="sng">
            <a:solidFill>
              <a:srgbClr val="009999"/>
            </a:solidFill>
            <a:prstDash val="solid"/>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6"/>
          </p:nvPr>
        </p:nvSpPr>
        <p:spPr>
          <a:xfrm>
            <a:off x="-14292" y="0"/>
            <a:ext cx="12228523" cy="5194300"/>
          </a:xfrm>
          <a:solidFill>
            <a:schemeClr val="bg1">
              <a:lumMod val="85000"/>
            </a:schemeClr>
          </a:solidFill>
        </p:spPr>
        <p:txBody>
          <a:bodyPr/>
          <a:lstStyle>
            <a:lvl1pPr marL="0" indent="0" algn="ctr">
              <a:buNone/>
              <a:defRPr/>
            </a:lvl1pPr>
          </a:lstStyle>
          <a:p>
            <a:r>
              <a:rPr lang="en-US"/>
              <a:t>Click icon to add picture</a:t>
            </a:r>
            <a:endParaRPr lang="en-US" dirty="0"/>
          </a:p>
        </p:txBody>
      </p:sp>
      <p:sp>
        <p:nvSpPr>
          <p:cNvPr id="17" name="Picture Placeholder 2"/>
          <p:cNvSpPr>
            <a:spLocks noGrp="1"/>
          </p:cNvSpPr>
          <p:nvPr>
            <p:ph type="pic" sz="quarter" idx="12" hasCustomPrompt="1"/>
          </p:nvPr>
        </p:nvSpPr>
        <p:spPr>
          <a:xfrm>
            <a:off x="66695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18" name="Picture Placeholder 2"/>
          <p:cNvSpPr>
            <a:spLocks noGrp="1"/>
          </p:cNvSpPr>
          <p:nvPr>
            <p:ph type="pic" sz="quarter" idx="13" hasCustomPrompt="1"/>
          </p:nvPr>
        </p:nvSpPr>
        <p:spPr>
          <a:xfrm>
            <a:off x="881835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19" name="Picture Placeholder 2"/>
          <p:cNvSpPr>
            <a:spLocks noGrp="1"/>
          </p:cNvSpPr>
          <p:nvPr>
            <p:ph type="pic" sz="quarter" idx="14" hasCustomPrompt="1"/>
          </p:nvPr>
        </p:nvSpPr>
        <p:spPr>
          <a:xfrm>
            <a:off x="475380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20" name="Text Placeholder 4"/>
          <p:cNvSpPr>
            <a:spLocks noGrp="1"/>
          </p:cNvSpPr>
          <p:nvPr>
            <p:ph type="body" sz="quarter" idx="17" hasCustomPrompt="1"/>
          </p:nvPr>
        </p:nvSpPr>
        <p:spPr>
          <a:xfrm>
            <a:off x="2090652" y="2699543"/>
            <a:ext cx="8155524" cy="1458913"/>
          </a:xfrm>
        </p:spPr>
        <p:txBody>
          <a:bodyPr>
            <a:noAutofit/>
          </a:bodyPr>
          <a:lstStyle>
            <a:lvl1pPr marL="0" indent="0" algn="ctr">
              <a:buNone/>
              <a:defRPr sz="7200">
                <a:solidFill>
                  <a:schemeClr val="bg1"/>
                </a:solidFill>
              </a:defRPr>
            </a:lvl1pPr>
            <a:lvl2pPr marL="609494" indent="0">
              <a:buNone/>
              <a:defRPr sz="7200"/>
            </a:lvl2pPr>
            <a:lvl3pPr marL="1218986" indent="0">
              <a:buNone/>
              <a:defRPr sz="7200"/>
            </a:lvl3pPr>
            <a:lvl4pPr marL="1828480" indent="0">
              <a:buNone/>
              <a:defRPr sz="7200"/>
            </a:lvl4pPr>
            <a:lvl5pPr marL="2437973" indent="0">
              <a:buNone/>
              <a:defRPr sz="7200"/>
            </a:lvl5pPr>
          </a:lstStyle>
          <a:p>
            <a:pPr lvl="0"/>
            <a:r>
              <a:rPr lang="fr-FR" dirty="0"/>
              <a:t>THANK YOU</a:t>
            </a:r>
            <a:endParaRPr lang="en-US" dirty="0"/>
          </a:p>
        </p:txBody>
      </p:sp>
    </p:spTree>
    <p:extLst>
      <p:ext uri="{BB962C8B-B14F-4D97-AF65-F5344CB8AC3E}">
        <p14:creationId xmlns:p14="http://schemas.microsoft.com/office/powerpoint/2010/main" val="3967316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HANK YOU slide">
    <p:spTree>
      <p:nvGrpSpPr>
        <p:cNvPr id="1" name=""/>
        <p:cNvGrpSpPr/>
        <p:nvPr/>
      </p:nvGrpSpPr>
      <p:grpSpPr>
        <a:xfrm>
          <a:off x="0" y="0"/>
          <a:ext cx="0" cy="0"/>
          <a:chOff x="0" y="0"/>
          <a:chExt cx="0" cy="0"/>
        </a:xfrm>
      </p:grpSpPr>
      <p:cxnSp>
        <p:nvCxnSpPr>
          <p:cNvPr id="21" name="Straight Connector 20"/>
          <p:cNvCxnSpPr/>
          <p:nvPr/>
        </p:nvCxnSpPr>
        <p:spPr>
          <a:xfrm>
            <a:off x="5965225" y="4265162"/>
            <a:ext cx="2578772" cy="0"/>
          </a:xfrm>
          <a:prstGeom prst="line">
            <a:avLst/>
          </a:prstGeom>
          <a:ln w="3175" cmpd="sng">
            <a:solidFill>
              <a:srgbClr val="009999"/>
            </a:solidFill>
            <a:prstDash val="solid"/>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6"/>
          </p:nvPr>
        </p:nvSpPr>
        <p:spPr>
          <a:xfrm>
            <a:off x="-14292" y="0"/>
            <a:ext cx="12228523" cy="6858000"/>
          </a:xfrm>
          <a:solidFill>
            <a:schemeClr val="bg1">
              <a:lumMod val="85000"/>
            </a:schemeClr>
          </a:solidFill>
        </p:spPr>
        <p:txBody>
          <a:bodyPr/>
          <a:lstStyle>
            <a:lvl1pPr marL="0" indent="0" algn="ctr">
              <a:buNone/>
              <a:defRPr/>
            </a:lvl1pPr>
          </a:lstStyle>
          <a:p>
            <a:r>
              <a:rPr lang="en-US"/>
              <a:t>Click icon to add picture</a:t>
            </a:r>
            <a:endParaRPr lang="en-US" dirty="0"/>
          </a:p>
        </p:txBody>
      </p:sp>
      <p:sp>
        <p:nvSpPr>
          <p:cNvPr id="20" name="Text Placeholder 4"/>
          <p:cNvSpPr>
            <a:spLocks noGrp="1"/>
          </p:cNvSpPr>
          <p:nvPr>
            <p:ph type="body" sz="quarter" idx="17" hasCustomPrompt="1"/>
          </p:nvPr>
        </p:nvSpPr>
        <p:spPr>
          <a:xfrm>
            <a:off x="0" y="2799754"/>
            <a:ext cx="4793672" cy="1458913"/>
          </a:xfrm>
        </p:spPr>
        <p:txBody>
          <a:bodyPr>
            <a:noAutofit/>
          </a:bodyPr>
          <a:lstStyle>
            <a:lvl1pPr marL="0" indent="0" algn="ctr">
              <a:buNone/>
              <a:defRPr sz="7200">
                <a:solidFill>
                  <a:schemeClr val="bg1"/>
                </a:solidFill>
              </a:defRPr>
            </a:lvl1pPr>
            <a:lvl2pPr marL="609494" indent="0">
              <a:buNone/>
              <a:defRPr sz="7200"/>
            </a:lvl2pPr>
            <a:lvl3pPr marL="1218986" indent="0">
              <a:buNone/>
              <a:defRPr sz="7200"/>
            </a:lvl3pPr>
            <a:lvl4pPr marL="1828480" indent="0">
              <a:buNone/>
              <a:defRPr sz="7200"/>
            </a:lvl4pPr>
            <a:lvl5pPr marL="2437973" indent="0">
              <a:buNone/>
              <a:defRPr sz="7200"/>
            </a:lvl5pPr>
          </a:lstStyle>
          <a:p>
            <a:pPr lvl="0"/>
            <a:r>
              <a:rPr lang="fr-FR" dirty="0"/>
              <a:t>THANK YOU</a:t>
            </a:r>
            <a:endParaRPr lang="en-US" dirty="0"/>
          </a:p>
        </p:txBody>
      </p:sp>
      <p:pic>
        <p:nvPicPr>
          <p:cNvPr id="4" name="Graphic 3">
            <a:extLst>
              <a:ext uri="{FF2B5EF4-FFF2-40B4-BE49-F238E27FC236}">
                <a16:creationId xmlns:a16="http://schemas.microsoft.com/office/drawing/2014/main" id="{21B7C62D-129C-49BC-BF22-52627F246BD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119427" y="5751367"/>
            <a:ext cx="952500" cy="952500"/>
          </a:xfrm>
          <a:prstGeom prst="rect">
            <a:avLst/>
          </a:prstGeom>
        </p:spPr>
      </p:pic>
    </p:spTree>
    <p:extLst>
      <p:ext uri="{BB962C8B-B14F-4D97-AF65-F5344CB8AC3E}">
        <p14:creationId xmlns:p14="http://schemas.microsoft.com/office/powerpoint/2010/main" val="825612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Picture Placeholder 2"/>
          <p:cNvSpPr>
            <a:spLocks noGrp="1"/>
          </p:cNvSpPr>
          <p:nvPr>
            <p:ph type="pic" sz="quarter" idx="13" hasCustomPrompt="1"/>
          </p:nvPr>
        </p:nvSpPr>
        <p:spPr>
          <a:xfrm>
            <a:off x="1004781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3" name="Picture Placeholder 2"/>
          <p:cNvSpPr>
            <a:spLocks noGrp="1"/>
          </p:cNvSpPr>
          <p:nvPr>
            <p:ph type="pic" sz="quarter" idx="14" hasCustomPrompt="1"/>
          </p:nvPr>
        </p:nvSpPr>
        <p:spPr>
          <a:xfrm>
            <a:off x="8013141"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4" name="Picture Placeholder 2"/>
          <p:cNvSpPr>
            <a:spLocks noGrp="1"/>
          </p:cNvSpPr>
          <p:nvPr>
            <p:ph type="pic" sz="quarter" idx="15" hasCustomPrompt="1"/>
          </p:nvPr>
        </p:nvSpPr>
        <p:spPr>
          <a:xfrm>
            <a:off x="596856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7" name="Text Placeholder 13"/>
          <p:cNvSpPr>
            <a:spLocks noGrp="1"/>
          </p:cNvSpPr>
          <p:nvPr>
            <p:ph type="body" sz="quarter" idx="11" hasCustomPrompt="1"/>
          </p:nvPr>
        </p:nvSpPr>
        <p:spPr>
          <a:xfrm>
            <a:off x="535832" y="6094731"/>
            <a:ext cx="5432733" cy="550501"/>
          </a:xfrm>
        </p:spPr>
        <p:txBody>
          <a:bodyPr>
            <a:noAutofit/>
          </a:bodyPr>
          <a:lstStyle>
            <a:lvl1pPr marL="0" indent="0" algn="l">
              <a:lnSpc>
                <a:spcPct val="70000"/>
              </a:lnSpc>
              <a:buNone/>
              <a:defRPr sz="3500" b="1" baseline="0">
                <a:solidFill>
                  <a:schemeClr val="tx1">
                    <a:lumMod val="65000"/>
                    <a:lumOff val="35000"/>
                  </a:schemeClr>
                </a:solidFill>
              </a:defRPr>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EDIT NAME OF EVENT</a:t>
            </a:r>
            <a:endParaRPr lang="en-US" dirty="0"/>
          </a:p>
        </p:txBody>
      </p:sp>
      <p:sp>
        <p:nvSpPr>
          <p:cNvPr id="8" name="Title 1">
            <a:extLst>
              <a:ext uri="{FF2B5EF4-FFF2-40B4-BE49-F238E27FC236}">
                <a16:creationId xmlns:a16="http://schemas.microsoft.com/office/drawing/2014/main" id="{4AA559FA-7300-4FB1-B565-3B3755E001F9}"/>
              </a:ext>
            </a:extLst>
          </p:cNvPr>
          <p:cNvSpPr txBox="1">
            <a:spLocks/>
          </p:cNvSpPr>
          <p:nvPr/>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9" name="TextBox 8">
            <a:extLst>
              <a:ext uri="{FF2B5EF4-FFF2-40B4-BE49-F238E27FC236}">
                <a16:creationId xmlns:a16="http://schemas.microsoft.com/office/drawing/2014/main" id="{7F71F763-CD84-4C4D-BD4D-1B965BA81EC9}"/>
              </a:ext>
            </a:extLst>
          </p:cNvPr>
          <p:cNvSpPr txBox="1">
            <a:spLocks noChangeArrowheads="1"/>
          </p:cNvSpPr>
          <p:nvPr/>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dirty="0">
              <a:solidFill>
                <a:srgbClr val="000000"/>
              </a:solidFill>
            </a:endParaRPr>
          </a:p>
        </p:txBody>
      </p:sp>
      <p:sp>
        <p:nvSpPr>
          <p:cNvPr id="11" name="Title 1">
            <a:extLst>
              <a:ext uri="{FF2B5EF4-FFF2-40B4-BE49-F238E27FC236}">
                <a16:creationId xmlns:a16="http://schemas.microsoft.com/office/drawing/2014/main" id="{B99A67E6-E7D4-4A9E-9290-C57F6F1B6567}"/>
              </a:ext>
            </a:extLst>
          </p:cNvPr>
          <p:cNvSpPr>
            <a:spLocks noGrp="1"/>
          </p:cNvSpPr>
          <p:nvPr>
            <p:ph type="title"/>
          </p:nvPr>
        </p:nvSpPr>
        <p:spPr>
          <a:xfrm>
            <a:off x="-1" y="32709"/>
            <a:ext cx="11410485" cy="648328"/>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22742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AA559FA-7300-4FB1-B565-3B3755E001F9}"/>
              </a:ext>
            </a:extLst>
          </p:cNvPr>
          <p:cNvSpPr txBox="1">
            <a:spLocks/>
          </p:cNvSpPr>
          <p:nvPr/>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9" name="TextBox 8">
            <a:extLst>
              <a:ext uri="{FF2B5EF4-FFF2-40B4-BE49-F238E27FC236}">
                <a16:creationId xmlns:a16="http://schemas.microsoft.com/office/drawing/2014/main" id="{7F71F763-CD84-4C4D-BD4D-1B965BA81EC9}"/>
              </a:ext>
            </a:extLst>
          </p:cNvPr>
          <p:cNvSpPr txBox="1">
            <a:spLocks noChangeArrowheads="1"/>
          </p:cNvSpPr>
          <p:nvPr/>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dirty="0">
              <a:solidFill>
                <a:srgbClr val="000000"/>
              </a:solidFill>
            </a:endParaRPr>
          </a:p>
        </p:txBody>
      </p:sp>
      <p:sp>
        <p:nvSpPr>
          <p:cNvPr id="11" name="Title 1">
            <a:extLst>
              <a:ext uri="{FF2B5EF4-FFF2-40B4-BE49-F238E27FC236}">
                <a16:creationId xmlns:a16="http://schemas.microsoft.com/office/drawing/2014/main" id="{B99A67E6-E7D4-4A9E-9290-C57F6F1B6567}"/>
              </a:ext>
            </a:extLst>
          </p:cNvPr>
          <p:cNvSpPr>
            <a:spLocks noGrp="1"/>
          </p:cNvSpPr>
          <p:nvPr>
            <p:ph type="title"/>
          </p:nvPr>
        </p:nvSpPr>
        <p:spPr>
          <a:xfrm>
            <a:off x="-1" y="32709"/>
            <a:ext cx="11410485" cy="648328"/>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737447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03927"/>
            <a:ext cx="10515600" cy="4773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AA30AA-D63F-4D45-BC3C-C880FE25B6FB}"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18405-C157-4978-AEB5-2C20D0BF30DE}" type="slidenum">
              <a:rPr lang="en-US" smtClean="0"/>
              <a:t>‹#›</a:t>
            </a:fld>
            <a:endParaRPr lang="en-US"/>
          </a:p>
        </p:txBody>
      </p:sp>
      <p:sp>
        <p:nvSpPr>
          <p:cNvPr id="7" name="Title 1">
            <a:extLst>
              <a:ext uri="{FF2B5EF4-FFF2-40B4-BE49-F238E27FC236}">
                <a16:creationId xmlns:a16="http://schemas.microsoft.com/office/drawing/2014/main" id="{DCF3BEDA-FA7D-4B55-86EB-C1B1FEE87EEE}"/>
              </a:ext>
            </a:extLst>
          </p:cNvPr>
          <p:cNvSpPr txBox="1">
            <a:spLocks/>
          </p:cNvSpPr>
          <p:nvPr/>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8" name="TextBox 7">
            <a:extLst>
              <a:ext uri="{FF2B5EF4-FFF2-40B4-BE49-F238E27FC236}">
                <a16:creationId xmlns:a16="http://schemas.microsoft.com/office/drawing/2014/main" id="{D68A7F86-6418-436F-A3FA-479202477A47}"/>
              </a:ext>
            </a:extLst>
          </p:cNvPr>
          <p:cNvSpPr txBox="1">
            <a:spLocks noChangeArrowheads="1"/>
          </p:cNvSpPr>
          <p:nvPr/>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dirty="0">
              <a:solidFill>
                <a:srgbClr val="000000"/>
              </a:solidFill>
            </a:endParaRPr>
          </a:p>
        </p:txBody>
      </p:sp>
      <p:sp>
        <p:nvSpPr>
          <p:cNvPr id="10" name="Title 1">
            <a:extLst>
              <a:ext uri="{FF2B5EF4-FFF2-40B4-BE49-F238E27FC236}">
                <a16:creationId xmlns:a16="http://schemas.microsoft.com/office/drawing/2014/main" id="{D747D75D-1B19-4DFB-B1FA-C94653A5192F}"/>
              </a:ext>
            </a:extLst>
          </p:cNvPr>
          <p:cNvSpPr>
            <a:spLocks noGrp="1"/>
          </p:cNvSpPr>
          <p:nvPr>
            <p:ph type="title"/>
          </p:nvPr>
        </p:nvSpPr>
        <p:spPr>
          <a:xfrm>
            <a:off x="-1" y="32709"/>
            <a:ext cx="11410485" cy="648328"/>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14609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28249"/>
            <a:ext cx="3932237" cy="1564887"/>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1458474"/>
            <a:ext cx="6172200" cy="47660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528449"/>
            <a:ext cx="3932237" cy="372747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AA30AA-D63F-4D45-BC3C-C880FE25B6FB}"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18405-C157-4978-AEB5-2C20D0BF30DE}" type="slidenum">
              <a:rPr lang="en-US" smtClean="0"/>
              <a:t>‹#›</a:t>
            </a:fld>
            <a:endParaRPr lang="en-US"/>
          </a:p>
        </p:txBody>
      </p:sp>
      <p:sp>
        <p:nvSpPr>
          <p:cNvPr id="8" name="Title 1">
            <a:extLst>
              <a:ext uri="{FF2B5EF4-FFF2-40B4-BE49-F238E27FC236}">
                <a16:creationId xmlns:a16="http://schemas.microsoft.com/office/drawing/2014/main" id="{043C942A-68EC-4FDA-A616-CBC924D51FDB}"/>
              </a:ext>
            </a:extLst>
          </p:cNvPr>
          <p:cNvSpPr txBox="1">
            <a:spLocks/>
          </p:cNvSpPr>
          <p:nvPr/>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9" name="TextBox 8">
            <a:extLst>
              <a:ext uri="{FF2B5EF4-FFF2-40B4-BE49-F238E27FC236}">
                <a16:creationId xmlns:a16="http://schemas.microsoft.com/office/drawing/2014/main" id="{84FB0979-7CFB-42AB-8E52-BBA222530D37}"/>
              </a:ext>
            </a:extLst>
          </p:cNvPr>
          <p:cNvSpPr txBox="1">
            <a:spLocks noChangeArrowheads="1"/>
          </p:cNvSpPr>
          <p:nvPr/>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dirty="0">
              <a:solidFill>
                <a:srgbClr val="000000"/>
              </a:solidFill>
            </a:endParaRPr>
          </a:p>
        </p:txBody>
      </p:sp>
    </p:spTree>
    <p:extLst>
      <p:ext uri="{BB962C8B-B14F-4D97-AF65-F5344CB8AC3E}">
        <p14:creationId xmlns:p14="http://schemas.microsoft.com/office/powerpoint/2010/main" val="41345721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2AA30AA-D63F-4D45-BC3C-C880FE25B6FB}"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18405-C157-4978-AEB5-2C20D0BF30DE}" type="slidenum">
              <a:rPr lang="en-US" smtClean="0"/>
              <a:t>‹#›</a:t>
            </a:fld>
            <a:endParaRPr lang="en-US"/>
          </a:p>
        </p:txBody>
      </p:sp>
      <p:sp>
        <p:nvSpPr>
          <p:cNvPr id="8" name="Title 1">
            <a:extLst>
              <a:ext uri="{FF2B5EF4-FFF2-40B4-BE49-F238E27FC236}">
                <a16:creationId xmlns:a16="http://schemas.microsoft.com/office/drawing/2014/main" id="{E0D5BB03-C378-43A3-A13C-B6F344A17DEC}"/>
              </a:ext>
            </a:extLst>
          </p:cNvPr>
          <p:cNvSpPr txBox="1">
            <a:spLocks/>
          </p:cNvSpPr>
          <p:nvPr/>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9" name="TextBox 8">
            <a:extLst>
              <a:ext uri="{FF2B5EF4-FFF2-40B4-BE49-F238E27FC236}">
                <a16:creationId xmlns:a16="http://schemas.microsoft.com/office/drawing/2014/main" id="{2F42110C-2B2B-44DA-86E8-380056BFF168}"/>
              </a:ext>
            </a:extLst>
          </p:cNvPr>
          <p:cNvSpPr txBox="1">
            <a:spLocks noChangeArrowheads="1"/>
          </p:cNvSpPr>
          <p:nvPr/>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dirty="0">
              <a:solidFill>
                <a:srgbClr val="000000"/>
              </a:solidFill>
            </a:endParaRPr>
          </a:p>
        </p:txBody>
      </p:sp>
      <p:sp>
        <p:nvSpPr>
          <p:cNvPr id="11" name="Title 1">
            <a:extLst>
              <a:ext uri="{FF2B5EF4-FFF2-40B4-BE49-F238E27FC236}">
                <a16:creationId xmlns:a16="http://schemas.microsoft.com/office/drawing/2014/main" id="{3FC1A977-6079-495F-8089-92C1B3A26D45}"/>
              </a:ext>
            </a:extLst>
          </p:cNvPr>
          <p:cNvSpPr>
            <a:spLocks noGrp="1"/>
          </p:cNvSpPr>
          <p:nvPr>
            <p:ph type="title"/>
          </p:nvPr>
        </p:nvSpPr>
        <p:spPr>
          <a:xfrm>
            <a:off x="-1" y="32709"/>
            <a:ext cx="11410485" cy="648328"/>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456837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2AA30AA-D63F-4D45-BC3C-C880FE25B6FB}" type="datetimeFigureOut">
              <a:rPr lang="en-US" smtClean="0"/>
              <a:t>1/29/2021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418405-C157-4978-AEB5-2C20D0BF30DE}" type="slidenum">
              <a:rPr lang="en-US" smtClean="0"/>
              <a:t>‹#›</a:t>
            </a:fld>
            <a:endParaRPr lang="en-US"/>
          </a:p>
        </p:txBody>
      </p:sp>
      <p:sp>
        <p:nvSpPr>
          <p:cNvPr id="10" name="Title 1">
            <a:extLst>
              <a:ext uri="{FF2B5EF4-FFF2-40B4-BE49-F238E27FC236}">
                <a16:creationId xmlns:a16="http://schemas.microsoft.com/office/drawing/2014/main" id="{C7285787-E804-46E5-A50D-39CB87CCB2A9}"/>
              </a:ext>
            </a:extLst>
          </p:cNvPr>
          <p:cNvSpPr txBox="1">
            <a:spLocks/>
          </p:cNvSpPr>
          <p:nvPr/>
        </p:nvSpPr>
        <p:spPr bwMode="auto">
          <a:xfrm>
            <a:off x="0" y="-95003"/>
            <a:ext cx="12192000" cy="836364"/>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11" name="TextBox 10">
            <a:extLst>
              <a:ext uri="{FF2B5EF4-FFF2-40B4-BE49-F238E27FC236}">
                <a16:creationId xmlns:a16="http://schemas.microsoft.com/office/drawing/2014/main" id="{2C146158-6709-47DA-9B62-0E6B346E57CF}"/>
              </a:ext>
            </a:extLst>
          </p:cNvPr>
          <p:cNvSpPr txBox="1">
            <a:spLocks noChangeArrowheads="1"/>
          </p:cNvSpPr>
          <p:nvPr/>
        </p:nvSpPr>
        <p:spPr bwMode="auto">
          <a:xfrm>
            <a:off x="0" y="796964"/>
            <a:ext cx="12192000" cy="76200"/>
          </a:xfrm>
          <a:prstGeom prst="rect">
            <a:avLst/>
          </a:prstGeom>
          <a:solidFill>
            <a:srgbClr val="8DC63F"/>
          </a:solid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dirty="0">
              <a:solidFill>
                <a:srgbClr val="000000"/>
              </a:solidFill>
            </a:endParaRPr>
          </a:p>
        </p:txBody>
      </p:sp>
      <p:sp>
        <p:nvSpPr>
          <p:cNvPr id="13" name="Title 1">
            <a:extLst>
              <a:ext uri="{FF2B5EF4-FFF2-40B4-BE49-F238E27FC236}">
                <a16:creationId xmlns:a16="http://schemas.microsoft.com/office/drawing/2014/main" id="{1EDE12C1-B8E3-4975-A2E6-CA262AD04741}"/>
              </a:ext>
            </a:extLst>
          </p:cNvPr>
          <p:cNvSpPr>
            <a:spLocks noGrp="1"/>
          </p:cNvSpPr>
          <p:nvPr>
            <p:ph type="title"/>
          </p:nvPr>
        </p:nvSpPr>
        <p:spPr>
          <a:xfrm>
            <a:off x="-1" y="32709"/>
            <a:ext cx="11410485" cy="648328"/>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702790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2AA30AA-D63F-4D45-BC3C-C880FE25B6FB}"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18405-C157-4978-AEB5-2C20D0BF30DE}" type="slidenum">
              <a:rPr lang="en-US" smtClean="0"/>
              <a:t>‹#›</a:t>
            </a:fld>
            <a:endParaRPr lang="en-US"/>
          </a:p>
        </p:txBody>
      </p:sp>
    </p:spTree>
    <p:extLst>
      <p:ext uri="{BB962C8B-B14F-4D97-AF65-F5344CB8AC3E}">
        <p14:creationId xmlns:p14="http://schemas.microsoft.com/office/powerpoint/2010/main" val="2680636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C88B05E-0752-43B0-B926-C8508BCC049F}"/>
              </a:ext>
            </a:extLst>
          </p:cNvPr>
          <p:cNvSpPr txBox="1">
            <a:spLocks/>
          </p:cNvSpPr>
          <p:nvPr/>
        </p:nvSpPr>
        <p:spPr bwMode="auto">
          <a:xfrm>
            <a:off x="0" y="2196380"/>
            <a:ext cx="12192000" cy="1972731"/>
          </a:xfrm>
          <a:prstGeom prst="rect">
            <a:avLst/>
          </a:prstGeom>
          <a:gradFill flip="none" rotWithShape="1">
            <a:gsLst>
              <a:gs pos="85000">
                <a:srgbClr val="78BF3F"/>
              </a:gs>
              <a:gs pos="0">
                <a:srgbClr val="009740"/>
              </a:gs>
              <a:gs pos="100000">
                <a:srgbClr val="8DC63F"/>
              </a:gs>
            </a:gsLst>
            <a:lin ang="0" scaled="1"/>
            <a:tileRect/>
          </a:gradFill>
          <a:ln>
            <a:noFill/>
          </a:ln>
        </p:spPr>
        <p:txBody>
          <a:bodyPr vert="horz" wrap="square" lIns="91440" tIns="45720" rIns="91440" bIns="45720" numCol="1" anchor="ctr" anchorCtr="0" compatLnSpc="1">
            <a:prstTxWarp prst="textNoShape">
              <a:avLst/>
            </a:prstTxWarp>
          </a:bodyPr>
          <a:lstStyle>
            <a:lvl1pPr marL="338138" algn="l" rtl="0" eaLnBrk="0" fontAlgn="base" hangingPunct="0">
              <a:spcBef>
                <a:spcPct val="0"/>
              </a:spcBef>
              <a:spcAft>
                <a:spcPct val="0"/>
              </a:spcAft>
              <a:defRPr sz="3600" b="1" kern="1200" baseline="0">
                <a:solidFill>
                  <a:schemeClr val="bg1"/>
                </a:solidFill>
                <a:latin typeface="Arial" pitchFamily="34" charset="0"/>
                <a:ea typeface="+mj-ea"/>
                <a:cs typeface="Arial" pitchFamily="34" charset="0"/>
              </a:defRPr>
            </a:lvl1pPr>
            <a:lvl2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2pPr>
            <a:lvl3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3pPr>
            <a:lvl4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4pPr>
            <a:lvl5pPr marL="338138" algn="l" rtl="0" eaLnBrk="0" fontAlgn="base" hangingPunct="0">
              <a:spcBef>
                <a:spcPct val="0"/>
              </a:spcBef>
              <a:spcAft>
                <a:spcPct val="0"/>
              </a:spcAft>
              <a:defRPr sz="3600">
                <a:solidFill>
                  <a:schemeClr val="bg1"/>
                </a:solidFill>
                <a:latin typeface="Arial" panose="020B0604020202020204" pitchFamily="34" charset="0"/>
                <a:cs typeface="Arial" panose="020B0604020202020204" pitchFamily="34" charset="0"/>
              </a:defRPr>
            </a:lvl5pPr>
            <a:lvl6pPr marL="7953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6pPr>
            <a:lvl7pPr marL="12525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7pPr>
            <a:lvl8pPr marL="17097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8pPr>
            <a:lvl9pPr marL="2166938" algn="l" rtl="0" fontAlgn="base">
              <a:spcBef>
                <a:spcPct val="0"/>
              </a:spcBef>
              <a:spcAft>
                <a:spcPct val="0"/>
              </a:spcAft>
              <a:defRPr sz="3600">
                <a:solidFill>
                  <a:schemeClr val="bg1"/>
                </a:solidFill>
                <a:latin typeface="Arial" panose="020B0604020202020204" pitchFamily="34" charset="0"/>
                <a:cs typeface="Arial" panose="020B0604020202020204" pitchFamily="34" charset="0"/>
              </a:defRPr>
            </a:lvl9pPr>
          </a:lstStyle>
          <a:p>
            <a:endParaRPr lang="en-GB" sz="2800" dirty="0"/>
          </a:p>
        </p:txBody>
      </p:sp>
      <p:sp>
        <p:nvSpPr>
          <p:cNvPr id="22" name="Date Placeholder 1">
            <a:extLst>
              <a:ext uri="{FF2B5EF4-FFF2-40B4-BE49-F238E27FC236}">
                <a16:creationId xmlns:a16="http://schemas.microsoft.com/office/drawing/2014/main" id="{79BADB8D-AF8A-46BF-813B-C69B61641D0E}"/>
              </a:ext>
            </a:extLst>
          </p:cNvPr>
          <p:cNvSpPr>
            <a:spLocks noGrp="1"/>
          </p:cNvSpPr>
          <p:nvPr>
            <p:ph type="dt" sz="half" idx="10"/>
          </p:nvPr>
        </p:nvSpPr>
        <p:spPr>
          <a:xfrm>
            <a:off x="838200" y="6356350"/>
            <a:ext cx="2743200" cy="365125"/>
          </a:xfrm>
        </p:spPr>
        <p:txBody>
          <a:bodyPr/>
          <a:lstStyle/>
          <a:p>
            <a:fld id="{12AA30AA-D63F-4D45-BC3C-C880FE25B6FB}" type="datetimeFigureOut">
              <a:rPr lang="en-US" smtClean="0"/>
              <a:t>1/29/2021</a:t>
            </a:fld>
            <a:endParaRPr lang="en-US"/>
          </a:p>
        </p:txBody>
      </p:sp>
      <p:sp>
        <p:nvSpPr>
          <p:cNvPr id="23" name="Footer Placeholder 2">
            <a:extLst>
              <a:ext uri="{FF2B5EF4-FFF2-40B4-BE49-F238E27FC236}">
                <a16:creationId xmlns:a16="http://schemas.microsoft.com/office/drawing/2014/main" id="{6244C238-919E-47E9-BAF7-F6ADE1D222BC}"/>
              </a:ext>
            </a:extLst>
          </p:cNvPr>
          <p:cNvSpPr>
            <a:spLocks noGrp="1"/>
          </p:cNvSpPr>
          <p:nvPr>
            <p:ph type="ftr" sz="quarter" idx="11"/>
          </p:nvPr>
        </p:nvSpPr>
        <p:spPr>
          <a:xfrm>
            <a:off x="4038600" y="6356350"/>
            <a:ext cx="4114800" cy="365125"/>
          </a:xfrm>
        </p:spPr>
        <p:txBody>
          <a:bodyPr/>
          <a:lstStyle/>
          <a:p>
            <a:endParaRPr lang="en-US"/>
          </a:p>
        </p:txBody>
      </p:sp>
      <p:sp>
        <p:nvSpPr>
          <p:cNvPr id="24" name="Subtitle 2">
            <a:extLst>
              <a:ext uri="{FF2B5EF4-FFF2-40B4-BE49-F238E27FC236}">
                <a16:creationId xmlns:a16="http://schemas.microsoft.com/office/drawing/2014/main" id="{43A010FA-F8FB-41C0-B2EA-DEA357331A6A}"/>
              </a:ext>
            </a:extLst>
          </p:cNvPr>
          <p:cNvSpPr>
            <a:spLocks noGrp="1"/>
          </p:cNvSpPr>
          <p:nvPr>
            <p:ph type="subTitle" idx="1"/>
          </p:nvPr>
        </p:nvSpPr>
        <p:spPr>
          <a:xfrm>
            <a:off x="2397337" y="4648200"/>
            <a:ext cx="7766936" cy="1070868"/>
          </a:xfrm>
        </p:spPr>
        <p:txBody>
          <a:bodyPr anchor="ctr">
            <a:normAutofit/>
          </a:bodyPr>
          <a:lstStyle>
            <a:lvl1pPr marL="0" indent="0" algn="ctr">
              <a:buNone/>
              <a:defRPr/>
            </a:lvl1pPr>
          </a:lstStyle>
          <a:p>
            <a:r>
              <a:rPr lang="en-US">
                <a:solidFill>
                  <a:schemeClr val="tx1">
                    <a:lumMod val="50000"/>
                    <a:lumOff val="50000"/>
                  </a:schemeClr>
                </a:solidFill>
                <a:latin typeface="Arial" panose="020B0604020202020204" pitchFamily="34" charset="0"/>
                <a:cs typeface="Arial" panose="020B0604020202020204" pitchFamily="34" charset="0"/>
              </a:rPr>
              <a:t>Click to edit Master subtitle style</a:t>
            </a:r>
            <a:endParaRPr lang="en-US"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62454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78101E6-5E8A-4678-A8F6-5909939C6A7F}"/>
              </a:ext>
            </a:extLst>
          </p:cNvPr>
          <p:cNvSpPr>
            <a:spLocks noGrp="1"/>
          </p:cNvSpPr>
          <p:nvPr>
            <p:ph type="dt" sz="half" idx="10"/>
          </p:nvPr>
        </p:nvSpPr>
        <p:spPr/>
        <p:txBody>
          <a:bodyPr/>
          <a:lstStyle/>
          <a:p>
            <a:fld id="{12AA30AA-D63F-4D45-BC3C-C880FE25B6FB}" type="datetimeFigureOut">
              <a:rPr lang="en-US" smtClean="0"/>
              <a:t>1/29/2021</a:t>
            </a:fld>
            <a:endParaRPr lang="en-US"/>
          </a:p>
        </p:txBody>
      </p:sp>
      <p:sp>
        <p:nvSpPr>
          <p:cNvPr id="4" name="Footer Placeholder 3">
            <a:extLst>
              <a:ext uri="{FF2B5EF4-FFF2-40B4-BE49-F238E27FC236}">
                <a16:creationId xmlns:a16="http://schemas.microsoft.com/office/drawing/2014/main" id="{7817A7D5-4ECA-4308-8CA9-100718DF5A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39DB7-4E4A-4D92-AF1E-12032277547C}"/>
              </a:ext>
            </a:extLst>
          </p:cNvPr>
          <p:cNvSpPr>
            <a:spLocks noGrp="1"/>
          </p:cNvSpPr>
          <p:nvPr>
            <p:ph type="sldNum" sz="quarter" idx="12"/>
          </p:nvPr>
        </p:nvSpPr>
        <p:spPr/>
        <p:txBody>
          <a:bodyPr/>
          <a:lstStyle/>
          <a:p>
            <a:fld id="{EB418405-C157-4978-AEB5-2C20D0BF30DE}" type="slidenum">
              <a:rPr lang="en-US" smtClean="0"/>
              <a:t>‹#›</a:t>
            </a:fld>
            <a:endParaRPr lang="en-US"/>
          </a:p>
        </p:txBody>
      </p:sp>
    </p:spTree>
    <p:extLst>
      <p:ext uri="{BB962C8B-B14F-4D97-AF65-F5344CB8AC3E}">
        <p14:creationId xmlns:p14="http://schemas.microsoft.com/office/powerpoint/2010/main" val="21406558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AA30AA-D63F-4D45-BC3C-C880FE25B6FB}"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18405-C157-4978-AEB5-2C20D0BF30DE}" type="slidenum">
              <a:rPr lang="en-US" smtClean="0"/>
              <a:t>‹#›</a:t>
            </a:fld>
            <a:endParaRPr lang="en-US"/>
          </a:p>
        </p:txBody>
      </p:sp>
    </p:spTree>
    <p:extLst>
      <p:ext uri="{BB962C8B-B14F-4D97-AF65-F5344CB8AC3E}">
        <p14:creationId xmlns:p14="http://schemas.microsoft.com/office/powerpoint/2010/main" val="35152258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AA30AA-D63F-4D45-BC3C-C880FE25B6FB}"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18405-C157-4978-AEB5-2C20D0BF30DE}" type="slidenum">
              <a:rPr lang="en-US" smtClean="0"/>
              <a:t>‹#›</a:t>
            </a:fld>
            <a:endParaRPr lang="en-US"/>
          </a:p>
        </p:txBody>
      </p:sp>
    </p:spTree>
    <p:extLst>
      <p:ext uri="{BB962C8B-B14F-4D97-AF65-F5344CB8AC3E}">
        <p14:creationId xmlns:p14="http://schemas.microsoft.com/office/powerpoint/2010/main" val="2323381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AA30AA-D63F-4D45-BC3C-C880FE25B6FB}"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18405-C157-4978-AEB5-2C20D0BF30DE}" type="slidenum">
              <a:rPr lang="en-US" smtClean="0"/>
              <a:t>‹#›</a:t>
            </a:fld>
            <a:endParaRPr lang="en-US"/>
          </a:p>
        </p:txBody>
      </p:sp>
    </p:spTree>
    <p:extLst>
      <p:ext uri="{BB962C8B-B14F-4D97-AF65-F5344CB8AC3E}">
        <p14:creationId xmlns:p14="http://schemas.microsoft.com/office/powerpoint/2010/main" val="1021084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Slide">
    <p:bg>
      <p:bgPr>
        <a:solidFill>
          <a:srgbClr val="808285"/>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84718" y="2228653"/>
            <a:ext cx="7850222" cy="1818967"/>
          </a:xfrm>
        </p:spPr>
        <p:txBody>
          <a:bodyPr>
            <a:noAutofit/>
          </a:bodyPr>
          <a:lstStyle>
            <a:lvl1pPr marL="0" indent="0">
              <a:lnSpc>
                <a:spcPct val="70000"/>
              </a:lnSpc>
              <a:buNone/>
              <a:defRPr sz="5800" baseline="0">
                <a:solidFill>
                  <a:srgbClr val="FFFFFF"/>
                </a:solidFill>
              </a:defRPr>
            </a:lvl1pPr>
            <a:lvl2pPr marL="609493" indent="0">
              <a:buNone/>
              <a:defRPr/>
            </a:lvl2pPr>
            <a:lvl3pPr marL="1218987" indent="0">
              <a:buNone/>
              <a:defRPr/>
            </a:lvl3pPr>
            <a:lvl4pPr marL="1828480" indent="0">
              <a:buNone/>
              <a:defRPr/>
            </a:lvl4pPr>
            <a:lvl5pPr marL="2437973" indent="0">
              <a:buNone/>
              <a:defRPr/>
            </a:lvl5pPr>
          </a:lstStyle>
          <a:p>
            <a:pPr lvl="0"/>
            <a:r>
              <a:rPr lang="fr-FR" dirty="0"/>
              <a:t>Click to </a:t>
            </a:r>
            <a:r>
              <a:rPr lang="fr-FR" dirty="0" err="1"/>
              <a:t>edit</a:t>
            </a:r>
            <a:r>
              <a:rPr lang="fr-FR" dirty="0"/>
              <a:t> </a:t>
            </a:r>
            <a:r>
              <a:rPr lang="fr-FR" dirty="0" err="1"/>
              <a:t>Title</a:t>
            </a:r>
            <a:r>
              <a:rPr lang="fr-FR" dirty="0"/>
              <a:t> </a:t>
            </a:r>
            <a:r>
              <a:rPr lang="fr-FR" dirty="0" err="1"/>
              <a:t>Presentation</a:t>
            </a:r>
            <a:endParaRPr lang="en-US" dirty="0"/>
          </a:p>
        </p:txBody>
      </p:sp>
      <p:cxnSp>
        <p:nvCxnSpPr>
          <p:cNvPr id="10" name="Straight Connector 9"/>
          <p:cNvCxnSpPr/>
          <p:nvPr/>
        </p:nvCxnSpPr>
        <p:spPr>
          <a:xfrm>
            <a:off x="634175" y="4059641"/>
            <a:ext cx="4086498" cy="0"/>
          </a:xfrm>
          <a:prstGeom prst="line">
            <a:avLst/>
          </a:prstGeom>
          <a:ln w="31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1" hasCustomPrompt="1"/>
          </p:nvPr>
        </p:nvSpPr>
        <p:spPr>
          <a:xfrm>
            <a:off x="634175" y="4275499"/>
            <a:ext cx="4086498" cy="1065213"/>
          </a:xfrm>
        </p:spPr>
        <p:txBody>
          <a:bodyPr>
            <a:noAutofit/>
          </a:bodyPr>
          <a:lstStyle>
            <a:lvl1pPr marL="0" indent="0" algn="ctr">
              <a:lnSpc>
                <a:spcPct val="70000"/>
              </a:lnSpc>
              <a:buNone/>
              <a:defRPr sz="2800"/>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Click to </a:t>
            </a:r>
            <a:r>
              <a:rPr lang="fr-FR" dirty="0" err="1"/>
              <a:t>edit</a:t>
            </a:r>
            <a:r>
              <a:rPr lang="fr-FR" dirty="0"/>
              <a:t> Place </a:t>
            </a:r>
          </a:p>
          <a:p>
            <a:pPr lvl="0"/>
            <a:r>
              <a:rPr lang="fr-FR" dirty="0"/>
              <a:t>and/or Date</a:t>
            </a:r>
            <a:endParaRPr lang="en-US" dirty="0"/>
          </a:p>
        </p:txBody>
      </p:sp>
    </p:spTree>
    <p:extLst>
      <p:ext uri="{BB962C8B-B14F-4D97-AF65-F5344CB8AC3E}">
        <p14:creationId xmlns:p14="http://schemas.microsoft.com/office/powerpoint/2010/main" val="1216212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slide with partners logo">
    <p:bg>
      <p:bgPr>
        <a:solidFill>
          <a:schemeClr val="tx2"/>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542084" y="2228652"/>
            <a:ext cx="10954611" cy="1007805"/>
          </a:xfrm>
        </p:spPr>
        <p:txBody>
          <a:bodyPr>
            <a:noAutofit/>
          </a:bodyPr>
          <a:lstStyle>
            <a:lvl1pPr marL="0" indent="0">
              <a:lnSpc>
                <a:spcPct val="70000"/>
              </a:lnSpc>
              <a:buNone/>
              <a:defRPr sz="6000" baseline="0">
                <a:solidFill>
                  <a:srgbClr val="FFFFFF"/>
                </a:solidFill>
              </a:defRPr>
            </a:lvl1pPr>
            <a:lvl2pPr marL="609493" indent="0">
              <a:buNone/>
              <a:defRPr/>
            </a:lvl2pPr>
            <a:lvl3pPr marL="1218987" indent="0">
              <a:buNone/>
              <a:defRPr/>
            </a:lvl3pPr>
            <a:lvl4pPr marL="1828480" indent="0">
              <a:buNone/>
              <a:defRPr/>
            </a:lvl4pPr>
            <a:lvl5pPr marL="2437973" indent="0">
              <a:buNone/>
              <a:defRPr/>
            </a:lvl5pPr>
          </a:lstStyle>
          <a:p>
            <a:pPr lvl="0"/>
            <a:r>
              <a:rPr lang="fr-FR" dirty="0"/>
              <a:t>Click to </a:t>
            </a:r>
            <a:r>
              <a:rPr lang="fr-FR" dirty="0" err="1"/>
              <a:t>edit</a:t>
            </a:r>
            <a:r>
              <a:rPr lang="fr-FR" dirty="0"/>
              <a:t> </a:t>
            </a:r>
            <a:r>
              <a:rPr lang="fr-FR" dirty="0" err="1"/>
              <a:t>Title</a:t>
            </a:r>
            <a:r>
              <a:rPr lang="fr-FR" dirty="0"/>
              <a:t> </a:t>
            </a:r>
            <a:r>
              <a:rPr lang="fr-FR" dirty="0" err="1"/>
              <a:t>Presentation</a:t>
            </a:r>
            <a:endParaRPr lang="en-US" dirty="0"/>
          </a:p>
        </p:txBody>
      </p:sp>
      <p:cxnSp>
        <p:nvCxnSpPr>
          <p:cNvPr id="10" name="Straight Connector 9"/>
          <p:cNvCxnSpPr/>
          <p:nvPr/>
        </p:nvCxnSpPr>
        <p:spPr>
          <a:xfrm>
            <a:off x="691541" y="3354995"/>
            <a:ext cx="3750482" cy="0"/>
          </a:xfrm>
          <a:prstGeom prst="line">
            <a:avLst/>
          </a:prstGeom>
          <a:ln w="31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1" hasCustomPrompt="1"/>
          </p:nvPr>
        </p:nvSpPr>
        <p:spPr>
          <a:xfrm>
            <a:off x="691541" y="3570853"/>
            <a:ext cx="3750482" cy="861858"/>
          </a:xfrm>
        </p:spPr>
        <p:txBody>
          <a:bodyPr>
            <a:noAutofit/>
          </a:bodyPr>
          <a:lstStyle>
            <a:lvl1pPr marL="0" indent="0" algn="ctr">
              <a:lnSpc>
                <a:spcPct val="70000"/>
              </a:lnSpc>
              <a:buNone/>
              <a:defRPr sz="2800"/>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Click to </a:t>
            </a:r>
            <a:r>
              <a:rPr lang="fr-FR" dirty="0" err="1"/>
              <a:t>edit</a:t>
            </a:r>
            <a:r>
              <a:rPr lang="fr-FR" dirty="0"/>
              <a:t> Place </a:t>
            </a:r>
          </a:p>
          <a:p>
            <a:pPr lvl="0"/>
            <a:r>
              <a:rPr lang="fr-FR" dirty="0"/>
              <a:t>and/or Date</a:t>
            </a:r>
            <a:endParaRPr lang="en-US" dirty="0"/>
          </a:p>
        </p:txBody>
      </p:sp>
      <p:sp>
        <p:nvSpPr>
          <p:cNvPr id="6" name="Rectangle 5"/>
          <p:cNvSpPr/>
          <p:nvPr/>
        </p:nvSpPr>
        <p:spPr>
          <a:xfrm>
            <a:off x="-3176" y="5194300"/>
            <a:ext cx="12195176" cy="16637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sz="quarter" idx="12" hasCustomPrompt="1"/>
          </p:nvPr>
        </p:nvSpPr>
        <p:spPr>
          <a:xfrm>
            <a:off x="66695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9" name="Picture Placeholder 2"/>
          <p:cNvSpPr>
            <a:spLocks noGrp="1"/>
          </p:cNvSpPr>
          <p:nvPr>
            <p:ph type="pic" sz="quarter" idx="13" hasCustomPrompt="1"/>
          </p:nvPr>
        </p:nvSpPr>
        <p:spPr>
          <a:xfrm>
            <a:off x="881835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11" name="Picture Placeholder 2"/>
          <p:cNvSpPr>
            <a:spLocks noGrp="1"/>
          </p:cNvSpPr>
          <p:nvPr>
            <p:ph type="pic" sz="quarter" idx="14" hasCustomPrompt="1"/>
          </p:nvPr>
        </p:nvSpPr>
        <p:spPr>
          <a:xfrm>
            <a:off x="4753806" y="5555278"/>
            <a:ext cx="2719452" cy="958850"/>
          </a:xfrm>
        </p:spPr>
        <p:txBody>
          <a:bodyPr/>
          <a:lstStyle>
            <a:lvl1pPr marL="0" indent="0" algn="ctr">
              <a:buNone/>
              <a:defRPr>
                <a:solidFill>
                  <a:schemeClr val="bg1">
                    <a:lumMod val="85000"/>
                  </a:schemeClr>
                </a:solidFill>
              </a:defRPr>
            </a:lvl1pPr>
          </a:lstStyle>
          <a:p>
            <a:r>
              <a:rPr lang="en-US" dirty="0"/>
              <a:t>LOGO</a:t>
            </a:r>
          </a:p>
        </p:txBody>
      </p:sp>
    </p:spTree>
    <p:extLst>
      <p:ext uri="{BB962C8B-B14F-4D97-AF65-F5344CB8AC3E}">
        <p14:creationId xmlns:p14="http://schemas.microsoft.com/office/powerpoint/2010/main" val="1211339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WELCOME Slide with logos at the bottom">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682091" y="1049338"/>
            <a:ext cx="5891159" cy="4144963"/>
          </a:xfrm>
        </p:spPr>
        <p:txBody>
          <a:bodyPr>
            <a:noAutofit/>
          </a:bodyPr>
          <a:lstStyle>
            <a:lvl1pPr marL="0" indent="0">
              <a:lnSpc>
                <a:spcPct val="70000"/>
              </a:lnSpc>
              <a:buNone/>
              <a:defRPr sz="5400" baseline="0">
                <a:solidFill>
                  <a:schemeClr val="accent1"/>
                </a:solidFill>
              </a:defRPr>
            </a:lvl1pPr>
            <a:lvl2pPr marL="609494" indent="0">
              <a:lnSpc>
                <a:spcPct val="80000"/>
              </a:lnSpc>
              <a:buNone/>
              <a:defRPr sz="5400">
                <a:solidFill>
                  <a:srgbClr val="118987"/>
                </a:solidFill>
              </a:defRPr>
            </a:lvl2pPr>
            <a:lvl3pPr marL="1218986" indent="0">
              <a:lnSpc>
                <a:spcPct val="80000"/>
              </a:lnSpc>
              <a:buNone/>
              <a:defRPr sz="5400">
                <a:solidFill>
                  <a:srgbClr val="118987"/>
                </a:solidFill>
              </a:defRPr>
            </a:lvl3pPr>
            <a:lvl4pPr marL="1828480" indent="0">
              <a:lnSpc>
                <a:spcPct val="80000"/>
              </a:lnSpc>
              <a:buNone/>
              <a:defRPr sz="5400">
                <a:solidFill>
                  <a:srgbClr val="118987"/>
                </a:solidFill>
              </a:defRPr>
            </a:lvl4pPr>
            <a:lvl5pPr marL="2437973" indent="0">
              <a:lnSpc>
                <a:spcPct val="80000"/>
              </a:lnSpc>
              <a:buNone/>
              <a:defRPr sz="5400">
                <a:solidFill>
                  <a:srgbClr val="118987"/>
                </a:solidFill>
              </a:defRPr>
            </a:lvl5pPr>
          </a:lstStyle>
          <a:p>
            <a:pPr lvl="0"/>
            <a:r>
              <a:rPr lang="fr-FR" dirty="0" err="1"/>
              <a:t>Willkommen</a:t>
            </a:r>
            <a:endParaRPr lang="fr-FR" dirty="0"/>
          </a:p>
          <a:p>
            <a:pPr lvl="0"/>
            <a:r>
              <a:rPr lang="fr-FR" dirty="0"/>
              <a:t>Bienvenue</a:t>
            </a:r>
          </a:p>
          <a:p>
            <a:pPr lvl="0"/>
            <a:r>
              <a:rPr lang="fr-FR" dirty="0" err="1"/>
              <a:t>Bienvenido</a:t>
            </a:r>
            <a:endParaRPr lang="fr-FR" dirty="0"/>
          </a:p>
          <a:p>
            <a:pPr lvl="0"/>
            <a:r>
              <a:rPr lang="fr-FR" dirty="0" err="1"/>
              <a:t>Ahlan</a:t>
            </a:r>
            <a:r>
              <a:rPr lang="fr-FR" dirty="0"/>
              <a:t> </a:t>
            </a:r>
            <a:r>
              <a:rPr lang="fr-FR" dirty="0" err="1"/>
              <a:t>wa</a:t>
            </a:r>
            <a:r>
              <a:rPr lang="fr-FR" dirty="0"/>
              <a:t> </a:t>
            </a:r>
            <a:r>
              <a:rPr lang="fr-FR" dirty="0" err="1"/>
              <a:t>sahlan</a:t>
            </a:r>
            <a:endParaRPr lang="fr-FR" dirty="0"/>
          </a:p>
          <a:p>
            <a:pPr lvl="0"/>
            <a:r>
              <a:rPr lang="fr-FR" dirty="0" err="1"/>
              <a:t>Welcome</a:t>
            </a:r>
            <a:endParaRPr lang="fr-FR" dirty="0"/>
          </a:p>
        </p:txBody>
      </p:sp>
      <p:sp>
        <p:nvSpPr>
          <p:cNvPr id="3" name="Rectangle 2"/>
          <p:cNvSpPr/>
          <p:nvPr/>
        </p:nvSpPr>
        <p:spPr>
          <a:xfrm>
            <a:off x="-3176" y="5194300"/>
            <a:ext cx="12195176" cy="16637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Picture Placeholder 2"/>
          <p:cNvSpPr>
            <a:spLocks noGrp="1"/>
          </p:cNvSpPr>
          <p:nvPr>
            <p:ph type="pic" sz="quarter" idx="12" hasCustomPrompt="1"/>
          </p:nvPr>
        </p:nvSpPr>
        <p:spPr>
          <a:xfrm>
            <a:off x="66695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5" name="Picture Placeholder 2"/>
          <p:cNvSpPr>
            <a:spLocks noGrp="1"/>
          </p:cNvSpPr>
          <p:nvPr>
            <p:ph type="pic" sz="quarter" idx="13" hasCustomPrompt="1"/>
          </p:nvPr>
        </p:nvSpPr>
        <p:spPr>
          <a:xfrm>
            <a:off x="8818356" y="5555278"/>
            <a:ext cx="2719452" cy="958850"/>
          </a:xfrm>
        </p:spPr>
        <p:txBody>
          <a:bodyPr/>
          <a:lstStyle>
            <a:lvl1pPr marL="0" indent="0" algn="ctr">
              <a:buNone/>
              <a:defRPr>
                <a:solidFill>
                  <a:schemeClr val="bg1">
                    <a:lumMod val="85000"/>
                  </a:schemeClr>
                </a:solidFill>
              </a:defRPr>
            </a:lvl1pPr>
          </a:lstStyle>
          <a:p>
            <a:r>
              <a:rPr lang="en-US" dirty="0"/>
              <a:t>LOGO</a:t>
            </a:r>
          </a:p>
        </p:txBody>
      </p:sp>
      <p:sp>
        <p:nvSpPr>
          <p:cNvPr id="6" name="Picture Placeholder 2"/>
          <p:cNvSpPr>
            <a:spLocks noGrp="1"/>
          </p:cNvSpPr>
          <p:nvPr>
            <p:ph type="pic" sz="quarter" idx="14" hasCustomPrompt="1"/>
          </p:nvPr>
        </p:nvSpPr>
        <p:spPr>
          <a:xfrm>
            <a:off x="4753806" y="5555278"/>
            <a:ext cx="2719452" cy="958850"/>
          </a:xfrm>
        </p:spPr>
        <p:txBody>
          <a:bodyPr/>
          <a:lstStyle>
            <a:lvl1pPr marL="0" indent="0" algn="ctr">
              <a:buNone/>
              <a:defRPr>
                <a:solidFill>
                  <a:schemeClr val="bg1">
                    <a:lumMod val="85000"/>
                  </a:schemeClr>
                </a:solidFill>
              </a:defRPr>
            </a:lvl1pPr>
          </a:lstStyle>
          <a:p>
            <a:r>
              <a:rPr lang="en-US" dirty="0"/>
              <a:t>LOGO</a:t>
            </a:r>
          </a:p>
        </p:txBody>
      </p:sp>
    </p:spTree>
    <p:extLst>
      <p:ext uri="{BB962C8B-B14F-4D97-AF65-F5344CB8AC3E}">
        <p14:creationId xmlns:p14="http://schemas.microsoft.com/office/powerpoint/2010/main" val="265771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with logos">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5289340" cy="6858000"/>
          </a:xfrm>
          <a:solidFill>
            <a:schemeClr val="bg1">
              <a:lumMod val="85000"/>
            </a:schemeClr>
          </a:solidFill>
          <a:ln>
            <a:noFill/>
          </a:ln>
        </p:spPr>
        <p:txBody>
          <a:bodyPr/>
          <a:lstStyle>
            <a:lvl1pPr marL="0" indent="0" algn="ctr">
              <a:buFontTx/>
              <a:buNone/>
              <a:defRPr/>
            </a:lvl1pPr>
          </a:lstStyle>
          <a:p>
            <a:r>
              <a:rPr lang="en-US"/>
              <a:t>Click icon to add picture</a:t>
            </a:r>
            <a:endParaRPr lang="en-US" dirty="0"/>
          </a:p>
        </p:txBody>
      </p:sp>
      <p:sp>
        <p:nvSpPr>
          <p:cNvPr id="20" name="Text Placeholder 19"/>
          <p:cNvSpPr>
            <a:spLocks noGrp="1"/>
          </p:cNvSpPr>
          <p:nvPr>
            <p:ph type="body" sz="quarter" idx="16" hasCustomPrompt="1"/>
          </p:nvPr>
        </p:nvSpPr>
        <p:spPr>
          <a:xfrm>
            <a:off x="5648238" y="3150243"/>
            <a:ext cx="5276636" cy="754113"/>
          </a:xfrm>
        </p:spPr>
        <p:txBody>
          <a:bodyPr>
            <a:normAutofit/>
          </a:bodyPr>
          <a:lstStyle>
            <a:lvl1pPr marL="0" indent="0">
              <a:lnSpc>
                <a:spcPct val="80000"/>
              </a:lnSpc>
              <a:buNone/>
              <a:defRPr sz="5000">
                <a:solidFill>
                  <a:schemeClr val="tx1">
                    <a:lumMod val="65000"/>
                    <a:lumOff val="35000"/>
                  </a:schemeClr>
                </a:solidFill>
              </a:defRPr>
            </a:lvl1pPr>
            <a:lvl2pPr marL="609494" indent="0">
              <a:buNone/>
              <a:defRPr/>
            </a:lvl2pPr>
            <a:lvl3pPr marL="1218986" indent="0">
              <a:buNone/>
              <a:defRPr/>
            </a:lvl3pPr>
            <a:lvl4pPr marL="1828480" indent="0">
              <a:buNone/>
              <a:defRPr/>
            </a:lvl4pPr>
            <a:lvl5pPr marL="2437973" indent="0">
              <a:buNone/>
              <a:defRPr/>
            </a:lvl5pPr>
          </a:lstStyle>
          <a:p>
            <a:pPr lvl="0"/>
            <a:r>
              <a:rPr lang="fr-FR" dirty="0"/>
              <a:t>Click to </a:t>
            </a:r>
            <a:r>
              <a:rPr lang="fr-FR" dirty="0" err="1"/>
              <a:t>edit</a:t>
            </a:r>
            <a:r>
              <a:rPr lang="fr-FR" dirty="0"/>
              <a:t> </a:t>
            </a:r>
            <a:r>
              <a:rPr lang="fr-FR" dirty="0" err="1"/>
              <a:t>Title</a:t>
            </a:r>
            <a:endParaRPr lang="fr-FR" dirty="0"/>
          </a:p>
          <a:p>
            <a:pPr lvl="0"/>
            <a:endParaRPr lang="en-US" dirty="0"/>
          </a:p>
        </p:txBody>
      </p:sp>
      <p:cxnSp>
        <p:nvCxnSpPr>
          <p:cNvPr id="21" name="Straight Connector 20"/>
          <p:cNvCxnSpPr/>
          <p:nvPr/>
        </p:nvCxnSpPr>
        <p:spPr>
          <a:xfrm>
            <a:off x="5965225" y="4265162"/>
            <a:ext cx="2578772" cy="0"/>
          </a:xfrm>
          <a:prstGeom prst="line">
            <a:avLst/>
          </a:prstGeom>
          <a:ln w="3175" cmpd="sng">
            <a:solidFill>
              <a:srgbClr val="009999"/>
            </a:solidFill>
            <a:prstDash val="solid"/>
          </a:ln>
        </p:spPr>
        <p:style>
          <a:lnRef idx="1">
            <a:schemeClr val="accent1"/>
          </a:lnRef>
          <a:fillRef idx="0">
            <a:schemeClr val="accent1"/>
          </a:fillRef>
          <a:effectRef idx="0">
            <a:schemeClr val="accent1"/>
          </a:effectRef>
          <a:fontRef idx="minor">
            <a:schemeClr val="tx1"/>
          </a:fontRef>
        </p:style>
      </p:cxnSp>
      <p:sp>
        <p:nvSpPr>
          <p:cNvPr id="22" name="Text Placeholder 19"/>
          <p:cNvSpPr>
            <a:spLocks noGrp="1"/>
          </p:cNvSpPr>
          <p:nvPr>
            <p:ph type="body" sz="quarter" idx="17" hasCustomPrompt="1"/>
          </p:nvPr>
        </p:nvSpPr>
        <p:spPr>
          <a:xfrm>
            <a:off x="5648237" y="2408935"/>
            <a:ext cx="6543764" cy="754113"/>
          </a:xfrm>
        </p:spPr>
        <p:txBody>
          <a:bodyPr>
            <a:normAutofit/>
          </a:bodyPr>
          <a:lstStyle>
            <a:lvl1pPr marL="0" indent="0">
              <a:lnSpc>
                <a:spcPct val="80000"/>
              </a:lnSpc>
              <a:buNone/>
              <a:defRPr sz="5000" b="1" baseline="0">
                <a:solidFill>
                  <a:schemeClr val="accent1"/>
                </a:solidFill>
              </a:defRPr>
            </a:lvl1pPr>
            <a:lvl2pPr marL="609494" indent="0">
              <a:buNone/>
              <a:defRPr/>
            </a:lvl2pPr>
            <a:lvl3pPr marL="1218986" indent="0">
              <a:buNone/>
              <a:defRPr/>
            </a:lvl3pPr>
            <a:lvl4pPr marL="1828480" indent="0">
              <a:buNone/>
              <a:defRPr/>
            </a:lvl4pPr>
            <a:lvl5pPr marL="2437973" indent="0">
              <a:buNone/>
              <a:defRPr/>
            </a:lvl5pPr>
          </a:lstStyle>
          <a:p>
            <a:pPr lvl="0"/>
            <a:r>
              <a:rPr lang="fr-FR" dirty="0"/>
              <a:t>Global Nutrition Cluster</a:t>
            </a:r>
            <a:endParaRPr lang="en-US" dirty="0"/>
          </a:p>
        </p:txBody>
      </p:sp>
      <p:sp>
        <p:nvSpPr>
          <p:cNvPr id="23" name="Picture Placeholder 2"/>
          <p:cNvSpPr>
            <a:spLocks noGrp="1"/>
          </p:cNvSpPr>
          <p:nvPr>
            <p:ph type="pic" sz="quarter" idx="13" hasCustomPrompt="1"/>
          </p:nvPr>
        </p:nvSpPr>
        <p:spPr>
          <a:xfrm>
            <a:off x="1004781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24" name="Picture Placeholder 2"/>
          <p:cNvSpPr>
            <a:spLocks noGrp="1"/>
          </p:cNvSpPr>
          <p:nvPr>
            <p:ph type="pic" sz="quarter" idx="14" hasCustomPrompt="1"/>
          </p:nvPr>
        </p:nvSpPr>
        <p:spPr>
          <a:xfrm>
            <a:off x="8013141"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25" name="Picture Placeholder 2"/>
          <p:cNvSpPr>
            <a:spLocks noGrp="1"/>
          </p:cNvSpPr>
          <p:nvPr>
            <p:ph type="pic" sz="quarter" idx="15" hasCustomPrompt="1"/>
          </p:nvPr>
        </p:nvSpPr>
        <p:spPr>
          <a:xfrm>
            <a:off x="596856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Tree>
    <p:extLst>
      <p:ext uri="{BB962C8B-B14F-4D97-AF65-F5344CB8AC3E}">
        <p14:creationId xmlns:p14="http://schemas.microsoft.com/office/powerpoint/2010/main" val="172516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with full picture">
    <p:spTree>
      <p:nvGrpSpPr>
        <p:cNvPr id="1" name=""/>
        <p:cNvGrpSpPr/>
        <p:nvPr/>
      </p:nvGrpSpPr>
      <p:grpSpPr>
        <a:xfrm>
          <a:off x="0" y="0"/>
          <a:ext cx="0" cy="0"/>
          <a:chOff x="0" y="0"/>
          <a:chExt cx="0" cy="0"/>
        </a:xfrm>
      </p:grpSpPr>
      <p:sp>
        <p:nvSpPr>
          <p:cNvPr id="13" name="Picture Placeholder 2"/>
          <p:cNvSpPr>
            <a:spLocks noGrp="1"/>
          </p:cNvSpPr>
          <p:nvPr>
            <p:ph type="pic" sz="quarter" idx="13" hasCustomPrompt="1"/>
          </p:nvPr>
        </p:nvSpPr>
        <p:spPr>
          <a:xfrm>
            <a:off x="1004781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5" name="Picture Placeholder 2"/>
          <p:cNvSpPr>
            <a:spLocks noGrp="1"/>
          </p:cNvSpPr>
          <p:nvPr>
            <p:ph type="pic" sz="quarter" idx="14" hasCustomPrompt="1"/>
          </p:nvPr>
        </p:nvSpPr>
        <p:spPr>
          <a:xfrm>
            <a:off x="8013141"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6" name="Picture Placeholder 2"/>
          <p:cNvSpPr>
            <a:spLocks noGrp="1"/>
          </p:cNvSpPr>
          <p:nvPr>
            <p:ph type="pic" sz="quarter" idx="15" hasCustomPrompt="1"/>
          </p:nvPr>
        </p:nvSpPr>
        <p:spPr>
          <a:xfrm>
            <a:off x="596856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cxnSp>
        <p:nvCxnSpPr>
          <p:cNvPr id="21" name="Straight Connector 20"/>
          <p:cNvCxnSpPr/>
          <p:nvPr/>
        </p:nvCxnSpPr>
        <p:spPr>
          <a:xfrm>
            <a:off x="5965225" y="4265162"/>
            <a:ext cx="2578772" cy="0"/>
          </a:xfrm>
          <a:prstGeom prst="line">
            <a:avLst/>
          </a:prstGeom>
          <a:ln w="3175" cmpd="sng">
            <a:solidFill>
              <a:srgbClr val="009999"/>
            </a:solidFill>
            <a:prstDash val="solid"/>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6"/>
          </p:nvPr>
        </p:nvSpPr>
        <p:spPr>
          <a:xfrm>
            <a:off x="-14292" y="0"/>
            <a:ext cx="12228523" cy="5715000"/>
          </a:xfrm>
          <a:solidFill>
            <a:schemeClr val="bg1">
              <a:lumMod val="85000"/>
            </a:schemeClr>
          </a:solidFill>
        </p:spPr>
        <p:txBody>
          <a:bodyPr/>
          <a:lstStyle>
            <a:lvl1pPr marL="0" indent="0" algn="ctr">
              <a:buNone/>
              <a:defRPr/>
            </a:lvl1pPr>
          </a:lstStyle>
          <a:p>
            <a:r>
              <a:rPr lang="en-US"/>
              <a:t>Click icon to add picture</a:t>
            </a:r>
            <a:endParaRPr lang="en-US" dirty="0"/>
          </a:p>
        </p:txBody>
      </p:sp>
      <p:sp>
        <p:nvSpPr>
          <p:cNvPr id="5" name="Text Placeholder 4"/>
          <p:cNvSpPr>
            <a:spLocks noGrp="1"/>
          </p:cNvSpPr>
          <p:nvPr>
            <p:ph type="body" sz="quarter" idx="17" hasCustomPrompt="1"/>
          </p:nvPr>
        </p:nvSpPr>
        <p:spPr>
          <a:xfrm>
            <a:off x="2018238" y="3020037"/>
            <a:ext cx="8155524" cy="1458913"/>
          </a:xfrm>
        </p:spPr>
        <p:txBody>
          <a:bodyPr>
            <a:noAutofit/>
          </a:bodyPr>
          <a:lstStyle>
            <a:lvl1pPr marL="0" indent="0" algn="ctr">
              <a:buNone/>
              <a:defRPr sz="7200">
                <a:solidFill>
                  <a:schemeClr val="bg1"/>
                </a:solidFill>
              </a:defRPr>
            </a:lvl1pPr>
            <a:lvl2pPr marL="609494" indent="0">
              <a:buNone/>
              <a:defRPr sz="7200"/>
            </a:lvl2pPr>
            <a:lvl3pPr marL="1218986" indent="0">
              <a:buNone/>
              <a:defRPr sz="7200"/>
            </a:lvl3pPr>
            <a:lvl4pPr marL="1828480" indent="0">
              <a:buNone/>
              <a:defRPr sz="7200"/>
            </a:lvl4pPr>
            <a:lvl5pPr marL="2437973" indent="0">
              <a:buNone/>
              <a:defRPr sz="7200"/>
            </a:lvl5pPr>
          </a:lstStyle>
          <a:p>
            <a:pPr lvl="0"/>
            <a:r>
              <a:rPr lang="fr-FR" dirty="0"/>
              <a:t>Click to </a:t>
            </a:r>
            <a:r>
              <a:rPr lang="fr-FR" dirty="0" err="1"/>
              <a:t>edit</a:t>
            </a:r>
            <a:r>
              <a:rPr lang="fr-FR" dirty="0"/>
              <a:t> </a:t>
            </a:r>
            <a:r>
              <a:rPr lang="fr-FR" dirty="0" err="1"/>
              <a:t>Title</a:t>
            </a:r>
            <a:endParaRPr lang="en-US" dirty="0"/>
          </a:p>
        </p:txBody>
      </p:sp>
      <p:sp>
        <p:nvSpPr>
          <p:cNvPr id="14" name="Text Placeholder 13"/>
          <p:cNvSpPr>
            <a:spLocks noGrp="1"/>
          </p:cNvSpPr>
          <p:nvPr>
            <p:ph type="body" sz="quarter" idx="11" hasCustomPrompt="1"/>
          </p:nvPr>
        </p:nvSpPr>
        <p:spPr>
          <a:xfrm>
            <a:off x="535832" y="6094731"/>
            <a:ext cx="5432733" cy="550501"/>
          </a:xfrm>
        </p:spPr>
        <p:txBody>
          <a:bodyPr>
            <a:noAutofit/>
          </a:bodyPr>
          <a:lstStyle>
            <a:lvl1pPr marL="0" indent="0" algn="l">
              <a:lnSpc>
                <a:spcPct val="70000"/>
              </a:lnSpc>
              <a:buNone/>
              <a:defRPr sz="3500" b="1" baseline="0">
                <a:solidFill>
                  <a:schemeClr val="tx1">
                    <a:lumMod val="65000"/>
                    <a:lumOff val="35000"/>
                  </a:schemeClr>
                </a:solidFill>
              </a:defRPr>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EDIT NAME OF EVENT</a:t>
            </a:r>
            <a:endParaRPr lang="en-US" dirty="0"/>
          </a:p>
        </p:txBody>
      </p:sp>
    </p:spTree>
    <p:extLst>
      <p:ext uri="{BB962C8B-B14F-4D97-AF65-F5344CB8AC3E}">
        <p14:creationId xmlns:p14="http://schemas.microsoft.com/office/powerpoint/2010/main" val="536103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nfographic Slide ">
    <p:spTree>
      <p:nvGrpSpPr>
        <p:cNvPr id="1" name=""/>
        <p:cNvGrpSpPr/>
        <p:nvPr/>
      </p:nvGrpSpPr>
      <p:grpSpPr>
        <a:xfrm>
          <a:off x="0" y="0"/>
          <a:ext cx="0" cy="0"/>
          <a:chOff x="0" y="0"/>
          <a:chExt cx="0" cy="0"/>
        </a:xfrm>
      </p:grpSpPr>
      <p:sp>
        <p:nvSpPr>
          <p:cNvPr id="6" name="Rectangle 5"/>
          <p:cNvSpPr/>
          <p:nvPr/>
        </p:nvSpPr>
        <p:spPr>
          <a:xfrm>
            <a:off x="0" y="0"/>
            <a:ext cx="5297279" cy="6858000"/>
          </a:xfrm>
          <a:prstGeom prst="rect">
            <a:avLst/>
          </a:prstGeom>
          <a:solidFill>
            <a:srgbClr val="D9D9D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Picture Placeholder 2"/>
          <p:cNvSpPr>
            <a:spLocks noGrp="1"/>
          </p:cNvSpPr>
          <p:nvPr>
            <p:ph type="pic" sz="quarter" idx="13" hasCustomPrompt="1"/>
          </p:nvPr>
        </p:nvSpPr>
        <p:spPr>
          <a:xfrm>
            <a:off x="1004781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3" name="Picture Placeholder 2"/>
          <p:cNvSpPr>
            <a:spLocks noGrp="1"/>
          </p:cNvSpPr>
          <p:nvPr>
            <p:ph type="pic" sz="quarter" idx="14" hasCustomPrompt="1"/>
          </p:nvPr>
        </p:nvSpPr>
        <p:spPr>
          <a:xfrm>
            <a:off x="8013141"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4" name="Picture Placeholder 2"/>
          <p:cNvSpPr>
            <a:spLocks noGrp="1"/>
          </p:cNvSpPr>
          <p:nvPr>
            <p:ph type="pic" sz="quarter" idx="15" hasCustomPrompt="1"/>
          </p:nvPr>
        </p:nvSpPr>
        <p:spPr>
          <a:xfrm>
            <a:off x="596856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7" name="Text Placeholder 13"/>
          <p:cNvSpPr>
            <a:spLocks noGrp="1"/>
          </p:cNvSpPr>
          <p:nvPr>
            <p:ph type="body" sz="quarter" idx="11" hasCustomPrompt="1"/>
          </p:nvPr>
        </p:nvSpPr>
        <p:spPr>
          <a:xfrm>
            <a:off x="535832" y="6094731"/>
            <a:ext cx="5432733" cy="550501"/>
          </a:xfrm>
        </p:spPr>
        <p:txBody>
          <a:bodyPr>
            <a:noAutofit/>
          </a:bodyPr>
          <a:lstStyle>
            <a:lvl1pPr marL="0" indent="0" algn="l">
              <a:lnSpc>
                <a:spcPct val="70000"/>
              </a:lnSpc>
              <a:buNone/>
              <a:defRPr sz="3500" b="1" baseline="0">
                <a:solidFill>
                  <a:schemeClr val="tx1">
                    <a:lumMod val="65000"/>
                    <a:lumOff val="35000"/>
                  </a:schemeClr>
                </a:solidFill>
              </a:defRPr>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EDIT NAME OF EVENT</a:t>
            </a:r>
            <a:endParaRPr lang="en-US" dirty="0"/>
          </a:p>
        </p:txBody>
      </p:sp>
    </p:spTree>
    <p:extLst>
      <p:ext uri="{BB962C8B-B14F-4D97-AF65-F5344CB8AC3E}">
        <p14:creationId xmlns:p14="http://schemas.microsoft.com/office/powerpoint/2010/main" val="3485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Infographic Slide full page">
    <p:spTree>
      <p:nvGrpSpPr>
        <p:cNvPr id="1" name=""/>
        <p:cNvGrpSpPr/>
        <p:nvPr/>
      </p:nvGrpSpPr>
      <p:grpSpPr>
        <a:xfrm>
          <a:off x="0" y="0"/>
          <a:ext cx="0" cy="0"/>
          <a:chOff x="0" y="0"/>
          <a:chExt cx="0" cy="0"/>
        </a:xfrm>
      </p:grpSpPr>
      <p:sp>
        <p:nvSpPr>
          <p:cNvPr id="12" name="Picture Placeholder 2"/>
          <p:cNvSpPr>
            <a:spLocks noGrp="1"/>
          </p:cNvSpPr>
          <p:nvPr>
            <p:ph type="pic" sz="quarter" idx="13" hasCustomPrompt="1"/>
          </p:nvPr>
        </p:nvSpPr>
        <p:spPr>
          <a:xfrm>
            <a:off x="1004781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3" name="Picture Placeholder 2"/>
          <p:cNvSpPr>
            <a:spLocks noGrp="1"/>
          </p:cNvSpPr>
          <p:nvPr>
            <p:ph type="pic" sz="quarter" idx="14" hasCustomPrompt="1"/>
          </p:nvPr>
        </p:nvSpPr>
        <p:spPr>
          <a:xfrm>
            <a:off x="8013141"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14" name="Picture Placeholder 2"/>
          <p:cNvSpPr>
            <a:spLocks noGrp="1"/>
          </p:cNvSpPr>
          <p:nvPr>
            <p:ph type="pic" sz="quarter" idx="15" hasCustomPrompt="1"/>
          </p:nvPr>
        </p:nvSpPr>
        <p:spPr>
          <a:xfrm>
            <a:off x="5968566" y="5956717"/>
            <a:ext cx="1506245" cy="688515"/>
          </a:xfrm>
        </p:spPr>
        <p:txBody>
          <a:bodyPr>
            <a:normAutofit/>
          </a:bodyPr>
          <a:lstStyle>
            <a:lvl1pPr marL="0" indent="0" algn="ctr">
              <a:buNone/>
              <a:defRPr sz="3000">
                <a:solidFill>
                  <a:schemeClr val="bg1">
                    <a:lumMod val="85000"/>
                  </a:schemeClr>
                </a:solidFill>
              </a:defRPr>
            </a:lvl1pPr>
          </a:lstStyle>
          <a:p>
            <a:r>
              <a:rPr lang="en-US" dirty="0"/>
              <a:t>LOGO</a:t>
            </a:r>
          </a:p>
        </p:txBody>
      </p:sp>
      <p:sp>
        <p:nvSpPr>
          <p:cNvPr id="7" name="Text Placeholder 13"/>
          <p:cNvSpPr>
            <a:spLocks noGrp="1"/>
          </p:cNvSpPr>
          <p:nvPr>
            <p:ph type="body" sz="quarter" idx="11" hasCustomPrompt="1"/>
          </p:nvPr>
        </p:nvSpPr>
        <p:spPr>
          <a:xfrm>
            <a:off x="535832" y="6094731"/>
            <a:ext cx="5432733" cy="550501"/>
          </a:xfrm>
        </p:spPr>
        <p:txBody>
          <a:bodyPr>
            <a:noAutofit/>
          </a:bodyPr>
          <a:lstStyle>
            <a:lvl1pPr marL="0" indent="0" algn="l">
              <a:lnSpc>
                <a:spcPct val="70000"/>
              </a:lnSpc>
              <a:buNone/>
              <a:defRPr sz="3500" b="1" baseline="0">
                <a:solidFill>
                  <a:schemeClr val="tx1">
                    <a:lumMod val="65000"/>
                    <a:lumOff val="35000"/>
                  </a:schemeClr>
                </a:solidFill>
              </a:defRPr>
            </a:lvl1pPr>
            <a:lvl2pPr marL="609494" indent="0" algn="ctr">
              <a:buNone/>
              <a:defRPr sz="2800"/>
            </a:lvl2pPr>
            <a:lvl3pPr marL="1218986" indent="0" algn="ctr">
              <a:buNone/>
              <a:defRPr sz="2800"/>
            </a:lvl3pPr>
            <a:lvl4pPr marL="1828480" indent="0" algn="ctr">
              <a:buNone/>
              <a:defRPr sz="2800"/>
            </a:lvl4pPr>
            <a:lvl5pPr marL="2437973" indent="0" algn="ctr">
              <a:buNone/>
              <a:defRPr sz="2800"/>
            </a:lvl5pPr>
          </a:lstStyle>
          <a:p>
            <a:pPr lvl="0"/>
            <a:r>
              <a:rPr lang="fr-FR" dirty="0"/>
              <a:t>EDIT NAME OF EVENT</a:t>
            </a:r>
            <a:endParaRPr lang="en-US" dirty="0"/>
          </a:p>
        </p:txBody>
      </p:sp>
    </p:spTree>
    <p:extLst>
      <p:ext uri="{BB962C8B-B14F-4D97-AF65-F5344CB8AC3E}">
        <p14:creationId xmlns:p14="http://schemas.microsoft.com/office/powerpoint/2010/main" val="977897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AA30AA-D63F-4D45-BC3C-C880FE25B6FB}" type="datetimeFigureOut">
              <a:rPr lang="en-US" smtClean="0"/>
              <a:t>1/29/2021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418405-C157-4978-AEB5-2C20D0BF30DE}" type="slidenum">
              <a:rPr lang="en-US" smtClean="0"/>
              <a:t>‹#›</a:t>
            </a:fld>
            <a:endParaRPr lang="en-US"/>
          </a:p>
        </p:txBody>
      </p:sp>
    </p:spTree>
    <p:extLst>
      <p:ext uri="{BB962C8B-B14F-4D97-AF65-F5344CB8AC3E}">
        <p14:creationId xmlns:p14="http://schemas.microsoft.com/office/powerpoint/2010/main" val="277730347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creativecommons.org/licenses/by-sa/3.0/" TargetMode="External"/><Relationship Id="rId5" Type="http://schemas.openxmlformats.org/officeDocument/2006/relationships/hyperlink" Target="https://en.wikipedia.org/wiki/Xenophobia_and_racism_related_to_the_2019%E2%80%9320_coronavirus_pandemic" TargetMode="Externa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hyperlink" Target="https://pixabay.com/en/classroom-cooperative-learning-1297779/" TargetMode="External"/><Relationship Id="rId2" Type="http://schemas.openxmlformats.org/officeDocument/2006/relationships/image" Target="../media/image19.png"/><Relationship Id="rId1" Type="http://schemas.openxmlformats.org/officeDocument/2006/relationships/slideLayout" Target="../slideLayouts/slideLayout15.xml"/><Relationship Id="rId5" Type="http://schemas.openxmlformats.org/officeDocument/2006/relationships/hyperlink" Target="https://cultistsimulator.gamepedia.com/Peculiar_Rumour" TargetMode="Externa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2.sv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2.sv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22.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hyperlink" Target="http://esheninger.blogspot.com/2017/04/the-significance-of-trust.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hyperlink" Target="https://betterhumans.coach.me/the-simple-truth-about-how-to-be-likeable-is-listening-3138f3953d3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hyperlink" Target="https://internationaljournalofresearch.com/2020/06/17/need-of-the-time-improving-communication-skill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hyperlink" Target="https://www.sparkthemagazine.com/role-play/"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publicdomainpictures.net/view-image.php?image=164684&amp;picture=nonverbal-communication-1" TargetMode="External"/><Relationship Id="rId3" Type="http://schemas.openxmlformats.org/officeDocument/2006/relationships/image" Target="../media/image15.jpg"/><Relationship Id="rId7"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hyperlink" Target="https://www.wallpaperflare.com/people-communicating-speech-bubbles-abstract-adult-background-wallpaper-aenhv" TargetMode="External"/><Relationship Id="rId5" Type="http://schemas.openxmlformats.org/officeDocument/2006/relationships/image" Target="../media/image16.jpg"/><Relationship Id="rId4" Type="http://schemas.openxmlformats.org/officeDocument/2006/relationships/hyperlink" Target="https://infinitesadnessorhope.wordpress.com/2012/05/16/stigma-passions-profile-challenge-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18">
            <a:extLst>
              <a:ext uri="{FF2B5EF4-FFF2-40B4-BE49-F238E27FC236}">
                <a16:creationId xmlns:a16="http://schemas.microsoft.com/office/drawing/2014/main" id="{046554E3-4A33-413F-B898-C1617B615D77}"/>
              </a:ext>
            </a:extLst>
          </p:cNvPr>
          <p:cNvSpPr txBox="1">
            <a:spLocks/>
          </p:cNvSpPr>
          <p:nvPr/>
        </p:nvSpPr>
        <p:spPr>
          <a:xfrm>
            <a:off x="2397337" y="4648200"/>
            <a:ext cx="7766936" cy="10708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solidFill>
                  <a:schemeClr val="tx1">
                    <a:lumMod val="50000"/>
                    <a:lumOff val="50000"/>
                  </a:schemeClr>
                </a:solidFill>
                <a:latin typeface="Arial" panose="020B0604020202020204" pitchFamily="34" charset="0"/>
                <a:cs typeface="Arial" panose="020B0604020202020204" pitchFamily="34" charset="0"/>
              </a:rPr>
              <a:t>[meeting date]</a:t>
            </a:r>
          </a:p>
          <a:p>
            <a:endParaRPr lang="en-US" dirty="0">
              <a:solidFill>
                <a:schemeClr val="tx1">
                  <a:lumMod val="50000"/>
                  <a:lumOff val="50000"/>
                </a:schemeClr>
              </a:solidFill>
              <a:latin typeface="Arial" panose="020B0604020202020204" pitchFamily="34" charset="0"/>
              <a:cs typeface="Arial" panose="020B0604020202020204" pitchFamily="34" charset="0"/>
            </a:endParaRPr>
          </a:p>
          <a:p>
            <a:endParaRPr lang="en-US" dirty="0">
              <a:solidFill>
                <a:schemeClr val="bg1">
                  <a:lumMod val="50000"/>
                </a:schemeClr>
              </a:solidFill>
            </a:endParaRPr>
          </a:p>
        </p:txBody>
      </p:sp>
      <p:sp>
        <p:nvSpPr>
          <p:cNvPr id="5" name="Rectangle 4">
            <a:extLst>
              <a:ext uri="{FF2B5EF4-FFF2-40B4-BE49-F238E27FC236}">
                <a16:creationId xmlns:a16="http://schemas.microsoft.com/office/drawing/2014/main" id="{7FA2FED4-15D2-463F-8FA4-3BF32D1FAB97}"/>
              </a:ext>
            </a:extLst>
          </p:cNvPr>
          <p:cNvSpPr/>
          <p:nvPr/>
        </p:nvSpPr>
        <p:spPr>
          <a:xfrm>
            <a:off x="1332411" y="2368929"/>
            <a:ext cx="9274628" cy="1754326"/>
          </a:xfrm>
          <a:prstGeom prst="rect">
            <a:avLst/>
          </a:prstGeom>
        </p:spPr>
        <p:txBody>
          <a:bodyPr wrap="square">
            <a:spAutoFit/>
          </a:bodyPr>
          <a:lstStyle/>
          <a:p>
            <a:pPr algn="ctr"/>
            <a:r>
              <a:rPr lang="en-US" sz="3600" b="1" dirty="0">
                <a:solidFill>
                  <a:schemeClr val="bg1"/>
                </a:solidFill>
                <a:latin typeface="Source Sans Pro" panose="020B0503030403020204" pitchFamily="34" charset="0"/>
                <a:ea typeface="Source Sans Pro" panose="020B0503030403020204" pitchFamily="34" charset="0"/>
                <a:cs typeface="Arial" panose="020B0604020202020204" pitchFamily="34" charset="0"/>
              </a:rPr>
              <a:t>Myanmar Nutrition Cluster</a:t>
            </a:r>
            <a:br>
              <a:rPr lang="en-US" sz="3600" b="1" dirty="0">
                <a:solidFill>
                  <a:schemeClr val="bg1"/>
                </a:solidFill>
                <a:latin typeface="Source Sans Pro" panose="020B0503030403020204" pitchFamily="34" charset="0"/>
                <a:ea typeface="Source Sans Pro" panose="020B0503030403020204" pitchFamily="34" charset="0"/>
                <a:cs typeface="Arial" panose="020B0604020202020204" pitchFamily="34" charset="0"/>
              </a:rPr>
            </a:br>
            <a:r>
              <a:rPr lang="en-US" sz="3600" i="1" dirty="0">
                <a:solidFill>
                  <a:schemeClr val="bg1"/>
                </a:solidFill>
                <a:latin typeface="Source Sans Pro" panose="020B0503030403020204" pitchFamily="34" charset="0"/>
                <a:ea typeface="Source Sans Pro" panose="020B0503030403020204" pitchFamily="34" charset="0"/>
                <a:cs typeface="Arial" panose="020B0604020202020204" pitchFamily="34" charset="0"/>
              </a:rPr>
              <a:t>Risk Communication and Community Engagement on COVID-19 </a:t>
            </a:r>
            <a:endParaRPr lang="en-US" sz="3600" dirty="0">
              <a:latin typeface="Source Sans Pro" panose="020B0503030403020204" pitchFamily="34" charset="0"/>
              <a:ea typeface="Source Sans Pro" panose="020B0503030403020204" pitchFamily="34" charset="0"/>
            </a:endParaRPr>
          </a:p>
        </p:txBody>
      </p:sp>
      <p:graphicFrame>
        <p:nvGraphicFramePr>
          <p:cNvPr id="6" name="Table 5">
            <a:extLst>
              <a:ext uri="{FF2B5EF4-FFF2-40B4-BE49-F238E27FC236}">
                <a16:creationId xmlns:a16="http://schemas.microsoft.com/office/drawing/2014/main" id="{5C87E15B-4CF2-46C1-8D14-08F6F3F3309A}"/>
              </a:ext>
            </a:extLst>
          </p:cNvPr>
          <p:cNvGraphicFramePr>
            <a:graphicFrameLocks noGrp="1"/>
          </p:cNvGraphicFramePr>
          <p:nvPr/>
        </p:nvGraphicFramePr>
        <p:xfrm>
          <a:off x="497417" y="223272"/>
          <a:ext cx="4000133" cy="885444"/>
        </p:xfrm>
        <a:graphic>
          <a:graphicData uri="http://schemas.openxmlformats.org/drawingml/2006/table">
            <a:tbl>
              <a:tblPr firstRow="1" firstCol="1" bandRow="1"/>
              <a:tblGrid>
                <a:gridCol w="529916">
                  <a:extLst>
                    <a:ext uri="{9D8B030D-6E8A-4147-A177-3AD203B41FA5}">
                      <a16:colId xmlns:a16="http://schemas.microsoft.com/office/drawing/2014/main" val="3351425173"/>
                    </a:ext>
                  </a:extLst>
                </a:gridCol>
                <a:gridCol w="3470217">
                  <a:extLst>
                    <a:ext uri="{9D8B030D-6E8A-4147-A177-3AD203B41FA5}">
                      <a16:colId xmlns:a16="http://schemas.microsoft.com/office/drawing/2014/main" val="830194897"/>
                    </a:ext>
                  </a:extLst>
                </a:gridCol>
              </a:tblGrid>
              <a:tr h="266700">
                <a:tc rowSpan="3">
                  <a:txBody>
                    <a:bodyPr/>
                    <a:lstStyle/>
                    <a:p>
                      <a:pPr marL="0" marR="0" algn="r">
                        <a:spcBef>
                          <a:spcPts val="0"/>
                        </a:spcBef>
                        <a:spcAft>
                          <a:spcPts val="0"/>
                        </a:spcAft>
                        <a:tabLst>
                          <a:tab pos="2971800" algn="ctr"/>
                          <a:tab pos="5943600" algn="r"/>
                        </a:tabLst>
                      </a:pPr>
                      <a:endParaRPr lang="en-US" sz="100" dirty="0">
                        <a:solidFill>
                          <a:srgbClr val="455F5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GB" sz="1800" dirty="0">
                          <a:solidFill>
                            <a:srgbClr val="808285"/>
                          </a:solidFill>
                          <a:effectLst/>
                          <a:latin typeface="Arial" panose="020B0604020202020204" pitchFamily="34" charset="0"/>
                          <a:ea typeface="Calibri" panose="020F0502020204030204" pitchFamily="34" charset="0"/>
                          <a:cs typeface="Times New Roman" panose="02020603050405020304" pitchFamily="18" charset="0"/>
                        </a:rPr>
                        <a:t>Myanmar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260148732"/>
                  </a:ext>
                </a:extLst>
              </a:tr>
              <a:tr h="245745">
                <a:tc vMerge="1">
                  <a:txBody>
                    <a:bodyPr/>
                    <a:lstStyle/>
                    <a:p>
                      <a:endParaRPr lang="en-US"/>
                    </a:p>
                  </a:txBody>
                  <a:tcPr/>
                </a:tc>
                <a:tc>
                  <a:txBody>
                    <a:bodyPr/>
                    <a:lstStyle/>
                    <a:p>
                      <a:pPr marL="0" marR="0">
                        <a:lnSpc>
                          <a:spcPct val="115000"/>
                        </a:lnSpc>
                        <a:spcBef>
                          <a:spcPts val="0"/>
                        </a:spcBef>
                        <a:spcAft>
                          <a:spcPts val="0"/>
                        </a:spcAft>
                      </a:pPr>
                      <a:r>
                        <a:rPr lang="en-GB" sz="1800" b="1" dirty="0">
                          <a:solidFill>
                            <a:srgbClr val="95C93D"/>
                          </a:solidFill>
                          <a:effectLst/>
                          <a:latin typeface="Arial" panose="020B0604020202020204" pitchFamily="34" charset="0"/>
                          <a:ea typeface="Calibri" panose="020F0502020204030204" pitchFamily="34" charset="0"/>
                          <a:cs typeface="Times New Roman" panose="02020603050405020304" pitchFamily="18" charset="0"/>
                        </a:rPr>
                        <a:t>NUTRITION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034167600"/>
                  </a:ext>
                </a:extLst>
              </a:tr>
              <a:tr h="238125">
                <a:tc vMerge="1">
                  <a:txBody>
                    <a:bodyPr/>
                    <a:lstStyle/>
                    <a:p>
                      <a:endParaRPr lang="en-US"/>
                    </a:p>
                  </a:txBody>
                  <a:tcPr/>
                </a:tc>
                <a:tc>
                  <a:txBody>
                    <a:bodyPr/>
                    <a:lstStyle/>
                    <a:p>
                      <a:pPr marL="0" marR="0">
                        <a:lnSpc>
                          <a:spcPct val="115000"/>
                        </a:lnSpc>
                        <a:spcBef>
                          <a:spcPts val="0"/>
                        </a:spcBef>
                        <a:spcAft>
                          <a:spcPts val="0"/>
                        </a:spcAft>
                      </a:pPr>
                      <a:r>
                        <a:rPr lang="en-GB" sz="1800" dirty="0">
                          <a:solidFill>
                            <a:srgbClr val="808285"/>
                          </a:solidFill>
                          <a:effectLst/>
                          <a:latin typeface="Arial" panose="020B0604020202020204" pitchFamily="34" charset="0"/>
                          <a:ea typeface="Calibri" panose="020F0502020204030204" pitchFamily="34" charset="0"/>
                          <a:cs typeface="Times New Roman" panose="02020603050405020304" pitchFamily="18" charset="0"/>
                        </a:rPr>
                        <a:t>CLUSTER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55305817"/>
                  </a:ext>
                </a:extLst>
              </a:tr>
            </a:tbl>
          </a:graphicData>
        </a:graphic>
      </p:graphicFrame>
      <p:pic>
        <p:nvPicPr>
          <p:cNvPr id="7" name="Graphic 6">
            <a:extLst>
              <a:ext uri="{FF2B5EF4-FFF2-40B4-BE49-F238E27FC236}">
                <a16:creationId xmlns:a16="http://schemas.microsoft.com/office/drawing/2014/main" id="{A17DCEDB-AEFA-4F8D-95D1-31240CB94D58}"/>
              </a:ext>
            </a:extLst>
          </p:cNvPr>
          <p:cNvPicPr/>
          <p:nvPr/>
        </p:nvPicPr>
        <p:blipFill>
          <a:blip r:embed="rId2">
            <a:extLst>
              <a:ext uri="{96DAC541-7B7A-43D3-8B79-37D633B846F1}">
                <asvg:svgBlip xmlns:asvg="http://schemas.microsoft.com/office/drawing/2016/SVG/main" r:embed="rId3"/>
              </a:ext>
            </a:extLst>
          </a:blip>
          <a:stretch>
            <a:fillRect/>
          </a:stretch>
        </p:blipFill>
        <p:spPr>
          <a:xfrm>
            <a:off x="211300" y="209470"/>
            <a:ext cx="885825" cy="885825"/>
          </a:xfrm>
          <a:prstGeom prst="rect">
            <a:avLst/>
          </a:prstGeom>
        </p:spPr>
      </p:pic>
      <p:pic>
        <p:nvPicPr>
          <p:cNvPr id="8" name="Picture 7" descr="A close up of a flower&#10;&#10;Description automatically generated">
            <a:extLst>
              <a:ext uri="{FF2B5EF4-FFF2-40B4-BE49-F238E27FC236}">
                <a16:creationId xmlns:a16="http://schemas.microsoft.com/office/drawing/2014/main" id="{22A5EBBF-1349-4395-93EA-395669B5DBC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352199" y="3936050"/>
            <a:ext cx="2641638" cy="2643840"/>
          </a:xfrm>
          <a:prstGeom prst="rect">
            <a:avLst/>
          </a:prstGeom>
        </p:spPr>
      </p:pic>
      <p:sp>
        <p:nvSpPr>
          <p:cNvPr id="9" name="TextBox 8">
            <a:extLst>
              <a:ext uri="{FF2B5EF4-FFF2-40B4-BE49-F238E27FC236}">
                <a16:creationId xmlns:a16="http://schemas.microsoft.com/office/drawing/2014/main" id="{7E77B7D1-EB17-4B4E-9887-DCDAC0B9FCF0}"/>
              </a:ext>
            </a:extLst>
          </p:cNvPr>
          <p:cNvSpPr txBox="1"/>
          <p:nvPr/>
        </p:nvSpPr>
        <p:spPr>
          <a:xfrm>
            <a:off x="8208507" y="6853783"/>
            <a:ext cx="2641638" cy="369332"/>
          </a:xfrm>
          <a:prstGeom prst="rect">
            <a:avLst/>
          </a:prstGeom>
          <a:noFill/>
        </p:spPr>
        <p:txBody>
          <a:bodyPr wrap="square" rtlCol="0">
            <a:spAutoFit/>
          </a:bodyPr>
          <a:lstStyle/>
          <a:p>
            <a:r>
              <a:rPr lang="en-US" sz="900" dirty="0">
                <a:hlinkClick r:id="rId5" tooltip="https://en.wikipedia.org/wiki/Xenophobia_and_racism_related_to_the_2019%E2%80%9320_coronavirus_pandemic"/>
              </a:rPr>
              <a:t>This Photo</a:t>
            </a:r>
            <a:r>
              <a:rPr lang="en-US" sz="900" dirty="0"/>
              <a:t> by Unknown Author is licensed under </a:t>
            </a:r>
            <a:r>
              <a:rPr lang="en-US" sz="900" dirty="0">
                <a:hlinkClick r:id="rId6" tooltip="https://creativecommons.org/licenses/by-sa/3.0/"/>
              </a:rPr>
              <a:t>CC BY-SA</a:t>
            </a:r>
            <a:endParaRPr lang="en-US" sz="900" dirty="0"/>
          </a:p>
        </p:txBody>
      </p:sp>
    </p:spTree>
    <p:extLst>
      <p:ext uri="{BB962C8B-B14F-4D97-AF65-F5344CB8AC3E}">
        <p14:creationId xmlns:p14="http://schemas.microsoft.com/office/powerpoint/2010/main" val="1228680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75AC50EA-49BF-43C4-B9EF-C2CB747D323B}"/>
              </a:ext>
            </a:extLst>
          </p:cNvPr>
          <p:cNvGraphicFramePr>
            <a:graphicFrameLocks noGrp="1"/>
          </p:cNvGraphicFramePr>
          <p:nvPr>
            <p:ph idx="1"/>
            <p:extLst>
              <p:ext uri="{D42A27DB-BD31-4B8C-83A1-F6EECF244321}">
                <p14:modId xmlns:p14="http://schemas.microsoft.com/office/powerpoint/2010/main" val="2147674121"/>
              </p:ext>
            </p:extLst>
          </p:nvPr>
        </p:nvGraphicFramePr>
        <p:xfrm>
          <a:off x="677333" y="1188720"/>
          <a:ext cx="11131489" cy="51337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6A2D5C8F-F808-48FA-973B-0E28973E7DAD}"/>
              </a:ext>
            </a:extLst>
          </p:cNvPr>
          <p:cNvSpPr>
            <a:spLocks noGrp="1"/>
          </p:cNvSpPr>
          <p:nvPr>
            <p:ph type="title"/>
          </p:nvPr>
        </p:nvSpPr>
        <p:spPr>
          <a:xfrm>
            <a:off x="561704" y="32709"/>
            <a:ext cx="10593978" cy="648328"/>
          </a:xfrm>
        </p:spPr>
        <p:txBody>
          <a:bodyPr>
            <a:normAutofit/>
          </a:bodyPr>
          <a:lstStyle/>
          <a:p>
            <a:r>
              <a:rPr lang="en-US" sz="3600" b="1" dirty="0">
                <a:latin typeface="Source Sans Pro" panose="020B0503030403020204" pitchFamily="34" charset="0"/>
                <a:ea typeface="Source Sans Pro" panose="020B0503030403020204" pitchFamily="34" charset="0"/>
              </a:rPr>
              <a:t>Integrating RCCE in Program Activities </a:t>
            </a:r>
          </a:p>
        </p:txBody>
      </p:sp>
    </p:spTree>
    <p:extLst>
      <p:ext uri="{BB962C8B-B14F-4D97-AF65-F5344CB8AC3E}">
        <p14:creationId xmlns:p14="http://schemas.microsoft.com/office/powerpoint/2010/main" val="1995171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F5528B-1DE8-4D8B-BBBB-77BAE92CF054}"/>
              </a:ext>
            </a:extLst>
          </p:cNvPr>
          <p:cNvSpPr>
            <a:spLocks noGrp="1"/>
          </p:cNvSpPr>
          <p:nvPr>
            <p:ph idx="1"/>
          </p:nvPr>
        </p:nvSpPr>
        <p:spPr>
          <a:xfrm>
            <a:off x="5747656" y="1403927"/>
            <a:ext cx="5606143" cy="4773036"/>
          </a:xfrm>
        </p:spPr>
        <p:txBody>
          <a:bodyPr>
            <a:normAutofit/>
          </a:bodyPr>
          <a:lstStyle/>
          <a:p>
            <a:r>
              <a:rPr lang="en-US" sz="2400" dirty="0">
                <a:latin typeface="Arial" panose="020B0604020202020204" pitchFamily="34" charset="0"/>
                <a:cs typeface="Arial" panose="020B0604020202020204" pitchFamily="34" charset="0"/>
              </a:rPr>
              <a:t>Review key messages on </a:t>
            </a:r>
            <a:r>
              <a:rPr lang="en-US" sz="2400" dirty="0" err="1">
                <a:latin typeface="Arial" panose="020B0604020202020204" pitchFamily="34" charset="0"/>
                <a:cs typeface="Arial" panose="020B0604020202020204" pitchFamily="34" charset="0"/>
              </a:rPr>
              <a:t>IYCFe</a:t>
            </a:r>
            <a:r>
              <a:rPr lang="en-US" sz="2400" dirty="0">
                <a:latin typeface="Arial" panose="020B0604020202020204" pitchFamily="34" charset="0"/>
                <a:cs typeface="Arial" panose="020B0604020202020204" pitchFamily="34" charset="0"/>
              </a:rPr>
              <a:t>/IMAM/Micronutrient from the COVID-19 perspective </a:t>
            </a:r>
          </a:p>
          <a:p>
            <a:r>
              <a:rPr lang="en-US" sz="2400" dirty="0">
                <a:latin typeface="Arial" panose="020B0604020202020204" pitchFamily="34" charset="0"/>
                <a:cs typeface="Arial" panose="020B0604020202020204" pitchFamily="34" charset="0"/>
              </a:rPr>
              <a:t>Take into account concerns of people and redraft the messages</a:t>
            </a:r>
          </a:p>
          <a:p>
            <a:r>
              <a:rPr lang="en-US" sz="2400" dirty="0">
                <a:latin typeface="Arial" panose="020B0604020202020204" pitchFamily="34" charset="0"/>
                <a:cs typeface="Arial" panose="020B0604020202020204" pitchFamily="34" charset="0"/>
              </a:rPr>
              <a:t>Emphasize the role of good nutrition in increasing body immunity – especially for children and vulnerable groups</a:t>
            </a:r>
          </a:p>
          <a:p>
            <a:endParaRPr lang="en-US" sz="24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F538A6FF-765B-4256-9580-53FE9897535D}"/>
              </a:ext>
            </a:extLst>
          </p:cNvPr>
          <p:cNvSpPr>
            <a:spLocks noGrp="1"/>
          </p:cNvSpPr>
          <p:nvPr>
            <p:ph type="title"/>
          </p:nvPr>
        </p:nvSpPr>
        <p:spPr>
          <a:xfrm>
            <a:off x="261259" y="32709"/>
            <a:ext cx="9757955" cy="648328"/>
          </a:xfrm>
        </p:spPr>
        <p:txBody>
          <a:bodyPr>
            <a:normAutofit/>
          </a:bodyPr>
          <a:lstStyle/>
          <a:p>
            <a:r>
              <a:rPr lang="en-US" sz="3600" b="1" dirty="0">
                <a:latin typeface="Source Sans Pro" panose="020B0503030403020204" pitchFamily="34" charset="0"/>
                <a:ea typeface="Source Sans Pro" panose="020B0503030403020204" pitchFamily="34" charset="0"/>
              </a:rPr>
              <a:t>Integrating COVID-19 Messages</a:t>
            </a:r>
          </a:p>
        </p:txBody>
      </p:sp>
      <p:pic>
        <p:nvPicPr>
          <p:cNvPr id="8" name="Picture 7" descr="A picture containing person, child, sitting, indoor&#10;&#10;Description automatically generated">
            <a:extLst>
              <a:ext uri="{FF2B5EF4-FFF2-40B4-BE49-F238E27FC236}">
                <a16:creationId xmlns:a16="http://schemas.microsoft.com/office/drawing/2014/main" id="{AB4D2202-FD9E-4017-A0B4-37D63FD24EEE}"/>
              </a:ext>
            </a:extLst>
          </p:cNvPr>
          <p:cNvPicPr>
            <a:picLocks noChangeAspect="1"/>
          </p:cNvPicPr>
          <p:nvPr/>
        </p:nvPicPr>
        <p:blipFill rotWithShape="1">
          <a:blip r:embed="rId3">
            <a:extLst>
              <a:ext uri="{28A0092B-C50C-407E-A947-70E740481C1C}">
                <a14:useLocalDpi xmlns:a14="http://schemas.microsoft.com/office/drawing/2010/main" val="0"/>
              </a:ext>
            </a:extLst>
          </a:blip>
          <a:srcRect r="31861"/>
          <a:stretch/>
        </p:blipFill>
        <p:spPr>
          <a:xfrm>
            <a:off x="361406" y="1181857"/>
            <a:ext cx="4955177" cy="5454073"/>
          </a:xfrm>
          <a:prstGeom prst="rect">
            <a:avLst/>
          </a:prstGeom>
        </p:spPr>
      </p:pic>
    </p:spTree>
    <p:extLst>
      <p:ext uri="{BB962C8B-B14F-4D97-AF65-F5344CB8AC3E}">
        <p14:creationId xmlns:p14="http://schemas.microsoft.com/office/powerpoint/2010/main" val="3930830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DF66CB0-1AD6-4D8C-BE70-897ADA64FE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4C3B26D-D43F-467B-B943-E20A45E780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799"/>
            <a:ext cx="6802718" cy="5486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20925C-A96F-4C24-9019-F3B083908778}"/>
              </a:ext>
            </a:extLst>
          </p:cNvPr>
          <p:cNvSpPr>
            <a:spLocks noGrp="1"/>
          </p:cNvSpPr>
          <p:nvPr>
            <p:ph type="title"/>
          </p:nvPr>
        </p:nvSpPr>
        <p:spPr>
          <a:xfrm>
            <a:off x="1006341" y="850524"/>
            <a:ext cx="5982788" cy="1097210"/>
          </a:xfrm>
        </p:spPr>
        <p:txBody>
          <a:bodyPr vert="horz" lIns="91440" tIns="45720" rIns="91440" bIns="45720" rtlCol="0" anchor="b">
            <a:noAutofit/>
          </a:bodyPr>
          <a:lstStyle/>
          <a:p>
            <a:pPr algn="ctr"/>
            <a:r>
              <a:rPr lang="en-US" sz="3600" dirty="0">
                <a:solidFill>
                  <a:srgbClr val="595959"/>
                </a:solidFill>
                <a:latin typeface="Source Sans Pro" panose="020B0503030403020204" pitchFamily="34" charset="0"/>
                <a:ea typeface="Source Sans Pro" panose="020B0503030403020204" pitchFamily="34" charset="0"/>
              </a:rPr>
              <a:t>Integrating </a:t>
            </a:r>
            <a:r>
              <a:rPr lang="en-US" sz="3600" dirty="0" err="1">
                <a:solidFill>
                  <a:srgbClr val="595959"/>
                </a:solidFill>
                <a:latin typeface="Source Sans Pro" panose="020B0503030403020204" pitchFamily="34" charset="0"/>
                <a:ea typeface="Source Sans Pro" panose="020B0503030403020204" pitchFamily="34" charset="0"/>
              </a:rPr>
              <a:t>Rumour</a:t>
            </a:r>
            <a:r>
              <a:rPr lang="en-US" sz="3600" dirty="0">
                <a:solidFill>
                  <a:srgbClr val="595959"/>
                </a:solidFill>
                <a:latin typeface="Source Sans Pro" panose="020B0503030403020204" pitchFamily="34" charset="0"/>
                <a:ea typeface="Source Sans Pro" panose="020B0503030403020204" pitchFamily="34" charset="0"/>
              </a:rPr>
              <a:t> Tracking </a:t>
            </a:r>
            <a:br>
              <a:rPr lang="en-US" sz="3600" dirty="0">
                <a:solidFill>
                  <a:srgbClr val="595959"/>
                </a:solidFill>
                <a:latin typeface="Source Sans Pro" panose="020B0503030403020204" pitchFamily="34" charset="0"/>
                <a:ea typeface="Source Sans Pro" panose="020B0503030403020204" pitchFamily="34" charset="0"/>
              </a:rPr>
            </a:br>
            <a:r>
              <a:rPr lang="en-US" sz="3600" dirty="0">
                <a:solidFill>
                  <a:srgbClr val="595959"/>
                </a:solidFill>
                <a:latin typeface="Source Sans Pro" panose="020B0503030403020204" pitchFamily="34" charset="0"/>
                <a:ea typeface="Source Sans Pro" panose="020B0503030403020204" pitchFamily="34" charset="0"/>
              </a:rPr>
              <a:t>in Programs</a:t>
            </a:r>
          </a:p>
        </p:txBody>
      </p:sp>
      <p:sp>
        <p:nvSpPr>
          <p:cNvPr id="3" name="Content Placeholder 2">
            <a:extLst>
              <a:ext uri="{FF2B5EF4-FFF2-40B4-BE49-F238E27FC236}">
                <a16:creationId xmlns:a16="http://schemas.microsoft.com/office/drawing/2014/main" id="{33FF9B29-C56C-480A-BAED-74A45A978DD0}"/>
              </a:ext>
            </a:extLst>
          </p:cNvPr>
          <p:cNvSpPr>
            <a:spLocks noGrp="1"/>
          </p:cNvSpPr>
          <p:nvPr>
            <p:ph idx="1"/>
          </p:nvPr>
        </p:nvSpPr>
        <p:spPr>
          <a:xfrm>
            <a:off x="685800" y="1960054"/>
            <a:ext cx="6802717" cy="4224466"/>
          </a:xfrm>
        </p:spPr>
        <p:txBody>
          <a:bodyPr vert="horz" lIns="91440" tIns="45720" rIns="91440" bIns="45720" rtlCol="0" anchor="t">
            <a:normAutofit fontScale="92500" lnSpcReduction="10000"/>
          </a:bodyPr>
          <a:lstStyle/>
          <a:p>
            <a:pPr>
              <a:lnSpc>
                <a:spcPct val="110000"/>
              </a:lnSpc>
            </a:pPr>
            <a:r>
              <a:rPr lang="en-US" sz="2400" b="1" dirty="0">
                <a:solidFill>
                  <a:srgbClr val="595959"/>
                </a:solidFill>
                <a:latin typeface="Arial" panose="020B0604020202020204" pitchFamily="34" charset="0"/>
                <a:cs typeface="Arial" panose="020B0604020202020204" pitchFamily="34" charset="0"/>
              </a:rPr>
              <a:t>Update all staff </a:t>
            </a:r>
            <a:r>
              <a:rPr lang="en-US" sz="2400" dirty="0">
                <a:solidFill>
                  <a:srgbClr val="595959"/>
                </a:solidFill>
                <a:latin typeface="Arial" panose="020B0604020202020204" pitchFamily="34" charset="0"/>
                <a:cs typeface="Arial" panose="020B0604020202020204" pitchFamily="34" charset="0"/>
              </a:rPr>
              <a:t>on technical information related to COVID-19 on a regular basis (could have a staff bulletin as and when there is new information)</a:t>
            </a:r>
          </a:p>
          <a:p>
            <a:pPr>
              <a:lnSpc>
                <a:spcPct val="110000"/>
              </a:lnSpc>
            </a:pPr>
            <a:r>
              <a:rPr lang="en-US" sz="2400" dirty="0">
                <a:solidFill>
                  <a:srgbClr val="595959"/>
                </a:solidFill>
                <a:latin typeface="Arial" panose="020B0604020202020204" pitchFamily="34" charset="0"/>
                <a:cs typeface="Arial" panose="020B0604020202020204" pitchFamily="34" charset="0"/>
              </a:rPr>
              <a:t>Engage field staff in </a:t>
            </a:r>
            <a:r>
              <a:rPr lang="en-US" sz="2400" b="1" dirty="0">
                <a:solidFill>
                  <a:srgbClr val="595959"/>
                </a:solidFill>
                <a:latin typeface="Arial" panose="020B0604020202020204" pitchFamily="34" charset="0"/>
                <a:cs typeface="Arial" panose="020B0604020202020204" pitchFamily="34" charset="0"/>
              </a:rPr>
              <a:t>listening to what the communities </a:t>
            </a:r>
            <a:r>
              <a:rPr lang="en-US" sz="2400" dirty="0">
                <a:solidFill>
                  <a:srgbClr val="595959"/>
                </a:solidFill>
                <a:latin typeface="Arial" panose="020B0604020202020204" pitchFamily="34" charset="0"/>
                <a:cs typeface="Arial" panose="020B0604020202020204" pitchFamily="34" charset="0"/>
              </a:rPr>
              <a:t>are hearing/saying about COVID-19 on a regular basis (preferably weekly)</a:t>
            </a:r>
          </a:p>
          <a:p>
            <a:pPr>
              <a:lnSpc>
                <a:spcPct val="110000"/>
              </a:lnSpc>
            </a:pPr>
            <a:r>
              <a:rPr lang="en-US" sz="2400" dirty="0">
                <a:solidFill>
                  <a:srgbClr val="595959"/>
                </a:solidFill>
                <a:latin typeface="Arial" panose="020B0604020202020204" pitchFamily="34" charset="0"/>
                <a:cs typeface="Arial" panose="020B0604020202020204" pitchFamily="34" charset="0"/>
              </a:rPr>
              <a:t>Collate, </a:t>
            </a:r>
            <a:r>
              <a:rPr lang="en-US" sz="2400" b="1" dirty="0">
                <a:solidFill>
                  <a:srgbClr val="595959"/>
                </a:solidFill>
                <a:latin typeface="Arial" panose="020B0604020202020204" pitchFamily="34" charset="0"/>
                <a:cs typeface="Arial" panose="020B0604020202020204" pitchFamily="34" charset="0"/>
              </a:rPr>
              <a:t>identify misconceptions</a:t>
            </a:r>
            <a:r>
              <a:rPr lang="en-US" sz="2400" dirty="0">
                <a:solidFill>
                  <a:srgbClr val="595959"/>
                </a:solidFill>
                <a:latin typeface="Arial" panose="020B0604020202020204" pitchFamily="34" charset="0"/>
                <a:cs typeface="Arial" panose="020B0604020202020204" pitchFamily="34" charset="0"/>
              </a:rPr>
              <a:t>, especially those that have an impact on nutrition behaviors and </a:t>
            </a:r>
            <a:r>
              <a:rPr lang="en-US" sz="2400" b="1" dirty="0">
                <a:solidFill>
                  <a:srgbClr val="595959"/>
                </a:solidFill>
                <a:latin typeface="Arial" panose="020B0604020202020204" pitchFamily="34" charset="0"/>
                <a:cs typeface="Arial" panose="020B0604020202020204" pitchFamily="34" charset="0"/>
              </a:rPr>
              <a:t>address them with facts</a:t>
            </a:r>
          </a:p>
          <a:p>
            <a:pPr>
              <a:lnSpc>
                <a:spcPct val="110000"/>
              </a:lnSpc>
            </a:pPr>
            <a:r>
              <a:rPr lang="en-US" sz="2400" b="1" dirty="0">
                <a:solidFill>
                  <a:srgbClr val="595959"/>
                </a:solidFill>
                <a:latin typeface="Arial" panose="020B0604020202020204" pitchFamily="34" charset="0"/>
                <a:cs typeface="Arial" panose="020B0604020202020204" pitchFamily="34" charset="0"/>
              </a:rPr>
              <a:t>Equip field staff </a:t>
            </a:r>
            <a:r>
              <a:rPr lang="en-US" sz="2400" dirty="0">
                <a:solidFill>
                  <a:srgbClr val="595959"/>
                </a:solidFill>
                <a:latin typeface="Arial" panose="020B0604020202020204" pitchFamily="34" charset="0"/>
                <a:cs typeface="Arial" panose="020B0604020202020204" pitchFamily="34" charset="0"/>
              </a:rPr>
              <a:t>with simplified FAQs around COVID-19 and </a:t>
            </a:r>
            <a:r>
              <a:rPr lang="en-US" sz="2400" dirty="0" err="1">
                <a:solidFill>
                  <a:srgbClr val="595959"/>
                </a:solidFill>
                <a:latin typeface="Arial" panose="020B0604020202020204" pitchFamily="34" charset="0"/>
                <a:cs typeface="Arial" panose="020B0604020202020204" pitchFamily="34" charset="0"/>
              </a:rPr>
              <a:t>IYCFe</a:t>
            </a:r>
            <a:r>
              <a:rPr lang="en-US" sz="2400" dirty="0">
                <a:solidFill>
                  <a:srgbClr val="595959"/>
                </a:solidFill>
                <a:latin typeface="Arial" panose="020B0604020202020204" pitchFamily="34" charset="0"/>
                <a:cs typeface="Arial" panose="020B0604020202020204" pitchFamily="34" charset="0"/>
              </a:rPr>
              <a:t>/IMAM/Micronutrients</a:t>
            </a:r>
          </a:p>
          <a:p>
            <a:pPr>
              <a:lnSpc>
                <a:spcPct val="110000"/>
              </a:lnSpc>
            </a:pPr>
            <a:endParaRPr lang="en-US" sz="2400" dirty="0">
              <a:solidFill>
                <a:srgbClr val="595959"/>
              </a:solidFill>
              <a:latin typeface="Arial" panose="020B0604020202020204" pitchFamily="34" charset="0"/>
              <a:cs typeface="Arial" panose="020B0604020202020204" pitchFamily="34" charset="0"/>
            </a:endParaRPr>
          </a:p>
          <a:p>
            <a:pPr>
              <a:lnSpc>
                <a:spcPct val="110000"/>
              </a:lnSpc>
            </a:pPr>
            <a:endParaRPr lang="en-US" sz="2400" dirty="0">
              <a:solidFill>
                <a:srgbClr val="595959"/>
              </a:solidFill>
              <a:latin typeface="Arial" panose="020B0604020202020204" pitchFamily="34" charset="0"/>
              <a:cs typeface="Arial" panose="020B0604020202020204" pitchFamily="34" charset="0"/>
            </a:endParaRPr>
          </a:p>
        </p:txBody>
      </p:sp>
      <p:pic>
        <p:nvPicPr>
          <p:cNvPr id="7" name="Picture 6" descr="A drawing of a cartoon character&#10;&#10;Description automatically generated">
            <a:extLst>
              <a:ext uri="{FF2B5EF4-FFF2-40B4-BE49-F238E27FC236}">
                <a16:creationId xmlns:a16="http://schemas.microsoft.com/office/drawing/2014/main" id="{81B05C86-4371-4382-8652-160F455A97E2}"/>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8594" r="25491" b="1"/>
          <a:stretch/>
        </p:blipFill>
        <p:spPr>
          <a:xfrm>
            <a:off x="8208754" y="3935122"/>
            <a:ext cx="2438401" cy="3248842"/>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55CBB79E-BB1E-4726-B882-64461CFDA64F}"/>
              </a:ext>
            </a:extLst>
          </p:cNvPr>
          <p:cNvPicPr>
            <a:picLocks noChangeAspect="1"/>
          </p:cNvPicPr>
          <p:nvPr/>
        </p:nvPicPr>
        <p:blipFill>
          <a:blip r:embed="rId4">
            <a:alphaModFix amt="20000"/>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488518" y="677725"/>
            <a:ext cx="4204093" cy="4204093"/>
          </a:xfrm>
          <a:prstGeom prst="rect">
            <a:avLst/>
          </a:prstGeom>
        </p:spPr>
      </p:pic>
    </p:spTree>
    <p:extLst>
      <p:ext uri="{BB962C8B-B14F-4D97-AF65-F5344CB8AC3E}">
        <p14:creationId xmlns:p14="http://schemas.microsoft.com/office/powerpoint/2010/main" val="3094505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7AAA6CD-102B-4F7C-ADC8-C1C96A6A75AC}"/>
              </a:ext>
            </a:extLst>
          </p:cNvPr>
          <p:cNvSpPr/>
          <p:nvPr/>
        </p:nvSpPr>
        <p:spPr>
          <a:xfrm>
            <a:off x="1188722" y="4560680"/>
            <a:ext cx="10411098" cy="1729283"/>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457200" indent="-457200">
              <a:buFont typeface="+mj-lt"/>
              <a:buAutoNum type="arabicPeriod" startAt="3"/>
            </a:pPr>
            <a:r>
              <a:rPr lang="en-US" sz="2400" b="1" dirty="0">
                <a:latin typeface="Arial" panose="020B0604020202020204" pitchFamily="34" charset="0"/>
                <a:cs typeface="Arial" panose="020B0604020202020204" pitchFamily="34" charset="0"/>
              </a:rPr>
              <a:t>Key Principles of RCCE are: </a:t>
            </a:r>
          </a:p>
          <a:p>
            <a:pPr marL="914400" lvl="1" indent="-457200">
              <a:buFont typeface="+mj-lt"/>
              <a:buAutoNum type="alphaLcParenR"/>
            </a:pPr>
            <a:r>
              <a:rPr lang="en-US" sz="2000" dirty="0">
                <a:latin typeface="Arial" panose="020B0604020202020204" pitchFamily="34" charset="0"/>
                <a:cs typeface="Arial" panose="020B0604020202020204" pitchFamily="34" charset="0"/>
              </a:rPr>
              <a:t>Build Trust and listen to the communities</a:t>
            </a:r>
          </a:p>
          <a:p>
            <a:pPr marL="914400" lvl="1" indent="-457200">
              <a:buFont typeface="+mj-lt"/>
              <a:buAutoNum type="alphaLcParenR"/>
            </a:pPr>
            <a:r>
              <a:rPr lang="en-US" sz="2000" dirty="0">
                <a:latin typeface="Arial" panose="020B0604020202020204" pitchFamily="34" charset="0"/>
                <a:cs typeface="Arial" panose="020B0604020202020204" pitchFamily="34" charset="0"/>
              </a:rPr>
              <a:t>Reiterate and ensure a two-way communication</a:t>
            </a:r>
          </a:p>
          <a:p>
            <a:pPr marL="914400" lvl="1" indent="-457200">
              <a:buFont typeface="+mj-lt"/>
              <a:buAutoNum type="alphaLcParenR"/>
            </a:pPr>
            <a:r>
              <a:rPr lang="en-US" sz="2000" dirty="0">
                <a:latin typeface="Arial" panose="020B0604020202020204" pitchFamily="34" charset="0"/>
                <a:cs typeface="Arial" panose="020B0604020202020204" pitchFamily="34" charset="0"/>
              </a:rPr>
              <a:t>Both the above</a:t>
            </a:r>
          </a:p>
        </p:txBody>
      </p:sp>
      <p:sp>
        <p:nvSpPr>
          <p:cNvPr id="5" name="Rectangle: Rounded Corners 4">
            <a:extLst>
              <a:ext uri="{FF2B5EF4-FFF2-40B4-BE49-F238E27FC236}">
                <a16:creationId xmlns:a16="http://schemas.microsoft.com/office/drawing/2014/main" id="{13C598E1-13D1-4866-B16F-8EDD63F9601B}"/>
              </a:ext>
            </a:extLst>
          </p:cNvPr>
          <p:cNvSpPr/>
          <p:nvPr/>
        </p:nvSpPr>
        <p:spPr>
          <a:xfrm>
            <a:off x="1188722" y="3335423"/>
            <a:ext cx="10411098" cy="1225257"/>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457200" indent="-457200">
              <a:buFont typeface="+mj-lt"/>
              <a:buAutoNum type="arabicPeriod" startAt="2"/>
            </a:pPr>
            <a:r>
              <a:rPr lang="en-US" sz="2400" b="1" dirty="0">
                <a:latin typeface="Arial" panose="020B0604020202020204" pitchFamily="34" charset="0"/>
                <a:cs typeface="Arial" panose="020B0604020202020204" pitchFamily="34" charset="0"/>
              </a:rPr>
              <a:t>Community Engagement is a partnership where response teams take the lead and the communities follows.</a:t>
            </a:r>
            <a:r>
              <a:rPr lang="en-US" sz="2400" dirty="0">
                <a:latin typeface="Arial" panose="020B0604020202020204" pitchFamily="34" charset="0"/>
                <a:cs typeface="Arial" panose="020B0604020202020204" pitchFamily="34" charset="0"/>
              </a:rPr>
              <a:t> True/False? </a:t>
            </a:r>
          </a:p>
        </p:txBody>
      </p:sp>
      <p:sp>
        <p:nvSpPr>
          <p:cNvPr id="4" name="Rectangle: Rounded Corners 3">
            <a:extLst>
              <a:ext uri="{FF2B5EF4-FFF2-40B4-BE49-F238E27FC236}">
                <a16:creationId xmlns:a16="http://schemas.microsoft.com/office/drawing/2014/main" id="{BC1AEBE0-4FE9-4C6D-9C62-55F86335B805}"/>
              </a:ext>
            </a:extLst>
          </p:cNvPr>
          <p:cNvSpPr/>
          <p:nvPr/>
        </p:nvSpPr>
        <p:spPr>
          <a:xfrm>
            <a:off x="1188722" y="1188720"/>
            <a:ext cx="10411098" cy="2146703"/>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514350" indent="-514350">
              <a:buFont typeface="+mj-lt"/>
              <a:buAutoNum type="arabicPeriod"/>
            </a:pPr>
            <a:r>
              <a:rPr lang="en-US" sz="2400" b="1" dirty="0">
                <a:latin typeface="Arial" panose="020B0604020202020204" pitchFamily="34" charset="0"/>
                <a:cs typeface="Arial" panose="020B0604020202020204" pitchFamily="34" charset="0"/>
              </a:rPr>
              <a:t>How would we define Risk Communication?</a:t>
            </a:r>
          </a:p>
          <a:p>
            <a:pPr marL="914400" lvl="1" indent="-457200">
              <a:buFont typeface="+mj-lt"/>
              <a:buAutoNum type="alphaLcParenR"/>
            </a:pPr>
            <a:r>
              <a:rPr lang="en-US" sz="2000" dirty="0">
                <a:latin typeface="Arial" panose="020B0604020202020204" pitchFamily="34" charset="0"/>
                <a:cs typeface="Arial" panose="020B0604020202020204" pitchFamily="34" charset="0"/>
              </a:rPr>
              <a:t>An exchange of real-time information between experts or leaders and the community facing the threat</a:t>
            </a:r>
          </a:p>
          <a:p>
            <a:pPr marL="914400" lvl="1" indent="-457200">
              <a:buFont typeface="+mj-lt"/>
              <a:buAutoNum type="alphaLcParenR"/>
            </a:pPr>
            <a:r>
              <a:rPr lang="en-US" sz="2000" dirty="0">
                <a:latin typeface="Arial" panose="020B0604020202020204" pitchFamily="34" charset="0"/>
                <a:cs typeface="Arial" panose="020B0604020202020204" pitchFamily="34" charset="0"/>
              </a:rPr>
              <a:t>Any exchange of information between people</a:t>
            </a:r>
          </a:p>
          <a:p>
            <a:pPr marL="914400" lvl="1" indent="-457200">
              <a:buFont typeface="+mj-lt"/>
              <a:buAutoNum type="alphaLcParenR"/>
            </a:pPr>
            <a:r>
              <a:rPr lang="en-US" sz="2000" dirty="0">
                <a:latin typeface="Arial" panose="020B0604020202020204" pitchFamily="34" charset="0"/>
                <a:cs typeface="Arial" panose="020B0604020202020204" pitchFamily="34" charset="0"/>
              </a:rPr>
              <a:t>Exchange of specific information on COVID-19 status between government and NGOs</a:t>
            </a:r>
          </a:p>
        </p:txBody>
      </p:sp>
      <p:sp>
        <p:nvSpPr>
          <p:cNvPr id="2" name="Title 1">
            <a:extLst>
              <a:ext uri="{FF2B5EF4-FFF2-40B4-BE49-F238E27FC236}">
                <a16:creationId xmlns:a16="http://schemas.microsoft.com/office/drawing/2014/main" id="{70C88D95-1CF9-4581-AA3A-FC4A281FDBD4}"/>
              </a:ext>
            </a:extLst>
          </p:cNvPr>
          <p:cNvSpPr>
            <a:spLocks noGrp="1"/>
          </p:cNvSpPr>
          <p:nvPr>
            <p:ph type="title"/>
          </p:nvPr>
        </p:nvSpPr>
        <p:spPr>
          <a:xfrm>
            <a:off x="1528356" y="32708"/>
            <a:ext cx="6701247" cy="648328"/>
          </a:xfrm>
        </p:spPr>
        <p:txBody>
          <a:bodyPr>
            <a:normAutofit/>
          </a:bodyPr>
          <a:lstStyle/>
          <a:p>
            <a:r>
              <a:rPr lang="en-US" sz="3600" b="1" dirty="0">
                <a:latin typeface="Source Sans Pro" panose="020B0503030403020204" pitchFamily="34" charset="0"/>
                <a:ea typeface="Source Sans Pro" panose="020B0503030403020204" pitchFamily="34" charset="0"/>
              </a:rPr>
              <a:t>Recap Quiz</a:t>
            </a:r>
          </a:p>
        </p:txBody>
      </p:sp>
      <p:pic>
        <p:nvPicPr>
          <p:cNvPr id="10" name="Graphic 9" descr="Head with gears">
            <a:extLst>
              <a:ext uri="{FF2B5EF4-FFF2-40B4-BE49-F238E27FC236}">
                <a16:creationId xmlns:a16="http://schemas.microsoft.com/office/drawing/2014/main" id="{BD55A8F3-25BE-42C4-991B-C1EC6F0BEA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660" y="873470"/>
            <a:ext cx="1273679" cy="1273679"/>
          </a:xfrm>
          <a:prstGeom prst="rect">
            <a:avLst/>
          </a:prstGeom>
        </p:spPr>
      </p:pic>
    </p:spTree>
    <p:extLst>
      <p:ext uri="{BB962C8B-B14F-4D97-AF65-F5344CB8AC3E}">
        <p14:creationId xmlns:p14="http://schemas.microsoft.com/office/powerpoint/2010/main" val="1139048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435B3-3373-4CE9-841D-E740E9EC88A3}"/>
              </a:ext>
            </a:extLst>
          </p:cNvPr>
          <p:cNvSpPr>
            <a:spLocks noGrp="1"/>
          </p:cNvSpPr>
          <p:nvPr>
            <p:ph type="title"/>
          </p:nvPr>
        </p:nvSpPr>
        <p:spPr>
          <a:xfrm>
            <a:off x="927463" y="32709"/>
            <a:ext cx="9522824" cy="648328"/>
          </a:xfrm>
        </p:spPr>
        <p:txBody>
          <a:bodyPr>
            <a:normAutofit/>
          </a:bodyPr>
          <a:lstStyle/>
          <a:p>
            <a:r>
              <a:rPr lang="en-US" sz="3600" b="1" dirty="0">
                <a:latin typeface="Source Sans Pro" panose="020B0503030403020204" pitchFamily="34" charset="0"/>
                <a:ea typeface="Source Sans Pro" panose="020B0503030403020204" pitchFamily="34" charset="0"/>
              </a:rPr>
              <a:t>Recap Quiz</a:t>
            </a:r>
          </a:p>
        </p:txBody>
      </p:sp>
      <p:sp>
        <p:nvSpPr>
          <p:cNvPr id="8" name="Rectangle: Rounded Corners 7">
            <a:extLst>
              <a:ext uri="{FF2B5EF4-FFF2-40B4-BE49-F238E27FC236}">
                <a16:creationId xmlns:a16="http://schemas.microsoft.com/office/drawing/2014/main" id="{0570B15E-4FA0-4A75-A466-3A5467E348A5}"/>
              </a:ext>
            </a:extLst>
          </p:cNvPr>
          <p:cNvSpPr/>
          <p:nvPr/>
        </p:nvSpPr>
        <p:spPr>
          <a:xfrm>
            <a:off x="1162597" y="1188721"/>
            <a:ext cx="10411098" cy="2662062"/>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514350" indent="-514350">
              <a:buFont typeface="+mj-lt"/>
              <a:buAutoNum type="arabicPeriod" startAt="4"/>
            </a:pPr>
            <a:r>
              <a:rPr lang="en-US" sz="2400" b="1" dirty="0">
                <a:latin typeface="Arial" panose="020B0604020202020204" pitchFamily="34" charset="0"/>
                <a:cs typeface="Arial" panose="020B0604020202020204" pitchFamily="34" charset="0"/>
              </a:rPr>
              <a:t>To build trust in the community, it is important to </a:t>
            </a:r>
            <a:r>
              <a:rPr lang="en-US" sz="2400" dirty="0">
                <a:latin typeface="Arial" panose="020B0604020202020204" pitchFamily="34" charset="0"/>
                <a:cs typeface="Arial" panose="020B0604020202020204" pitchFamily="34" charset="0"/>
              </a:rPr>
              <a:t>(multiple answers possible)</a:t>
            </a:r>
            <a:r>
              <a:rPr lang="en-US" sz="2400" b="1" dirty="0">
                <a:latin typeface="Arial" panose="020B0604020202020204" pitchFamily="34" charset="0"/>
                <a:cs typeface="Arial" panose="020B0604020202020204" pitchFamily="34" charset="0"/>
              </a:rPr>
              <a:t>: </a:t>
            </a:r>
          </a:p>
          <a:p>
            <a:pPr marL="971550" lvl="1" indent="-514350">
              <a:buFont typeface="+mj-lt"/>
              <a:buAutoNum type="alphaLcParenR"/>
            </a:pPr>
            <a:r>
              <a:rPr lang="en-US" sz="2400" dirty="0">
                <a:latin typeface="Arial" panose="020B0604020202020204" pitchFamily="34" charset="0"/>
                <a:cs typeface="Arial" panose="020B0604020202020204" pitchFamily="34" charset="0"/>
              </a:rPr>
              <a:t>Be respectful and non-judgmental</a:t>
            </a:r>
          </a:p>
          <a:p>
            <a:pPr marL="971550" lvl="1" indent="-514350">
              <a:buFont typeface="+mj-lt"/>
              <a:buAutoNum type="alphaLcParenR"/>
            </a:pPr>
            <a:r>
              <a:rPr lang="en-US" sz="2400" dirty="0">
                <a:latin typeface="Arial" panose="020B0604020202020204" pitchFamily="34" charset="0"/>
                <a:cs typeface="Arial" panose="020B0604020202020204" pitchFamily="34" charset="0"/>
              </a:rPr>
              <a:t>Engage community leaders </a:t>
            </a:r>
          </a:p>
          <a:p>
            <a:pPr marL="971550" lvl="1" indent="-514350">
              <a:buFont typeface="+mj-lt"/>
              <a:buAutoNum type="alphaLcParenR"/>
            </a:pPr>
            <a:r>
              <a:rPr lang="en-US" sz="2400" dirty="0">
                <a:latin typeface="Arial" panose="020B0604020202020204" pitchFamily="34" charset="0"/>
                <a:cs typeface="Arial" panose="020B0604020202020204" pitchFamily="34" charset="0"/>
              </a:rPr>
              <a:t>Clearly communicate what we know</a:t>
            </a:r>
          </a:p>
          <a:p>
            <a:pPr marL="971550" lvl="1" indent="-514350">
              <a:buFont typeface="+mj-lt"/>
              <a:buAutoNum type="alphaLcParenR"/>
            </a:pPr>
            <a:r>
              <a:rPr lang="en-US" sz="2400" dirty="0">
                <a:latin typeface="Arial" panose="020B0604020202020204" pitchFamily="34" charset="0"/>
                <a:cs typeface="Arial" panose="020B0604020202020204" pitchFamily="34" charset="0"/>
              </a:rPr>
              <a:t>Neither of the above, trust comes naturally</a:t>
            </a:r>
          </a:p>
        </p:txBody>
      </p:sp>
      <p:sp>
        <p:nvSpPr>
          <p:cNvPr id="10" name="Rectangle: Rounded Corners 9">
            <a:extLst>
              <a:ext uri="{FF2B5EF4-FFF2-40B4-BE49-F238E27FC236}">
                <a16:creationId xmlns:a16="http://schemas.microsoft.com/office/drawing/2014/main" id="{1EED13AD-D769-439D-9178-FBBA3AF41E01}"/>
              </a:ext>
            </a:extLst>
          </p:cNvPr>
          <p:cNvSpPr/>
          <p:nvPr/>
        </p:nvSpPr>
        <p:spPr>
          <a:xfrm>
            <a:off x="1219203" y="4302111"/>
            <a:ext cx="10411098" cy="1854926"/>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514350" indent="-514350">
              <a:buFont typeface="+mj-lt"/>
              <a:buAutoNum type="arabicPeriod" startAt="5"/>
            </a:pPr>
            <a:r>
              <a:rPr lang="en-US" sz="2400" b="1" dirty="0">
                <a:latin typeface="Arial" panose="020B0604020202020204" pitchFamily="34" charset="0"/>
                <a:cs typeface="Arial" panose="020B0604020202020204" pitchFamily="34" charset="0"/>
              </a:rPr>
              <a:t>People in my community always listen to my speeches, so there’s no need for a two-way communication. </a:t>
            </a:r>
          </a:p>
          <a:p>
            <a:endParaRPr lang="en-US" sz="2400" b="1" dirty="0">
              <a:latin typeface="Arial" panose="020B0604020202020204" pitchFamily="34" charset="0"/>
              <a:cs typeface="Arial" panose="020B0604020202020204" pitchFamily="34" charset="0"/>
            </a:endParaRPr>
          </a:p>
          <a:p>
            <a:pPr lvl="1">
              <a:buFont typeface="Wingdings" panose="05000000000000000000" pitchFamily="2" charset="2"/>
              <a:buChar char="q"/>
            </a:pPr>
            <a:r>
              <a:rPr lang="en-US" sz="2400" dirty="0">
                <a:latin typeface="Arial" panose="020B0604020202020204" pitchFamily="34" charset="0"/>
                <a:cs typeface="Arial" panose="020B0604020202020204" pitchFamily="34" charset="0"/>
              </a:rPr>
              <a:t>True/False</a:t>
            </a:r>
          </a:p>
        </p:txBody>
      </p:sp>
      <p:pic>
        <p:nvPicPr>
          <p:cNvPr id="12" name="Graphic 11" descr="Head with gears">
            <a:extLst>
              <a:ext uri="{FF2B5EF4-FFF2-40B4-BE49-F238E27FC236}">
                <a16:creationId xmlns:a16="http://schemas.microsoft.com/office/drawing/2014/main" id="{2528F399-F265-485E-BE8B-C4E250B512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660" y="873470"/>
            <a:ext cx="1273679" cy="1273679"/>
          </a:xfrm>
          <a:prstGeom prst="rect">
            <a:avLst/>
          </a:prstGeom>
        </p:spPr>
      </p:pic>
    </p:spTree>
    <p:extLst>
      <p:ext uri="{BB962C8B-B14F-4D97-AF65-F5344CB8AC3E}">
        <p14:creationId xmlns:p14="http://schemas.microsoft.com/office/powerpoint/2010/main" val="978780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435B3-3373-4CE9-841D-E740E9EC88A3}"/>
              </a:ext>
            </a:extLst>
          </p:cNvPr>
          <p:cNvSpPr>
            <a:spLocks noGrp="1"/>
          </p:cNvSpPr>
          <p:nvPr>
            <p:ph type="title"/>
          </p:nvPr>
        </p:nvSpPr>
        <p:spPr>
          <a:xfrm>
            <a:off x="927463" y="32709"/>
            <a:ext cx="9522824" cy="648328"/>
          </a:xfrm>
        </p:spPr>
        <p:txBody>
          <a:bodyPr>
            <a:normAutofit/>
          </a:bodyPr>
          <a:lstStyle/>
          <a:p>
            <a:r>
              <a:rPr lang="en-US" sz="3600" b="1" dirty="0">
                <a:latin typeface="Source Sans Pro" panose="020B0503030403020204" pitchFamily="34" charset="0"/>
                <a:ea typeface="Source Sans Pro" panose="020B0503030403020204" pitchFamily="34" charset="0"/>
              </a:rPr>
              <a:t>Recap Quiz</a:t>
            </a:r>
          </a:p>
        </p:txBody>
      </p:sp>
      <p:sp>
        <p:nvSpPr>
          <p:cNvPr id="5" name="Rectangle: Rounded Corners 4">
            <a:extLst>
              <a:ext uri="{FF2B5EF4-FFF2-40B4-BE49-F238E27FC236}">
                <a16:creationId xmlns:a16="http://schemas.microsoft.com/office/drawing/2014/main" id="{F231FAEC-B734-4F96-9B2C-AC8021B45E76}"/>
              </a:ext>
            </a:extLst>
          </p:cNvPr>
          <p:cNvSpPr/>
          <p:nvPr/>
        </p:nvSpPr>
        <p:spPr>
          <a:xfrm>
            <a:off x="1217514" y="3050216"/>
            <a:ext cx="10411098" cy="1676322"/>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514350" indent="-514350">
              <a:buFont typeface="+mj-lt"/>
              <a:buAutoNum type="arabicPeriod" startAt="7"/>
            </a:pPr>
            <a:r>
              <a:rPr lang="en-US" sz="2400" b="1" dirty="0">
                <a:latin typeface="Arial" panose="020B0604020202020204" pitchFamily="34" charset="0"/>
                <a:cs typeface="Arial" panose="020B0604020202020204" pitchFamily="34" charset="0"/>
              </a:rPr>
              <a:t>Stigma can be compounded by fear of the unknown about the disease.  </a:t>
            </a:r>
          </a:p>
          <a:p>
            <a:endParaRPr lang="en-US" sz="2400" b="1" dirty="0">
              <a:latin typeface="Arial" panose="020B0604020202020204" pitchFamily="34" charset="0"/>
              <a:cs typeface="Arial" panose="020B0604020202020204" pitchFamily="34" charset="0"/>
            </a:endParaRPr>
          </a:p>
          <a:p>
            <a:pPr lvl="1">
              <a:buFont typeface="Wingdings" panose="05000000000000000000" pitchFamily="2" charset="2"/>
              <a:buChar char="q"/>
            </a:pPr>
            <a:r>
              <a:rPr lang="en-US" sz="2400" dirty="0">
                <a:latin typeface="Arial" panose="020B0604020202020204" pitchFamily="34" charset="0"/>
                <a:cs typeface="Arial" panose="020B0604020202020204" pitchFamily="34" charset="0"/>
              </a:rPr>
              <a:t>True/False</a:t>
            </a:r>
          </a:p>
        </p:txBody>
      </p:sp>
      <p:sp>
        <p:nvSpPr>
          <p:cNvPr id="6" name="Rectangle: Rounded Corners 5">
            <a:extLst>
              <a:ext uri="{FF2B5EF4-FFF2-40B4-BE49-F238E27FC236}">
                <a16:creationId xmlns:a16="http://schemas.microsoft.com/office/drawing/2014/main" id="{F19D96FC-FE2F-44D9-88A0-7DA07C31B6BB}"/>
              </a:ext>
            </a:extLst>
          </p:cNvPr>
          <p:cNvSpPr/>
          <p:nvPr/>
        </p:nvSpPr>
        <p:spPr>
          <a:xfrm>
            <a:off x="1313306" y="4902925"/>
            <a:ext cx="10411098" cy="1569972"/>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514350" indent="-514350">
              <a:buFont typeface="+mj-lt"/>
              <a:buAutoNum type="arabicPeriod" startAt="8"/>
            </a:pPr>
            <a:r>
              <a:rPr lang="en-US" sz="2400" b="1" dirty="0">
                <a:latin typeface="Arial" panose="020B0604020202020204" pitchFamily="34" charset="0"/>
                <a:cs typeface="Arial" panose="020B0604020202020204" pitchFamily="34" charset="0"/>
              </a:rPr>
              <a:t>Telling people what they need to do to prevent COVID-19 is enough – once they know, they will act. </a:t>
            </a:r>
          </a:p>
          <a:p>
            <a:endParaRPr lang="en-US" sz="2400" b="1" dirty="0">
              <a:latin typeface="Arial" panose="020B0604020202020204" pitchFamily="34" charset="0"/>
              <a:cs typeface="Arial" panose="020B0604020202020204" pitchFamily="34" charset="0"/>
            </a:endParaRPr>
          </a:p>
          <a:p>
            <a:pPr lvl="1">
              <a:buFont typeface="Wingdings" panose="05000000000000000000" pitchFamily="2" charset="2"/>
              <a:buChar char="q"/>
            </a:pPr>
            <a:r>
              <a:rPr lang="en-US" sz="2400" dirty="0">
                <a:latin typeface="Arial" panose="020B0604020202020204" pitchFamily="34" charset="0"/>
                <a:cs typeface="Arial" panose="020B0604020202020204" pitchFamily="34" charset="0"/>
              </a:rPr>
              <a:t>True/False</a:t>
            </a:r>
          </a:p>
        </p:txBody>
      </p:sp>
      <p:sp>
        <p:nvSpPr>
          <p:cNvPr id="7" name="Rectangle: Rounded Corners 6">
            <a:extLst>
              <a:ext uri="{FF2B5EF4-FFF2-40B4-BE49-F238E27FC236}">
                <a16:creationId xmlns:a16="http://schemas.microsoft.com/office/drawing/2014/main" id="{BDDEFBBC-C90A-4220-AB62-B62027F4F29E}"/>
              </a:ext>
            </a:extLst>
          </p:cNvPr>
          <p:cNvSpPr/>
          <p:nvPr/>
        </p:nvSpPr>
        <p:spPr>
          <a:xfrm>
            <a:off x="1217514" y="1197507"/>
            <a:ext cx="10411098" cy="1676322"/>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514350" indent="-514350">
              <a:buFont typeface="+mj-lt"/>
              <a:buAutoNum type="arabicPeriod" startAt="6"/>
            </a:pPr>
            <a:r>
              <a:rPr lang="en-US" sz="2400" b="1" dirty="0" err="1">
                <a:latin typeface="Arial" panose="020B0604020202020204" pitchFamily="34" charset="0"/>
                <a:cs typeface="Arial" panose="020B0604020202020204" pitchFamily="34" charset="0"/>
              </a:rPr>
              <a:t>Rumours</a:t>
            </a:r>
            <a:r>
              <a:rPr lang="en-US" sz="2400" b="1" dirty="0">
                <a:latin typeface="Arial" panose="020B0604020202020204" pitchFamily="34" charset="0"/>
                <a:cs typeface="Arial" panose="020B0604020202020204" pitchFamily="34" charset="0"/>
              </a:rPr>
              <a:t> come and go, we don’t need to worry about them.  </a:t>
            </a:r>
          </a:p>
          <a:p>
            <a:endParaRPr lang="en-US" sz="2400" b="1" dirty="0">
              <a:latin typeface="Arial" panose="020B0604020202020204" pitchFamily="34" charset="0"/>
              <a:cs typeface="Arial" panose="020B0604020202020204" pitchFamily="34" charset="0"/>
            </a:endParaRPr>
          </a:p>
          <a:p>
            <a:pPr lvl="1">
              <a:buFont typeface="Wingdings" panose="05000000000000000000" pitchFamily="2" charset="2"/>
              <a:buChar char="q"/>
            </a:pPr>
            <a:r>
              <a:rPr lang="en-US" sz="2400" dirty="0">
                <a:latin typeface="Arial" panose="020B0604020202020204" pitchFamily="34" charset="0"/>
                <a:cs typeface="Arial" panose="020B0604020202020204" pitchFamily="34" charset="0"/>
              </a:rPr>
              <a:t>True/False</a:t>
            </a:r>
          </a:p>
        </p:txBody>
      </p:sp>
      <p:pic>
        <p:nvPicPr>
          <p:cNvPr id="8" name="Graphic 7" descr="Head with gears">
            <a:extLst>
              <a:ext uri="{FF2B5EF4-FFF2-40B4-BE49-F238E27FC236}">
                <a16:creationId xmlns:a16="http://schemas.microsoft.com/office/drawing/2014/main" id="{C8687B0E-0325-4E40-9A33-E187CB3049D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660" y="873470"/>
            <a:ext cx="1273679" cy="1273679"/>
          </a:xfrm>
          <a:prstGeom prst="rect">
            <a:avLst/>
          </a:prstGeom>
        </p:spPr>
      </p:pic>
    </p:spTree>
    <p:extLst>
      <p:ext uri="{BB962C8B-B14F-4D97-AF65-F5344CB8AC3E}">
        <p14:creationId xmlns:p14="http://schemas.microsoft.com/office/powerpoint/2010/main" val="2577196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00D9205-0521-4517-B6B4-19F53798E1FE}"/>
              </a:ext>
            </a:extLst>
          </p:cNvPr>
          <p:cNvSpPr>
            <a:spLocks noGrp="1"/>
          </p:cNvSpPr>
          <p:nvPr>
            <p:ph type="title"/>
          </p:nvPr>
        </p:nvSpPr>
        <p:spPr>
          <a:xfrm>
            <a:off x="838200" y="-315479"/>
            <a:ext cx="10515600" cy="1325563"/>
          </a:xfrm>
        </p:spPr>
        <p:txBody>
          <a:bodyPr vert="horz" lIns="91440" tIns="45720" rIns="91440" bIns="45720" rtlCol="0" anchor="ctr">
            <a:normAutofit/>
          </a:bodyPr>
          <a:lstStyle/>
          <a:p>
            <a:pPr algn="ctr"/>
            <a:r>
              <a:rPr lang="en-US" sz="3600" b="1" kern="1200" dirty="0">
                <a:latin typeface="Source Sans Pro" panose="020B0604020202020204" pitchFamily="34" charset="0"/>
                <a:cs typeface="Arial" panose="020B0604020202020204" pitchFamily="34" charset="0"/>
              </a:rPr>
              <a:t>Aims of the Session</a:t>
            </a:r>
          </a:p>
        </p:txBody>
      </p:sp>
      <p:graphicFrame>
        <p:nvGraphicFramePr>
          <p:cNvPr id="5" name="Content Placeholder 2">
            <a:extLst>
              <a:ext uri="{FF2B5EF4-FFF2-40B4-BE49-F238E27FC236}">
                <a16:creationId xmlns:a16="http://schemas.microsoft.com/office/drawing/2014/main" id="{884148A9-9107-48B9-8075-FA9EC00D2262}"/>
              </a:ext>
            </a:extLst>
          </p:cNvPr>
          <p:cNvGraphicFramePr>
            <a:graphicFrameLocks noGrp="1"/>
          </p:cNvGraphicFramePr>
          <p:nvPr>
            <p:ph idx="1"/>
            <p:extLst>
              <p:ext uri="{D42A27DB-BD31-4B8C-83A1-F6EECF244321}">
                <p14:modId xmlns:p14="http://schemas.microsoft.com/office/powerpoint/2010/main" val="3824517624"/>
              </p:ext>
            </p:extLst>
          </p:nvPr>
        </p:nvGraphicFramePr>
        <p:xfrm>
          <a:off x="838200" y="2429691"/>
          <a:ext cx="10515600" cy="37472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2D8AC38B-F6D3-4FEC-B360-002445968A00}"/>
              </a:ext>
            </a:extLst>
          </p:cNvPr>
          <p:cNvSpPr txBox="1"/>
          <p:nvPr/>
        </p:nvSpPr>
        <p:spPr>
          <a:xfrm>
            <a:off x="2468880" y="1690688"/>
            <a:ext cx="7791995" cy="461665"/>
          </a:xfrm>
          <a:prstGeom prst="rect">
            <a:avLst/>
          </a:prstGeom>
          <a:noFill/>
        </p:spPr>
        <p:txBody>
          <a:bodyPr wrap="square" rtlCol="0">
            <a:spAutoFit/>
          </a:bodyPr>
          <a:lstStyle/>
          <a:p>
            <a:pPr lvl="0">
              <a:defRPr/>
            </a:pPr>
            <a:r>
              <a:rPr lang="en-US" sz="2400" dirty="0">
                <a:latin typeface="Arial" panose="020B0604020202020204" pitchFamily="34" charset="0"/>
                <a:cs typeface="Arial" panose="020B0604020202020204" pitchFamily="34" charset="0"/>
              </a:rPr>
              <a:t>By the end of the session, participants will be able to: </a:t>
            </a:r>
          </a:p>
        </p:txBody>
      </p:sp>
    </p:spTree>
    <p:extLst>
      <p:ext uri="{BB962C8B-B14F-4D97-AF65-F5344CB8AC3E}">
        <p14:creationId xmlns:p14="http://schemas.microsoft.com/office/powerpoint/2010/main" val="1060458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Content Placeholder 17" descr="A picture containing umbrella, child, child, accessory&#10;&#10;Description automatically generated">
            <a:extLst>
              <a:ext uri="{FF2B5EF4-FFF2-40B4-BE49-F238E27FC236}">
                <a16:creationId xmlns:a16="http://schemas.microsoft.com/office/drawing/2014/main" id="{AAC79FE8-E487-44C7-8323-D43D4F710D10}"/>
              </a:ext>
            </a:extLst>
          </p:cNvPr>
          <p:cNvPicPr>
            <a:picLocks noGrp="1" noChangeAspect="1"/>
          </p:cNvPicPr>
          <p:nvPr>
            <p:ph sz="half" idx="1"/>
          </p:nvPr>
        </p:nvPicPr>
        <p:blipFill rotWithShape="1">
          <a:blip r:embed="rId3">
            <a:alphaModFix/>
            <a:extLst>
              <a:ext uri="{28A0092B-C50C-407E-A947-70E740481C1C}">
                <a14:useLocalDpi xmlns:a14="http://schemas.microsoft.com/office/drawing/2010/main" val="0"/>
              </a:ext>
            </a:extLst>
          </a:blip>
          <a:srcRect l="12283" r="24138" b="1"/>
          <a:stretch/>
        </p:blipFill>
        <p:spPr>
          <a:xfrm flipH="1">
            <a:off x="-1" y="992777"/>
            <a:ext cx="4746638" cy="4968091"/>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11" name="Content Placeholder 10">
            <a:extLst>
              <a:ext uri="{FF2B5EF4-FFF2-40B4-BE49-F238E27FC236}">
                <a16:creationId xmlns:a16="http://schemas.microsoft.com/office/drawing/2014/main" id="{5422CBE4-9CE9-43E2-8093-E4C5C0631CC7}"/>
              </a:ext>
            </a:extLst>
          </p:cNvPr>
          <p:cNvSpPr>
            <a:spLocks noGrp="1"/>
          </p:cNvSpPr>
          <p:nvPr>
            <p:ph sz="half" idx="2"/>
          </p:nvPr>
        </p:nvSpPr>
        <p:spPr>
          <a:xfrm>
            <a:off x="5069055" y="1330037"/>
            <a:ext cx="6282567" cy="4630832"/>
          </a:xfrm>
        </p:spPr>
        <p:txBody>
          <a:bodyPr vert="horz" lIns="91440" tIns="45720" rIns="91440" bIns="45720" rtlCol="0" anchor="ctr">
            <a:normAutofit lnSpcReduction="10000"/>
          </a:bodyPr>
          <a:lstStyle/>
          <a:p>
            <a:pPr marL="0" indent="0">
              <a:lnSpc>
                <a:spcPct val="110000"/>
              </a:lnSpc>
              <a:buNone/>
            </a:pPr>
            <a:r>
              <a:rPr lang="en-US" sz="2400" dirty="0">
                <a:solidFill>
                  <a:srgbClr val="000000"/>
                </a:solidFill>
                <a:latin typeface="Arial" panose="020B0604020202020204" pitchFamily="34" charset="0"/>
                <a:cs typeface="Arial" panose="020B0604020202020204" pitchFamily="34" charset="0"/>
              </a:rPr>
              <a:t>San </a:t>
            </a:r>
            <a:r>
              <a:rPr lang="en-US" sz="2400" dirty="0" err="1">
                <a:solidFill>
                  <a:srgbClr val="000000"/>
                </a:solidFill>
                <a:latin typeface="Arial" panose="020B0604020202020204" pitchFamily="34" charset="0"/>
                <a:cs typeface="Arial" panose="020B0604020202020204" pitchFamily="34" charset="0"/>
              </a:rPr>
              <a:t>Myint</a:t>
            </a:r>
            <a:r>
              <a:rPr lang="en-US" sz="2400" dirty="0">
                <a:solidFill>
                  <a:srgbClr val="000000"/>
                </a:solidFill>
                <a:latin typeface="Arial" panose="020B0604020202020204" pitchFamily="34" charset="0"/>
                <a:cs typeface="Arial" panose="020B0604020202020204" pitchFamily="34" charset="0"/>
              </a:rPr>
              <a:t> manages a nutrition program in Rakhine. COVID-19 brought in many restrictions and additional issues to handle in her program area. There are many misconceptions among people about COVID-19 and that is also affecting the program activities. Mothers fear to take their malnourished children to the health facility in case they get ill with the corona virus. Some community volunteers have reported that people in the community are avoiding meeting them as they wear masks.</a:t>
            </a:r>
          </a:p>
        </p:txBody>
      </p:sp>
      <p:sp>
        <p:nvSpPr>
          <p:cNvPr id="9" name="Title 8">
            <a:extLst>
              <a:ext uri="{FF2B5EF4-FFF2-40B4-BE49-F238E27FC236}">
                <a16:creationId xmlns:a16="http://schemas.microsoft.com/office/drawing/2014/main" id="{89FCB23D-C8AC-455E-A70C-BE65463B3D60}"/>
              </a:ext>
            </a:extLst>
          </p:cNvPr>
          <p:cNvSpPr>
            <a:spLocks noGrp="1"/>
          </p:cNvSpPr>
          <p:nvPr>
            <p:ph type="title"/>
          </p:nvPr>
        </p:nvSpPr>
        <p:spPr>
          <a:xfrm>
            <a:off x="5069056" y="-358894"/>
            <a:ext cx="4977976" cy="1454051"/>
          </a:xfrm>
        </p:spPr>
        <p:txBody>
          <a:bodyPr vert="horz" lIns="91440" tIns="45720" rIns="91440" bIns="45720" rtlCol="0" anchor="ctr">
            <a:normAutofit/>
          </a:bodyPr>
          <a:lstStyle/>
          <a:p>
            <a:r>
              <a:rPr lang="en-US" sz="3600" b="1" dirty="0">
                <a:latin typeface="Source Sans Pro" panose="020B0503030403020204" pitchFamily="34" charset="0"/>
                <a:ea typeface="Source Sans Pro" panose="020B0503030403020204" pitchFamily="34" charset="0"/>
              </a:rPr>
              <a:t>San </a:t>
            </a:r>
            <a:r>
              <a:rPr lang="en-US" sz="3600" b="1" dirty="0" err="1">
                <a:latin typeface="Source Sans Pro" panose="020B0503030403020204" pitchFamily="34" charset="0"/>
                <a:ea typeface="Source Sans Pro" panose="020B0503030403020204" pitchFamily="34" charset="0"/>
              </a:rPr>
              <a:t>Myint’s</a:t>
            </a:r>
            <a:r>
              <a:rPr lang="en-US" sz="3600" b="1" dirty="0">
                <a:latin typeface="Source Sans Pro" panose="020B0503030403020204" pitchFamily="34" charset="0"/>
                <a:ea typeface="Source Sans Pro" panose="020B0503030403020204" pitchFamily="34" charset="0"/>
              </a:rPr>
              <a:t> Worries </a:t>
            </a:r>
          </a:p>
        </p:txBody>
      </p:sp>
    </p:spTree>
    <p:extLst>
      <p:ext uri="{BB962C8B-B14F-4D97-AF65-F5344CB8AC3E}">
        <p14:creationId xmlns:p14="http://schemas.microsoft.com/office/powerpoint/2010/main" val="2261825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8410A51-8D20-4B1F-A757-544AC4593D4C}"/>
              </a:ext>
            </a:extLst>
          </p:cNvPr>
          <p:cNvSpPr>
            <a:spLocks noGrp="1"/>
          </p:cNvSpPr>
          <p:nvPr>
            <p:ph idx="1"/>
          </p:nvPr>
        </p:nvSpPr>
        <p:spPr>
          <a:xfrm>
            <a:off x="3814354" y="1872120"/>
            <a:ext cx="7106193" cy="3862473"/>
          </a:xfrm>
        </p:spPr>
        <p:txBody>
          <a:bodyPr>
            <a:normAutofit/>
          </a:bodyPr>
          <a:lstStyle/>
          <a:p>
            <a:pPr marL="0" indent="0">
              <a:buNone/>
            </a:pPr>
            <a:r>
              <a:rPr lang="en-US" sz="2400" b="1" dirty="0">
                <a:latin typeface="Arial" panose="020B0604020202020204" pitchFamily="34" charset="0"/>
                <a:cs typeface="Arial" panose="020B0604020202020204" pitchFamily="34" charset="0"/>
              </a:rPr>
              <a:t>Risk Communication: </a:t>
            </a:r>
            <a:r>
              <a:rPr lang="en-US" sz="2400" dirty="0">
                <a:latin typeface="Arial" panose="020B0604020202020204" pitchFamily="34" charset="0"/>
                <a:cs typeface="Arial" panose="020B0604020202020204" pitchFamily="34" charset="0"/>
              </a:rPr>
              <a:t>an exchange of information in real-time between experts or leaders and the community facing a threat.</a:t>
            </a: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a:p>
            <a:pPr marL="0" indent="0">
              <a:buNone/>
            </a:pPr>
            <a:r>
              <a:rPr lang="en-US" sz="2400" b="1" dirty="0">
                <a:latin typeface="Arial" panose="020B0604020202020204" pitchFamily="34" charset="0"/>
                <a:cs typeface="Arial" panose="020B0604020202020204" pitchFamily="34" charset="0"/>
              </a:rPr>
              <a:t>Community Engagement: </a:t>
            </a:r>
            <a:r>
              <a:rPr lang="en-US" sz="2400" dirty="0">
                <a:latin typeface="Arial" panose="020B0604020202020204" pitchFamily="34" charset="0"/>
                <a:cs typeface="Arial" panose="020B0604020202020204" pitchFamily="34" charset="0"/>
              </a:rPr>
              <a:t>a mutual partnership between response teams and the communities facing the threat.</a:t>
            </a:r>
          </a:p>
        </p:txBody>
      </p:sp>
      <p:sp>
        <p:nvSpPr>
          <p:cNvPr id="5" name="Title 4">
            <a:extLst>
              <a:ext uri="{FF2B5EF4-FFF2-40B4-BE49-F238E27FC236}">
                <a16:creationId xmlns:a16="http://schemas.microsoft.com/office/drawing/2014/main" id="{59A9FF9E-51A3-42A4-A512-70AB3CD8846C}"/>
              </a:ext>
            </a:extLst>
          </p:cNvPr>
          <p:cNvSpPr>
            <a:spLocks noGrp="1"/>
          </p:cNvSpPr>
          <p:nvPr>
            <p:ph type="title"/>
          </p:nvPr>
        </p:nvSpPr>
        <p:spPr>
          <a:xfrm>
            <a:off x="979720" y="32709"/>
            <a:ext cx="8033658" cy="648328"/>
          </a:xfrm>
        </p:spPr>
        <p:txBody>
          <a:bodyPr>
            <a:normAutofit/>
          </a:bodyPr>
          <a:lstStyle/>
          <a:p>
            <a:r>
              <a:rPr lang="en-US" sz="3600" b="1" dirty="0">
                <a:latin typeface="Source Sans Pro" panose="020B0503030403020204" pitchFamily="34" charset="0"/>
                <a:ea typeface="Source Sans Pro" panose="020B0503030403020204" pitchFamily="34" charset="0"/>
              </a:rPr>
              <a:t>What is RCCE?</a:t>
            </a:r>
          </a:p>
        </p:txBody>
      </p:sp>
      <p:pic>
        <p:nvPicPr>
          <p:cNvPr id="8" name="Graphic 7" descr="Connections">
            <a:extLst>
              <a:ext uri="{FF2B5EF4-FFF2-40B4-BE49-F238E27FC236}">
                <a16:creationId xmlns:a16="http://schemas.microsoft.com/office/drawing/2014/main" id="{2FCF602F-C6E0-4B58-B731-FF00BC84D0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16044" y="3918380"/>
            <a:ext cx="2102366" cy="2102366"/>
          </a:xfrm>
          <a:prstGeom prst="rect">
            <a:avLst/>
          </a:prstGeom>
        </p:spPr>
      </p:pic>
      <p:pic>
        <p:nvPicPr>
          <p:cNvPr id="10" name="Graphic 9" descr="Customer review RTL">
            <a:extLst>
              <a:ext uri="{FF2B5EF4-FFF2-40B4-BE49-F238E27FC236}">
                <a16:creationId xmlns:a16="http://schemas.microsoft.com/office/drawing/2014/main" id="{5AF56459-4D26-4F3F-B225-8909DC5261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79033" y="1671603"/>
            <a:ext cx="1918286" cy="1918286"/>
          </a:xfrm>
          <a:prstGeom prst="rect">
            <a:avLst/>
          </a:prstGeom>
        </p:spPr>
      </p:pic>
    </p:spTree>
    <p:extLst>
      <p:ext uri="{BB962C8B-B14F-4D97-AF65-F5344CB8AC3E}">
        <p14:creationId xmlns:p14="http://schemas.microsoft.com/office/powerpoint/2010/main" val="1267119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8C9CD8-1B93-42CB-B100-F02AA25F024C}"/>
              </a:ext>
            </a:extLst>
          </p:cNvPr>
          <p:cNvSpPr>
            <a:spLocks noGrp="1"/>
          </p:cNvSpPr>
          <p:nvPr>
            <p:ph idx="1"/>
          </p:nvPr>
        </p:nvSpPr>
        <p:spPr>
          <a:xfrm>
            <a:off x="5581122" y="1833853"/>
            <a:ext cx="4977578" cy="3639289"/>
          </a:xfrm>
        </p:spPr>
        <p:txBody>
          <a:bodyPr anchor="ctr">
            <a:normAutofit/>
          </a:bodyPr>
          <a:lstStyle/>
          <a:p>
            <a:r>
              <a:rPr lang="en-US" sz="2400" dirty="0">
                <a:solidFill>
                  <a:srgbClr val="000000"/>
                </a:solidFill>
                <a:latin typeface="Arial" panose="020B0604020202020204" pitchFamily="34" charset="0"/>
                <a:cs typeface="Arial" panose="020B0604020202020204" pitchFamily="34" charset="0"/>
              </a:rPr>
              <a:t>Build Trust</a:t>
            </a:r>
          </a:p>
          <a:p>
            <a:r>
              <a:rPr lang="en-US" sz="2400" dirty="0">
                <a:solidFill>
                  <a:srgbClr val="000000"/>
                </a:solidFill>
                <a:latin typeface="Arial" panose="020B0604020202020204" pitchFamily="34" charset="0"/>
                <a:cs typeface="Arial" panose="020B0604020202020204" pitchFamily="34" charset="0"/>
              </a:rPr>
              <a:t>Listen</a:t>
            </a:r>
          </a:p>
          <a:p>
            <a:r>
              <a:rPr lang="en-US" sz="2400" dirty="0">
                <a:solidFill>
                  <a:srgbClr val="000000"/>
                </a:solidFill>
                <a:latin typeface="Arial" panose="020B0604020202020204" pitchFamily="34" charset="0"/>
                <a:cs typeface="Arial" panose="020B0604020202020204" pitchFamily="34" charset="0"/>
              </a:rPr>
              <a:t>Reiterate</a:t>
            </a:r>
          </a:p>
          <a:p>
            <a:r>
              <a:rPr lang="en-US" sz="2400" dirty="0">
                <a:solidFill>
                  <a:srgbClr val="000000"/>
                </a:solidFill>
                <a:latin typeface="Arial" panose="020B0604020202020204" pitchFamily="34" charset="0"/>
                <a:cs typeface="Arial" panose="020B0604020202020204" pitchFamily="34" charset="0"/>
              </a:rPr>
              <a:t>Ensure a two-way communication</a:t>
            </a:r>
          </a:p>
        </p:txBody>
      </p:sp>
      <p:sp>
        <p:nvSpPr>
          <p:cNvPr id="2" name="Title 1">
            <a:extLst>
              <a:ext uri="{FF2B5EF4-FFF2-40B4-BE49-F238E27FC236}">
                <a16:creationId xmlns:a16="http://schemas.microsoft.com/office/drawing/2014/main" id="{462803C0-D09C-4278-A2A3-8A06AA031DED}"/>
              </a:ext>
            </a:extLst>
          </p:cNvPr>
          <p:cNvSpPr>
            <a:spLocks noGrp="1"/>
          </p:cNvSpPr>
          <p:nvPr>
            <p:ph type="title"/>
          </p:nvPr>
        </p:nvSpPr>
        <p:spPr>
          <a:xfrm>
            <a:off x="3420724" y="-385765"/>
            <a:ext cx="5880029" cy="1454051"/>
          </a:xfrm>
        </p:spPr>
        <p:txBody>
          <a:bodyPr>
            <a:normAutofit/>
          </a:bodyPr>
          <a:lstStyle/>
          <a:p>
            <a:r>
              <a:rPr lang="en-US" sz="3600" b="1" dirty="0">
                <a:latin typeface="Source Sans Pro" panose="020B0503030403020204" pitchFamily="34" charset="0"/>
                <a:ea typeface="Source Sans Pro" panose="020B0503030403020204" pitchFamily="34" charset="0"/>
              </a:rPr>
              <a:t>Key Principles of RCCE</a:t>
            </a:r>
          </a:p>
        </p:txBody>
      </p:sp>
      <p:pic>
        <p:nvPicPr>
          <p:cNvPr id="5" name="Picture 4" descr="A sunset in the background&#10;&#10;Description automatically generated">
            <a:extLst>
              <a:ext uri="{FF2B5EF4-FFF2-40B4-BE49-F238E27FC236}">
                <a16:creationId xmlns:a16="http://schemas.microsoft.com/office/drawing/2014/main" id="{794546D3-0463-40A0-9672-D5E37443F9C8}"/>
              </a:ext>
            </a:extLst>
          </p:cNvPr>
          <p:cNvPicPr>
            <a:picLocks noChangeAspect="1"/>
          </p:cNvPicPr>
          <p:nvPr/>
        </p:nvPicPr>
        <p:blipFill rotWithShape="1">
          <a:blip r:embed="rId3">
            <a:alphaModFix/>
            <a:duotone>
              <a:schemeClr val="accent1">
                <a:shade val="45000"/>
                <a:satMod val="135000"/>
              </a:schemeClr>
              <a:prstClr val="white"/>
            </a:duotone>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39669" r="1017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Tree>
    <p:extLst>
      <p:ext uri="{BB962C8B-B14F-4D97-AF65-F5344CB8AC3E}">
        <p14:creationId xmlns:p14="http://schemas.microsoft.com/office/powerpoint/2010/main" val="2097954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F02776-15A4-42F2-A8B4-12E5771EEA50}"/>
              </a:ext>
            </a:extLst>
          </p:cNvPr>
          <p:cNvSpPr>
            <a:spLocks noGrp="1"/>
          </p:cNvSpPr>
          <p:nvPr>
            <p:ph idx="1"/>
          </p:nvPr>
        </p:nvSpPr>
        <p:spPr>
          <a:xfrm>
            <a:off x="5666510" y="1403927"/>
            <a:ext cx="5894120" cy="4773036"/>
          </a:xfrm>
        </p:spPr>
        <p:txBody>
          <a:bodyPr>
            <a:normAutofit/>
          </a:bodyPr>
          <a:lstStyle/>
          <a:p>
            <a:r>
              <a:rPr lang="en-US" sz="2400" dirty="0">
                <a:latin typeface="Arial" panose="020B0604020202020204" pitchFamily="34" charset="0"/>
                <a:cs typeface="Arial" panose="020B0604020202020204" pitchFamily="34" charset="0"/>
              </a:rPr>
              <a:t>People need to be </a:t>
            </a:r>
            <a:r>
              <a:rPr lang="en-US" sz="2400" b="1" dirty="0">
                <a:latin typeface="Arial" panose="020B0604020202020204" pitchFamily="34" charset="0"/>
                <a:cs typeface="Arial" panose="020B0604020202020204" pitchFamily="34" charset="0"/>
              </a:rPr>
              <a:t>listened to</a:t>
            </a:r>
            <a:r>
              <a:rPr lang="en-US" sz="2400" dirty="0">
                <a:latin typeface="Arial" panose="020B0604020202020204" pitchFamily="34" charset="0"/>
                <a:cs typeface="Arial" panose="020B0604020202020204" pitchFamily="34" charset="0"/>
              </a:rPr>
              <a:t>, to express themselves and </a:t>
            </a:r>
            <a:r>
              <a:rPr lang="en-US" sz="2400" b="1" dirty="0">
                <a:latin typeface="Arial" panose="020B0604020202020204" pitchFamily="34" charset="0"/>
                <a:cs typeface="Arial" panose="020B0604020202020204" pitchFamily="34" charset="0"/>
              </a:rPr>
              <a:t>not to be judged </a:t>
            </a:r>
            <a:r>
              <a:rPr lang="en-US" sz="2400" dirty="0">
                <a:latin typeface="Arial" panose="020B0604020202020204" pitchFamily="34" charset="0"/>
                <a:cs typeface="Arial" panose="020B0604020202020204" pitchFamily="34" charset="0"/>
              </a:rPr>
              <a:t>on their </a:t>
            </a:r>
            <a:r>
              <a:rPr lang="en-US" sz="2400" dirty="0" err="1">
                <a:latin typeface="Arial" panose="020B0604020202020204" pitchFamily="34" charset="0"/>
                <a:cs typeface="Arial" panose="020B0604020202020204" pitchFamily="34" charset="0"/>
              </a:rPr>
              <a:t>behaviour</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It is important to </a:t>
            </a:r>
            <a:r>
              <a:rPr lang="en-US" sz="2400" b="1" dirty="0">
                <a:latin typeface="Arial" panose="020B0604020202020204" pitchFamily="34" charset="0"/>
                <a:cs typeface="Arial" panose="020B0604020202020204" pitchFamily="34" charset="0"/>
              </a:rPr>
              <a:t>act respectfully</a:t>
            </a:r>
            <a:r>
              <a:rPr lang="en-US" sz="2400" dirty="0">
                <a:latin typeface="Arial" panose="020B0604020202020204" pitchFamily="34" charset="0"/>
                <a:cs typeface="Arial" panose="020B0604020202020204" pitchFamily="34" charset="0"/>
              </a:rPr>
              <a:t>. Listen calmly to understand why they do what they do. </a:t>
            </a:r>
          </a:p>
          <a:p>
            <a:r>
              <a:rPr lang="en-US" sz="2400" dirty="0">
                <a:latin typeface="Arial" panose="020B0604020202020204" pitchFamily="34" charset="0"/>
                <a:cs typeface="Arial" panose="020B0604020202020204" pitchFamily="34" charset="0"/>
              </a:rPr>
              <a:t>Judging people on their </a:t>
            </a:r>
            <a:r>
              <a:rPr lang="en-US" sz="2400" dirty="0" err="1">
                <a:latin typeface="Arial" panose="020B0604020202020204" pitchFamily="34" charset="0"/>
                <a:cs typeface="Arial" panose="020B0604020202020204" pitchFamily="34" charset="0"/>
              </a:rPr>
              <a:t>behaviour</a:t>
            </a:r>
            <a:r>
              <a:rPr lang="en-US" sz="2400" dirty="0">
                <a:latin typeface="Arial" panose="020B0604020202020204" pitchFamily="34" charset="0"/>
                <a:cs typeface="Arial" panose="020B0604020202020204" pitchFamily="34" charset="0"/>
              </a:rPr>
              <a:t> will finally result in lack of confidence in you. </a:t>
            </a:r>
          </a:p>
          <a:p>
            <a:r>
              <a:rPr lang="en-US" sz="2400" b="1" dirty="0">
                <a:latin typeface="Arial" panose="020B0604020202020204" pitchFamily="34" charset="0"/>
                <a:cs typeface="Arial" panose="020B0604020202020204" pitchFamily="34" charset="0"/>
              </a:rPr>
              <a:t>Work with religious and community leaders </a:t>
            </a:r>
            <a:r>
              <a:rPr lang="en-US" sz="2400" dirty="0">
                <a:latin typeface="Arial" panose="020B0604020202020204" pitchFamily="34" charset="0"/>
                <a:cs typeface="Arial" panose="020B0604020202020204" pitchFamily="34" charset="0"/>
              </a:rPr>
              <a:t>and other key actors (women’s groups, youth leaders) to involve them in the response.</a:t>
            </a:r>
          </a:p>
        </p:txBody>
      </p:sp>
      <p:sp>
        <p:nvSpPr>
          <p:cNvPr id="2" name="Title 1">
            <a:extLst>
              <a:ext uri="{FF2B5EF4-FFF2-40B4-BE49-F238E27FC236}">
                <a16:creationId xmlns:a16="http://schemas.microsoft.com/office/drawing/2014/main" id="{BB106640-BD23-43B8-9867-9171F06C2E36}"/>
              </a:ext>
            </a:extLst>
          </p:cNvPr>
          <p:cNvSpPr>
            <a:spLocks noGrp="1"/>
          </p:cNvSpPr>
          <p:nvPr>
            <p:ph type="title"/>
          </p:nvPr>
        </p:nvSpPr>
        <p:spPr>
          <a:xfrm>
            <a:off x="692335" y="32709"/>
            <a:ext cx="7419704" cy="648328"/>
          </a:xfrm>
        </p:spPr>
        <p:txBody>
          <a:bodyPr>
            <a:normAutofit/>
          </a:bodyPr>
          <a:lstStyle/>
          <a:p>
            <a:r>
              <a:rPr lang="en-US" sz="3600" b="1" dirty="0">
                <a:latin typeface="Source Sans Pro" panose="020B0503030403020204" pitchFamily="34" charset="0"/>
                <a:ea typeface="Source Sans Pro" panose="020B0503030403020204" pitchFamily="34" charset="0"/>
              </a:rPr>
              <a:t>Tips to build trust</a:t>
            </a:r>
          </a:p>
        </p:txBody>
      </p:sp>
      <p:pic>
        <p:nvPicPr>
          <p:cNvPr id="5" name="Picture 4" descr="A picture containing table, sitting, holding, person&#10;&#10;Description automatically generated">
            <a:extLst>
              <a:ext uri="{FF2B5EF4-FFF2-40B4-BE49-F238E27FC236}">
                <a16:creationId xmlns:a16="http://schemas.microsoft.com/office/drawing/2014/main" id="{300EC9DB-F601-4C60-802A-EDAA2C60673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7937" y="1260763"/>
            <a:ext cx="5087785" cy="5087785"/>
          </a:xfrm>
          <a:prstGeom prst="rect">
            <a:avLst/>
          </a:prstGeom>
        </p:spPr>
      </p:pic>
    </p:spTree>
    <p:extLst>
      <p:ext uri="{BB962C8B-B14F-4D97-AF65-F5344CB8AC3E}">
        <p14:creationId xmlns:p14="http://schemas.microsoft.com/office/powerpoint/2010/main" val="3121995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9C5380-AEA8-4A96-A736-021D413223FA}"/>
              </a:ext>
            </a:extLst>
          </p:cNvPr>
          <p:cNvSpPr>
            <a:spLocks noGrp="1"/>
          </p:cNvSpPr>
          <p:nvPr>
            <p:ph idx="1"/>
          </p:nvPr>
        </p:nvSpPr>
        <p:spPr>
          <a:xfrm>
            <a:off x="629194" y="1630350"/>
            <a:ext cx="3681549" cy="4773036"/>
          </a:xfrm>
        </p:spPr>
        <p:txBody>
          <a:bodyPr>
            <a:normAutofit/>
          </a:bodyPr>
          <a:lstStyle/>
          <a:p>
            <a:r>
              <a:rPr lang="en-US" sz="2400" dirty="0">
                <a:latin typeface="Arial" panose="020B0604020202020204" pitchFamily="34" charset="0"/>
                <a:cs typeface="Arial" panose="020B0604020202020204" pitchFamily="34" charset="0"/>
              </a:rPr>
              <a:t>Your communication must be easy to understand, complete and precise. It should answer people's concerns.</a:t>
            </a:r>
          </a:p>
          <a:p>
            <a:r>
              <a:rPr lang="en-US" sz="2400" dirty="0">
                <a:latin typeface="Arial" panose="020B0604020202020204" pitchFamily="34" charset="0"/>
                <a:cs typeface="Arial" panose="020B0604020202020204" pitchFamily="34" charset="0"/>
              </a:rPr>
              <a:t>It is important to establish a dialogue and not a speech. </a:t>
            </a:r>
          </a:p>
          <a:p>
            <a:r>
              <a:rPr lang="en-US" sz="2400" dirty="0">
                <a:latin typeface="Arial" panose="020B0604020202020204" pitchFamily="34" charset="0"/>
                <a:cs typeface="Arial" panose="020B0604020202020204" pitchFamily="34" charset="0"/>
              </a:rPr>
              <a:t>Consistent, reiterated messages are more likely to be remembered.</a:t>
            </a:r>
          </a:p>
        </p:txBody>
      </p:sp>
      <p:sp>
        <p:nvSpPr>
          <p:cNvPr id="2" name="Title 1">
            <a:extLst>
              <a:ext uri="{FF2B5EF4-FFF2-40B4-BE49-F238E27FC236}">
                <a16:creationId xmlns:a16="http://schemas.microsoft.com/office/drawing/2014/main" id="{41525401-ED8B-4243-9933-749A908DD7C8}"/>
              </a:ext>
            </a:extLst>
          </p:cNvPr>
          <p:cNvSpPr>
            <a:spLocks noGrp="1"/>
          </p:cNvSpPr>
          <p:nvPr>
            <p:ph type="title"/>
          </p:nvPr>
        </p:nvSpPr>
        <p:spPr>
          <a:xfrm>
            <a:off x="522518" y="32709"/>
            <a:ext cx="9562012" cy="648328"/>
          </a:xfrm>
        </p:spPr>
        <p:txBody>
          <a:bodyPr>
            <a:normAutofit/>
          </a:bodyPr>
          <a:lstStyle/>
          <a:p>
            <a:r>
              <a:rPr lang="en-US" sz="3600" b="1" dirty="0">
                <a:latin typeface="Source Sans Pro" panose="020B0503030403020204" pitchFamily="34" charset="0"/>
                <a:ea typeface="Source Sans Pro" panose="020B0503030403020204" pitchFamily="34" charset="0"/>
              </a:rPr>
              <a:t>Tips for 2-Way Communication</a:t>
            </a:r>
          </a:p>
        </p:txBody>
      </p:sp>
      <p:pic>
        <p:nvPicPr>
          <p:cNvPr id="5" name="Picture 4" descr="A picture containing calendar&#10;&#10;Description automatically generated">
            <a:extLst>
              <a:ext uri="{FF2B5EF4-FFF2-40B4-BE49-F238E27FC236}">
                <a16:creationId xmlns:a16="http://schemas.microsoft.com/office/drawing/2014/main" id="{2C09AFED-4436-4EED-8084-E05F16496BD1}"/>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58326"/>
          <a:stretch/>
        </p:blipFill>
        <p:spPr>
          <a:xfrm>
            <a:off x="4570910" y="3605347"/>
            <a:ext cx="7491549" cy="2081349"/>
          </a:xfrm>
          <a:prstGeom prst="rect">
            <a:avLst/>
          </a:prstGeom>
        </p:spPr>
      </p:pic>
      <p:pic>
        <p:nvPicPr>
          <p:cNvPr id="7" name="Picture 6" descr="A picture containing calendar&#10;&#10;Description automatically generated">
            <a:extLst>
              <a:ext uri="{FF2B5EF4-FFF2-40B4-BE49-F238E27FC236}">
                <a16:creationId xmlns:a16="http://schemas.microsoft.com/office/drawing/2014/main" id="{38422A70-7B81-4925-8B5A-00B2362FA59C}"/>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b="64865"/>
          <a:stretch/>
        </p:blipFill>
        <p:spPr>
          <a:xfrm>
            <a:off x="4570911" y="1674223"/>
            <a:ext cx="7491549" cy="1754777"/>
          </a:xfrm>
          <a:prstGeom prst="rect">
            <a:avLst/>
          </a:prstGeom>
        </p:spPr>
      </p:pic>
    </p:spTree>
    <p:extLst>
      <p:ext uri="{BB962C8B-B14F-4D97-AF65-F5344CB8AC3E}">
        <p14:creationId xmlns:p14="http://schemas.microsoft.com/office/powerpoint/2010/main" val="2425536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Logo&#10;&#10;Description automatically generated">
            <a:extLst>
              <a:ext uri="{FF2B5EF4-FFF2-40B4-BE49-F238E27FC236}">
                <a16:creationId xmlns:a16="http://schemas.microsoft.com/office/drawing/2014/main" id="{C6698BD8-217F-4B2B-910F-920312D71542}"/>
              </a:ext>
            </a:extLst>
          </p:cNvPr>
          <p:cNvPicPr>
            <a:picLocks noGrp="1" noChangeAspect="1"/>
          </p:cNvPicPr>
          <p:nvPr>
            <p:ph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365035" y="1472045"/>
            <a:ext cx="4008257" cy="3992288"/>
          </a:xfrm>
        </p:spPr>
      </p:pic>
      <p:sp>
        <p:nvSpPr>
          <p:cNvPr id="2" name="Title 1">
            <a:extLst>
              <a:ext uri="{FF2B5EF4-FFF2-40B4-BE49-F238E27FC236}">
                <a16:creationId xmlns:a16="http://schemas.microsoft.com/office/drawing/2014/main" id="{4A475360-FFBC-4CA4-88AE-1D3EBD928113}"/>
              </a:ext>
            </a:extLst>
          </p:cNvPr>
          <p:cNvSpPr>
            <a:spLocks noGrp="1"/>
          </p:cNvSpPr>
          <p:nvPr>
            <p:ph type="title"/>
          </p:nvPr>
        </p:nvSpPr>
        <p:spPr>
          <a:xfrm>
            <a:off x="1084219" y="32709"/>
            <a:ext cx="6884127" cy="648328"/>
          </a:xfrm>
        </p:spPr>
        <p:txBody>
          <a:bodyPr>
            <a:normAutofit/>
          </a:bodyPr>
          <a:lstStyle/>
          <a:p>
            <a:r>
              <a:rPr lang="en-US" sz="3600" b="1" dirty="0">
                <a:latin typeface="Source Sans Pro" panose="020B0503030403020204" pitchFamily="34" charset="0"/>
                <a:ea typeface="Source Sans Pro" panose="020B0503030403020204" pitchFamily="34" charset="0"/>
              </a:rPr>
              <a:t>Let’s Practice!</a:t>
            </a:r>
          </a:p>
        </p:txBody>
      </p:sp>
    </p:spTree>
    <p:extLst>
      <p:ext uri="{BB962C8B-B14F-4D97-AF65-F5344CB8AC3E}">
        <p14:creationId xmlns:p14="http://schemas.microsoft.com/office/powerpoint/2010/main" val="3941138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149434-3020-448F-9982-7DB263AB8E4B}"/>
              </a:ext>
            </a:extLst>
          </p:cNvPr>
          <p:cNvSpPr>
            <a:spLocks noGrp="1"/>
          </p:cNvSpPr>
          <p:nvPr>
            <p:ph idx="1"/>
          </p:nvPr>
        </p:nvSpPr>
        <p:spPr>
          <a:xfrm>
            <a:off x="498763" y="1085267"/>
            <a:ext cx="11305309" cy="4604987"/>
          </a:xfrm>
        </p:spPr>
        <p:txBody>
          <a:bodyPr>
            <a:normAutofit/>
          </a:bodyPr>
          <a:lstStyle/>
          <a:p>
            <a:r>
              <a:rPr lang="en-US" sz="2400" b="1" dirty="0">
                <a:latin typeface="Arial" panose="020B0604020202020204" pitchFamily="34" charset="0"/>
                <a:cs typeface="Arial" panose="020B0604020202020204" pitchFamily="34" charset="0"/>
              </a:rPr>
              <a:t>Adapt activities and messages </a:t>
            </a:r>
            <a:r>
              <a:rPr lang="en-US" sz="2400" dirty="0">
                <a:latin typeface="Arial" panose="020B0604020202020204" pitchFamily="34" charset="0"/>
                <a:cs typeface="Arial" panose="020B0604020202020204" pitchFamily="34" charset="0"/>
              </a:rPr>
              <a:t>to specific audiences, considering socio-economic and cultural contexts</a:t>
            </a:r>
          </a:p>
          <a:p>
            <a:r>
              <a:rPr lang="en-US" sz="2400" dirty="0">
                <a:latin typeface="Arial" panose="020B0604020202020204" pitchFamily="34" charset="0"/>
                <a:cs typeface="Arial" panose="020B0604020202020204" pitchFamily="34" charset="0"/>
              </a:rPr>
              <a:t>There will always be a need for more, better and adjusted information – so messages need to be continually, </a:t>
            </a:r>
            <a:r>
              <a:rPr lang="en-US" sz="2400" b="1" dirty="0">
                <a:latin typeface="Arial" panose="020B0604020202020204" pitchFamily="34" charset="0"/>
                <a:cs typeface="Arial" panose="020B0604020202020204" pitchFamily="34" charset="0"/>
              </a:rPr>
              <a:t>adjusted, improved and reiterated</a:t>
            </a:r>
            <a:r>
              <a:rPr lang="en-US" sz="2400" dirty="0">
                <a:latin typeface="Arial" panose="020B0604020202020204" pitchFamily="34" charset="0"/>
                <a:cs typeface="Arial" panose="020B0604020202020204" pitchFamily="34" charset="0"/>
              </a:rPr>
              <a:t>. </a:t>
            </a:r>
          </a:p>
          <a:p>
            <a:r>
              <a:rPr lang="en-US" sz="2400" dirty="0">
                <a:latin typeface="Arial" panose="020B0604020202020204" pitchFamily="34" charset="0"/>
                <a:cs typeface="Arial" panose="020B0604020202020204" pitchFamily="34" charset="0"/>
              </a:rPr>
              <a:t>Community leaders and other community representative groups need to be involved at the beginning of the response to encourage positive </a:t>
            </a:r>
            <a:r>
              <a:rPr lang="en-US" sz="2400" dirty="0" err="1">
                <a:latin typeface="Arial" panose="020B0604020202020204" pitchFamily="34" charset="0"/>
                <a:cs typeface="Arial" panose="020B0604020202020204" pitchFamily="34" charset="0"/>
              </a:rPr>
              <a:t>behaviours</a:t>
            </a:r>
            <a:r>
              <a:rPr lang="en-US" sz="2400" dirty="0">
                <a:latin typeface="Arial" panose="020B0604020202020204" pitchFamily="34" charset="0"/>
                <a:cs typeface="Arial" panose="020B0604020202020204" pitchFamily="34" charset="0"/>
              </a:rPr>
              <a:t>, and help finding </a:t>
            </a:r>
            <a:r>
              <a:rPr lang="en-US" sz="2400" b="1" dirty="0">
                <a:latin typeface="Arial" panose="020B0604020202020204" pitchFamily="34" charset="0"/>
                <a:cs typeface="Arial" panose="020B0604020202020204" pitchFamily="34" charset="0"/>
              </a:rPr>
              <a:t>local solutions</a:t>
            </a:r>
            <a:r>
              <a:rPr lang="en-US" sz="2400" dirty="0">
                <a:latin typeface="Arial" panose="020B0604020202020204" pitchFamily="34" charset="0"/>
                <a:cs typeface="Arial" panose="020B0604020202020204" pitchFamily="34" charset="0"/>
              </a:rPr>
              <a:t>.</a:t>
            </a:r>
          </a:p>
          <a:p>
            <a:r>
              <a:rPr lang="en-US" sz="2400" b="1" dirty="0">
                <a:latin typeface="Arial" panose="020B0604020202020204" pitchFamily="34" charset="0"/>
                <a:cs typeface="Arial" panose="020B0604020202020204" pitchFamily="34" charset="0"/>
              </a:rPr>
              <a:t>Address stigma </a:t>
            </a:r>
            <a:r>
              <a:rPr lang="en-US" sz="2400" dirty="0">
                <a:latin typeface="Arial" panose="020B0604020202020204" pitchFamily="34" charset="0"/>
                <a:cs typeface="Arial" panose="020B0604020202020204" pitchFamily="34" charset="0"/>
              </a:rPr>
              <a:t>in messages as it can be compounded by fear of the unknown about the disease. </a:t>
            </a:r>
          </a:p>
        </p:txBody>
      </p:sp>
      <p:sp>
        <p:nvSpPr>
          <p:cNvPr id="2" name="Title 1">
            <a:extLst>
              <a:ext uri="{FF2B5EF4-FFF2-40B4-BE49-F238E27FC236}">
                <a16:creationId xmlns:a16="http://schemas.microsoft.com/office/drawing/2014/main" id="{77C7279D-C4C6-44D5-81CA-03BF12269EF5}"/>
              </a:ext>
            </a:extLst>
          </p:cNvPr>
          <p:cNvSpPr>
            <a:spLocks noGrp="1"/>
          </p:cNvSpPr>
          <p:nvPr>
            <p:ph type="title"/>
          </p:nvPr>
        </p:nvSpPr>
        <p:spPr>
          <a:xfrm>
            <a:off x="378826" y="32709"/>
            <a:ext cx="10306595" cy="648328"/>
          </a:xfrm>
        </p:spPr>
        <p:txBody>
          <a:bodyPr>
            <a:normAutofit/>
          </a:bodyPr>
          <a:lstStyle/>
          <a:p>
            <a:r>
              <a:rPr lang="en-US" sz="3600" b="1" dirty="0">
                <a:latin typeface="Source Sans Pro" panose="020B0503030403020204" pitchFamily="34" charset="0"/>
                <a:ea typeface="Source Sans Pro" panose="020B0503030403020204" pitchFamily="34" charset="0"/>
              </a:rPr>
              <a:t>Activities and Message Development</a:t>
            </a:r>
          </a:p>
        </p:txBody>
      </p:sp>
      <p:pic>
        <p:nvPicPr>
          <p:cNvPr id="11" name="Picture 10" descr="A picture containing text&#10;&#10;Description automatically generated">
            <a:extLst>
              <a:ext uri="{FF2B5EF4-FFF2-40B4-BE49-F238E27FC236}">
                <a16:creationId xmlns:a16="http://schemas.microsoft.com/office/drawing/2014/main" id="{2A3E582C-B09F-4B6C-AA66-508C362A189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434065" y="4497268"/>
            <a:ext cx="1750424" cy="2194889"/>
          </a:xfrm>
          <a:prstGeom prst="rect">
            <a:avLst/>
          </a:prstGeom>
        </p:spPr>
      </p:pic>
      <p:pic>
        <p:nvPicPr>
          <p:cNvPr id="20" name="Picture 19" descr="A picture containing chart&#10;&#10;Description automatically generated">
            <a:extLst>
              <a:ext uri="{FF2B5EF4-FFF2-40B4-BE49-F238E27FC236}">
                <a16:creationId xmlns:a16="http://schemas.microsoft.com/office/drawing/2014/main" id="{1416D1F2-57A1-416F-8573-45355BCB51C0}"/>
              </a:ext>
            </a:extLst>
          </p:cNvPr>
          <p:cNvPicPr>
            <a:picLocks noChangeAspect="1"/>
          </p:cNvPicPr>
          <p:nvPr/>
        </p:nvPicPr>
        <p:blipFill rotWithShape="1">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t="21689"/>
          <a:stretch/>
        </p:blipFill>
        <p:spPr>
          <a:xfrm>
            <a:off x="1190899" y="4497269"/>
            <a:ext cx="4217126" cy="2206483"/>
          </a:xfrm>
          <a:prstGeom prst="rect">
            <a:avLst/>
          </a:prstGeom>
        </p:spPr>
      </p:pic>
      <p:pic>
        <p:nvPicPr>
          <p:cNvPr id="22" name="Picture 21" descr="A drawing of a cartoon character&#10;&#10;Description automatically generated">
            <a:extLst>
              <a:ext uri="{FF2B5EF4-FFF2-40B4-BE49-F238E27FC236}">
                <a16:creationId xmlns:a16="http://schemas.microsoft.com/office/drawing/2014/main" id="{526B56DD-839F-4E7F-BA85-832A68A41CD8}"/>
              </a:ext>
            </a:extLst>
          </p:cNvPr>
          <p:cNvPicPr>
            <a:picLocks noChangeAspect="1"/>
          </p:cNvPicPr>
          <p:nvPr/>
        </p:nvPicPr>
        <p:blipFill rotWithShape="1">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b="11976"/>
          <a:stretch/>
        </p:blipFill>
        <p:spPr>
          <a:xfrm>
            <a:off x="5597096" y="4497268"/>
            <a:ext cx="2647898" cy="2206482"/>
          </a:xfrm>
          <a:prstGeom prst="rect">
            <a:avLst/>
          </a:prstGeom>
        </p:spPr>
      </p:pic>
    </p:spTree>
    <p:extLst>
      <p:ext uri="{BB962C8B-B14F-4D97-AF65-F5344CB8AC3E}">
        <p14:creationId xmlns:p14="http://schemas.microsoft.com/office/powerpoint/2010/main" val="1596962461"/>
      </p:ext>
    </p:extLst>
  </p:cSld>
  <p:clrMapOvr>
    <a:masterClrMapping/>
  </p:clrMapOvr>
</p:sld>
</file>

<file path=ppt/theme/theme1.xml><?xml version="1.0" encoding="utf-8"?>
<a:theme xmlns:a="http://schemas.openxmlformats.org/drawingml/2006/main" name="01-Nutrition Cluster baisc template">
  <a:themeElements>
    <a:clrScheme name="Custom 5">
      <a:dk1>
        <a:sysClr val="windowText" lastClr="000000"/>
      </a:dk1>
      <a:lt1>
        <a:sysClr val="window" lastClr="FFFFFF"/>
      </a:lt1>
      <a:dk2>
        <a:srgbClr val="808285"/>
      </a:dk2>
      <a:lt2>
        <a:srgbClr val="E2DFCC"/>
      </a:lt2>
      <a:accent1>
        <a:srgbClr val="95C93D"/>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EA845A-08EA-44FA-9CFD-75368214C17D}"/>
</file>

<file path=customXml/itemProps2.xml><?xml version="1.0" encoding="utf-8"?>
<ds:datastoreItem xmlns:ds="http://schemas.openxmlformats.org/officeDocument/2006/customXml" ds:itemID="{0FA3ED82-BBE4-489B-951B-95D9D24C1549}"/>
</file>

<file path=customXml/itemProps3.xml><?xml version="1.0" encoding="utf-8"?>
<ds:datastoreItem xmlns:ds="http://schemas.openxmlformats.org/officeDocument/2006/customXml" ds:itemID="{4A77CCEE-DFE4-4061-9476-BF9730658EBB}"/>
</file>

<file path=docProps/app.xml><?xml version="1.0" encoding="utf-8"?>
<Properties xmlns="http://schemas.openxmlformats.org/officeDocument/2006/extended-properties" xmlns:vt="http://schemas.openxmlformats.org/officeDocument/2006/docPropsVTypes">
  <TotalTime>329</TotalTime>
  <Words>2206</Words>
  <Application>Microsoft Office PowerPoint</Application>
  <PresentationFormat>Widescreen</PresentationFormat>
  <Paragraphs>161</Paragraphs>
  <Slides>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Source Sans Pro</vt:lpstr>
      <vt:lpstr>Wingdings</vt:lpstr>
      <vt:lpstr>01-Nutrition Cluster baisc template</vt:lpstr>
      <vt:lpstr>PowerPoint Presentation</vt:lpstr>
      <vt:lpstr>Aims of the Session</vt:lpstr>
      <vt:lpstr>San Myint’s Worries </vt:lpstr>
      <vt:lpstr>What is RCCE?</vt:lpstr>
      <vt:lpstr>Key Principles of RCCE</vt:lpstr>
      <vt:lpstr>Tips to build trust</vt:lpstr>
      <vt:lpstr>Tips for 2-Way Communication</vt:lpstr>
      <vt:lpstr>Let’s Practice!</vt:lpstr>
      <vt:lpstr>Activities and Message Development</vt:lpstr>
      <vt:lpstr>Integrating RCCE in Program Activities </vt:lpstr>
      <vt:lpstr>Integrating COVID-19 Messages</vt:lpstr>
      <vt:lpstr>Integrating Rumour Tracking  in Programs</vt:lpstr>
      <vt:lpstr>Recap Quiz</vt:lpstr>
      <vt:lpstr>Recap Quiz</vt:lpstr>
      <vt:lpstr>Recap Quiz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Sona Sharma</dc:creator>
  <cp:lastModifiedBy>Sona Sharma</cp:lastModifiedBy>
  <cp:revision>10</cp:revision>
  <dcterms:created xsi:type="dcterms:W3CDTF">2020-11-02T13:41:02Z</dcterms:created>
  <dcterms:modified xsi:type="dcterms:W3CDTF">2021-01-29T11:58:01Z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