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726" r:id="rId7"/>
  </p:sldMasterIdLst>
  <p:notesMasterIdLst>
    <p:notesMasterId r:id="rId15"/>
  </p:notesMasterIdLst>
  <p:handoutMasterIdLst>
    <p:handoutMasterId r:id="rId16"/>
  </p:handoutMasterIdLst>
  <p:sldIdLst>
    <p:sldId id="435" r:id="rId8"/>
    <p:sldId id="411" r:id="rId9"/>
    <p:sldId id="464" r:id="rId10"/>
    <p:sldId id="451" r:id="rId11"/>
    <p:sldId id="466" r:id="rId12"/>
    <p:sldId id="462" r:id="rId13"/>
    <p:sldId id="465" r:id="rId14"/>
  </p:sldIdLst>
  <p:sldSz cx="9144000" cy="6858000" type="screen4x3"/>
  <p:notesSz cx="9926638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ylvie Chamois" initials="SC" lastIdx="3" clrIdx="0">
    <p:extLst>
      <p:ext uri="{19B8F6BF-5375-455C-9EA6-DF929625EA0E}">
        <p15:presenceInfo xmlns:p15="http://schemas.microsoft.com/office/powerpoint/2012/main" userId="S::schamois@unicef.org::8c61d3d8-2aa3-4f6c-a618-8000dcc2c6e1" providerId="AD"/>
      </p:ext>
    </p:extLst>
  </p:cmAuthor>
  <p:cmAuthor id="2" name="Ilaria SCHIBBA" initials="IS" lastIdx="4" clrIdx="1">
    <p:extLst>
      <p:ext uri="{19B8F6BF-5375-455C-9EA6-DF929625EA0E}">
        <p15:presenceInfo xmlns:p15="http://schemas.microsoft.com/office/powerpoint/2012/main" userId="S::ilaria.schibba@wfp.org::fe4cb333-7acc-4427-809b-71dae11a116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65" autoAdjust="0"/>
    <p:restoredTop sz="75255" autoAdjust="0"/>
  </p:normalViewPr>
  <p:slideViewPr>
    <p:cSldViewPr>
      <p:cViewPr varScale="1">
        <p:scale>
          <a:sx n="50" d="100"/>
          <a:sy n="50" d="100"/>
        </p:scale>
        <p:origin x="1368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04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66" d="100"/>
        <a:sy n="166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1722" y="54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1.xml"/><Relationship Id="rId12" Type="http://schemas.openxmlformats.org/officeDocument/2006/relationships/slide" Target="slides/slide5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4.xml"/><Relationship Id="rId5" Type="http://schemas.openxmlformats.org/officeDocument/2006/relationships/customXml" Target="../customXml/item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E1DDD9-C906-44B5-8AA6-BB2DC0588EAC}" type="datetimeFigureOut">
              <a:rPr lang="en-US" smtClean="0"/>
              <a:pPr/>
              <a:t>5/12/2021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A47A1-CC17-4547-9BAF-97966D043E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025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4301543" cy="339884"/>
          </a:xfrm>
          <a:prstGeom prst="rect">
            <a:avLst/>
          </a:prstGeom>
        </p:spPr>
        <p:txBody>
          <a:bodyPr vert="horz" lIns="95257" tIns="47628" rIns="95257" bIns="47628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803" y="2"/>
            <a:ext cx="4301543" cy="339884"/>
          </a:xfrm>
          <a:prstGeom prst="rect">
            <a:avLst/>
          </a:prstGeom>
        </p:spPr>
        <p:txBody>
          <a:bodyPr vert="horz" lIns="95257" tIns="47628" rIns="95257" bIns="47628" rtlCol="0"/>
          <a:lstStyle>
            <a:lvl1pPr algn="r">
              <a:defRPr sz="1300"/>
            </a:lvl1pPr>
          </a:lstStyle>
          <a:p>
            <a:fld id="{1F055283-268E-4DBE-8115-6A0DE2E511BD}" type="datetimeFigureOut">
              <a:rPr lang="fr-FR" smtClean="0"/>
              <a:pPr/>
              <a:t>12/05/2021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5488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57" tIns="47628" rIns="95257" bIns="47628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vert="horz" lIns="95257" tIns="47628" rIns="95257" bIns="4762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4" y="6456612"/>
            <a:ext cx="4301543" cy="339884"/>
          </a:xfrm>
          <a:prstGeom prst="rect">
            <a:avLst/>
          </a:prstGeom>
        </p:spPr>
        <p:txBody>
          <a:bodyPr vert="horz" lIns="95257" tIns="47628" rIns="95257" bIns="47628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803" y="6456612"/>
            <a:ext cx="4301543" cy="339884"/>
          </a:xfrm>
          <a:prstGeom prst="rect">
            <a:avLst/>
          </a:prstGeom>
        </p:spPr>
        <p:txBody>
          <a:bodyPr vert="horz" lIns="95257" tIns="47628" rIns="95257" bIns="47628" rtlCol="0" anchor="b"/>
          <a:lstStyle>
            <a:lvl1pPr algn="r">
              <a:defRPr sz="1300"/>
            </a:lvl1pPr>
          </a:lstStyle>
          <a:p>
            <a:fld id="{2D283407-2411-40E7-977E-DEAC0869E54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4465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83407-2411-40E7-977E-DEAC0869E54A}" type="slidenum">
              <a:rPr lang="fr-FR" smtClean="0">
                <a:solidFill>
                  <a:prstClr val="black"/>
                </a:solidFill>
              </a:rPr>
              <a:pPr/>
              <a:t>1</a:t>
            </a:fld>
            <a:endParaRPr lang="fr-F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069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Note: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Nearly 14,000 people (o.5%) are in Catastrophe (IPC Phase 5)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Between October and December 2021, nearly 28,000 people (1%) are likely facing Catastrophe (IPC Phase 5).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83407-2411-40E7-977E-DEAC0869E54A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122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83407-2411-40E7-977E-DEAC0869E54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98332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83407-2411-40E7-977E-DEAC0869E54A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8872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283407-2411-40E7-977E-DEAC0869E54A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5061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83407-2411-40E7-977E-DEAC0869E54A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3260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83407-2411-40E7-977E-DEAC0869E54A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777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27584" y="404664"/>
            <a:ext cx="7772400" cy="2088232"/>
          </a:xfrm>
        </p:spPr>
        <p:txBody>
          <a:bodyPr>
            <a:normAutofit/>
          </a:bodyPr>
          <a:lstStyle>
            <a:lvl1pPr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Coordinated Assessments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39552" y="2780928"/>
            <a:ext cx="7232848" cy="13681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Nutrition Cluster Coordination Training</a:t>
            </a:r>
          </a:p>
          <a:p>
            <a:r>
              <a:rPr lang="en-US" dirty="0"/>
              <a:t>Dakar, November 2013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NCC Training 2013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DF2-A33D-47C5-8292-C15D51C2C28A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267" y="4581128"/>
            <a:ext cx="5688733" cy="1614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3142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DF2-A33D-47C5-8292-C15D51C2C28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212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63A8DF2-A33D-47C5-8292-C15D51C2C28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7782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458200" cy="1219200"/>
          </a:xfrm>
        </p:spPr>
        <p:txBody>
          <a:bodyPr/>
          <a:lstStyle>
            <a:lvl1pPr>
              <a:defRPr b="1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81000" y="1752600"/>
            <a:ext cx="8534400" cy="4876800"/>
          </a:xfrm>
        </p:spPr>
        <p:txBody>
          <a:bodyPr/>
          <a:lstStyle/>
          <a:p>
            <a:pPr lvl="0"/>
            <a:r>
              <a:rPr lang="en-US" noProof="0"/>
              <a:t>Click icon to add chart</a:t>
            </a:r>
            <a:endParaRPr lang="en-CA" noProof="0"/>
          </a:p>
        </p:txBody>
      </p:sp>
      <p:sp>
        <p:nvSpPr>
          <p:cNvPr id="4" name="Rectangle 1030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3A8DF2-A33D-47C5-8292-C15D51C2C28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7370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57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solidFill>
            <a:srgbClr val="92D050"/>
          </a:solidFill>
        </p:spPr>
        <p:txBody>
          <a:bodyPr>
            <a:normAutofit/>
          </a:bodyPr>
          <a:lstStyle>
            <a:lvl1pPr>
              <a:defRPr sz="5400" b="1"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Title of the slide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4616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1043608" y="648072"/>
            <a:ext cx="7949639" cy="5733256"/>
          </a:xfrm>
          <a:prstGeom prst="roundRect">
            <a:avLst>
              <a:gd name="adj" fmla="val 2327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47664" y="980728"/>
            <a:ext cx="7128792" cy="1143000"/>
          </a:xfrm>
          <a:noFill/>
        </p:spPr>
        <p:txBody>
          <a:bodyPr>
            <a:normAutofit/>
          </a:bodyPr>
          <a:lstStyle>
            <a:lvl1pPr>
              <a:defRPr sz="5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Group work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5656" y="2204864"/>
            <a:ext cx="7344816" cy="3057203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pic>
        <p:nvPicPr>
          <p:cNvPr id="8" name="Imag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4231"/>
            <a:ext cx="938266" cy="925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3595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/>
              <a:t>Sub-title sections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DF2-A33D-47C5-8292-C15D51C2C28A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63537"/>
            <a:ext cx="5617041" cy="1625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4594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>
            <a:lvl1pPr>
              <a:defRPr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DF2-A33D-47C5-8292-C15D51C2C28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394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>
            <a:lvl1pPr>
              <a:defRPr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DF2-A33D-47C5-8292-C15D51C2C28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755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>
            <a:lvl1pPr>
              <a:defRPr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DF2-A33D-47C5-8292-C15D51C2C28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900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0476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solidFill>
            <a:schemeClr val="accent3">
              <a:lumMod val="40000"/>
              <a:lumOff val="60000"/>
            </a:schemeClr>
          </a:solidFill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A8DF2-A33D-47C5-8292-C15D51C2C28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95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NCC Training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A8DF2-A33D-47C5-8292-C15D51C2C28A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0" y="6241737"/>
            <a:ext cx="1670430" cy="614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387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9" r:id="rId11"/>
    <p:sldLayoutId id="2147483740" r:id="rId12"/>
    <p:sldLayoutId id="2147483708" r:id="rId1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63A8DF2-A33D-47C5-8292-C15D51C2C28A}" type="slidenum">
              <a:rPr lang="fr-FR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</a:endParaRPr>
          </a:p>
          <a:p>
            <a:r>
              <a:rPr lang="en-GB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GNC Partners Call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5949280"/>
            <a:ext cx="9144000" cy="908720"/>
          </a:xfrm>
          <a:prstGeom prst="rect">
            <a:avLst/>
          </a:prstGeom>
          <a:solidFill>
            <a:srgbClr val="92D050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Emergency  Nutrition Response in Southern Madagascar</a:t>
            </a:r>
            <a:endParaRPr lang="en-GB" sz="30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0" y="1143000"/>
            <a:ext cx="9144000" cy="405283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2400" dirty="0"/>
              <a:t> </a:t>
            </a:r>
            <a:endParaRPr lang="en-GB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C53EB5-FF60-4B73-902C-C6A36E6E30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473" y="1426346"/>
            <a:ext cx="6561348" cy="437423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A404CB5-AB53-4ED7-A8F3-55E6CBCB9B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6294" y="1426346"/>
            <a:ext cx="1973626" cy="427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60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pPr algn="l"/>
            <a:r>
              <a:rPr lang="en-GB" sz="3000" dirty="0"/>
              <a:t>Current situation in Southern Madagascar and projected trajectory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63A8DF2-A33D-47C5-8292-C15D51C2C28A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851920" y="936112"/>
            <a:ext cx="5276094" cy="5236176"/>
          </a:xfrm>
        </p:spPr>
        <p:txBody>
          <a:bodyPr>
            <a:noAutofit/>
          </a:bodyPr>
          <a:lstStyle/>
          <a:p>
            <a:pPr lvl="0"/>
            <a:r>
              <a:rPr lang="en-US" sz="1600" dirty="0"/>
              <a:t>Mass screening exercise of the Nutrition Surveillance System in 10 Southern districts has revealed an increasing nutrition crisis:</a:t>
            </a:r>
          </a:p>
          <a:p>
            <a:pPr lvl="1"/>
            <a:r>
              <a:rPr lang="en-US" sz="1600" b="1" dirty="0"/>
              <a:t>74,048 (16.1%) children screened with Proxy-GAM and 11,808 (2.6%) with Proxy-SAM </a:t>
            </a:r>
            <a:r>
              <a:rPr lang="en-US" sz="1600" dirty="0"/>
              <a:t>(97% screening coverage)</a:t>
            </a:r>
          </a:p>
          <a:p>
            <a:pPr lvl="1"/>
            <a:r>
              <a:rPr lang="en-US" sz="1600" dirty="0"/>
              <a:t>6 out of 10 districts classified in “Emergency” and 49% of the municipalities classified in “Emergency”</a:t>
            </a:r>
          </a:p>
          <a:p>
            <a:r>
              <a:rPr lang="en-US" sz="1600" b="1" dirty="0"/>
              <a:t>Sharp rise in acute malnutrition admission </a:t>
            </a:r>
            <a:r>
              <a:rPr lang="en-US" sz="1600" dirty="0"/>
              <a:t>was observed in the 10 districts</a:t>
            </a:r>
          </a:p>
          <a:p>
            <a:r>
              <a:rPr lang="en-US" sz="1600" dirty="0"/>
              <a:t>Recent IPC food security analysis findings indicate </a:t>
            </a:r>
            <a:r>
              <a:rPr lang="en-US" sz="1600" b="1" dirty="0"/>
              <a:t>that 5 districts have been classified to be in IPC-4</a:t>
            </a:r>
            <a:r>
              <a:rPr lang="en-US" sz="1600" dirty="0"/>
              <a:t>, 3 in IPC-3, and 2 in IPC-2. This indicates the need for emergency response to address the food security emergency in addition to the nutrition emergency</a:t>
            </a:r>
          </a:p>
          <a:p>
            <a:r>
              <a:rPr lang="en-US" sz="1600" dirty="0"/>
              <a:t>The severe resource gaps for the key drivers of the acute malnutrition including for food security and WASH remained constrained. Therefore, the </a:t>
            </a:r>
            <a:r>
              <a:rPr lang="en-US" sz="1600" b="1" dirty="0"/>
              <a:t>nutrition crisis continued to escalate </a:t>
            </a:r>
            <a:r>
              <a:rPr lang="en-US" sz="1600" dirty="0"/>
              <a:t>in the first quarter of 2021 and will continue unless humanitarian assistance is urgently scaled-up</a:t>
            </a:r>
          </a:p>
        </p:txBody>
      </p:sp>
      <p:pic>
        <p:nvPicPr>
          <p:cNvPr id="6" name="Picture 5" descr="C:\Users\aziolkovska\Desktop\cluster_nutrition_100p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293" y="5915025"/>
            <a:ext cx="998707" cy="9429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995936" y="632895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>
                <a:solidFill>
                  <a:srgbClr val="0070C0"/>
                </a:solidFill>
              </a:rPr>
              <a:t>Madagascar Nutrition Cluster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6F899AD-9262-4FCF-AA85-75D915AA03F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21850"/>
            <a:ext cx="3851920" cy="2150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Map&#10;&#10;Description automatically generated">
            <a:extLst>
              <a:ext uri="{FF2B5EF4-FFF2-40B4-BE49-F238E27FC236}">
                <a16:creationId xmlns:a16="http://schemas.microsoft.com/office/drawing/2014/main" id="{345DAE00-326A-4762-AC72-0464E3DBE5D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32640"/>
            <a:ext cx="3528392" cy="2303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086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Autofit/>
          </a:bodyPr>
          <a:lstStyle/>
          <a:p>
            <a:pPr algn="l"/>
            <a:r>
              <a:rPr lang="en-GB" sz="2800" dirty="0"/>
              <a:t>Current response in Southern Madagascar – May 2021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757012"/>
            <a:ext cx="905305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Achievements per activity:</a:t>
            </a:r>
          </a:p>
          <a:p>
            <a:endParaRPr lang="en-US" b="1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b="1" dirty="0"/>
              <a:t>Nutrition Surveillance System </a:t>
            </a:r>
            <a:r>
              <a:rPr lang="en-GB" dirty="0"/>
              <a:t>completed in Q3-2020, Q4-2020 and Q1-2021 (over 460,000 children U5 screened, &gt; 90% screening coverage)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8 </a:t>
            </a:r>
            <a:r>
              <a:rPr lang="en-GB" b="1" dirty="0"/>
              <a:t>SMART surveys </a:t>
            </a:r>
            <a:r>
              <a:rPr lang="en-GB" dirty="0"/>
              <a:t>completed in 8 districts in Oct. 2020 and another 10 SMART surveys in 10 districts under-going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The </a:t>
            </a:r>
            <a:r>
              <a:rPr lang="en-GB" b="1" dirty="0"/>
              <a:t>IPC Food Security </a:t>
            </a:r>
            <a:r>
              <a:rPr lang="en-GB" dirty="0"/>
              <a:t>has just been completed (May 2021) and the </a:t>
            </a:r>
            <a:r>
              <a:rPr lang="en-GB" b="1" dirty="0"/>
              <a:t>IPC Acute Malnutrition </a:t>
            </a:r>
            <a:r>
              <a:rPr lang="en-GB" dirty="0"/>
              <a:t>will be completed in June 2021</a:t>
            </a:r>
            <a:endParaRPr lang="en-US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/>
              <a:t>From Jan. to Mar. 2021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Close to 27,000 SAM children treated </a:t>
            </a:r>
            <a:r>
              <a:rPr lang="en-GB" dirty="0"/>
              <a:t>in 276 health centres and 10 hospitals (100% in 10 districts) and </a:t>
            </a:r>
            <a:r>
              <a:rPr lang="en-GB" b="1" dirty="0"/>
              <a:t>19 mobile Health &amp; Nutrition Teams </a:t>
            </a:r>
            <a:r>
              <a:rPr lang="en-GB" dirty="0"/>
              <a:t>covering 49 “emergency” municipalities (50%) in the most remote communities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/>
              <a:t>29,249 MAM children treated </a:t>
            </a:r>
            <a:r>
              <a:rPr lang="en-GB" dirty="0"/>
              <a:t>in 511 community nutrition sites in 4 districts (100% of CNS);</a:t>
            </a:r>
            <a:r>
              <a:rPr lang="en-GB" b="1" dirty="0"/>
              <a:t> </a:t>
            </a:r>
            <a:r>
              <a:rPr lang="fr-FR" b="1" dirty="0"/>
              <a:t>33,586</a:t>
            </a:r>
            <a:r>
              <a:rPr lang="fr-FR" dirty="0"/>
              <a:t> </a:t>
            </a:r>
            <a:r>
              <a:rPr lang="en-GB" dirty="0"/>
              <a:t>children 6-23 months and </a:t>
            </a:r>
            <a:r>
              <a:rPr lang="fr-FR" b="1" dirty="0"/>
              <a:t>24,312 </a:t>
            </a:r>
            <a:r>
              <a:rPr lang="fr-FR" dirty="0"/>
              <a:t>PLW </a:t>
            </a:r>
            <a:r>
              <a:rPr lang="en-GB" dirty="0"/>
              <a:t>have received LNS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116,000 caretakers in the 10 districts (22%) are trained and equipped </a:t>
            </a:r>
            <a:r>
              <a:rPr lang="en-GB" dirty="0"/>
              <a:t>to screen and refer wasted children (Family-MUAC)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Active promotion and protection of  </a:t>
            </a:r>
            <a:r>
              <a:rPr lang="en-GB" b="1" dirty="0"/>
              <a:t>Maternal, Infant and Young Child optimum feeding </a:t>
            </a:r>
            <a:r>
              <a:rPr lang="en-GB" dirty="0"/>
              <a:t>practices at health facility and community levels on-going in 3 districts</a:t>
            </a:r>
            <a:endParaRPr lang="en-US" dirty="0"/>
          </a:p>
        </p:txBody>
      </p:sp>
      <p:pic>
        <p:nvPicPr>
          <p:cNvPr id="24" name="Picture 23" descr="C:\Users\aziolkovska\Desktop\cluster_nutrition_100px.png">
            <a:extLst>
              <a:ext uri="{FF2B5EF4-FFF2-40B4-BE49-F238E27FC236}">
                <a16:creationId xmlns:a16="http://schemas.microsoft.com/office/drawing/2014/main" id="{8592B41A-2EA2-1E46-B495-C8F54A088FB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293" y="5915025"/>
            <a:ext cx="998707" cy="94297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2AF1E0F-4A8C-574F-A135-5EB8DC04B811}"/>
              </a:ext>
            </a:extLst>
          </p:cNvPr>
          <p:cNvSpPr txBox="1"/>
          <p:nvPr/>
        </p:nvSpPr>
        <p:spPr>
          <a:xfrm>
            <a:off x="4022494" y="624163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>
                <a:solidFill>
                  <a:srgbClr val="0070C0"/>
                </a:solidFill>
              </a:rPr>
              <a:t>Madagascar Nutrition Cluster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8080" y="14632"/>
            <a:ext cx="9125920" cy="1143000"/>
          </a:xfrm>
        </p:spPr>
        <p:txBody>
          <a:bodyPr>
            <a:normAutofit/>
          </a:bodyPr>
          <a:lstStyle/>
          <a:p>
            <a:pPr algn="l"/>
            <a:r>
              <a:rPr lang="en-US" altLang="en-US" sz="3000" dirty="0"/>
              <a:t>Strategic nutrition priorities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ct val="0"/>
              </a:spcBef>
              <a:buFontTx/>
              <a:buNone/>
              <a:defRPr/>
            </a:pPr>
            <a:r>
              <a:rPr lang="en-GB" altLang="en-US" sz="2000" i="1" dirty="0">
                <a:latin typeface="Arial Narrow" panose="020B0606020202030204" pitchFamily="34" charset="0"/>
              </a:rPr>
              <a:t> </a:t>
            </a:r>
          </a:p>
        </p:txBody>
      </p:sp>
      <p:pic>
        <p:nvPicPr>
          <p:cNvPr id="5" name="Picture 4" descr="C:\Users\aziolkovska\Desktop\cluster_nutrition_100p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293" y="5915025"/>
            <a:ext cx="998707" cy="9429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3995936" y="633052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>
                <a:solidFill>
                  <a:srgbClr val="0070C0"/>
                </a:solidFill>
              </a:rPr>
              <a:t>Madagascar Nutrition Cluster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74CB01-B4FB-4DBF-BAEE-E477451D6B39}"/>
              </a:ext>
            </a:extLst>
          </p:cNvPr>
          <p:cNvSpPr txBox="1"/>
          <p:nvPr/>
        </p:nvSpPr>
        <p:spPr>
          <a:xfrm>
            <a:off x="457200" y="1600200"/>
            <a:ext cx="807524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/>
              <a:t>Strengthen the </a:t>
            </a:r>
            <a:r>
              <a:rPr lang="en-US" sz="2400" b="1" dirty="0"/>
              <a:t>Nutrition Cluster coordination </a:t>
            </a:r>
            <a:r>
              <a:rPr lang="en-US" sz="2400" dirty="0"/>
              <a:t>and</a:t>
            </a:r>
            <a:r>
              <a:rPr lang="en-US" sz="2400" b="1" dirty="0"/>
              <a:t> information management </a:t>
            </a:r>
            <a:r>
              <a:rPr lang="en-US" sz="2400" dirty="0"/>
              <a:t>at national and peripheral levels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Increase </a:t>
            </a:r>
            <a:r>
              <a:rPr lang="en-US" sz="2400" b="1" dirty="0"/>
              <a:t>coverage of LNS distribution </a:t>
            </a:r>
            <a:r>
              <a:rPr lang="en-US" sz="2400" dirty="0"/>
              <a:t>to children under 5 (now to under 2) and Pregnant and Lactating Women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Increase </a:t>
            </a:r>
            <a:r>
              <a:rPr lang="en-US" sz="2400" b="1" dirty="0"/>
              <a:t>MAM treatment coverage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Increase the </a:t>
            </a:r>
            <a:r>
              <a:rPr lang="en-US" sz="2400" b="1" dirty="0"/>
              <a:t>number and coverage of the Mobile Health &amp; Nutrition teams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Strengthen of </a:t>
            </a:r>
            <a:r>
              <a:rPr lang="en-US" sz="2400" b="1" dirty="0"/>
              <a:t>RUTF and RUSF pipeline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Support </a:t>
            </a:r>
            <a:r>
              <a:rPr lang="en-US" sz="2400" b="1" dirty="0"/>
              <a:t>Human Resources capacities </a:t>
            </a:r>
            <a:r>
              <a:rPr lang="en-US" sz="2400" dirty="0"/>
              <a:t>of in and out-patient treatment sites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Finalize data collection of the 10 </a:t>
            </a:r>
            <a:r>
              <a:rPr lang="en-US" sz="2400" b="1" dirty="0"/>
              <a:t>SMART surveys </a:t>
            </a:r>
            <a:r>
              <a:rPr lang="en-US" sz="2400" dirty="0"/>
              <a:t>and undertake the </a:t>
            </a:r>
            <a:r>
              <a:rPr lang="en-US" sz="2400" b="1" dirty="0"/>
              <a:t>IPC Acute Malnutrition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235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F7F644-37D9-2742-843C-738F3E1F63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en-US" sz="2400" dirty="0"/>
              <a:t>Highlight </a:t>
            </a:r>
            <a:r>
              <a:rPr lang="en-US" sz="2400" b="1" dirty="0"/>
              <a:t>key gaps:</a:t>
            </a:r>
            <a:endParaRPr lang="en-US" sz="2400" dirty="0"/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b="1" dirty="0"/>
              <a:t>Human Resources:</a:t>
            </a:r>
            <a:r>
              <a:rPr lang="en-US" dirty="0"/>
              <a:t> </a:t>
            </a:r>
          </a:p>
          <a:p>
            <a:pPr marL="1200150" lvl="3" indent="-342900">
              <a:buFont typeface="Wingdings" panose="05000000000000000000" pitchFamily="2" charset="2"/>
              <a:buChar char="§"/>
            </a:pPr>
            <a:r>
              <a:rPr lang="en-US" sz="2400" dirty="0"/>
              <a:t>Coaching and support to the new Nutrition Cluster Coordinator (coordination and information management)</a:t>
            </a:r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b="1" dirty="0"/>
              <a:t>Financial Resources</a:t>
            </a:r>
            <a:r>
              <a:rPr lang="en-US" dirty="0"/>
              <a:t>:</a:t>
            </a:r>
          </a:p>
          <a:p>
            <a:pPr marL="1200150" lvl="3" indent="-342900">
              <a:buFont typeface="Wingdings" panose="05000000000000000000" pitchFamily="2" charset="2"/>
              <a:buChar char="§"/>
            </a:pPr>
            <a:r>
              <a:rPr lang="en-US" sz="2400" u="sng" dirty="0"/>
              <a:t>USD 10.88 million </a:t>
            </a:r>
            <a:r>
              <a:rPr lang="en-US" sz="2400" dirty="0"/>
              <a:t>(</a:t>
            </a:r>
            <a:r>
              <a:rPr lang="en-GB" sz="2400" dirty="0"/>
              <a:t>UNICEF USD 4.18 million; ACF USD 2.9 million; WFP USD 3.8 million) for a complete nutrition response for the next 12 months</a:t>
            </a:r>
            <a:endParaRPr lang="en-US" sz="2400" dirty="0"/>
          </a:p>
          <a:p>
            <a:pPr marL="742950" lvl="2" indent="-342900">
              <a:buFont typeface="Wingdings" panose="05000000000000000000" pitchFamily="2" charset="2"/>
              <a:buChar char="§"/>
            </a:pPr>
            <a:r>
              <a:rPr lang="en-US" b="1" dirty="0"/>
              <a:t>Supplies</a:t>
            </a:r>
            <a:r>
              <a:rPr lang="en-US" dirty="0"/>
              <a:t>:</a:t>
            </a:r>
          </a:p>
          <a:p>
            <a:pPr marL="1200150" lvl="3" indent="-342900">
              <a:buFont typeface="Wingdings" panose="05000000000000000000" pitchFamily="2" charset="2"/>
              <a:buChar char="§"/>
            </a:pPr>
            <a:r>
              <a:rPr lang="en-US" sz="2400" dirty="0"/>
              <a:t>Included in the financial resources (RUTF, RUSF, LNS, equipment, etc.)</a:t>
            </a:r>
          </a:p>
          <a:p>
            <a:endParaRPr lang="en-CH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FAC1697-1018-FE4C-B59F-053FA6D32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Autofit/>
          </a:bodyPr>
          <a:lstStyle/>
          <a:p>
            <a:pPr algn="l"/>
            <a:r>
              <a:rPr lang="en-GB" altLang="en-US" sz="3000" dirty="0"/>
              <a:t>Gaps in resources</a:t>
            </a:r>
            <a:r>
              <a:rPr lang="en-GB" sz="3000" i="1" dirty="0"/>
              <a:t> </a:t>
            </a:r>
            <a:endParaRPr lang="en-GB" altLang="en-US" sz="3000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560C607F-3831-7B47-8413-6584D5A629D2}"/>
              </a:ext>
            </a:extLst>
          </p:cNvPr>
          <p:cNvSpPr txBox="1">
            <a:spLocks/>
          </p:cNvSpPr>
          <p:nvPr/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3A8DF2-A33D-47C5-8292-C15D51C2C28A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" name="Picture 6" descr="C:\Users\aziolkovska\Desktop\cluster_nutrition_100px.png">
            <a:extLst>
              <a:ext uri="{FF2B5EF4-FFF2-40B4-BE49-F238E27FC236}">
                <a16:creationId xmlns:a16="http://schemas.microsoft.com/office/drawing/2014/main" id="{A115334A-84CB-7141-BA70-DE5F0FB0E7C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293" y="5915025"/>
            <a:ext cx="998707" cy="9429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2F60CC-3323-6C4B-BE3B-284A063C08F6}"/>
              </a:ext>
            </a:extLst>
          </p:cNvPr>
          <p:cNvSpPr txBox="1"/>
          <p:nvPr/>
        </p:nvSpPr>
        <p:spPr>
          <a:xfrm>
            <a:off x="2843808" y="6330522"/>
            <a:ext cx="5516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>
                <a:solidFill>
                  <a:srgbClr val="0070C0"/>
                </a:solidFill>
              </a:rPr>
              <a:t>Madagascar Nutrition Cluster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5538542-61C9-0D4D-8EC7-29EDCCAAEE0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838200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000" dirty="0"/>
              <a:t>Resourcing gaps</a:t>
            </a:r>
          </a:p>
        </p:txBody>
      </p:sp>
    </p:spTree>
    <p:extLst>
      <p:ext uri="{BB962C8B-B14F-4D97-AF65-F5344CB8AC3E}">
        <p14:creationId xmlns:p14="http://schemas.microsoft.com/office/powerpoint/2010/main" val="1299687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en-US" dirty="0">
              <a:latin typeface="Arial Narrow" panose="020B0606020202030204" pitchFamily="34" charset="0"/>
            </a:endParaRPr>
          </a:p>
          <a:p>
            <a:endParaRPr lang="en-US" altLang="en-US" dirty="0">
              <a:latin typeface="Arial Narrow" panose="020B0606020202030204" pitchFamily="34" charset="0"/>
            </a:endParaRPr>
          </a:p>
          <a:p>
            <a:endParaRPr lang="en-US" altLang="en-US" dirty="0">
              <a:latin typeface="Arial Narrow" panose="020B0606020202030204" pitchFamily="34" charset="0"/>
            </a:endParaRP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463A8DF2-A33D-47C5-8292-C15D51C2C28A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 descr="C:\Users\aziolkovska\Desktop\cluster_nutrition_100p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293" y="5915025"/>
            <a:ext cx="998707" cy="94297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059832" y="633052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>
                <a:solidFill>
                  <a:srgbClr val="0070C0"/>
                </a:solidFill>
              </a:rPr>
              <a:t>Madagascar Nutrition Cluster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B10ADFA-FF8F-E246-BA58-CB8DE33214B5}"/>
              </a:ext>
            </a:extLst>
          </p:cNvPr>
          <p:cNvSpPr txBox="1">
            <a:spLocks/>
          </p:cNvSpPr>
          <p:nvPr/>
        </p:nvSpPr>
        <p:spPr>
          <a:xfrm>
            <a:off x="18080" y="0"/>
            <a:ext cx="9144000" cy="838200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000" dirty="0"/>
              <a:t>Challenges in achieving strategic priorities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5E1903-C94F-44CF-AA25-F9E1A951D741}"/>
              </a:ext>
            </a:extLst>
          </p:cNvPr>
          <p:cNvSpPr txBox="1"/>
          <p:nvPr/>
        </p:nvSpPr>
        <p:spPr>
          <a:xfrm>
            <a:off x="457200" y="1124744"/>
            <a:ext cx="757118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400" dirty="0"/>
              <a:t>The </a:t>
            </a:r>
            <a:r>
              <a:rPr lang="en-US" sz="2400" b="1" dirty="0"/>
              <a:t>severe resource gaps </a:t>
            </a:r>
            <a:r>
              <a:rPr lang="en-US" sz="2400" dirty="0"/>
              <a:t>for the key drivers of the acute malnutrition including for food security remained constrained</a:t>
            </a:r>
          </a:p>
          <a:p>
            <a:pPr marL="285750" indent="-285750">
              <a:buFontTx/>
              <a:buChar char="-"/>
            </a:pPr>
            <a:r>
              <a:rPr lang="en-US" sz="2400" b="1" dirty="0"/>
              <a:t>Difficulties to mobilize additional resources </a:t>
            </a:r>
            <a:r>
              <a:rPr lang="en-US" sz="2400" dirty="0"/>
              <a:t>for all sectors (Nutrition, Health, WASH, Food Security, Cash Working Group, etc.)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Limited number and coverage of national and international NGOs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Large geographical area and number of people to be reached (total population in the 10 districts: 2.9 million) as well as logistical constraints and some areas with insecurity</a:t>
            </a:r>
          </a:p>
          <a:p>
            <a:pPr marL="285750" indent="-285750">
              <a:buFontTx/>
              <a:buChar char="-"/>
            </a:pPr>
            <a:r>
              <a:rPr lang="en-US" sz="2400" dirty="0"/>
              <a:t>Covid-19 pandemic and travel restrictions (within and out of Madagascar)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390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GB" dirty="0"/>
              <a:t>Assist in mobilising funds for the humanitarian assistance (nutrition, food security, WASH, health, social protection, protection, education)</a:t>
            </a:r>
          </a:p>
          <a:p>
            <a:pPr>
              <a:buFontTx/>
              <a:buChar char="-"/>
            </a:pPr>
            <a:r>
              <a:rPr lang="en-GB" dirty="0"/>
              <a:t>Increase coverage of interventions (all partners)</a:t>
            </a:r>
          </a:p>
          <a:p>
            <a:pPr>
              <a:buFontTx/>
              <a:buChar char="-"/>
            </a:pPr>
            <a:r>
              <a:rPr lang="en-GB" dirty="0"/>
              <a:t>Ensure the strengthening of local authorities in managing the response (exit strategy)</a:t>
            </a:r>
          </a:p>
          <a:p>
            <a:pPr>
              <a:buFontTx/>
              <a:buChar char="-"/>
            </a:pPr>
            <a:endParaRPr lang="en-GB" dirty="0"/>
          </a:p>
        </p:txBody>
      </p:sp>
      <p:pic>
        <p:nvPicPr>
          <p:cNvPr id="5" name="Picture 4" descr="C:\Users\aziolkovska\Desktop\cluster_nutrition_100px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5293" y="5915025"/>
            <a:ext cx="998707" cy="9429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0C9D65-1499-D544-867A-C3B39CCDCDA1}"/>
              </a:ext>
            </a:extLst>
          </p:cNvPr>
          <p:cNvSpPr txBox="1"/>
          <p:nvPr/>
        </p:nvSpPr>
        <p:spPr>
          <a:xfrm>
            <a:off x="3059832" y="633052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b="1" dirty="0">
                <a:solidFill>
                  <a:srgbClr val="0070C0"/>
                </a:solidFill>
              </a:rPr>
              <a:t>Madagascar Nutrition Cluster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BD9AAB1-D16B-D341-BA12-C85F96760B23}"/>
              </a:ext>
            </a:extLst>
          </p:cNvPr>
          <p:cNvSpPr txBox="1">
            <a:spLocks/>
          </p:cNvSpPr>
          <p:nvPr/>
        </p:nvSpPr>
        <p:spPr>
          <a:xfrm>
            <a:off x="18080" y="0"/>
            <a:ext cx="9144000" cy="838200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3000" dirty="0"/>
              <a:t>Key asks of GNC Partners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SharedContentType xmlns="Microsoft.SharePoint.Taxonomy.ContentTypeSync" SourceId="73f51738-d318-4883-9d64-4f0bd0ccc55e" ContentTypeId="0x0101009BA85F8052A6DA4FA3E31FF9F74C6970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ICEF Document" ma:contentTypeID="0x0101009BA85F8052A6DA4FA3E31FF9F74C6970006192CA8317E1FF49B6A7FEB870A3A8D6" ma:contentTypeVersion="238" ma:contentTypeDescription="" ma:contentTypeScope="" ma:versionID="2ac8e92143867755744d8e98aef07036">
  <xsd:schema xmlns:xsd="http://www.w3.org/2001/XMLSchema" xmlns:xs="http://www.w3.org/2001/XMLSchema" xmlns:p="http://schemas.microsoft.com/office/2006/metadata/properties" xmlns:ns1="http://schemas.microsoft.com/sharepoint/v3" xmlns:ns2="ca283e0b-db31-4043-a2ef-b80661bf084a" xmlns:ns3="http://schemas.microsoft.com/sharepoint.v3" xmlns:ns4="http://schemas.microsoft.com/sharepoint/v4" xmlns:ns5="5858627f-d058-4b92-9b52-677b5fd7d454" xmlns:ns6="a438dd15-07ca-4cdc-82a3-f2206b92025e" targetNamespace="http://schemas.microsoft.com/office/2006/metadata/properties" ma:root="true" ma:fieldsID="e8e4805b8cc2face6d425e188d9577e3" ns1:_="" ns2:_="" ns3:_="" ns4:_="" ns5:_="" ns6:_="">
    <xsd:import namespace="http://schemas.microsoft.com/sharepoint/v3"/>
    <xsd:import namespace="ca283e0b-db31-4043-a2ef-b80661bf084a"/>
    <xsd:import namespace="http://schemas.microsoft.com/sharepoint.v3"/>
    <xsd:import namespace="http://schemas.microsoft.com/sharepoint/v4"/>
    <xsd:import namespace="5858627f-d058-4b92-9b52-677b5fd7d454"/>
    <xsd:import namespace="a438dd15-07ca-4cdc-82a3-f2206b92025e"/>
    <xsd:element name="properties">
      <xsd:complexType>
        <xsd:sequence>
          <xsd:element name="documentManagement">
            <xsd:complexType>
              <xsd:all>
                <xsd:element ref="ns2:WrittenBy" minOccurs="0"/>
                <xsd:element ref="ns2:ContentLanguage" minOccurs="0"/>
                <xsd:element ref="ns3:CategoryDescription" minOccurs="0"/>
                <xsd:element ref="ns2:RecipientsEmail" minOccurs="0"/>
                <xsd:element ref="ns2:SenderEmail" minOccurs="0"/>
                <xsd:element ref="ns2:DateTransmittedEmail" minOccurs="0"/>
                <xsd:element ref="ns2:k8c968e8c72a4eda96b7e8fdbe192be2" minOccurs="0"/>
                <xsd:element ref="ns2:ga975397408f43e4b84ec8e5a598e523" minOccurs="0"/>
                <xsd:element ref="ns2:mda26ace941f4791a7314a339fee829c" minOccurs="0"/>
                <xsd:element ref="ns2:TaxCatchAllLabel" minOccurs="0"/>
                <xsd:element ref="ns2:TaxCatchAll" minOccurs="0"/>
                <xsd:element ref="ns2:h6a71f3e574e4344bc34f3fc9dd20054" minOccurs="0"/>
                <xsd:element ref="ns2:ContentStatus" minOccurs="0"/>
                <xsd:element ref="ns4:IconOverlay" minOccurs="0"/>
                <xsd:element ref="ns1:_vti_ItemDeclaredRecord" minOccurs="0"/>
                <xsd:element ref="ns1:_vti_ItemHoldRecordStatus" minOccurs="0"/>
                <xsd:element ref="ns5:TaxKeywordTaxHTField" minOccurs="0"/>
                <xsd:element ref="ns6:MediaServiceMetadata" minOccurs="0"/>
                <xsd:element ref="ns6:MediaServiceFastMetadata" minOccurs="0"/>
                <xsd:element ref="ns6:MediaServiceDateTaken" minOccurs="0"/>
                <xsd:element ref="ns6:MediaServiceAutoTags" minOccurs="0"/>
                <xsd:element ref="ns6:MediaServiceGenerationTime" minOccurs="0"/>
                <xsd:element ref="ns6:MediaServiceEventHashCode" minOccurs="0"/>
                <xsd:element ref="ns6:MediaServiceOCR" minOccurs="0"/>
                <xsd:element ref="ns5:SharedWithUsers" minOccurs="0"/>
                <xsd:element ref="ns5:SharedWithDetails" minOccurs="0"/>
                <xsd:element ref="ns6:MediaServiceLocation" minOccurs="0"/>
                <xsd:element ref="ns5:_dlc_DocId" minOccurs="0"/>
                <xsd:element ref="ns5:_dlc_DocIdUrl" minOccurs="0"/>
                <xsd:element ref="ns5:_dlc_DocIdPersistId" minOccurs="0"/>
                <xsd:element ref="ns6:MediaServiceAutoKeyPoints" minOccurs="0"/>
                <xsd:element ref="ns6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vti_ItemDeclaredRecord" ma:index="27" nillable="true" ma:displayName="Declared Record" ma:hidden="true" ma:internalName="_vti_ItemDeclaredRecord" ma:readOnly="true">
      <xsd:simpleType>
        <xsd:restriction base="dms:DateTime"/>
      </xsd:simpleType>
    </xsd:element>
    <xsd:element name="_vti_ItemHoldRecordStatus" ma:index="28" nillable="true" ma:displayName="Hold and Record Status" ma:decimals="0" ma:description="" ma:hidden="true" ma:indexed="true" ma:internalName="_vti_ItemHoldRecordStatu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283e0b-db31-4043-a2ef-b80661bf084a" elementFormDefault="qualified">
    <xsd:import namespace="http://schemas.microsoft.com/office/2006/documentManagement/types"/>
    <xsd:import namespace="http://schemas.microsoft.com/office/infopath/2007/PartnerControls"/>
    <xsd:element name="WrittenBy" ma:index="3" nillable="true" ma:displayName="Written By" ma:description="‘Written By’ is auto-completed with the name of the uploader, but can be edited if you are uploading on behalf of someone else." ma:list="UserInfo" ma:SharePointGroup="0" ma:internalName="WrittenBy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ontentLanguage" ma:index="4" nillable="true" ma:displayName="Content Language *" ma:default="English" ma:format="RadioButtons" ma:indexed="true" ma:internalName="ContentLanguage" ma:readOnly="false">
      <xsd:simpleType>
        <xsd:restriction base="dms:Choice">
          <xsd:enumeration value="English"/>
          <xsd:enumeration value="French"/>
          <xsd:enumeration value="Spanish"/>
          <xsd:enumeration value="Russian"/>
          <xsd:enumeration value="Chinese"/>
          <xsd:enumeration value="Arabic"/>
          <xsd:enumeration value="other"/>
        </xsd:restriction>
      </xsd:simpleType>
    </xsd:element>
    <xsd:element name="RecipientsEmail" ma:index="9" nillable="true" ma:displayName="Recipients (email)" ma:hidden="true" ma:internalName="RecipientsEmail" ma:readOnly="false">
      <xsd:simpleType>
        <xsd:restriction base="dms:Text">
          <xsd:maxLength value="255"/>
        </xsd:restriction>
      </xsd:simpleType>
    </xsd:element>
    <xsd:element name="SenderEmail" ma:index="10" nillable="true" ma:displayName="Sender (email)" ma:hidden="true" ma:internalName="SenderEmail" ma:readOnly="false">
      <xsd:simpleType>
        <xsd:restriction base="dms:Text">
          <xsd:maxLength value="255"/>
        </xsd:restriction>
      </xsd:simpleType>
    </xsd:element>
    <xsd:element name="DateTransmittedEmail" ma:index="11" nillable="true" ma:displayName="Date transmitted (email)" ma:format="DateTime" ma:hidden="true" ma:internalName="DateTransmittedEmail" ma:readOnly="false">
      <xsd:simpleType>
        <xsd:restriction base="dms:DateTime"/>
      </xsd:simpleType>
    </xsd:element>
    <xsd:element name="k8c968e8c72a4eda96b7e8fdbe192be2" ma:index="12" nillable="true" ma:taxonomy="true" ma:internalName="k8c968e8c72a4eda96b7e8fdbe192be2" ma:taxonomyFieldName="GeographicScope" ma:displayName="Geographic Scope" ma:default="" ma:fieldId="{48c968e8-c72a-4eda-96b7-e8fdbe192be2}" ma:taxonomyMulti="true" ma:sspId="73f51738-d318-4883-9d64-4f0bd0ccc55e" ma:termSetId="0a00fedf-defc-4fe3-a3bf-9929b29a638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a975397408f43e4b84ec8e5a598e523" ma:index="16" nillable="true" ma:taxonomy="true" ma:internalName="ga975397408f43e4b84ec8e5a598e523" ma:taxonomyFieldName="OfficeDivision" ma:displayName="Office/Division *" ma:default="32;#Office of Emergency Prog.-456F|98de697e-6403-48a0-9bce-654c90399d04" ma:fieldId="{0a975397-408f-43e4-b84e-c8e5a598e523}" ma:sspId="73f51738-d318-4883-9d64-4f0bd0ccc55e" ma:termSetId="1761a25e-44f4-4213-964a-f96c515e12c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da26ace941f4791a7314a339fee829c" ma:index="17" nillable="true" ma:taxonomy="true" ma:internalName="mda26ace941f4791a7314a339fee829c" ma:taxonomyFieldName="DocumentType" ma:displayName="Document Type *" ma:indexed="true" ma:readOnly="false" ma:default="" ma:fieldId="{6da26ace-941f-4791-a731-4a339fee829c}" ma:sspId="73f51738-d318-4883-9d64-4f0bd0ccc55e" ma:termSetId="f93b6877-8902-4378-8587-5ec85f36ead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Label" ma:index="18" nillable="true" ma:displayName="Taxonomy Catch All Column1" ma:hidden="true" ma:list="{e129f4a5-dc42-4d6e-b210-548907d0accc}" ma:internalName="TaxCatchAllLabel" ma:readOnly="true" ma:showField="CatchAllDataLabel" ma:web="5858627f-d058-4b92-9b52-677b5fd7d4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22" nillable="true" ma:displayName="Taxonomy Catch All Column" ma:hidden="true" ma:list="{e129f4a5-dc42-4d6e-b210-548907d0accc}" ma:internalName="TaxCatchAll" ma:showField="CatchAllData" ma:web="5858627f-d058-4b92-9b52-677b5fd7d4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h6a71f3e574e4344bc34f3fc9dd20054" ma:index="23" nillable="true" ma:taxonomy="true" ma:internalName="h6a71f3e574e4344bc34f3fc9dd20054" ma:taxonomyFieldName="Topic" ma:displayName="Topic *" ma:readOnly="false" ma:default="" ma:fieldId="{16a71f3e-574e-4344-bc34-f3fc9dd20054}" ma:taxonomyMulti="true" ma:sspId="73f51738-d318-4883-9d64-4f0bd0ccc55e" ma:termSetId="9561e0e6-71cf-4f3c-87c3-08a6b5d907e8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ontentStatus" ma:index="25" nillable="true" ma:displayName="Content Status" ma:description="Optional column to indicate document status: no status, draft, final or expired.​" ma:format="RadioButtons" ma:internalName="ContentStatus">
      <xsd:simpleType>
        <xsd:restriction base="dms:Choice">
          <xsd:enumeration value="­"/>
          <xsd:enumeration value="Draft"/>
          <xsd:enumeration value="Final"/>
          <xsd:enumeration value="Expir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6" nillable="true" ma:displayName="Description" ma:internalName="CategoryDescription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6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58627f-d058-4b92-9b52-677b5fd7d454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29" nillable="true" ma:taxonomy="true" ma:internalName="TaxKeywordTaxHTField" ma:taxonomyFieldName="TaxKeyword" ma:displayName="Enterprise Keywords" ma:fieldId="{23f27201-bee3-471e-b2e7-b64fd8b7ca38}" ma:taxonomyMulti="true" ma:sspId="73f51738-d318-4883-9d64-4f0bd0ccc55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_dlc_DocId" ma:index="4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4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4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38dd15-07ca-4cdc-82a3-f2206b9202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4" nillable="true" ma:displayName="Tags" ma:internalName="MediaServiceAutoTags" ma:readOnly="true">
      <xsd:simpleType>
        <xsd:restriction base="dms:Text"/>
      </xsd:simpleType>
    </xsd:element>
    <xsd:element name="MediaServiceGenerationTime" ma:index="3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3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40" nillable="true" ma:displayName="Location" ma:internalName="MediaServiceLocation" ma:readOnly="true">
      <xsd:simpleType>
        <xsd:restriction base="dms:Text"/>
      </xsd:simpleType>
    </xsd:element>
    <xsd:element name="MediaServiceAutoKeyPoints" ma:index="4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4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a975397408f43e4b84ec8e5a598e523 xmlns="ca283e0b-db31-4043-a2ef-b80661bf084a">
      <Terms xmlns="http://schemas.microsoft.com/office/infopath/2007/PartnerControls">
        <TermInfo xmlns="http://schemas.microsoft.com/office/infopath/2007/PartnerControls">
          <TermName xmlns="http://schemas.microsoft.com/office/infopath/2007/PartnerControls">Office of Emergency Prog.-456F</TermName>
          <TermId xmlns="http://schemas.microsoft.com/office/infopath/2007/PartnerControls">98de697e-6403-48a0-9bce-654c90399d04</TermId>
        </TermInfo>
      </Terms>
    </ga975397408f43e4b84ec8e5a598e523>
    <TaxCatchAll xmlns="ca283e0b-db31-4043-a2ef-b80661bf084a">
      <Value>3</Value>
    </TaxCatchAll>
    <k8c968e8c72a4eda96b7e8fdbe192be2 xmlns="ca283e0b-db31-4043-a2ef-b80661bf084a">
      <Terms xmlns="http://schemas.microsoft.com/office/infopath/2007/PartnerControls"/>
    </k8c968e8c72a4eda96b7e8fdbe192be2>
    <ContentStatus xmlns="ca283e0b-db31-4043-a2ef-b80661bf084a" xsi:nil="true"/>
    <DateTransmittedEmail xmlns="ca283e0b-db31-4043-a2ef-b80661bf084a" xsi:nil="true"/>
    <SenderEmail xmlns="ca283e0b-db31-4043-a2ef-b80661bf084a" xsi:nil="true"/>
    <IconOverlay xmlns="http://schemas.microsoft.com/sharepoint/v4" xsi:nil="true"/>
    <ContentLanguage xmlns="ca283e0b-db31-4043-a2ef-b80661bf084a">English</ContentLanguage>
    <h6a71f3e574e4344bc34f3fc9dd20054 xmlns="ca283e0b-db31-4043-a2ef-b80661bf084a">
      <Terms xmlns="http://schemas.microsoft.com/office/infopath/2007/PartnerControls"/>
    </h6a71f3e574e4344bc34f3fc9dd20054>
    <TaxKeywordTaxHTField xmlns="5858627f-d058-4b92-9b52-677b5fd7d454">
      <Terms xmlns="http://schemas.microsoft.com/office/infopath/2007/PartnerControls"/>
    </TaxKeywordTaxHTField>
    <CategoryDescription xmlns="http://schemas.microsoft.com/sharepoint.v3" xsi:nil="true"/>
    <mda26ace941f4791a7314a339fee829c xmlns="ca283e0b-db31-4043-a2ef-b80661bf084a">
      <Terms xmlns="http://schemas.microsoft.com/office/infopath/2007/PartnerControls"/>
    </mda26ace941f4791a7314a339fee829c>
    <RecipientsEmail xmlns="ca283e0b-db31-4043-a2ef-b80661bf084a" xsi:nil="true"/>
    <WrittenBy xmlns="ca283e0b-db31-4043-a2ef-b80661bf084a">
      <UserInfo>
        <DisplayName/>
        <AccountId xsi:nil="true"/>
        <AccountType/>
      </UserInfo>
    </WrittenBy>
    <_dlc_DocId xmlns="5858627f-d058-4b92-9b52-677b5fd7d454">EMOPSGCCU-1435067120-11236</_dlc_DocId>
    <_dlc_DocIdUrl xmlns="5858627f-d058-4b92-9b52-677b5fd7d454">
      <Url>https://unicef.sharepoint.com/teams/EMOPS-GCCU/_layouts/15/DocIdRedir.aspx?ID=EMOPSGCCU-1435067120-11236</Url>
      <Description>EMOPSGCCU-1435067120-11236</Description>
    </_dlc_DocIdUrl>
  </documentManagement>
</p:properties>
</file>

<file path=customXml/item5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6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71F33F6F-1877-4629-AD62-482F1691EDD5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6972DBDF-B1A5-44DA-8345-0362278241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ca283e0b-db31-4043-a2ef-b80661bf084a"/>
    <ds:schemaRef ds:uri="http://schemas.microsoft.com/sharepoint.v3"/>
    <ds:schemaRef ds:uri="http://schemas.microsoft.com/sharepoint/v4"/>
    <ds:schemaRef ds:uri="5858627f-d058-4b92-9b52-677b5fd7d454"/>
    <ds:schemaRef ds:uri="a438dd15-07ca-4cdc-82a3-f2206b92025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7604827-F666-42C2-B275-5CE508F93DBB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ECB01B5A-3017-479C-952A-7F0EA6CC9576}">
  <ds:schemaRefs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schemas.microsoft.com/sharepoint/v4"/>
    <ds:schemaRef ds:uri="http://schemas.microsoft.com/sharepoint.v3"/>
    <ds:schemaRef ds:uri="http://schemas.microsoft.com/sharepoint/v3"/>
    <ds:schemaRef ds:uri="ca283e0b-db31-4043-a2ef-b80661bf084a"/>
    <ds:schemaRef ds:uri="a438dd15-07ca-4cdc-82a3-f2206b92025e"/>
    <ds:schemaRef ds:uri="http://schemas.microsoft.com/office/2006/documentManagement/types"/>
    <ds:schemaRef ds:uri="5858627f-d058-4b92-9b52-677b5fd7d454"/>
    <ds:schemaRef ds:uri="http://www.w3.org/XML/1998/namespace"/>
    <ds:schemaRef ds:uri="http://purl.org/dc/elements/1.1/"/>
  </ds:schemaRefs>
</ds:datastoreItem>
</file>

<file path=customXml/itemProps5.xml><?xml version="1.0" encoding="utf-8"?>
<ds:datastoreItem xmlns:ds="http://schemas.openxmlformats.org/officeDocument/2006/customXml" ds:itemID="{67F5C5F7-BFB5-4979-A54A-697DE99DCC02}">
  <ds:schemaRefs>
    <ds:schemaRef ds:uri="http://schemas.microsoft.com/office/2006/metadata/customXsn"/>
  </ds:schemaRefs>
</ds:datastoreItem>
</file>

<file path=customXml/itemProps6.xml><?xml version="1.0" encoding="utf-8"?>
<ds:datastoreItem xmlns:ds="http://schemas.openxmlformats.org/officeDocument/2006/customXml" ds:itemID="{607B2526-D074-4F8D-80C6-433790775B76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7504</TotalTime>
  <Words>760</Words>
  <Application>Microsoft Office PowerPoint</Application>
  <PresentationFormat>On-screen Show (4:3)</PresentationFormat>
  <Paragraphs>73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Narrow</vt:lpstr>
      <vt:lpstr>Calibri</vt:lpstr>
      <vt:lpstr>Calibri Light</vt:lpstr>
      <vt:lpstr>Wingdings</vt:lpstr>
      <vt:lpstr>Office Theme</vt:lpstr>
      <vt:lpstr>PowerPoint Presentation</vt:lpstr>
      <vt:lpstr>Current situation in Southern Madagascar and projected trajectory</vt:lpstr>
      <vt:lpstr>Current response in Southern Madagascar – May 2021</vt:lpstr>
      <vt:lpstr>Strategic nutrition priorities</vt:lpstr>
      <vt:lpstr>Gaps in resources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 CLUSTER COORDINATORS TRAINING</dc:title>
  <dc:creator>Montse</dc:creator>
  <cp:lastModifiedBy>Anteneh Dobamo</cp:lastModifiedBy>
  <cp:revision>434</cp:revision>
  <cp:lastPrinted>2014-09-09T14:49:35Z</cp:lastPrinted>
  <dcterms:created xsi:type="dcterms:W3CDTF">2013-09-16T15:44:01Z</dcterms:created>
  <dcterms:modified xsi:type="dcterms:W3CDTF">2021-05-12T11:37:46Z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0x0101009BA85F8052A6DA4FA3E31FF9F74C6970006192CA8317E1FF49B6A7FEB870A3A8D6</vt:lpwstr>
  </property>
  <property fmtid="{D5CDD505-2E9C-101B-9397-08002B2CF9AE}" pid="3" name="OfficeDivision">
    <vt:lpwstr>3;#Office of Emergency Prog.-456F|98de697e-6403-48a0-9bce-654c90399d04</vt:lpwstr>
  </property>
  <property fmtid="{D5CDD505-2E9C-101B-9397-08002B2CF9AE}" pid="4" name="TaxKeyword">
    <vt:lpwstr/>
  </property>
  <property fmtid="{D5CDD505-2E9C-101B-9397-08002B2CF9AE}" pid="5" name="_dlc_DocIdItemGuid">
    <vt:lpwstr>485c61e8-27d8-4cfa-8bc7-87da855de24a</vt:lpwstr>
  </property>
</Properties>
</file>